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9" r:id="rId2"/>
    <p:sldId id="343" r:id="rId3"/>
    <p:sldId id="344" r:id="rId4"/>
    <p:sldId id="342" r:id="rId5"/>
    <p:sldId id="345" r:id="rId6"/>
    <p:sldId id="346" r:id="rId7"/>
    <p:sldId id="423" r:id="rId8"/>
    <p:sldId id="353" r:id="rId9"/>
    <p:sldId id="349" r:id="rId10"/>
    <p:sldId id="350" r:id="rId11"/>
    <p:sldId id="351" r:id="rId12"/>
    <p:sldId id="352" r:id="rId13"/>
  </p:sldIdLst>
  <p:sldSz cx="9144000" cy="6858000" type="screen4x3"/>
  <p:notesSz cx="6858000" cy="9144000"/>
  <p:defaultTextStyle>
    <a:defPPr>
      <a:defRPr lang="it-IT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AFCA2"/>
    <a:srgbClr val="FFFFCC"/>
    <a:srgbClr val="FF0000"/>
    <a:srgbClr val="0000CC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858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it-IT" smtClean="0"/>
              <a:t>Fare clic per modificare lo stile del sottotitolo dello schema</a:t>
            </a:r>
            <a:endParaRPr lang="it-IT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6DE31DE-7620-47BC-8CA5-087F410996C0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</p:cSld>
  <p:clrMapOvr>
    <a:masterClrMapping/>
  </p:clrMapOvr>
  <p:transition spd="med">
    <p:wedg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24E9C5B-0CB3-4C12-BBDD-033AEA0ED300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</p:cSld>
  <p:clrMapOvr>
    <a:masterClrMapping/>
  </p:clrMapOvr>
  <p:transition spd="med">
    <p:wedg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0895E11-E335-4AF0-8AD5-0191A5C5A93A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</p:cSld>
  <p:clrMapOvr>
    <a:masterClrMapping/>
  </p:clrMapOvr>
  <p:transition spd="med">
    <p:wedg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07A31CF-D1E7-4407-BF5F-A53F4E772052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</p:cSld>
  <p:clrMapOvr>
    <a:masterClrMapping/>
  </p:clrMapOvr>
  <p:transition spd="med">
    <p:wedg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733899B-B764-4AB2-AEDE-B52368DA95EE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</p:cSld>
  <p:clrMapOvr>
    <a:masterClrMapping/>
  </p:clrMapOvr>
  <p:transition spd="med">
    <p:wedg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F2C4408-F90C-4A7F-9237-E3B4511146F4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</p:cSld>
  <p:clrMapOvr>
    <a:masterClrMapping/>
  </p:clrMapOvr>
  <p:transition spd="med">
    <p:wedg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22B7DC2-4CB0-40F1-8BFE-9920BD3FADCC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</p:cSld>
  <p:clrMapOvr>
    <a:masterClrMapping/>
  </p:clrMapOvr>
  <p:transition spd="med">
    <p:wedg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F43D432-3AE8-4F5F-A118-C00C3CC7D2D7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</p:cSld>
  <p:clrMapOvr>
    <a:masterClrMapping/>
  </p:clrMapOvr>
  <p:transition spd="med">
    <p:wedg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it-IT" noProof="0" smtClean="0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593AD74-BDF2-4B4B-A4C7-CF6D792E4A75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</p:cSld>
  <p:clrMapOvr>
    <a:masterClrMapping/>
  </p:clrMapOvr>
  <p:transition spd="med">
    <p:wedg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81CB3DD-4B39-4280-AD4C-0420C65027B3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</p:cSld>
  <p:clrMapOvr>
    <a:masterClrMapping/>
  </p:clrMapOvr>
  <p:transition spd="med">
    <p:wedg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314123C-3AA8-4D7D-BEE2-4BFBCC3B658F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</p:cSld>
  <p:clrMapOvr>
    <a:masterClrMapping/>
  </p:clrMapOvr>
  <p:transition spd="med">
    <p:wedg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 shadeToTitle="1"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it-IT" smtClean="0"/>
              <a:t>Fare clic per modificare lo stile del titolo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>
              <a:defRPr/>
            </a:pPr>
            <a:fld id="{32275DC2-66AD-4511-81D9-0AF94BAE80A9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 spd="med">
    <p:wedge/>
  </p:transition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non sento, non vedo, non parlo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2625" y="1568450"/>
            <a:ext cx="7921625" cy="4597400"/>
          </a:xfrm>
          <a:prstGeom prst="rect">
            <a:avLst/>
          </a:prstGeom>
          <a:noFill/>
          <a:ln w="9525">
            <a:solidFill>
              <a:srgbClr val="669900"/>
            </a:solidFill>
            <a:miter lim="800000"/>
            <a:headEnd/>
            <a:tailEnd/>
          </a:ln>
          <a:effectLst>
            <a:outerShdw dist="35921" dir="2700000" algn="ctr" rotWithShape="0">
              <a:srgbClr val="808080"/>
            </a:outerShdw>
          </a:effectLst>
        </p:spPr>
      </p:pic>
      <p:sp>
        <p:nvSpPr>
          <p:cNvPr id="3075" name="Text Box 3"/>
          <p:cNvSpPr txBox="1">
            <a:spLocks noChangeArrowheads="1"/>
          </p:cNvSpPr>
          <p:nvPr/>
        </p:nvSpPr>
        <p:spPr bwMode="auto">
          <a:xfrm>
            <a:off x="1331913" y="6375400"/>
            <a:ext cx="6911975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it-IT" b="1" i="1" dirty="0"/>
              <a:t>ANNO ACCADEMICO </a:t>
            </a:r>
            <a:r>
              <a:rPr lang="it-IT" b="1" i="1" dirty="0" smtClean="0"/>
              <a:t>2011- 2012</a:t>
            </a:r>
            <a:endParaRPr lang="it-IT" b="1" i="1" dirty="0"/>
          </a:p>
        </p:txBody>
      </p:sp>
      <p:sp>
        <p:nvSpPr>
          <p:cNvPr id="3076" name="WordArt 4"/>
          <p:cNvSpPr>
            <a:spLocks noChangeArrowheads="1" noChangeShapeType="1" noTextEdit="1"/>
          </p:cNvSpPr>
          <p:nvPr/>
        </p:nvSpPr>
        <p:spPr bwMode="auto">
          <a:xfrm>
            <a:off x="827088" y="187325"/>
            <a:ext cx="7696200" cy="6477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it-IT" sz="3600" kern="10">
                <a:ln w="12700">
                  <a:solidFill>
                    <a:srgbClr val="669900"/>
                  </a:solidFill>
                  <a:round/>
                  <a:headEnd/>
                  <a:tailEnd/>
                </a:ln>
                <a:effectLst>
                  <a:outerShdw dist="45791" dir="2021404" algn="ctr" rotWithShape="0">
                    <a:srgbClr val="9999FF"/>
                  </a:outerShdw>
                </a:effectLst>
                <a:latin typeface="Arial Black"/>
              </a:rPr>
              <a:t>Patologia della Comunicazione</a:t>
            </a:r>
          </a:p>
        </p:txBody>
      </p:sp>
      <p:sp>
        <p:nvSpPr>
          <p:cNvPr id="3077" name="Text Box 5"/>
          <p:cNvSpPr txBox="1">
            <a:spLocks noChangeArrowheads="1"/>
          </p:cNvSpPr>
          <p:nvPr/>
        </p:nvSpPr>
        <p:spPr bwMode="auto">
          <a:xfrm>
            <a:off x="1692275" y="908050"/>
            <a:ext cx="5759450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it-IT" sz="2000" b="1">
                <a:latin typeface="Arial Unicode MS" pitchFamily="34" charset="-128"/>
              </a:rPr>
              <a:t>Docente:</a:t>
            </a:r>
            <a:r>
              <a:rPr lang="it-IT" sz="2400" b="1">
                <a:latin typeface="Verdana" pitchFamily="34" charset="0"/>
              </a:rPr>
              <a:t>   </a:t>
            </a:r>
            <a:r>
              <a:rPr lang="it-IT" sz="2800" b="1">
                <a:latin typeface="Harrington" pitchFamily="82" charset="0"/>
              </a:rPr>
              <a:t>Mirella Franco</a:t>
            </a:r>
          </a:p>
        </p:txBody>
      </p:sp>
    </p:spTree>
  </p:cSld>
  <p:clrMapOvr>
    <a:masterClrMapping/>
  </p:clrMapOvr>
  <p:transition spd="med">
    <p:wedg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ext Box 2"/>
          <p:cNvSpPr txBox="1">
            <a:spLocks noChangeArrowheads="1"/>
          </p:cNvSpPr>
          <p:nvPr/>
        </p:nvSpPr>
        <p:spPr bwMode="auto">
          <a:xfrm>
            <a:off x="250825" y="214290"/>
            <a:ext cx="8640763" cy="6370975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it-IT" sz="1200" dirty="0">
                <a:latin typeface="Verdana" pitchFamily="34" charset="0"/>
              </a:rPr>
              <a:t>Anno Accademico </a:t>
            </a:r>
            <a:r>
              <a:rPr lang="it-IT" sz="1200" dirty="0" smtClean="0">
                <a:latin typeface="Verdana" pitchFamily="34" charset="0"/>
              </a:rPr>
              <a:t>2011 – 2012</a:t>
            </a:r>
            <a:endParaRPr lang="it-IT" sz="1200" dirty="0">
              <a:latin typeface="Verdana" pitchFamily="34" charset="0"/>
            </a:endParaRPr>
          </a:p>
          <a:p>
            <a:pPr algn="ctr">
              <a:spcBef>
                <a:spcPct val="50000"/>
              </a:spcBef>
            </a:pPr>
            <a:r>
              <a:rPr lang="it-IT" sz="2400" dirty="0">
                <a:latin typeface="Verdana" pitchFamily="34" charset="0"/>
              </a:rPr>
              <a:t>“Patologia della Comunicazione”</a:t>
            </a:r>
            <a:r>
              <a:rPr lang="it-IT" dirty="0">
                <a:latin typeface="Verdana" pitchFamily="34" charset="0"/>
              </a:rPr>
              <a:t> </a:t>
            </a:r>
          </a:p>
          <a:p>
            <a:pPr algn="ctr">
              <a:spcBef>
                <a:spcPct val="50000"/>
              </a:spcBef>
            </a:pPr>
            <a:r>
              <a:rPr lang="it-IT" sz="2000" dirty="0">
                <a:latin typeface="Verdana" pitchFamily="34" charset="0"/>
              </a:rPr>
              <a:t> </a:t>
            </a:r>
            <a:r>
              <a:rPr lang="it-IT" sz="2000" i="1" dirty="0">
                <a:latin typeface="Verdana" pitchFamily="34" charset="0"/>
              </a:rPr>
              <a:t>Docente: Mirella </a:t>
            </a:r>
            <a:r>
              <a:rPr lang="it-IT" sz="2000" i="1" dirty="0" smtClean="0">
                <a:latin typeface="Verdana" pitchFamily="34" charset="0"/>
              </a:rPr>
              <a:t>Franco</a:t>
            </a:r>
          </a:p>
          <a:p>
            <a:pPr algn="ctr">
              <a:spcBef>
                <a:spcPct val="50000"/>
              </a:spcBef>
            </a:pPr>
            <a:endParaRPr lang="it-IT" sz="2000" i="1" dirty="0">
              <a:latin typeface="Verdana" pitchFamily="34" charset="0"/>
            </a:endParaRPr>
          </a:p>
          <a:p>
            <a:pPr algn="just">
              <a:lnSpc>
                <a:spcPct val="150000"/>
              </a:lnSpc>
              <a:spcBef>
                <a:spcPct val="50000"/>
              </a:spcBef>
            </a:pPr>
            <a:r>
              <a:rPr lang="it-IT" dirty="0" smtClean="0">
                <a:latin typeface="Verdana" pitchFamily="34" charset="0"/>
              </a:rPr>
              <a:t>Laurea in Lettere e Filosofia - indirizzo psico-pedagogico - Diploma Universitario in Logopedia, lavora in qualità di logopedista presso l’ASUR Marche zona territoriale n. 8 di Civitanova Marche collaborando con l’UMEE e con l’Ospedale e coordina l’</a:t>
            </a:r>
            <a:r>
              <a:rPr lang="it-IT" dirty="0" err="1" smtClean="0">
                <a:latin typeface="Verdana" pitchFamily="34" charset="0"/>
              </a:rPr>
              <a:t>U.O.C.</a:t>
            </a:r>
            <a:r>
              <a:rPr lang="it-IT" dirty="0" smtClean="0">
                <a:latin typeface="Verdana" pitchFamily="34" charset="0"/>
              </a:rPr>
              <a:t> di Medicina Fisica e Riabilitativa di Civitanova Marche.</a:t>
            </a:r>
          </a:p>
          <a:p>
            <a:pPr algn="just">
              <a:lnSpc>
                <a:spcPct val="150000"/>
              </a:lnSpc>
              <a:spcBef>
                <a:spcPct val="50000"/>
              </a:spcBef>
            </a:pPr>
            <a:r>
              <a:rPr lang="it-IT" dirty="0" smtClean="0">
                <a:latin typeface="Verdana" pitchFamily="34" charset="0"/>
              </a:rPr>
              <a:t>Indirizzo di lavoro: Poliambulatorio ASL in via Abruzzo a Civitanova Marche. </a:t>
            </a:r>
          </a:p>
          <a:p>
            <a:pPr algn="just">
              <a:lnSpc>
                <a:spcPct val="150000"/>
              </a:lnSpc>
              <a:spcBef>
                <a:spcPct val="50000"/>
              </a:spcBef>
            </a:pPr>
            <a:r>
              <a:rPr lang="it-IT" dirty="0" smtClean="0">
                <a:latin typeface="Verdana" pitchFamily="34" charset="0"/>
              </a:rPr>
              <a:t>Tel. Lavoro :   0733/823414 – 0733/823786</a:t>
            </a:r>
          </a:p>
          <a:p>
            <a:pPr algn="just">
              <a:lnSpc>
                <a:spcPct val="150000"/>
              </a:lnSpc>
              <a:spcBef>
                <a:spcPct val="50000"/>
              </a:spcBef>
            </a:pPr>
            <a:r>
              <a:rPr lang="it-IT" dirty="0" smtClean="0">
                <a:latin typeface="Verdana" pitchFamily="34" charset="0"/>
              </a:rPr>
              <a:t>E-mail :          m.franco.pdc@live.it      </a:t>
            </a:r>
            <a:endParaRPr lang="it-IT" sz="1400" b="1" i="1" dirty="0" smtClean="0">
              <a:latin typeface="Verdana" pitchFamily="34" charset="0"/>
            </a:endParaRPr>
          </a:p>
          <a:p>
            <a:pPr>
              <a:spcBef>
                <a:spcPct val="50000"/>
              </a:spcBef>
            </a:pPr>
            <a:endParaRPr lang="it-IT" sz="1400" dirty="0">
              <a:latin typeface="Verdana" pitchFamily="34" charset="0"/>
            </a:endParaRPr>
          </a:p>
        </p:txBody>
      </p:sp>
    </p:spTree>
  </p:cSld>
  <p:clrMapOvr>
    <a:masterClrMapping/>
  </p:clrMapOvr>
  <p:transition spd="med">
    <p:wedg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ext Box 2"/>
          <p:cNvSpPr txBox="1">
            <a:spLocks noChangeArrowheads="1"/>
          </p:cNvSpPr>
          <p:nvPr/>
        </p:nvSpPr>
        <p:spPr bwMode="auto">
          <a:xfrm>
            <a:off x="142844" y="142852"/>
            <a:ext cx="8858312" cy="6586418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endParaRPr lang="it-IT" sz="1200" dirty="0" smtClean="0">
              <a:latin typeface="Verdana" pitchFamily="34" charset="0"/>
            </a:endParaRPr>
          </a:p>
          <a:p>
            <a:pPr algn="ctr">
              <a:spcBef>
                <a:spcPct val="50000"/>
              </a:spcBef>
            </a:pPr>
            <a:r>
              <a:rPr lang="it-IT" sz="1200" dirty="0" smtClean="0">
                <a:latin typeface="Verdana" pitchFamily="34" charset="0"/>
              </a:rPr>
              <a:t>Anno </a:t>
            </a:r>
            <a:r>
              <a:rPr lang="it-IT" sz="1200" dirty="0">
                <a:latin typeface="Verdana" pitchFamily="34" charset="0"/>
              </a:rPr>
              <a:t>Accademico </a:t>
            </a:r>
            <a:r>
              <a:rPr lang="it-IT" sz="1200" dirty="0" smtClean="0">
                <a:latin typeface="Verdana" pitchFamily="34" charset="0"/>
              </a:rPr>
              <a:t>2011– 2012</a:t>
            </a:r>
            <a:endParaRPr lang="it-IT" sz="1200" dirty="0">
              <a:latin typeface="Verdana" pitchFamily="34" charset="0"/>
            </a:endParaRPr>
          </a:p>
          <a:p>
            <a:pPr algn="ctr">
              <a:spcBef>
                <a:spcPct val="50000"/>
              </a:spcBef>
            </a:pPr>
            <a:r>
              <a:rPr lang="it-IT" sz="2400" dirty="0">
                <a:latin typeface="Verdana" pitchFamily="34" charset="0"/>
              </a:rPr>
              <a:t>“Patologia della Comunicazione”</a:t>
            </a:r>
            <a:r>
              <a:rPr lang="it-IT" dirty="0">
                <a:latin typeface="Verdana" pitchFamily="34" charset="0"/>
              </a:rPr>
              <a:t> </a:t>
            </a:r>
          </a:p>
          <a:p>
            <a:pPr algn="ctr">
              <a:spcBef>
                <a:spcPct val="50000"/>
              </a:spcBef>
            </a:pPr>
            <a:r>
              <a:rPr lang="it-IT" sz="2000" dirty="0">
                <a:latin typeface="Verdana" pitchFamily="34" charset="0"/>
              </a:rPr>
              <a:t> </a:t>
            </a:r>
            <a:endParaRPr lang="it-IT" sz="2000" dirty="0" smtClean="0">
              <a:latin typeface="Verdana" pitchFamily="34" charset="0"/>
            </a:endParaRPr>
          </a:p>
          <a:p>
            <a:pPr algn="ctr">
              <a:spcBef>
                <a:spcPct val="50000"/>
              </a:spcBef>
              <a:spcAft>
                <a:spcPts val="600"/>
              </a:spcAft>
            </a:pPr>
            <a:r>
              <a:rPr lang="it-IT" sz="2000" i="1" dirty="0" smtClean="0">
                <a:latin typeface="Verdana" pitchFamily="34" charset="0"/>
              </a:rPr>
              <a:t> Testo adottato:</a:t>
            </a:r>
          </a:p>
          <a:p>
            <a:pPr algn="just">
              <a:spcBef>
                <a:spcPct val="50000"/>
              </a:spcBef>
            </a:pPr>
            <a:r>
              <a:rPr lang="it-IT" sz="2000" dirty="0" smtClean="0">
                <a:latin typeface="Verdana" pitchFamily="34" charset="0"/>
              </a:rPr>
              <a:t>			        </a:t>
            </a:r>
            <a:r>
              <a:rPr lang="it-IT" sz="2000" b="1" dirty="0" smtClean="0">
                <a:latin typeface="Verdana" pitchFamily="34" charset="0"/>
              </a:rPr>
              <a:t>M. Franco</a:t>
            </a:r>
            <a:endParaRPr lang="it-IT" sz="2000" dirty="0" smtClean="0">
              <a:latin typeface="Verdana" pitchFamily="34" charset="0"/>
            </a:endParaRPr>
          </a:p>
          <a:p>
            <a:pPr algn="just">
              <a:spcBef>
                <a:spcPct val="50000"/>
              </a:spcBef>
            </a:pPr>
            <a:r>
              <a:rPr lang="it-IT" sz="2000" i="1" dirty="0" smtClean="0">
                <a:latin typeface="Verdana" pitchFamily="34" charset="0"/>
              </a:rPr>
              <a:t>			        Patologia della comunicazione verbale,</a:t>
            </a:r>
          </a:p>
          <a:p>
            <a:pPr algn="just">
              <a:spcBef>
                <a:spcPct val="50000"/>
              </a:spcBef>
            </a:pPr>
            <a:r>
              <a:rPr lang="it-IT" sz="2000" dirty="0" smtClean="0">
                <a:latin typeface="Verdana" pitchFamily="34" charset="0"/>
              </a:rPr>
              <a:t>			        ARAS edizioni </a:t>
            </a:r>
          </a:p>
          <a:p>
            <a:pPr algn="just">
              <a:spcBef>
                <a:spcPct val="50000"/>
              </a:spcBef>
            </a:pPr>
            <a:r>
              <a:rPr lang="it-IT" sz="2000" dirty="0" smtClean="0">
                <a:latin typeface="Verdana" pitchFamily="34" charset="0"/>
              </a:rPr>
              <a:t>			        Fano (PU) 2010</a:t>
            </a:r>
            <a:endParaRPr lang="it-IT" sz="2000" i="1" dirty="0">
              <a:latin typeface="Verdana" pitchFamily="34" charset="0"/>
            </a:endParaRPr>
          </a:p>
          <a:p>
            <a:pPr algn="just">
              <a:spcBef>
                <a:spcPct val="50000"/>
              </a:spcBef>
            </a:pPr>
            <a:endParaRPr lang="it-IT" sz="2000" i="1" dirty="0" smtClean="0">
              <a:latin typeface="Verdana" pitchFamily="34" charset="0"/>
            </a:endParaRPr>
          </a:p>
          <a:p>
            <a:pPr algn="just">
              <a:spcBef>
                <a:spcPct val="50000"/>
              </a:spcBef>
            </a:pPr>
            <a:endParaRPr lang="it-IT" sz="2000" i="1" dirty="0">
              <a:latin typeface="Verdana" pitchFamily="34" charset="0"/>
            </a:endParaRPr>
          </a:p>
          <a:p>
            <a:pPr algn="just">
              <a:spcBef>
                <a:spcPct val="50000"/>
              </a:spcBef>
            </a:pPr>
            <a:endParaRPr lang="it-IT" sz="2000" i="1" dirty="0" smtClean="0">
              <a:latin typeface="Verdana" pitchFamily="34" charset="0"/>
            </a:endParaRPr>
          </a:p>
          <a:p>
            <a:pPr algn="just">
              <a:spcBef>
                <a:spcPct val="50000"/>
              </a:spcBef>
            </a:pPr>
            <a:endParaRPr lang="it-IT" sz="2000" i="1" dirty="0">
              <a:latin typeface="Verdana" pitchFamily="34" charset="0"/>
            </a:endParaRPr>
          </a:p>
          <a:p>
            <a:pPr algn="ctr">
              <a:spcBef>
                <a:spcPct val="50000"/>
              </a:spcBef>
            </a:pPr>
            <a:endParaRPr lang="it-IT" sz="2000" i="1" dirty="0">
              <a:latin typeface="Verdana" pitchFamily="34" charset="0"/>
            </a:endParaRPr>
          </a:p>
          <a:p>
            <a:pPr>
              <a:spcBef>
                <a:spcPct val="50000"/>
              </a:spcBef>
            </a:pPr>
            <a:endParaRPr lang="it-IT" sz="1400" dirty="0">
              <a:latin typeface="Verdana" pitchFamily="34" charset="0"/>
            </a:endParaRPr>
          </a:p>
        </p:txBody>
      </p:sp>
      <p:pic>
        <p:nvPicPr>
          <p:cNvPr id="3" name="Picture 1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4282" y="1571612"/>
            <a:ext cx="3182624" cy="44859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>
    <p:wedg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Segnaposto contenuto 2"/>
          <p:cNvSpPr>
            <a:spLocks noGrp="1"/>
          </p:cNvSpPr>
          <p:nvPr>
            <p:ph idx="1"/>
          </p:nvPr>
        </p:nvSpPr>
        <p:spPr>
          <a:xfrm>
            <a:off x="457200" y="142852"/>
            <a:ext cx="8229600" cy="6643734"/>
          </a:xfrm>
          <a:solidFill>
            <a:schemeClr val="bg1"/>
          </a:solidFill>
        </p:spPr>
        <p:txBody>
          <a:bodyPr/>
          <a:lstStyle/>
          <a:p>
            <a:pPr>
              <a:buNone/>
            </a:pPr>
            <a:r>
              <a:rPr lang="it-IT" sz="2000" b="1" dirty="0" smtClean="0"/>
              <a:t>			Programma del corso</a:t>
            </a:r>
            <a:r>
              <a:rPr lang="it-IT" sz="2000" dirty="0" smtClean="0"/>
              <a:t> A.A. 2010/2011</a:t>
            </a:r>
          </a:p>
          <a:p>
            <a:pPr>
              <a:buNone/>
            </a:pPr>
            <a:r>
              <a:rPr lang="it-IT" sz="1400" dirty="0" smtClean="0"/>
              <a:t>	PARTE I    </a:t>
            </a:r>
          </a:p>
          <a:p>
            <a:pPr>
              <a:buFontTx/>
              <a:buNone/>
            </a:pPr>
            <a:r>
              <a:rPr lang="it-IT" sz="1400" dirty="0" smtClean="0"/>
              <a:t>	</a:t>
            </a:r>
            <a:r>
              <a:rPr lang="it-IT" sz="1400" b="1" dirty="0" smtClean="0"/>
              <a:t>La Comunicazione</a:t>
            </a:r>
            <a:r>
              <a:rPr lang="it-IT" sz="1400" dirty="0" smtClean="0"/>
              <a:t/>
            </a:r>
            <a:br>
              <a:rPr lang="it-IT" sz="1400" dirty="0" smtClean="0"/>
            </a:br>
            <a:r>
              <a:rPr lang="it-IT" sz="1400" dirty="0" smtClean="0"/>
              <a:t>Aspetti generali della Comunicazione</a:t>
            </a:r>
            <a:br>
              <a:rPr lang="it-IT" sz="1400" dirty="0" smtClean="0"/>
            </a:br>
            <a:r>
              <a:rPr lang="it-IT" sz="1400" dirty="0" smtClean="0"/>
              <a:t>Comunicazione intenzionale</a:t>
            </a:r>
            <a:br>
              <a:rPr lang="it-IT" sz="1400" dirty="0" smtClean="0"/>
            </a:br>
            <a:r>
              <a:rPr lang="it-IT" sz="1400" dirty="0" smtClean="0"/>
              <a:t>Comunicazione non intenzionale</a:t>
            </a:r>
            <a:br>
              <a:rPr lang="it-IT" sz="1400" dirty="0" smtClean="0"/>
            </a:br>
            <a:r>
              <a:rPr lang="it-IT" sz="1400" dirty="0" smtClean="0"/>
              <a:t>Modelli teorici della comunicazione</a:t>
            </a:r>
            <a:br>
              <a:rPr lang="it-IT" sz="1400" dirty="0" smtClean="0"/>
            </a:br>
            <a:r>
              <a:rPr lang="it-IT" sz="1400" dirty="0" smtClean="0"/>
              <a:t>Competenza comunicativa</a:t>
            </a:r>
            <a:br>
              <a:rPr lang="it-IT" sz="1400" dirty="0" smtClean="0"/>
            </a:br>
            <a:r>
              <a:rPr lang="it-IT" sz="1400" dirty="0" smtClean="0"/>
              <a:t>I cinque assiomi della comunicazione</a:t>
            </a:r>
            <a:br>
              <a:rPr lang="it-IT" sz="1400" dirty="0" smtClean="0"/>
            </a:br>
            <a:r>
              <a:rPr lang="it-IT" sz="1400" dirty="0" smtClean="0"/>
              <a:t>Comunicazione verbale e analogica</a:t>
            </a:r>
            <a:br>
              <a:rPr lang="it-IT" sz="1400" dirty="0" smtClean="0"/>
            </a:br>
            <a:r>
              <a:rPr lang="it-IT" sz="1400" dirty="0" smtClean="0"/>
              <a:t>Stili di comunicazione</a:t>
            </a:r>
            <a:br>
              <a:rPr lang="it-IT" sz="1400" dirty="0" smtClean="0"/>
            </a:br>
            <a:r>
              <a:rPr lang="it-IT" sz="1400" b="1" dirty="0" smtClean="0"/>
              <a:t>I Sistemi alla base della comunicazione verbale</a:t>
            </a:r>
            <a:r>
              <a:rPr lang="it-IT" sz="1400" dirty="0" smtClean="0"/>
              <a:t/>
            </a:r>
            <a:br>
              <a:rPr lang="it-IT" sz="1400" dirty="0" smtClean="0"/>
            </a:br>
            <a:r>
              <a:rPr lang="it-IT" sz="1400" dirty="0" smtClean="0"/>
              <a:t>Nozioni di anatomia e fisiologia degli organi </a:t>
            </a:r>
            <a:r>
              <a:rPr lang="it-IT" sz="1400" dirty="0" err="1" smtClean="0"/>
              <a:t>fonoarticolatori</a:t>
            </a:r>
            <a:r>
              <a:rPr lang="it-IT" sz="1400" dirty="0" smtClean="0"/>
              <a:t>: </a:t>
            </a:r>
            <a:br>
              <a:rPr lang="it-IT" sz="1400" dirty="0" smtClean="0"/>
            </a:br>
            <a:r>
              <a:rPr lang="it-IT" sz="1400" dirty="0" smtClean="0"/>
              <a:t>Sistema produttore d'aria </a:t>
            </a:r>
            <a:br>
              <a:rPr lang="it-IT" sz="1400" dirty="0" smtClean="0"/>
            </a:br>
            <a:r>
              <a:rPr lang="it-IT" sz="1400" dirty="0" smtClean="0"/>
              <a:t>Sistema di emissione di voce</a:t>
            </a:r>
            <a:br>
              <a:rPr lang="it-IT" sz="1400" dirty="0" smtClean="0"/>
            </a:br>
            <a:r>
              <a:rPr lang="it-IT" sz="1400" dirty="0" smtClean="0"/>
              <a:t>Il suono, l'audiogramma </a:t>
            </a:r>
            <a:br>
              <a:rPr lang="it-IT" sz="1400" dirty="0" smtClean="0"/>
            </a:br>
            <a:r>
              <a:rPr lang="it-IT" sz="1400" dirty="0" smtClean="0"/>
              <a:t>Sistema uditivo </a:t>
            </a:r>
            <a:br>
              <a:rPr lang="it-IT" sz="1400" dirty="0" smtClean="0"/>
            </a:br>
            <a:r>
              <a:rPr lang="it-IT" sz="1400" dirty="0" smtClean="0"/>
              <a:t>Sistema nervoso </a:t>
            </a:r>
            <a:br>
              <a:rPr lang="it-IT" sz="1400" dirty="0" smtClean="0"/>
            </a:br>
            <a:r>
              <a:rPr lang="it-IT" sz="1400" dirty="0" smtClean="0"/>
              <a:t>Sistema di articolazione </a:t>
            </a:r>
            <a:br>
              <a:rPr lang="it-IT" sz="1400" dirty="0" smtClean="0"/>
            </a:br>
            <a:r>
              <a:rPr lang="it-IT" sz="1400" dirty="0" smtClean="0"/>
              <a:t>Sistema di risonanza</a:t>
            </a:r>
          </a:p>
          <a:p>
            <a:pPr>
              <a:buFontTx/>
              <a:buNone/>
            </a:pPr>
            <a:r>
              <a:rPr lang="it-IT" sz="1400" dirty="0" smtClean="0"/>
              <a:t>	</a:t>
            </a:r>
            <a:r>
              <a:rPr lang="it-IT" sz="1400" b="1" dirty="0" smtClean="0"/>
              <a:t>Lo sviluppo del linguaggio</a:t>
            </a:r>
            <a:r>
              <a:rPr lang="it-IT" sz="1400" dirty="0" smtClean="0"/>
              <a:t/>
            </a:r>
            <a:br>
              <a:rPr lang="it-IT" sz="1400" dirty="0" smtClean="0"/>
            </a:br>
            <a:r>
              <a:rPr lang="it-IT" sz="1400" dirty="0" smtClean="0"/>
              <a:t>Principali tappe dello sviluppo linguistico; </a:t>
            </a:r>
            <a:br>
              <a:rPr lang="it-IT" sz="1400" dirty="0" smtClean="0"/>
            </a:br>
            <a:r>
              <a:rPr lang="it-IT" sz="1400" dirty="0" smtClean="0"/>
              <a:t>Sviluppo delle competenze lessicali; </a:t>
            </a:r>
            <a:br>
              <a:rPr lang="it-IT" sz="1400" dirty="0" smtClean="0"/>
            </a:br>
            <a:r>
              <a:rPr lang="it-IT" sz="1400" dirty="0" smtClean="0"/>
              <a:t>Sviluppo delle competenze morfosintattiche; </a:t>
            </a:r>
            <a:br>
              <a:rPr lang="it-IT" sz="1400" dirty="0" smtClean="0"/>
            </a:br>
            <a:r>
              <a:rPr lang="it-IT" sz="1400" dirty="0" smtClean="0"/>
              <a:t>Competenze pragmatiche</a:t>
            </a:r>
            <a:br>
              <a:rPr lang="it-IT" sz="1400" dirty="0" smtClean="0"/>
            </a:br>
            <a:r>
              <a:rPr lang="it-IT" sz="1400" b="1" dirty="0" smtClean="0"/>
              <a:t>Aspetti fonetici e fonologici</a:t>
            </a:r>
            <a:r>
              <a:rPr lang="it-IT" sz="1400" dirty="0" smtClean="0"/>
              <a:t/>
            </a:r>
            <a:br>
              <a:rPr lang="it-IT" sz="1400" dirty="0" smtClean="0"/>
            </a:br>
            <a:r>
              <a:rPr lang="it-IT" sz="1400" dirty="0" smtClean="0"/>
              <a:t>Luoghi e modi di articolazione dei fonemi; </a:t>
            </a:r>
            <a:br>
              <a:rPr lang="it-IT" sz="1400" dirty="0" smtClean="0"/>
            </a:br>
            <a:r>
              <a:rPr lang="it-IT" sz="1400" dirty="0" smtClean="0"/>
              <a:t>Analisi indipendente - Analisi in tratti distintivi - Analisi relazionale</a:t>
            </a:r>
            <a:br>
              <a:rPr lang="it-IT" sz="1400" dirty="0" smtClean="0"/>
            </a:br>
            <a:r>
              <a:rPr lang="it-IT" sz="1400" dirty="0" smtClean="0"/>
              <a:t>Dati normativi</a:t>
            </a:r>
          </a:p>
        </p:txBody>
      </p:sp>
      <p:sp>
        <p:nvSpPr>
          <p:cNvPr id="3" name="Rettangolo 2"/>
          <p:cNvSpPr/>
          <p:nvPr/>
        </p:nvSpPr>
        <p:spPr>
          <a:xfrm>
            <a:off x="785786" y="1000108"/>
            <a:ext cx="7500990" cy="642942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4" name="Rettangolo 3"/>
          <p:cNvSpPr/>
          <p:nvPr/>
        </p:nvSpPr>
        <p:spPr>
          <a:xfrm>
            <a:off x="785786" y="2071678"/>
            <a:ext cx="7500990" cy="642942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5" name="Rettangolo 4"/>
          <p:cNvSpPr/>
          <p:nvPr/>
        </p:nvSpPr>
        <p:spPr>
          <a:xfrm>
            <a:off x="785786" y="2928934"/>
            <a:ext cx="7500990" cy="107157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6" name="Rettangolo 5"/>
          <p:cNvSpPr/>
          <p:nvPr/>
        </p:nvSpPr>
        <p:spPr>
          <a:xfrm>
            <a:off x="785786" y="4214818"/>
            <a:ext cx="7500990" cy="428628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7" name="Rettangolo 6"/>
          <p:cNvSpPr/>
          <p:nvPr/>
        </p:nvSpPr>
        <p:spPr>
          <a:xfrm>
            <a:off x="785786" y="4929198"/>
            <a:ext cx="7500990" cy="785818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8" name="Rettangolo 7"/>
          <p:cNvSpPr/>
          <p:nvPr/>
        </p:nvSpPr>
        <p:spPr>
          <a:xfrm>
            <a:off x="785786" y="6000768"/>
            <a:ext cx="7500990" cy="64294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</p:spTree>
  </p:cSld>
  <p:clrMapOvr>
    <a:masterClrMapping/>
  </p:clrMapOvr>
  <p:transition spd="med">
    <p:wedg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Segnaposto contenuto 2"/>
          <p:cNvSpPr>
            <a:spLocks noGrp="1"/>
          </p:cNvSpPr>
          <p:nvPr>
            <p:ph idx="1"/>
          </p:nvPr>
        </p:nvSpPr>
        <p:spPr>
          <a:xfrm>
            <a:off x="457200" y="214290"/>
            <a:ext cx="8229600" cy="6429375"/>
          </a:xfrm>
          <a:solidFill>
            <a:schemeClr val="bg1"/>
          </a:solidFill>
        </p:spPr>
        <p:txBody>
          <a:bodyPr/>
          <a:lstStyle/>
          <a:p>
            <a:pPr>
              <a:buNone/>
            </a:pPr>
            <a:r>
              <a:rPr lang="it-IT" sz="1600" dirty="0" smtClean="0"/>
              <a:t>	</a:t>
            </a:r>
          </a:p>
          <a:p>
            <a:pPr>
              <a:buNone/>
            </a:pPr>
            <a:r>
              <a:rPr lang="it-IT" sz="1600" dirty="0" smtClean="0"/>
              <a:t>	</a:t>
            </a:r>
            <a:r>
              <a:rPr lang="it-IT" sz="1400" dirty="0" smtClean="0"/>
              <a:t>PARTE II</a:t>
            </a:r>
          </a:p>
          <a:p>
            <a:pPr>
              <a:buNone/>
            </a:pPr>
            <a:r>
              <a:rPr lang="it-IT" sz="1400" dirty="0" smtClean="0"/>
              <a:t>	</a:t>
            </a:r>
            <a:r>
              <a:rPr lang="it-IT" sz="1400" b="1" dirty="0" smtClean="0"/>
              <a:t>I Disturbi della Comunicazione</a:t>
            </a:r>
          </a:p>
          <a:p>
            <a:pPr>
              <a:buNone/>
            </a:pPr>
            <a:r>
              <a:rPr lang="it-IT" sz="1400" b="1" dirty="0" smtClean="0"/>
              <a:t>	Interventi abilitativi/riabilitativi nella patologia della comunicazione</a:t>
            </a:r>
            <a:r>
              <a:rPr lang="it-IT" sz="1400" dirty="0" smtClean="0"/>
              <a:t/>
            </a:r>
            <a:br>
              <a:rPr lang="it-IT" sz="1400" dirty="0" smtClean="0"/>
            </a:br>
            <a:r>
              <a:rPr lang="it-IT" sz="1400" dirty="0" smtClean="0"/>
              <a:t>Il problema della classificazione delle disabilità</a:t>
            </a:r>
            <a:br>
              <a:rPr lang="it-IT" sz="1400" dirty="0" smtClean="0"/>
            </a:br>
            <a:r>
              <a:rPr lang="it-IT" sz="1400" dirty="0" smtClean="0"/>
              <a:t>Approccio multidisciplinare e multiprofessionale alle patologie della comunicazione</a:t>
            </a:r>
            <a:br>
              <a:rPr lang="it-IT" sz="1400" dirty="0" smtClean="0"/>
            </a:br>
            <a:r>
              <a:rPr lang="it-IT" sz="1400" dirty="0" smtClean="0"/>
              <a:t>La presa in carico</a:t>
            </a:r>
            <a:br>
              <a:rPr lang="it-IT" sz="1400" dirty="0" smtClean="0"/>
            </a:br>
            <a:r>
              <a:rPr lang="it-IT" sz="1400" dirty="0" smtClean="0"/>
              <a:t>Rieducazione ed educazione, Riabilitazione ed abilitazione</a:t>
            </a:r>
            <a:br>
              <a:rPr lang="it-IT" sz="1400" dirty="0" smtClean="0"/>
            </a:br>
            <a:r>
              <a:rPr lang="it-IT" sz="1400" dirty="0" smtClean="0"/>
              <a:t>I trattamenti riabilitativi</a:t>
            </a:r>
            <a:br>
              <a:rPr lang="it-IT" sz="1400" dirty="0" smtClean="0"/>
            </a:br>
            <a:r>
              <a:rPr lang="it-IT" sz="1400" dirty="0" smtClean="0"/>
              <a:t>Pratiche terapeutiche non convenzionali</a:t>
            </a:r>
            <a:br>
              <a:rPr lang="it-IT" sz="1400" dirty="0" smtClean="0"/>
            </a:br>
            <a:r>
              <a:rPr lang="it-IT" sz="1400" dirty="0" smtClean="0"/>
              <a:t>Terapie in ambito non sanitario</a:t>
            </a:r>
            <a:br>
              <a:rPr lang="it-IT" sz="1400" dirty="0" smtClean="0"/>
            </a:br>
            <a:r>
              <a:rPr lang="it-IT" sz="1400" b="1" dirty="0" smtClean="0"/>
              <a:t>La valutazione del linguaggio</a:t>
            </a:r>
            <a:r>
              <a:rPr lang="it-IT" sz="1400" dirty="0" smtClean="0"/>
              <a:t/>
            </a:r>
            <a:br>
              <a:rPr lang="it-IT" sz="1400" dirty="0" smtClean="0"/>
            </a:br>
            <a:r>
              <a:rPr lang="it-IT" sz="1400" b="1" dirty="0" smtClean="0"/>
              <a:t>I disturbi della comunicazione verbale</a:t>
            </a:r>
          </a:p>
          <a:p>
            <a:pPr>
              <a:buNone/>
            </a:pPr>
            <a:r>
              <a:rPr lang="it-IT" sz="1400" dirty="0" smtClean="0"/>
              <a:t>	Disfonie</a:t>
            </a:r>
            <a:br>
              <a:rPr lang="it-IT" sz="1400" dirty="0" smtClean="0"/>
            </a:br>
            <a:r>
              <a:rPr lang="it-IT" sz="1400" dirty="0" smtClean="0"/>
              <a:t>Disturbi </a:t>
            </a:r>
            <a:r>
              <a:rPr lang="it-IT" sz="1400" dirty="0" err="1" smtClean="0"/>
              <a:t>articolatori</a:t>
            </a:r>
            <a:r>
              <a:rPr lang="it-IT" sz="1400" dirty="0" smtClean="0"/>
              <a:t/>
            </a:r>
            <a:br>
              <a:rPr lang="it-IT" sz="1400" dirty="0" smtClean="0"/>
            </a:br>
            <a:r>
              <a:rPr lang="it-IT" sz="1400" dirty="0" smtClean="0"/>
              <a:t>Disturbi di risonanza: rinolalia chiusa; rinolalia aperta</a:t>
            </a:r>
            <a:br>
              <a:rPr lang="it-IT" sz="1400" dirty="0" smtClean="0"/>
            </a:br>
            <a:r>
              <a:rPr lang="it-IT" sz="1400" dirty="0" smtClean="0"/>
              <a:t>Balbuzie: ipotesi interpretative; tipi di balbuzie; classificazione della balbuzie; sintomatologia; evoluzione; </a:t>
            </a:r>
            <a:r>
              <a:rPr lang="it-IT" sz="1400" dirty="0" err="1" smtClean="0"/>
              <a:t>counseling</a:t>
            </a:r>
            <a:r>
              <a:rPr lang="it-IT" sz="1400" dirty="0" smtClean="0"/>
              <a:t> agli insegnanti</a:t>
            </a:r>
            <a:br>
              <a:rPr lang="it-IT" sz="1400" dirty="0" smtClean="0"/>
            </a:br>
            <a:r>
              <a:rPr lang="it-IT" sz="1400" b="1" dirty="0" smtClean="0"/>
              <a:t>I disturbi di linguaggio</a:t>
            </a:r>
            <a:r>
              <a:rPr lang="it-IT" sz="1400" dirty="0" smtClean="0"/>
              <a:t/>
            </a:r>
            <a:br>
              <a:rPr lang="it-IT" sz="1400" dirty="0" smtClean="0"/>
            </a:br>
            <a:r>
              <a:rPr lang="it-IT" sz="1400" dirty="0" smtClean="0"/>
              <a:t>Difficoltà specifiche di linguaggio</a:t>
            </a:r>
            <a:br>
              <a:rPr lang="it-IT" sz="1400" dirty="0" smtClean="0"/>
            </a:br>
            <a:r>
              <a:rPr lang="it-IT" sz="1400" dirty="0" smtClean="0"/>
              <a:t>Parlatore tardivo</a:t>
            </a:r>
            <a:br>
              <a:rPr lang="it-IT" sz="1400" dirty="0" smtClean="0"/>
            </a:br>
            <a:r>
              <a:rPr lang="it-IT" sz="1400" dirty="0" smtClean="0"/>
              <a:t>Ritardo semplice di linguaggio</a:t>
            </a:r>
            <a:br>
              <a:rPr lang="it-IT" sz="1400" dirty="0" smtClean="0"/>
            </a:br>
            <a:r>
              <a:rPr lang="it-IT" sz="1400" dirty="0" smtClean="0"/>
              <a:t>Disordine fonologico</a:t>
            </a:r>
            <a:br>
              <a:rPr lang="it-IT" sz="1400" dirty="0" smtClean="0"/>
            </a:br>
            <a:r>
              <a:rPr lang="it-IT" sz="1400" dirty="0" smtClean="0"/>
              <a:t>Disturbo specifico di linguaggio</a:t>
            </a:r>
            <a:br>
              <a:rPr lang="it-IT" sz="1400" dirty="0" smtClean="0"/>
            </a:br>
            <a:r>
              <a:rPr lang="it-IT" sz="1400" dirty="0" smtClean="0"/>
              <a:t>Disfasia evolutiva</a:t>
            </a:r>
            <a:br>
              <a:rPr lang="it-IT" sz="1400" dirty="0" smtClean="0"/>
            </a:br>
            <a:r>
              <a:rPr lang="it-IT" sz="1400" b="1" dirty="0" smtClean="0"/>
              <a:t>I disturbi di apprendimento</a:t>
            </a:r>
          </a:p>
          <a:p>
            <a:pPr>
              <a:buNone/>
            </a:pPr>
            <a:r>
              <a:rPr lang="it-IT" sz="1400" b="1" dirty="0" smtClean="0"/>
              <a:t>	</a:t>
            </a:r>
            <a:r>
              <a:rPr lang="it-IT" sz="1400" dirty="0" smtClean="0"/>
              <a:t>La lettura -  la scrittura</a:t>
            </a:r>
            <a:br>
              <a:rPr lang="it-IT" sz="1400" dirty="0" smtClean="0"/>
            </a:br>
            <a:r>
              <a:rPr lang="it-IT" sz="1400" dirty="0" smtClean="0"/>
              <a:t>Dislessia -  disgrafia e </a:t>
            </a:r>
            <a:r>
              <a:rPr lang="it-IT" sz="1400" dirty="0" err="1" smtClean="0"/>
              <a:t>disortografia</a:t>
            </a:r>
            <a:r>
              <a:rPr lang="it-IT" sz="1400" dirty="0" smtClean="0"/>
              <a:t> - </a:t>
            </a:r>
            <a:r>
              <a:rPr lang="it-IT" sz="1400" dirty="0" err="1" smtClean="0"/>
              <a:t>discalculia</a:t>
            </a:r>
            <a:r>
              <a:rPr lang="it-IT" sz="1400" dirty="0" smtClean="0"/>
              <a:t> </a:t>
            </a:r>
            <a:br>
              <a:rPr lang="it-IT" sz="1400" dirty="0" smtClean="0"/>
            </a:br>
            <a:endParaRPr lang="it-IT" dirty="0" smtClean="0"/>
          </a:p>
        </p:txBody>
      </p:sp>
      <p:sp>
        <p:nvSpPr>
          <p:cNvPr id="3" name="Rettangolo 2"/>
          <p:cNvSpPr/>
          <p:nvPr/>
        </p:nvSpPr>
        <p:spPr>
          <a:xfrm>
            <a:off x="857224" y="1285860"/>
            <a:ext cx="7500990" cy="857256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4" name="Rettangolo 3"/>
          <p:cNvSpPr/>
          <p:nvPr/>
        </p:nvSpPr>
        <p:spPr>
          <a:xfrm>
            <a:off x="857224" y="4572008"/>
            <a:ext cx="7500990" cy="1285884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5" name="Rettangolo 4"/>
          <p:cNvSpPr/>
          <p:nvPr/>
        </p:nvSpPr>
        <p:spPr>
          <a:xfrm>
            <a:off x="857224" y="6072206"/>
            <a:ext cx="7500990" cy="500066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6" name="Rettangolo 5"/>
          <p:cNvSpPr/>
          <p:nvPr/>
        </p:nvSpPr>
        <p:spPr>
          <a:xfrm>
            <a:off x="857224" y="3286124"/>
            <a:ext cx="7500990" cy="107157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7" name="Rettangolo 6"/>
          <p:cNvSpPr/>
          <p:nvPr/>
        </p:nvSpPr>
        <p:spPr>
          <a:xfrm>
            <a:off x="857224" y="2786058"/>
            <a:ext cx="7500990" cy="214314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</p:spTree>
  </p:cSld>
  <p:clrMapOvr>
    <a:masterClrMapping/>
  </p:clrMapOvr>
  <p:transition spd="med">
    <p:wedg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Segnaposto contenuto 2"/>
          <p:cNvSpPr>
            <a:spLocks noGrp="1"/>
          </p:cNvSpPr>
          <p:nvPr>
            <p:ph idx="1"/>
          </p:nvPr>
        </p:nvSpPr>
        <p:spPr>
          <a:xfrm>
            <a:off x="457200" y="142875"/>
            <a:ext cx="8229600" cy="6429375"/>
          </a:xfrm>
          <a:solidFill>
            <a:schemeClr val="bg1"/>
          </a:solidFill>
        </p:spPr>
        <p:txBody>
          <a:bodyPr/>
          <a:lstStyle/>
          <a:p>
            <a:pPr>
              <a:buNone/>
            </a:pPr>
            <a:r>
              <a:rPr lang="it-IT" sz="1600" dirty="0" smtClean="0"/>
              <a:t>	</a:t>
            </a:r>
            <a:r>
              <a:rPr lang="it-IT" sz="1400" b="1" dirty="0" smtClean="0"/>
              <a:t>La sordità</a:t>
            </a:r>
            <a:r>
              <a:rPr lang="it-IT" sz="1400" dirty="0" smtClean="0"/>
              <a:t/>
            </a:r>
            <a:br>
              <a:rPr lang="it-IT" sz="1400" dirty="0" smtClean="0"/>
            </a:br>
            <a:r>
              <a:rPr lang="it-IT" sz="1400" dirty="0" smtClean="0"/>
              <a:t>Valutazione della funzione uditiva</a:t>
            </a:r>
            <a:br>
              <a:rPr lang="it-IT" sz="1400" dirty="0" smtClean="0"/>
            </a:br>
            <a:r>
              <a:rPr lang="it-IT" sz="1400" dirty="0" smtClean="0"/>
              <a:t>Audiometria</a:t>
            </a:r>
            <a:br>
              <a:rPr lang="it-IT" sz="1400" dirty="0" smtClean="0"/>
            </a:br>
            <a:r>
              <a:rPr lang="it-IT" sz="1400" dirty="0" smtClean="0"/>
              <a:t>Classificazione della sordità</a:t>
            </a:r>
            <a:br>
              <a:rPr lang="it-IT" sz="1400" dirty="0" smtClean="0"/>
            </a:br>
            <a:r>
              <a:rPr lang="it-IT" sz="1400" dirty="0" smtClean="0"/>
              <a:t>L'educazione del bambino sordo</a:t>
            </a:r>
            <a:br>
              <a:rPr lang="it-IT" sz="1400" dirty="0" smtClean="0"/>
            </a:br>
            <a:r>
              <a:rPr lang="it-IT" sz="1400" dirty="0" smtClean="0"/>
              <a:t>La protesi acustica</a:t>
            </a:r>
            <a:br>
              <a:rPr lang="it-IT" sz="1400" dirty="0" smtClean="0"/>
            </a:br>
            <a:r>
              <a:rPr lang="it-IT" sz="1400" dirty="0" smtClean="0"/>
              <a:t>L’impianto cocleare</a:t>
            </a:r>
            <a:br>
              <a:rPr lang="it-IT" sz="1400" dirty="0" smtClean="0"/>
            </a:br>
            <a:r>
              <a:rPr lang="it-IT" sz="1400" dirty="0" smtClean="0"/>
              <a:t>La terapia logopedica </a:t>
            </a:r>
            <a:br>
              <a:rPr lang="it-IT" sz="1400" dirty="0" smtClean="0"/>
            </a:br>
            <a:r>
              <a:rPr lang="it-IT" sz="1400" b="1" dirty="0" smtClean="0"/>
              <a:t>Il Ritardo mentale</a:t>
            </a:r>
            <a:r>
              <a:rPr lang="it-IT" sz="1400" dirty="0" smtClean="0"/>
              <a:t/>
            </a:r>
            <a:br>
              <a:rPr lang="it-IT" sz="1400" dirty="0" smtClean="0"/>
            </a:br>
            <a:r>
              <a:rPr lang="it-IT" sz="1400" dirty="0" smtClean="0"/>
              <a:t>Definizione</a:t>
            </a:r>
            <a:br>
              <a:rPr lang="it-IT" sz="1400" dirty="0" smtClean="0"/>
            </a:br>
            <a:r>
              <a:rPr lang="it-IT" sz="1400" dirty="0" smtClean="0"/>
              <a:t>Livelli </a:t>
            </a:r>
            <a:br>
              <a:rPr lang="it-IT" sz="1400" dirty="0" smtClean="0"/>
            </a:br>
            <a:r>
              <a:rPr lang="it-IT" sz="1400" dirty="0" smtClean="0"/>
              <a:t>Diagnosi</a:t>
            </a:r>
            <a:br>
              <a:rPr lang="it-IT" sz="1400" dirty="0" smtClean="0"/>
            </a:br>
            <a:r>
              <a:rPr lang="it-IT" sz="1400" dirty="0" smtClean="0"/>
              <a:t>Integrazione e trattamento del bambino con RM</a:t>
            </a:r>
            <a:br>
              <a:rPr lang="it-IT" sz="1400" dirty="0" smtClean="0"/>
            </a:br>
            <a:r>
              <a:rPr lang="it-IT" sz="1400" b="1" dirty="0" smtClean="0"/>
              <a:t>L'autismo</a:t>
            </a:r>
            <a:r>
              <a:rPr lang="it-IT" sz="1400" dirty="0" smtClean="0"/>
              <a:t/>
            </a:r>
            <a:br>
              <a:rPr lang="it-IT" sz="1400" dirty="0" smtClean="0"/>
            </a:br>
            <a:r>
              <a:rPr lang="it-IT" sz="1400" dirty="0" smtClean="0"/>
              <a:t>I disturbi pervasivi dello sviluppo</a:t>
            </a:r>
            <a:br>
              <a:rPr lang="it-IT" sz="1400" dirty="0" smtClean="0"/>
            </a:br>
            <a:r>
              <a:rPr lang="it-IT" sz="1400" dirty="0" smtClean="0"/>
              <a:t>Indicatori di rischio e rilevazione precoce del disturbo</a:t>
            </a:r>
            <a:br>
              <a:rPr lang="it-IT" sz="1400" dirty="0" smtClean="0"/>
            </a:br>
            <a:r>
              <a:rPr lang="it-IT" sz="1400" dirty="0" smtClean="0"/>
              <a:t>Trattamento abilitativo/riabilitativo</a:t>
            </a:r>
            <a:br>
              <a:rPr lang="it-IT" sz="1400" dirty="0" smtClean="0"/>
            </a:br>
            <a:r>
              <a:rPr lang="it-IT" sz="1400" b="1" dirty="0" smtClean="0"/>
              <a:t>I disturbi della deglutizione</a:t>
            </a:r>
            <a:r>
              <a:rPr lang="it-IT" sz="1400" dirty="0" smtClean="0"/>
              <a:t/>
            </a:r>
            <a:br>
              <a:rPr lang="it-IT" sz="1400" dirty="0" smtClean="0"/>
            </a:br>
            <a:r>
              <a:rPr lang="it-IT" sz="1400" dirty="0" smtClean="0"/>
              <a:t>La deglutizione </a:t>
            </a:r>
            <a:br>
              <a:rPr lang="it-IT" sz="1400" dirty="0" smtClean="0"/>
            </a:br>
            <a:r>
              <a:rPr lang="it-IT" sz="1400" dirty="0" smtClean="0"/>
              <a:t>Le disfagie</a:t>
            </a:r>
            <a:br>
              <a:rPr lang="it-IT" sz="1400" dirty="0" smtClean="0"/>
            </a:br>
            <a:r>
              <a:rPr lang="it-IT" sz="1400" dirty="0" smtClean="0"/>
              <a:t>La deglutizione atipica</a:t>
            </a:r>
          </a:p>
          <a:p>
            <a:pPr>
              <a:buNone/>
            </a:pPr>
            <a:endParaRPr lang="it-IT" sz="1400" dirty="0" smtClean="0"/>
          </a:p>
          <a:p>
            <a:pPr>
              <a:buNone/>
            </a:pPr>
            <a:r>
              <a:rPr lang="it-IT" sz="1400" dirty="0" smtClean="0"/>
              <a:t>	PARTE III	</a:t>
            </a:r>
            <a:br>
              <a:rPr lang="it-IT" sz="1400" dirty="0" smtClean="0"/>
            </a:br>
            <a:r>
              <a:rPr lang="it-IT" sz="1400" b="1" dirty="0" smtClean="0"/>
              <a:t>Approcci educativi alle difficoltà di apprendimento</a:t>
            </a:r>
            <a:r>
              <a:rPr lang="it-IT" sz="1400" dirty="0" smtClean="0"/>
              <a:t/>
            </a:r>
            <a:br>
              <a:rPr lang="it-IT" sz="1400" dirty="0" smtClean="0"/>
            </a:br>
            <a:r>
              <a:rPr lang="it-IT" sz="1400" dirty="0" smtClean="0"/>
              <a:t>Strategie e stili cognitivi</a:t>
            </a:r>
            <a:br>
              <a:rPr lang="it-IT" sz="1400" dirty="0" smtClean="0"/>
            </a:br>
            <a:r>
              <a:rPr lang="it-IT" sz="1400" dirty="0" smtClean="0"/>
              <a:t>La motivazione ad apprendere</a:t>
            </a:r>
            <a:br>
              <a:rPr lang="it-IT" sz="1400" dirty="0" smtClean="0"/>
            </a:br>
            <a:r>
              <a:rPr lang="it-IT" sz="1400" dirty="0" smtClean="0"/>
              <a:t>Training strumentale</a:t>
            </a:r>
            <a:br>
              <a:rPr lang="it-IT" sz="1400" dirty="0" smtClean="0"/>
            </a:br>
            <a:r>
              <a:rPr lang="it-IT" sz="1400" dirty="0" smtClean="0"/>
              <a:t>Training cognitivo e metacognitivo</a:t>
            </a:r>
          </a:p>
          <a:p>
            <a:pPr>
              <a:buNone/>
            </a:pPr>
            <a:endParaRPr lang="it-IT" sz="1400" dirty="0" smtClean="0"/>
          </a:p>
          <a:p>
            <a:pPr>
              <a:buNone/>
            </a:pPr>
            <a:r>
              <a:rPr lang="it-IT" sz="1400" dirty="0" smtClean="0"/>
              <a:t/>
            </a:r>
            <a:br>
              <a:rPr lang="it-IT" sz="1400" dirty="0" smtClean="0"/>
            </a:br>
            <a:r>
              <a:rPr lang="it-IT" sz="1400" dirty="0" smtClean="0"/>
              <a:t/>
            </a:r>
            <a:br>
              <a:rPr lang="it-IT" sz="1400" dirty="0" smtClean="0"/>
            </a:br>
            <a:endParaRPr lang="it-IT" sz="1400" dirty="0" smtClean="0"/>
          </a:p>
          <a:p>
            <a:endParaRPr lang="it-IT" sz="1400" dirty="0" smtClean="0"/>
          </a:p>
        </p:txBody>
      </p:sp>
      <p:sp>
        <p:nvSpPr>
          <p:cNvPr id="3" name="Rettangolo 2"/>
          <p:cNvSpPr/>
          <p:nvPr/>
        </p:nvSpPr>
        <p:spPr>
          <a:xfrm>
            <a:off x="714348" y="428604"/>
            <a:ext cx="7500990" cy="1285884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4" name="Rettangolo 3"/>
          <p:cNvSpPr/>
          <p:nvPr/>
        </p:nvSpPr>
        <p:spPr>
          <a:xfrm>
            <a:off x="714348" y="2143116"/>
            <a:ext cx="7500990" cy="857256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5" name="Rettangolo 4"/>
          <p:cNvSpPr/>
          <p:nvPr/>
        </p:nvSpPr>
        <p:spPr>
          <a:xfrm>
            <a:off x="714348" y="3214686"/>
            <a:ext cx="7500990" cy="642942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6" name="Rettangolo 5"/>
          <p:cNvSpPr/>
          <p:nvPr/>
        </p:nvSpPr>
        <p:spPr>
          <a:xfrm>
            <a:off x="785786" y="5857892"/>
            <a:ext cx="7500990" cy="428628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</p:spTree>
  </p:cSld>
  <p:clrMapOvr>
    <a:masterClrMapping/>
  </p:clrMapOvr>
  <p:transition spd="med">
    <p:wedg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Segnaposto contenuto 2"/>
          <p:cNvSpPr>
            <a:spLocks noGrp="1"/>
          </p:cNvSpPr>
          <p:nvPr>
            <p:ph idx="1"/>
          </p:nvPr>
        </p:nvSpPr>
        <p:spPr>
          <a:xfrm>
            <a:off x="457200" y="142875"/>
            <a:ext cx="8229600" cy="6429375"/>
          </a:xfrm>
          <a:solidFill>
            <a:schemeClr val="bg1"/>
          </a:solidFill>
        </p:spPr>
        <p:txBody>
          <a:bodyPr/>
          <a:lstStyle/>
          <a:p>
            <a:pPr>
              <a:buFontTx/>
              <a:buNone/>
            </a:pPr>
            <a:r>
              <a:rPr lang="it-IT" sz="1600" dirty="0" smtClean="0"/>
              <a:t>	</a:t>
            </a:r>
            <a:r>
              <a:rPr lang="it-IT" sz="1400" dirty="0" smtClean="0"/>
              <a:t/>
            </a:r>
            <a:br>
              <a:rPr lang="it-IT" sz="1400" dirty="0" smtClean="0"/>
            </a:br>
            <a:r>
              <a:rPr lang="it-IT" sz="1400" b="1" dirty="0" smtClean="0"/>
              <a:t>Le comunicazioni aumentative alternative</a:t>
            </a:r>
            <a:r>
              <a:rPr lang="it-IT" sz="1400" dirty="0" smtClean="0"/>
              <a:t/>
            </a:r>
            <a:br>
              <a:rPr lang="it-IT" sz="1400" dirty="0" smtClean="0"/>
            </a:br>
            <a:r>
              <a:rPr lang="it-IT" sz="1400" dirty="0" smtClean="0"/>
              <a:t>La CAA, i sistemi simbolici, i comunicatori, </a:t>
            </a:r>
            <a:br>
              <a:rPr lang="it-IT" sz="1400" dirty="0" smtClean="0"/>
            </a:br>
            <a:r>
              <a:rPr lang="it-IT" sz="1400" dirty="0" smtClean="0"/>
              <a:t>La Comunicazione Facilitata, </a:t>
            </a:r>
            <a:br>
              <a:rPr lang="it-IT" sz="1400" dirty="0" smtClean="0"/>
            </a:br>
            <a:r>
              <a:rPr lang="it-IT" sz="1400" dirty="0" smtClean="0"/>
              <a:t>La Labiolettura, </a:t>
            </a:r>
            <a:br>
              <a:rPr lang="it-IT" sz="1400" dirty="0" smtClean="0"/>
            </a:br>
            <a:r>
              <a:rPr lang="it-IT" sz="1400" dirty="0" smtClean="0"/>
              <a:t>La Dattilologia, </a:t>
            </a:r>
            <a:br>
              <a:rPr lang="it-IT" sz="1400" dirty="0" smtClean="0"/>
            </a:br>
            <a:r>
              <a:rPr lang="it-IT" sz="1400" dirty="0" smtClean="0"/>
              <a:t>La Lingua dei Segni</a:t>
            </a:r>
          </a:p>
          <a:p>
            <a:pPr>
              <a:buFontTx/>
              <a:buNone/>
            </a:pPr>
            <a:endParaRPr lang="it-IT" sz="1400" dirty="0" smtClean="0"/>
          </a:p>
          <a:p>
            <a:pPr>
              <a:buFontTx/>
              <a:buNone/>
            </a:pPr>
            <a:r>
              <a:rPr lang="it-IT" sz="1400" dirty="0" smtClean="0"/>
              <a:t>	</a:t>
            </a:r>
            <a:r>
              <a:rPr lang="it-IT" sz="1400" b="1" dirty="0" smtClean="0"/>
              <a:t>Si consiglia la lettura dell’Appendice B</a:t>
            </a:r>
          </a:p>
          <a:p>
            <a:pPr>
              <a:buFontTx/>
              <a:buNone/>
            </a:pPr>
            <a:endParaRPr lang="it-IT" sz="1400" b="1" dirty="0" smtClean="0"/>
          </a:p>
          <a:p>
            <a:pPr>
              <a:buFontTx/>
              <a:buNone/>
            </a:pPr>
            <a:endParaRPr lang="it-IT" sz="1400" b="1" dirty="0" smtClean="0"/>
          </a:p>
          <a:p>
            <a:pPr>
              <a:buFontTx/>
              <a:buNone/>
            </a:pPr>
            <a:r>
              <a:rPr lang="it-IT" sz="1600" b="1" dirty="0" smtClean="0"/>
              <a:t>	</a:t>
            </a:r>
            <a:r>
              <a:rPr lang="it-IT" sz="1600" dirty="0" smtClean="0"/>
              <a:t>MODALITA’   D’ESAME: 	</a:t>
            </a:r>
            <a:r>
              <a:rPr lang="it-IT" sz="1600" b="1" dirty="0" smtClean="0"/>
              <a:t>	ORALE</a:t>
            </a:r>
            <a:r>
              <a:rPr lang="it-IT" sz="1400" dirty="0" smtClean="0"/>
              <a:t/>
            </a:r>
            <a:br>
              <a:rPr lang="it-IT" sz="1400" dirty="0" smtClean="0"/>
            </a:br>
            <a:endParaRPr lang="it-IT" sz="1400" dirty="0" smtClean="0"/>
          </a:p>
          <a:p>
            <a:endParaRPr lang="it-IT" sz="1400" dirty="0" smtClean="0"/>
          </a:p>
        </p:txBody>
      </p:sp>
    </p:spTree>
  </p:cSld>
  <p:clrMapOvr>
    <a:masterClrMapping/>
  </p:clrMapOvr>
  <p:transition spd="med">
    <p:wedg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Segnaposto contenuto 2"/>
          <p:cNvSpPr>
            <a:spLocks noGrp="1"/>
          </p:cNvSpPr>
          <p:nvPr>
            <p:ph idx="1"/>
          </p:nvPr>
        </p:nvSpPr>
        <p:spPr>
          <a:xfrm>
            <a:off x="71438" y="-24"/>
            <a:ext cx="9001156" cy="6858024"/>
          </a:xfrm>
          <a:solidFill>
            <a:schemeClr val="bg1"/>
          </a:solidFill>
        </p:spPr>
        <p:txBody>
          <a:bodyPr/>
          <a:lstStyle/>
          <a:p>
            <a:pPr algn="ctr">
              <a:buNone/>
            </a:pPr>
            <a:r>
              <a:rPr lang="it-IT" sz="2000" b="1" dirty="0" smtClean="0"/>
              <a:t>		</a:t>
            </a:r>
            <a:r>
              <a:rPr lang="it-IT" sz="1800" b="1" dirty="0" smtClean="0"/>
              <a:t>Programma del corso</a:t>
            </a:r>
            <a:r>
              <a:rPr lang="it-IT" sz="1800" dirty="0" smtClean="0"/>
              <a:t> A.A. 2011/2012</a:t>
            </a:r>
          </a:p>
          <a:p>
            <a:pPr>
              <a:buNone/>
            </a:pPr>
            <a:r>
              <a:rPr lang="it-IT" sz="1400" dirty="0" smtClean="0"/>
              <a:t>	</a:t>
            </a:r>
          </a:p>
          <a:p>
            <a:pPr>
              <a:buNone/>
            </a:pPr>
            <a:endParaRPr lang="it-IT" sz="1600" b="1" i="1" u="sng" dirty="0" smtClean="0"/>
          </a:p>
          <a:p>
            <a:pPr>
              <a:buNone/>
            </a:pPr>
            <a:r>
              <a:rPr lang="it-IT" sz="1500" b="1" i="1" u="sng" dirty="0" smtClean="0"/>
              <a:t>Si considerano frequentanti </a:t>
            </a:r>
            <a:r>
              <a:rPr lang="it-IT" sz="1500" dirty="0" smtClean="0"/>
              <a:t>:</a:t>
            </a:r>
          </a:p>
          <a:p>
            <a:pPr>
              <a:buFontTx/>
              <a:buChar char="-"/>
            </a:pPr>
            <a:r>
              <a:rPr lang="it-IT" sz="1500" dirty="0" smtClean="0"/>
              <a:t>gli studenti in frequenza che abbiano frequentato almeno il 60% delle lezioni  </a:t>
            </a:r>
          </a:p>
          <a:p>
            <a:pPr>
              <a:buFontTx/>
              <a:buChar char="-"/>
            </a:pPr>
            <a:r>
              <a:rPr lang="it-IT" sz="1500" dirty="0" smtClean="0"/>
              <a:t>gli studenti </a:t>
            </a:r>
            <a:r>
              <a:rPr lang="it-IT" sz="1500" i="1" dirty="0" smtClean="0"/>
              <a:t>on </a:t>
            </a:r>
            <a:r>
              <a:rPr lang="it-IT" sz="1500" i="1" dirty="0" err="1" smtClean="0"/>
              <a:t>line</a:t>
            </a:r>
            <a:r>
              <a:rPr lang="it-IT" sz="1500" i="1" dirty="0" smtClean="0"/>
              <a:t> </a:t>
            </a:r>
            <a:r>
              <a:rPr lang="it-IT" sz="1500" dirty="0" smtClean="0"/>
              <a:t>che abbiano fornito il loro apporto con ALMENO 6 interventi significativi nel forum e/o in chat</a:t>
            </a:r>
          </a:p>
          <a:p>
            <a:pPr>
              <a:spcBef>
                <a:spcPts val="0"/>
              </a:spcBef>
              <a:buFontTx/>
              <a:buChar char="-"/>
            </a:pPr>
            <a:endParaRPr lang="it-IT" sz="1500" dirty="0" smtClean="0"/>
          </a:p>
          <a:p>
            <a:pPr>
              <a:buNone/>
            </a:pPr>
            <a:r>
              <a:rPr lang="it-IT" sz="1500" dirty="0" smtClean="0"/>
              <a:t>	Per gli </a:t>
            </a:r>
            <a:r>
              <a:rPr lang="it-IT" sz="1500" u="sng" dirty="0" smtClean="0"/>
              <a:t>studenti in presenza</a:t>
            </a:r>
            <a:r>
              <a:rPr lang="it-IT" sz="1500" dirty="0" smtClean="0"/>
              <a:t> si effettuerà una </a:t>
            </a:r>
            <a:r>
              <a:rPr lang="it-IT" sz="1500" b="1" i="1" dirty="0" smtClean="0"/>
              <a:t>prova intermedia </a:t>
            </a:r>
            <a:r>
              <a:rPr lang="it-IT" sz="1500" dirty="0" smtClean="0"/>
              <a:t>nella lezione 9</a:t>
            </a:r>
          </a:p>
          <a:p>
            <a:pPr>
              <a:buNone/>
            </a:pPr>
            <a:r>
              <a:rPr lang="it-IT" sz="1500" dirty="0" smtClean="0"/>
              <a:t>	Gli studenti in presenza che avranno effettuato la prova intermedia riceveranno la valutazione della prova che verrà loro comunicata nella lezione 10 o che gli studenti potranno ricevere contattando </a:t>
            </a:r>
            <a:r>
              <a:rPr lang="it-IT" sz="1500" u="sng" dirty="0" smtClean="0"/>
              <a:t>via e-mail</a:t>
            </a:r>
            <a:r>
              <a:rPr lang="it-IT" sz="1500" dirty="0" smtClean="0"/>
              <a:t> la docente. </a:t>
            </a:r>
          </a:p>
          <a:p>
            <a:pPr>
              <a:buNone/>
            </a:pPr>
            <a:r>
              <a:rPr lang="it-IT" sz="1500" dirty="0" smtClean="0"/>
              <a:t>	Per loro la valutazione della prova orale in sede di esame farà media con il punteggio </a:t>
            </a:r>
            <a:r>
              <a:rPr lang="it-IT" sz="1500" i="1" dirty="0" err="1" smtClean="0"/>
              <a:t>basic</a:t>
            </a:r>
            <a:r>
              <a:rPr lang="it-IT" sz="1500" dirty="0" smtClean="0"/>
              <a:t> costituito dalla valutazione ricevuta alla verifica intermedia.</a:t>
            </a:r>
          </a:p>
          <a:p>
            <a:pPr>
              <a:buNone/>
            </a:pPr>
            <a:r>
              <a:rPr lang="it-IT" sz="1500" dirty="0" smtClean="0"/>
              <a:t>	La prova intermedia consisterà in tre domande aperte inerenti i temi trattati durante le lezioni e in una esercitazione pratica sull’analisi di una campionatura verbale di un bambino.</a:t>
            </a:r>
          </a:p>
          <a:p>
            <a:pPr algn="ctr">
              <a:buNone/>
            </a:pPr>
            <a:r>
              <a:rPr lang="it-IT" sz="1500" dirty="0" smtClean="0"/>
              <a:t>	 </a:t>
            </a:r>
            <a:r>
              <a:rPr lang="it-IT" sz="1500" b="1" u="sng" dirty="0" smtClean="0">
                <a:solidFill>
                  <a:srgbClr val="FF0000"/>
                </a:solidFill>
              </a:rPr>
              <a:t>Anche gli studenti che non abbiano raggiunto la quota per essere considerati frequentanti potranno effettuare la prova intermedia con le medesime regole</a:t>
            </a:r>
          </a:p>
          <a:p>
            <a:pPr algn="ctr">
              <a:buNone/>
            </a:pPr>
            <a:endParaRPr lang="it-IT" sz="1500" b="1" dirty="0" smtClean="0"/>
          </a:p>
          <a:p>
            <a:pPr>
              <a:buNone/>
            </a:pPr>
            <a:r>
              <a:rPr lang="it-IT" sz="1500" dirty="0" smtClean="0"/>
              <a:t>	Per gli </a:t>
            </a:r>
            <a:r>
              <a:rPr lang="it-IT" sz="1500" u="sng" dirty="0" smtClean="0"/>
              <a:t>studenti on-line</a:t>
            </a:r>
            <a:r>
              <a:rPr lang="it-IT" sz="1500" dirty="0" smtClean="0"/>
              <a:t> la prova intermedia consisterà in tre verifiche costituite da quiz a scelta multipla a tempo e con possibilità di ripetizione limitata a 3 tentativi per ogni quiz; anche in questo caso la valutazione della prova orale in sede di esame farà media con il punteggio </a:t>
            </a:r>
            <a:r>
              <a:rPr lang="it-IT" sz="1500" i="1" dirty="0" err="1" smtClean="0"/>
              <a:t>basic</a:t>
            </a:r>
            <a:r>
              <a:rPr lang="it-IT" sz="1500" dirty="0" smtClean="0"/>
              <a:t> costituito dalla valutazione ai quiz, che verrà comunicato con modalità che verranno stabilite in accordo con il tutor a lezioni iniziate.</a:t>
            </a:r>
          </a:p>
          <a:p>
            <a:pPr algn="ctr">
              <a:buNone/>
            </a:pPr>
            <a:r>
              <a:rPr lang="it-IT" sz="1500" b="1" dirty="0" smtClean="0">
                <a:solidFill>
                  <a:srgbClr val="FF0000"/>
                </a:solidFill>
              </a:rPr>
              <a:t>Il non aver effettuato la verifica intermedia </a:t>
            </a:r>
            <a:r>
              <a:rPr lang="it-IT" sz="1500" b="1" u="sng" dirty="0" smtClean="0">
                <a:solidFill>
                  <a:srgbClr val="FF0000"/>
                </a:solidFill>
              </a:rPr>
              <a:t>non costituirà</a:t>
            </a:r>
            <a:r>
              <a:rPr lang="it-IT" sz="1500" b="1" dirty="0" smtClean="0">
                <a:solidFill>
                  <a:srgbClr val="FF0000"/>
                </a:solidFill>
              </a:rPr>
              <a:t> comunque motivo di</a:t>
            </a:r>
          </a:p>
          <a:p>
            <a:pPr algn="ctr">
              <a:buNone/>
            </a:pPr>
            <a:r>
              <a:rPr lang="it-IT" sz="1500" b="1" dirty="0" smtClean="0">
                <a:solidFill>
                  <a:srgbClr val="FF0000"/>
                </a:solidFill>
              </a:rPr>
              <a:t>penalizzazione per gli studenti</a:t>
            </a:r>
            <a:endParaRPr lang="it-IT" sz="1600" b="1" dirty="0" smtClean="0"/>
          </a:p>
        </p:txBody>
      </p:sp>
      <p:sp>
        <p:nvSpPr>
          <p:cNvPr id="3" name="CasellaDiTesto 2"/>
          <p:cNvSpPr txBox="1"/>
          <p:nvPr/>
        </p:nvSpPr>
        <p:spPr>
          <a:xfrm>
            <a:off x="285720" y="500042"/>
            <a:ext cx="8501122" cy="338554"/>
          </a:xfrm>
          <a:prstGeom prst="rect">
            <a:avLst/>
          </a:prstGeom>
          <a:blipFill>
            <a:blip r:embed="rId2" cstate="print"/>
            <a:tile tx="0" ty="0" sx="100000" sy="100000" flip="none" algn="tl"/>
          </a:blipFill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it-IT" sz="1600" dirty="0" smtClean="0">
                <a:solidFill>
                  <a:schemeClr val="tx2"/>
                </a:solidFill>
              </a:rPr>
              <a:t>PER GLI STUDENTI </a:t>
            </a:r>
            <a:r>
              <a:rPr lang="it-IT" sz="1600" b="1" i="1" dirty="0" smtClean="0">
                <a:solidFill>
                  <a:schemeClr val="tx2"/>
                </a:solidFill>
              </a:rPr>
              <a:t>FREQUENTANTI</a:t>
            </a:r>
            <a:r>
              <a:rPr lang="it-IT" sz="1600" dirty="0" smtClean="0">
                <a:solidFill>
                  <a:schemeClr val="tx2"/>
                </a:solidFill>
              </a:rPr>
              <a:t>  IN PRESENZA o </a:t>
            </a:r>
            <a:r>
              <a:rPr lang="it-IT" sz="1600" i="1" dirty="0" smtClean="0">
                <a:solidFill>
                  <a:schemeClr val="tx2"/>
                </a:solidFill>
              </a:rPr>
              <a:t>ON - LINE</a:t>
            </a:r>
            <a:endParaRPr lang="it-IT" sz="1600" i="1" dirty="0">
              <a:solidFill>
                <a:schemeClr val="tx2"/>
              </a:solidFill>
            </a:endParaRPr>
          </a:p>
        </p:txBody>
      </p:sp>
    </p:spTree>
  </p:cSld>
  <p:clrMapOvr>
    <a:masterClrMapping/>
  </p:clrMapOvr>
  <p:transition spd="med">
    <p:wedg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Segnaposto contenuto 2"/>
          <p:cNvSpPr>
            <a:spLocks noGrp="1"/>
          </p:cNvSpPr>
          <p:nvPr>
            <p:ph idx="1"/>
          </p:nvPr>
        </p:nvSpPr>
        <p:spPr>
          <a:xfrm>
            <a:off x="457200" y="142852"/>
            <a:ext cx="8229600" cy="6643734"/>
          </a:xfrm>
          <a:solidFill>
            <a:schemeClr val="bg1"/>
          </a:solidFill>
        </p:spPr>
        <p:txBody>
          <a:bodyPr/>
          <a:lstStyle/>
          <a:p>
            <a:pPr>
              <a:buNone/>
            </a:pPr>
            <a:r>
              <a:rPr lang="it-IT" sz="2000" b="1" dirty="0" smtClean="0"/>
              <a:t>			Programma del corso</a:t>
            </a:r>
            <a:r>
              <a:rPr lang="it-IT" sz="2000" dirty="0" smtClean="0"/>
              <a:t> A.A. 2010/2011</a:t>
            </a:r>
          </a:p>
          <a:p>
            <a:pPr>
              <a:buNone/>
            </a:pPr>
            <a:r>
              <a:rPr lang="it-IT" sz="1400" dirty="0" smtClean="0"/>
              <a:t>	PARTE I    </a:t>
            </a:r>
          </a:p>
          <a:p>
            <a:pPr>
              <a:buFontTx/>
              <a:buNone/>
            </a:pPr>
            <a:r>
              <a:rPr lang="it-IT" sz="1400" dirty="0" smtClean="0"/>
              <a:t>	</a:t>
            </a:r>
            <a:r>
              <a:rPr lang="it-IT" sz="1400" b="1" dirty="0" smtClean="0"/>
              <a:t>La Comunicazione</a:t>
            </a:r>
            <a:r>
              <a:rPr lang="it-IT" sz="1400" dirty="0" smtClean="0"/>
              <a:t/>
            </a:r>
            <a:br>
              <a:rPr lang="it-IT" sz="1400" dirty="0" smtClean="0"/>
            </a:br>
            <a:r>
              <a:rPr lang="it-IT" sz="1400" dirty="0" smtClean="0"/>
              <a:t>Aspetti generali della Comunicazione</a:t>
            </a:r>
            <a:br>
              <a:rPr lang="it-IT" sz="1400" dirty="0" smtClean="0"/>
            </a:br>
            <a:r>
              <a:rPr lang="it-IT" sz="1400" dirty="0" smtClean="0"/>
              <a:t>Comunicazione intenzionale</a:t>
            </a:r>
            <a:br>
              <a:rPr lang="it-IT" sz="1400" dirty="0" smtClean="0"/>
            </a:br>
            <a:r>
              <a:rPr lang="it-IT" sz="1400" dirty="0" smtClean="0"/>
              <a:t>Comunicazione non intenzionale</a:t>
            </a:r>
            <a:br>
              <a:rPr lang="it-IT" sz="1400" dirty="0" smtClean="0"/>
            </a:br>
            <a:r>
              <a:rPr lang="it-IT" sz="1400" dirty="0" smtClean="0"/>
              <a:t>Modelli teorici della comunicazione</a:t>
            </a:r>
            <a:br>
              <a:rPr lang="it-IT" sz="1400" dirty="0" smtClean="0"/>
            </a:br>
            <a:r>
              <a:rPr lang="it-IT" sz="1400" dirty="0" smtClean="0"/>
              <a:t>Competenza comunicativa</a:t>
            </a:r>
            <a:br>
              <a:rPr lang="it-IT" sz="1400" dirty="0" smtClean="0"/>
            </a:br>
            <a:r>
              <a:rPr lang="it-IT" sz="1400" dirty="0" smtClean="0"/>
              <a:t>I cinque assiomi della comunicazione</a:t>
            </a:r>
            <a:br>
              <a:rPr lang="it-IT" sz="1400" dirty="0" smtClean="0"/>
            </a:br>
            <a:r>
              <a:rPr lang="it-IT" sz="1400" dirty="0" smtClean="0"/>
              <a:t>Comunicazione verbale e analogica</a:t>
            </a:r>
            <a:br>
              <a:rPr lang="it-IT" sz="1400" dirty="0" smtClean="0"/>
            </a:br>
            <a:r>
              <a:rPr lang="it-IT" sz="1400" dirty="0" smtClean="0"/>
              <a:t>Stili di comunicazione</a:t>
            </a:r>
            <a:br>
              <a:rPr lang="it-IT" sz="1400" dirty="0" smtClean="0"/>
            </a:br>
            <a:r>
              <a:rPr lang="it-IT" sz="1400" b="1" dirty="0" smtClean="0"/>
              <a:t>I Sistemi alla base della comunicazione verbale</a:t>
            </a:r>
            <a:r>
              <a:rPr lang="it-IT" sz="1400" dirty="0" smtClean="0"/>
              <a:t/>
            </a:r>
            <a:br>
              <a:rPr lang="it-IT" sz="1400" dirty="0" smtClean="0"/>
            </a:br>
            <a:r>
              <a:rPr lang="it-IT" sz="1400" dirty="0" smtClean="0"/>
              <a:t>Nozioni di anatomia e fisiologia degli organi </a:t>
            </a:r>
            <a:r>
              <a:rPr lang="it-IT" sz="1400" dirty="0" err="1" smtClean="0"/>
              <a:t>fonoarticolatori</a:t>
            </a:r>
            <a:r>
              <a:rPr lang="it-IT" sz="1400" dirty="0" smtClean="0"/>
              <a:t>: </a:t>
            </a:r>
            <a:br>
              <a:rPr lang="it-IT" sz="1400" dirty="0" smtClean="0"/>
            </a:br>
            <a:r>
              <a:rPr lang="it-IT" sz="1400" dirty="0" smtClean="0"/>
              <a:t>Sistema produttore d'aria </a:t>
            </a:r>
            <a:br>
              <a:rPr lang="it-IT" sz="1400" dirty="0" smtClean="0"/>
            </a:br>
            <a:r>
              <a:rPr lang="it-IT" sz="1400" dirty="0" smtClean="0"/>
              <a:t>Sistema di emissione di voce</a:t>
            </a:r>
            <a:br>
              <a:rPr lang="it-IT" sz="1400" dirty="0" smtClean="0"/>
            </a:br>
            <a:r>
              <a:rPr lang="it-IT" sz="1400" dirty="0" smtClean="0"/>
              <a:t>Il suono, l'audiogramma </a:t>
            </a:r>
            <a:br>
              <a:rPr lang="it-IT" sz="1400" dirty="0" smtClean="0"/>
            </a:br>
            <a:r>
              <a:rPr lang="it-IT" sz="1400" dirty="0" smtClean="0"/>
              <a:t>Sistema uditivo </a:t>
            </a:r>
            <a:br>
              <a:rPr lang="it-IT" sz="1400" dirty="0" smtClean="0"/>
            </a:br>
            <a:r>
              <a:rPr lang="it-IT" sz="1400" dirty="0" smtClean="0"/>
              <a:t>Sistema nervoso </a:t>
            </a:r>
            <a:br>
              <a:rPr lang="it-IT" sz="1400" dirty="0" smtClean="0"/>
            </a:br>
            <a:r>
              <a:rPr lang="it-IT" sz="1400" dirty="0" smtClean="0"/>
              <a:t>Sistema di articolazione </a:t>
            </a:r>
            <a:br>
              <a:rPr lang="it-IT" sz="1400" dirty="0" smtClean="0"/>
            </a:br>
            <a:r>
              <a:rPr lang="it-IT" sz="1400" dirty="0" smtClean="0"/>
              <a:t>Sistema di risonanza</a:t>
            </a:r>
          </a:p>
          <a:p>
            <a:pPr>
              <a:buFontTx/>
              <a:buNone/>
            </a:pPr>
            <a:r>
              <a:rPr lang="it-IT" sz="1400" dirty="0" smtClean="0"/>
              <a:t>	</a:t>
            </a:r>
            <a:r>
              <a:rPr lang="it-IT" sz="1400" b="1" dirty="0" smtClean="0"/>
              <a:t>Lo sviluppo del linguaggio</a:t>
            </a:r>
            <a:r>
              <a:rPr lang="it-IT" sz="1400" dirty="0" smtClean="0"/>
              <a:t/>
            </a:r>
            <a:br>
              <a:rPr lang="it-IT" sz="1400" dirty="0" smtClean="0"/>
            </a:br>
            <a:r>
              <a:rPr lang="it-IT" sz="1400" dirty="0" smtClean="0"/>
              <a:t>Principali tappe dello sviluppo linguistico; </a:t>
            </a:r>
            <a:br>
              <a:rPr lang="it-IT" sz="1400" dirty="0" smtClean="0"/>
            </a:br>
            <a:r>
              <a:rPr lang="it-IT" sz="1400" dirty="0" smtClean="0"/>
              <a:t>Sviluppo delle competenze lessicali; </a:t>
            </a:r>
            <a:br>
              <a:rPr lang="it-IT" sz="1400" dirty="0" smtClean="0"/>
            </a:br>
            <a:r>
              <a:rPr lang="it-IT" sz="1400" dirty="0" smtClean="0"/>
              <a:t>Sviluppo delle competenze morfosintattiche; </a:t>
            </a:r>
            <a:br>
              <a:rPr lang="it-IT" sz="1400" dirty="0" smtClean="0"/>
            </a:br>
            <a:r>
              <a:rPr lang="it-IT" sz="1400" dirty="0" smtClean="0"/>
              <a:t>Competenze pragmatiche</a:t>
            </a:r>
            <a:br>
              <a:rPr lang="it-IT" sz="1400" dirty="0" smtClean="0"/>
            </a:br>
            <a:r>
              <a:rPr lang="it-IT" sz="1400" b="1" dirty="0" smtClean="0"/>
              <a:t>Aspetti fonetici e fonologici</a:t>
            </a:r>
            <a:r>
              <a:rPr lang="it-IT" sz="1400" dirty="0" smtClean="0"/>
              <a:t/>
            </a:r>
            <a:br>
              <a:rPr lang="it-IT" sz="1400" dirty="0" smtClean="0"/>
            </a:br>
            <a:r>
              <a:rPr lang="it-IT" sz="1400" dirty="0" smtClean="0"/>
              <a:t>Luoghi e modi di articolazione dei fonemi; </a:t>
            </a:r>
            <a:br>
              <a:rPr lang="it-IT" sz="1400" dirty="0" smtClean="0"/>
            </a:br>
            <a:r>
              <a:rPr lang="it-IT" sz="1400" dirty="0" smtClean="0"/>
              <a:t>Analisi indipendente - Analisi in tratti distintivi - Analisi relazionale</a:t>
            </a:r>
            <a:br>
              <a:rPr lang="it-IT" sz="1400" dirty="0" smtClean="0"/>
            </a:br>
            <a:r>
              <a:rPr lang="it-IT" sz="1400" dirty="0" smtClean="0"/>
              <a:t>Dati normativi</a:t>
            </a:r>
          </a:p>
        </p:txBody>
      </p:sp>
      <p:sp>
        <p:nvSpPr>
          <p:cNvPr id="3" name="CasellaDiTesto 2"/>
          <p:cNvSpPr txBox="1"/>
          <p:nvPr/>
        </p:nvSpPr>
        <p:spPr>
          <a:xfrm>
            <a:off x="857224" y="142852"/>
            <a:ext cx="7643866" cy="369332"/>
          </a:xfrm>
          <a:prstGeom prst="rect">
            <a:avLst/>
          </a:prstGeom>
          <a:blipFill>
            <a:blip r:embed="rId2" cstate="print"/>
            <a:tile tx="0" ty="0" sx="100000" sy="100000" flip="none" algn="tl"/>
          </a:blipFill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it-IT" dirty="0" smtClean="0">
                <a:solidFill>
                  <a:schemeClr val="tx2"/>
                </a:solidFill>
              </a:rPr>
              <a:t>PROGRAMMA PER I FREQUENTANTI IN PRESENZA  E </a:t>
            </a:r>
            <a:r>
              <a:rPr lang="it-IT" i="1" dirty="0" smtClean="0">
                <a:solidFill>
                  <a:schemeClr val="tx2"/>
                </a:solidFill>
              </a:rPr>
              <a:t>ON - LINE</a:t>
            </a:r>
            <a:endParaRPr lang="it-IT" i="1" dirty="0">
              <a:solidFill>
                <a:schemeClr val="tx2"/>
              </a:solidFill>
            </a:endParaRPr>
          </a:p>
        </p:txBody>
      </p:sp>
      <p:sp>
        <p:nvSpPr>
          <p:cNvPr id="4" name="CasellaDiTesto 3"/>
          <p:cNvSpPr txBox="1"/>
          <p:nvPr/>
        </p:nvSpPr>
        <p:spPr>
          <a:xfrm>
            <a:off x="4857752" y="714356"/>
            <a:ext cx="3500462" cy="646331"/>
          </a:xfrm>
          <a:prstGeom prst="rect">
            <a:avLst/>
          </a:prstGeom>
          <a:solidFill>
            <a:srgbClr val="FFFFCC"/>
          </a:solidFill>
        </p:spPr>
        <p:txBody>
          <a:bodyPr wrap="square" rtlCol="0">
            <a:spAutoFit/>
          </a:bodyPr>
          <a:lstStyle/>
          <a:p>
            <a:pPr algn="just"/>
            <a:r>
              <a:rPr lang="it-IT" dirty="0" smtClean="0"/>
              <a:t>Un argomento a scelta nel capitolo della Comunicazione</a:t>
            </a:r>
            <a:endParaRPr lang="it-IT" dirty="0"/>
          </a:p>
        </p:txBody>
      </p:sp>
      <p:sp>
        <p:nvSpPr>
          <p:cNvPr id="5" name="CasellaDiTesto 4"/>
          <p:cNvSpPr txBox="1"/>
          <p:nvPr/>
        </p:nvSpPr>
        <p:spPr>
          <a:xfrm>
            <a:off x="4929190" y="3429000"/>
            <a:ext cx="3500462" cy="369332"/>
          </a:xfrm>
          <a:prstGeom prst="rect">
            <a:avLst/>
          </a:prstGeom>
          <a:solidFill>
            <a:srgbClr val="FFFFCC"/>
          </a:solidFill>
        </p:spPr>
        <p:txBody>
          <a:bodyPr wrap="square" rtlCol="0">
            <a:spAutoFit/>
          </a:bodyPr>
          <a:lstStyle/>
          <a:p>
            <a:pPr algn="ctr"/>
            <a:r>
              <a:rPr lang="it-IT" dirty="0" smtClean="0"/>
              <a:t>Escluso il Sistema nervoso</a:t>
            </a:r>
            <a:endParaRPr lang="it-IT" dirty="0"/>
          </a:p>
        </p:txBody>
      </p:sp>
      <p:sp>
        <p:nvSpPr>
          <p:cNvPr id="7" name="CasellaDiTesto 6"/>
          <p:cNvSpPr txBox="1"/>
          <p:nvPr/>
        </p:nvSpPr>
        <p:spPr>
          <a:xfrm>
            <a:off x="4786314" y="5000636"/>
            <a:ext cx="3500462" cy="369332"/>
          </a:xfrm>
          <a:prstGeom prst="rect">
            <a:avLst/>
          </a:prstGeom>
          <a:solidFill>
            <a:srgbClr val="FFFFCC"/>
          </a:solidFill>
        </p:spPr>
        <p:txBody>
          <a:bodyPr wrap="square" rtlCol="0">
            <a:spAutoFit/>
          </a:bodyPr>
          <a:lstStyle/>
          <a:p>
            <a:pPr algn="ctr"/>
            <a:r>
              <a:rPr lang="it-IT" dirty="0" smtClean="0"/>
              <a:t>Tutto </a:t>
            </a:r>
            <a:endParaRPr lang="it-IT" dirty="0"/>
          </a:p>
        </p:txBody>
      </p:sp>
      <p:sp>
        <p:nvSpPr>
          <p:cNvPr id="8" name="CasellaDiTesto 7"/>
          <p:cNvSpPr txBox="1"/>
          <p:nvPr/>
        </p:nvSpPr>
        <p:spPr>
          <a:xfrm>
            <a:off x="4786314" y="5774312"/>
            <a:ext cx="3500462" cy="369332"/>
          </a:xfrm>
          <a:prstGeom prst="rect">
            <a:avLst/>
          </a:prstGeom>
          <a:solidFill>
            <a:srgbClr val="FFFFCC"/>
          </a:solidFill>
        </p:spPr>
        <p:txBody>
          <a:bodyPr wrap="square" rtlCol="0">
            <a:spAutoFit/>
          </a:bodyPr>
          <a:lstStyle/>
          <a:p>
            <a:pPr algn="ctr"/>
            <a:r>
              <a:rPr lang="it-IT" dirty="0" smtClean="0"/>
              <a:t>Tutto </a:t>
            </a:r>
            <a:endParaRPr lang="it-IT" dirty="0"/>
          </a:p>
        </p:txBody>
      </p:sp>
    </p:spTree>
  </p:cSld>
  <p:clrMapOvr>
    <a:masterClrMapping/>
  </p:clrMapOvr>
  <p:transition spd="med">
    <p:wedg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Segnaposto contenuto 2"/>
          <p:cNvSpPr>
            <a:spLocks noGrp="1"/>
          </p:cNvSpPr>
          <p:nvPr>
            <p:ph idx="1"/>
          </p:nvPr>
        </p:nvSpPr>
        <p:spPr>
          <a:xfrm>
            <a:off x="457200" y="0"/>
            <a:ext cx="8229600" cy="6858000"/>
          </a:xfrm>
          <a:solidFill>
            <a:schemeClr val="bg1"/>
          </a:solidFill>
        </p:spPr>
        <p:txBody>
          <a:bodyPr/>
          <a:lstStyle/>
          <a:p>
            <a:pPr>
              <a:buNone/>
            </a:pPr>
            <a:r>
              <a:rPr lang="it-IT" sz="1600" dirty="0" smtClean="0"/>
              <a:t>	</a:t>
            </a:r>
          </a:p>
          <a:p>
            <a:pPr>
              <a:buNone/>
            </a:pPr>
            <a:r>
              <a:rPr lang="it-IT" sz="1600" dirty="0" smtClean="0"/>
              <a:t>	</a:t>
            </a:r>
            <a:r>
              <a:rPr lang="it-IT" sz="1400" dirty="0" smtClean="0"/>
              <a:t>PARTE II</a:t>
            </a:r>
          </a:p>
          <a:p>
            <a:pPr>
              <a:buNone/>
            </a:pPr>
            <a:r>
              <a:rPr lang="it-IT" sz="1400" dirty="0" smtClean="0"/>
              <a:t>	</a:t>
            </a:r>
            <a:r>
              <a:rPr lang="it-IT" sz="1400" b="1" dirty="0" smtClean="0"/>
              <a:t>I Disturbi della Comunicazione</a:t>
            </a:r>
          </a:p>
          <a:p>
            <a:pPr>
              <a:buNone/>
            </a:pPr>
            <a:r>
              <a:rPr lang="it-IT" sz="1400" b="1" dirty="0" smtClean="0"/>
              <a:t>	Interventi abilitativi/riabilitativi nella patologia della comunicazione</a:t>
            </a:r>
            <a:r>
              <a:rPr lang="it-IT" sz="1400" dirty="0" smtClean="0"/>
              <a:t/>
            </a:r>
            <a:br>
              <a:rPr lang="it-IT" sz="1400" dirty="0" smtClean="0"/>
            </a:br>
            <a:r>
              <a:rPr lang="it-IT" sz="1400" dirty="0" smtClean="0"/>
              <a:t>Il problema della classificazione delle disabilità</a:t>
            </a:r>
            <a:br>
              <a:rPr lang="it-IT" sz="1400" dirty="0" smtClean="0"/>
            </a:br>
            <a:r>
              <a:rPr lang="it-IT" sz="1400" dirty="0" smtClean="0"/>
              <a:t>Approccio multidisciplinare e multiprofessionale alle patologie della comunicazione</a:t>
            </a:r>
            <a:br>
              <a:rPr lang="it-IT" sz="1400" dirty="0" smtClean="0"/>
            </a:br>
            <a:r>
              <a:rPr lang="it-IT" sz="1400" dirty="0" smtClean="0"/>
              <a:t>La presa in carico</a:t>
            </a:r>
            <a:br>
              <a:rPr lang="it-IT" sz="1400" dirty="0" smtClean="0"/>
            </a:br>
            <a:r>
              <a:rPr lang="it-IT" sz="1400" dirty="0" smtClean="0"/>
              <a:t>Rieducazione ed educazione, Riabilitazione ed abilitazione</a:t>
            </a:r>
            <a:br>
              <a:rPr lang="it-IT" sz="1400" dirty="0" smtClean="0"/>
            </a:br>
            <a:r>
              <a:rPr lang="it-IT" sz="1400" dirty="0" smtClean="0"/>
              <a:t>I trattamenti riabilitativi</a:t>
            </a:r>
            <a:br>
              <a:rPr lang="it-IT" sz="1400" dirty="0" smtClean="0"/>
            </a:br>
            <a:r>
              <a:rPr lang="it-IT" sz="1400" dirty="0" smtClean="0"/>
              <a:t>Pratiche terapeutiche non convenzionali</a:t>
            </a:r>
            <a:br>
              <a:rPr lang="it-IT" sz="1400" dirty="0" smtClean="0"/>
            </a:br>
            <a:r>
              <a:rPr lang="it-IT" sz="1400" dirty="0" smtClean="0"/>
              <a:t>Terapie in ambito non sanitario</a:t>
            </a:r>
          </a:p>
          <a:p>
            <a:pPr>
              <a:buNone/>
            </a:pPr>
            <a:r>
              <a:rPr lang="it-IT" sz="1400" dirty="0" smtClean="0"/>
              <a:t/>
            </a:r>
            <a:br>
              <a:rPr lang="it-IT" sz="1400" dirty="0" smtClean="0"/>
            </a:br>
            <a:r>
              <a:rPr lang="it-IT" sz="1400" b="1" dirty="0" smtClean="0"/>
              <a:t>La valutazione del linguaggio	</a:t>
            </a:r>
          </a:p>
          <a:p>
            <a:pPr>
              <a:buNone/>
            </a:pPr>
            <a:r>
              <a:rPr lang="it-IT" sz="1400" b="1" dirty="0" smtClean="0"/>
              <a:t>		</a:t>
            </a:r>
            <a:r>
              <a:rPr lang="it-IT" sz="1400" dirty="0" smtClean="0"/>
              <a:t/>
            </a:r>
            <a:br>
              <a:rPr lang="it-IT" sz="1400" dirty="0" smtClean="0"/>
            </a:br>
            <a:r>
              <a:rPr lang="it-IT" sz="1400" b="1" dirty="0" smtClean="0"/>
              <a:t>I disturbi della comunicazione verbale</a:t>
            </a:r>
          </a:p>
          <a:p>
            <a:pPr>
              <a:buNone/>
            </a:pPr>
            <a:r>
              <a:rPr lang="it-IT" sz="1400" dirty="0" smtClean="0"/>
              <a:t>	Disfonie</a:t>
            </a:r>
            <a:br>
              <a:rPr lang="it-IT" sz="1400" dirty="0" smtClean="0"/>
            </a:br>
            <a:r>
              <a:rPr lang="it-IT" sz="1400" dirty="0" smtClean="0"/>
              <a:t>Disturbi </a:t>
            </a:r>
            <a:r>
              <a:rPr lang="it-IT" sz="1400" dirty="0" err="1" smtClean="0"/>
              <a:t>articolatori</a:t>
            </a:r>
            <a:r>
              <a:rPr lang="it-IT" sz="1400" dirty="0" smtClean="0"/>
              <a:t/>
            </a:r>
            <a:br>
              <a:rPr lang="it-IT" sz="1400" dirty="0" smtClean="0"/>
            </a:br>
            <a:r>
              <a:rPr lang="it-IT" sz="1400" dirty="0" smtClean="0"/>
              <a:t>Disturbi di risonanza: rinolalia chiusa; rinolalia aperta</a:t>
            </a:r>
            <a:br>
              <a:rPr lang="it-IT" sz="1400" dirty="0" smtClean="0"/>
            </a:br>
            <a:r>
              <a:rPr lang="it-IT" sz="1400" dirty="0" smtClean="0"/>
              <a:t>Balbuzie: ipotesi interpretative; tipi di balbuzie; classificazione della balbuzie; sintomatologia; evoluzione; </a:t>
            </a:r>
            <a:r>
              <a:rPr lang="it-IT" sz="1400" dirty="0" err="1" smtClean="0"/>
              <a:t>counseling</a:t>
            </a:r>
            <a:r>
              <a:rPr lang="it-IT" sz="1400" dirty="0" smtClean="0"/>
              <a:t> agli insegnanti</a:t>
            </a:r>
            <a:br>
              <a:rPr lang="it-IT" sz="1400" dirty="0" smtClean="0"/>
            </a:br>
            <a:r>
              <a:rPr lang="it-IT" sz="1400" b="1" dirty="0" smtClean="0"/>
              <a:t>I disturbi di linguaggio</a:t>
            </a:r>
            <a:r>
              <a:rPr lang="it-IT" sz="1400" dirty="0" smtClean="0"/>
              <a:t/>
            </a:r>
            <a:br>
              <a:rPr lang="it-IT" sz="1400" dirty="0" smtClean="0"/>
            </a:br>
            <a:r>
              <a:rPr lang="it-IT" sz="1400" dirty="0" smtClean="0"/>
              <a:t>Difficoltà specifiche di linguaggio</a:t>
            </a:r>
            <a:br>
              <a:rPr lang="it-IT" sz="1400" dirty="0" smtClean="0"/>
            </a:br>
            <a:r>
              <a:rPr lang="it-IT" sz="1400" dirty="0" smtClean="0"/>
              <a:t>Parlatore tardivo</a:t>
            </a:r>
            <a:br>
              <a:rPr lang="it-IT" sz="1400" dirty="0" smtClean="0"/>
            </a:br>
            <a:r>
              <a:rPr lang="it-IT" sz="1400" dirty="0" smtClean="0"/>
              <a:t>Ritardo semplice di linguaggio</a:t>
            </a:r>
            <a:br>
              <a:rPr lang="it-IT" sz="1400" dirty="0" smtClean="0"/>
            </a:br>
            <a:r>
              <a:rPr lang="it-IT" sz="1400" dirty="0" smtClean="0"/>
              <a:t>Disordine fonologico</a:t>
            </a:r>
            <a:br>
              <a:rPr lang="it-IT" sz="1400" dirty="0" smtClean="0"/>
            </a:br>
            <a:r>
              <a:rPr lang="it-IT" sz="1400" dirty="0" smtClean="0"/>
              <a:t>Disturbo specifico di linguaggio</a:t>
            </a:r>
            <a:br>
              <a:rPr lang="it-IT" sz="1400" dirty="0" smtClean="0"/>
            </a:br>
            <a:r>
              <a:rPr lang="it-IT" sz="1400" dirty="0" smtClean="0"/>
              <a:t>Disfasia evolutiva</a:t>
            </a:r>
            <a:br>
              <a:rPr lang="it-IT" sz="1400" dirty="0" smtClean="0"/>
            </a:br>
            <a:r>
              <a:rPr lang="it-IT" sz="1400" b="1" dirty="0" smtClean="0"/>
              <a:t>I disturbi di apprendimento</a:t>
            </a:r>
          </a:p>
          <a:p>
            <a:pPr>
              <a:buNone/>
            </a:pPr>
            <a:r>
              <a:rPr lang="it-IT" sz="1400" b="1" dirty="0" smtClean="0"/>
              <a:t>	</a:t>
            </a:r>
            <a:r>
              <a:rPr lang="it-IT" sz="1400" dirty="0" smtClean="0"/>
              <a:t>La lettura -  la scrittura</a:t>
            </a:r>
            <a:br>
              <a:rPr lang="it-IT" sz="1400" dirty="0" smtClean="0"/>
            </a:br>
            <a:r>
              <a:rPr lang="it-IT" sz="1400" dirty="0" smtClean="0"/>
              <a:t>Dislessia -  disgrafia e </a:t>
            </a:r>
            <a:r>
              <a:rPr lang="it-IT" sz="1400" dirty="0" err="1" smtClean="0"/>
              <a:t>disortografia</a:t>
            </a:r>
            <a:r>
              <a:rPr lang="it-IT" sz="1400" dirty="0" smtClean="0"/>
              <a:t> - </a:t>
            </a:r>
            <a:r>
              <a:rPr lang="it-IT" sz="1400" dirty="0" err="1" smtClean="0"/>
              <a:t>discalculia</a:t>
            </a:r>
            <a:r>
              <a:rPr lang="it-IT" sz="1400" dirty="0" smtClean="0"/>
              <a:t> </a:t>
            </a:r>
            <a:br>
              <a:rPr lang="it-IT" sz="1400" dirty="0" smtClean="0"/>
            </a:br>
            <a:endParaRPr lang="it-IT" dirty="0" smtClean="0"/>
          </a:p>
        </p:txBody>
      </p:sp>
      <p:sp>
        <p:nvSpPr>
          <p:cNvPr id="3" name="CasellaDiTesto 2"/>
          <p:cNvSpPr txBox="1"/>
          <p:nvPr/>
        </p:nvSpPr>
        <p:spPr>
          <a:xfrm>
            <a:off x="5000628" y="500042"/>
            <a:ext cx="3500462" cy="369332"/>
          </a:xfrm>
          <a:prstGeom prst="rect">
            <a:avLst/>
          </a:prstGeom>
          <a:solidFill>
            <a:srgbClr val="FFFFCC"/>
          </a:solidFill>
        </p:spPr>
        <p:txBody>
          <a:bodyPr wrap="square" rtlCol="0">
            <a:spAutoFit/>
          </a:bodyPr>
          <a:lstStyle/>
          <a:p>
            <a:pPr algn="ctr"/>
            <a:r>
              <a:rPr lang="it-IT" dirty="0" smtClean="0"/>
              <a:t>Un argomento a scelta </a:t>
            </a:r>
            <a:endParaRPr lang="it-IT" dirty="0"/>
          </a:p>
        </p:txBody>
      </p:sp>
      <p:sp>
        <p:nvSpPr>
          <p:cNvPr id="4" name="CasellaDiTesto 3"/>
          <p:cNvSpPr txBox="1"/>
          <p:nvPr/>
        </p:nvSpPr>
        <p:spPr>
          <a:xfrm>
            <a:off x="4714876" y="3286124"/>
            <a:ext cx="3500462" cy="369332"/>
          </a:xfrm>
          <a:prstGeom prst="rect">
            <a:avLst/>
          </a:prstGeom>
          <a:solidFill>
            <a:srgbClr val="FFFFCC"/>
          </a:solidFill>
        </p:spPr>
        <p:txBody>
          <a:bodyPr wrap="square" rtlCol="0">
            <a:spAutoFit/>
          </a:bodyPr>
          <a:lstStyle/>
          <a:p>
            <a:pPr algn="ctr"/>
            <a:r>
              <a:rPr lang="it-IT" dirty="0" smtClean="0"/>
              <a:t>Un argomento a scelta</a:t>
            </a:r>
            <a:endParaRPr lang="it-IT" dirty="0"/>
          </a:p>
        </p:txBody>
      </p:sp>
      <p:sp>
        <p:nvSpPr>
          <p:cNvPr id="5" name="CasellaDiTesto 4"/>
          <p:cNvSpPr txBox="1"/>
          <p:nvPr/>
        </p:nvSpPr>
        <p:spPr>
          <a:xfrm>
            <a:off x="4857752" y="4786322"/>
            <a:ext cx="3500462" cy="369332"/>
          </a:xfrm>
          <a:prstGeom prst="rect">
            <a:avLst/>
          </a:prstGeom>
          <a:solidFill>
            <a:srgbClr val="FFFFCC"/>
          </a:solidFill>
        </p:spPr>
        <p:txBody>
          <a:bodyPr wrap="square" rtlCol="0">
            <a:spAutoFit/>
          </a:bodyPr>
          <a:lstStyle/>
          <a:p>
            <a:pPr algn="ctr"/>
            <a:r>
              <a:rPr lang="it-IT" dirty="0" smtClean="0"/>
              <a:t>Tutto</a:t>
            </a:r>
            <a:endParaRPr lang="it-IT" dirty="0"/>
          </a:p>
        </p:txBody>
      </p:sp>
      <p:sp>
        <p:nvSpPr>
          <p:cNvPr id="6" name="CasellaDiTesto 5"/>
          <p:cNvSpPr txBox="1"/>
          <p:nvPr/>
        </p:nvSpPr>
        <p:spPr>
          <a:xfrm>
            <a:off x="5000628" y="6345816"/>
            <a:ext cx="3500462" cy="369332"/>
          </a:xfrm>
          <a:prstGeom prst="rect">
            <a:avLst/>
          </a:prstGeom>
          <a:solidFill>
            <a:srgbClr val="FFFFCC"/>
          </a:solidFill>
        </p:spPr>
        <p:txBody>
          <a:bodyPr wrap="square" rtlCol="0">
            <a:spAutoFit/>
          </a:bodyPr>
          <a:lstStyle/>
          <a:p>
            <a:pPr algn="ctr"/>
            <a:r>
              <a:rPr lang="it-IT" dirty="0" smtClean="0"/>
              <a:t>Tutto</a:t>
            </a:r>
            <a:endParaRPr lang="it-IT" dirty="0"/>
          </a:p>
        </p:txBody>
      </p:sp>
      <p:sp>
        <p:nvSpPr>
          <p:cNvPr id="7" name="CasellaDiTesto 6"/>
          <p:cNvSpPr txBox="1"/>
          <p:nvPr/>
        </p:nvSpPr>
        <p:spPr>
          <a:xfrm>
            <a:off x="4714876" y="2773916"/>
            <a:ext cx="3500462" cy="369332"/>
          </a:xfrm>
          <a:prstGeom prst="rect">
            <a:avLst/>
          </a:prstGeom>
          <a:solidFill>
            <a:srgbClr val="FFFFCC"/>
          </a:solidFill>
        </p:spPr>
        <p:txBody>
          <a:bodyPr wrap="square" rtlCol="0">
            <a:spAutoFit/>
          </a:bodyPr>
          <a:lstStyle/>
          <a:p>
            <a:pPr algn="ctr"/>
            <a:r>
              <a:rPr lang="it-IT" dirty="0" smtClean="0"/>
              <a:t>Tutto </a:t>
            </a:r>
            <a:endParaRPr lang="it-IT" dirty="0"/>
          </a:p>
        </p:txBody>
      </p:sp>
    </p:spTree>
  </p:cSld>
  <p:clrMapOvr>
    <a:masterClrMapping/>
  </p:clrMapOvr>
  <p:transition spd="med">
    <p:wedg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Segnaposto contenuto 2"/>
          <p:cNvSpPr>
            <a:spLocks noGrp="1"/>
          </p:cNvSpPr>
          <p:nvPr>
            <p:ph idx="1"/>
          </p:nvPr>
        </p:nvSpPr>
        <p:spPr>
          <a:xfrm>
            <a:off x="457200" y="142875"/>
            <a:ext cx="8229600" cy="6429375"/>
          </a:xfrm>
          <a:solidFill>
            <a:schemeClr val="bg1"/>
          </a:solidFill>
        </p:spPr>
        <p:txBody>
          <a:bodyPr/>
          <a:lstStyle/>
          <a:p>
            <a:pPr>
              <a:buNone/>
            </a:pPr>
            <a:r>
              <a:rPr lang="it-IT" sz="1600" dirty="0" smtClean="0"/>
              <a:t>	</a:t>
            </a:r>
            <a:r>
              <a:rPr lang="it-IT" sz="1400" b="1" dirty="0" smtClean="0"/>
              <a:t>La sordità</a:t>
            </a:r>
            <a:r>
              <a:rPr lang="it-IT" sz="1400" dirty="0" smtClean="0"/>
              <a:t/>
            </a:r>
            <a:br>
              <a:rPr lang="it-IT" sz="1400" dirty="0" smtClean="0"/>
            </a:br>
            <a:r>
              <a:rPr lang="it-IT" sz="1400" dirty="0" smtClean="0"/>
              <a:t>Valutazione della funzione uditiva</a:t>
            </a:r>
            <a:br>
              <a:rPr lang="it-IT" sz="1400" dirty="0" smtClean="0"/>
            </a:br>
            <a:r>
              <a:rPr lang="it-IT" sz="1400" dirty="0" smtClean="0"/>
              <a:t>Audiometria</a:t>
            </a:r>
            <a:br>
              <a:rPr lang="it-IT" sz="1400" dirty="0" smtClean="0"/>
            </a:br>
            <a:r>
              <a:rPr lang="it-IT" sz="1400" dirty="0" smtClean="0"/>
              <a:t>Classificazione della sordità</a:t>
            </a:r>
            <a:br>
              <a:rPr lang="it-IT" sz="1400" dirty="0" smtClean="0"/>
            </a:br>
            <a:r>
              <a:rPr lang="it-IT" sz="1400" dirty="0" smtClean="0"/>
              <a:t>L'educazione del bambino sordo</a:t>
            </a:r>
            <a:br>
              <a:rPr lang="it-IT" sz="1400" dirty="0" smtClean="0"/>
            </a:br>
            <a:r>
              <a:rPr lang="it-IT" sz="1400" dirty="0" smtClean="0"/>
              <a:t>La protesi acustica</a:t>
            </a:r>
            <a:br>
              <a:rPr lang="it-IT" sz="1400" dirty="0" smtClean="0"/>
            </a:br>
            <a:r>
              <a:rPr lang="it-IT" sz="1400" dirty="0" smtClean="0"/>
              <a:t>L’impianto cocleare</a:t>
            </a:r>
            <a:br>
              <a:rPr lang="it-IT" sz="1400" dirty="0" smtClean="0"/>
            </a:br>
            <a:r>
              <a:rPr lang="it-IT" sz="1400" dirty="0" smtClean="0"/>
              <a:t>La terapia logopedica </a:t>
            </a:r>
            <a:br>
              <a:rPr lang="it-IT" sz="1400" dirty="0" smtClean="0"/>
            </a:br>
            <a:r>
              <a:rPr lang="it-IT" sz="1400" b="1" dirty="0" smtClean="0"/>
              <a:t>Il Ritardo mentale</a:t>
            </a:r>
            <a:r>
              <a:rPr lang="it-IT" sz="1400" dirty="0" smtClean="0"/>
              <a:t/>
            </a:r>
            <a:br>
              <a:rPr lang="it-IT" sz="1400" dirty="0" smtClean="0"/>
            </a:br>
            <a:r>
              <a:rPr lang="it-IT" sz="1400" dirty="0" smtClean="0"/>
              <a:t>Definizione</a:t>
            </a:r>
            <a:br>
              <a:rPr lang="it-IT" sz="1400" dirty="0" smtClean="0"/>
            </a:br>
            <a:r>
              <a:rPr lang="it-IT" sz="1400" dirty="0" smtClean="0"/>
              <a:t>Livelli </a:t>
            </a:r>
            <a:br>
              <a:rPr lang="it-IT" sz="1400" dirty="0" smtClean="0"/>
            </a:br>
            <a:r>
              <a:rPr lang="it-IT" sz="1400" dirty="0" smtClean="0"/>
              <a:t>Diagnosi</a:t>
            </a:r>
            <a:br>
              <a:rPr lang="it-IT" sz="1400" dirty="0" smtClean="0"/>
            </a:br>
            <a:r>
              <a:rPr lang="it-IT" sz="1400" dirty="0" smtClean="0"/>
              <a:t>Integrazione e trattamento del bambino con RM</a:t>
            </a:r>
            <a:br>
              <a:rPr lang="it-IT" sz="1400" dirty="0" smtClean="0"/>
            </a:br>
            <a:r>
              <a:rPr lang="it-IT" sz="1400" b="1" dirty="0" smtClean="0"/>
              <a:t>L'autismo</a:t>
            </a:r>
            <a:r>
              <a:rPr lang="it-IT" sz="1400" dirty="0" smtClean="0"/>
              <a:t/>
            </a:r>
            <a:br>
              <a:rPr lang="it-IT" sz="1400" dirty="0" smtClean="0"/>
            </a:br>
            <a:r>
              <a:rPr lang="it-IT" sz="1400" dirty="0" smtClean="0"/>
              <a:t>I disturbi pervasivi dello sviluppo</a:t>
            </a:r>
            <a:br>
              <a:rPr lang="it-IT" sz="1400" dirty="0" smtClean="0"/>
            </a:br>
            <a:r>
              <a:rPr lang="it-IT" sz="1400" dirty="0" smtClean="0"/>
              <a:t>Indicatori di rischio e rilevazione precoce del disturbo</a:t>
            </a:r>
            <a:br>
              <a:rPr lang="it-IT" sz="1400" dirty="0" smtClean="0"/>
            </a:br>
            <a:r>
              <a:rPr lang="it-IT" sz="1400" dirty="0" smtClean="0"/>
              <a:t>Trattamento abilitativo/riabilitativo</a:t>
            </a:r>
            <a:br>
              <a:rPr lang="it-IT" sz="1400" dirty="0" smtClean="0"/>
            </a:br>
            <a:r>
              <a:rPr lang="it-IT" sz="1400" b="1" dirty="0" smtClean="0"/>
              <a:t>I disturbi della deglutizione</a:t>
            </a:r>
            <a:r>
              <a:rPr lang="it-IT" sz="1400" dirty="0" smtClean="0"/>
              <a:t/>
            </a:r>
            <a:br>
              <a:rPr lang="it-IT" sz="1400" dirty="0" smtClean="0"/>
            </a:br>
            <a:r>
              <a:rPr lang="it-IT" sz="1400" dirty="0" smtClean="0"/>
              <a:t>La deglutizione </a:t>
            </a:r>
            <a:br>
              <a:rPr lang="it-IT" sz="1400" dirty="0" smtClean="0"/>
            </a:br>
            <a:r>
              <a:rPr lang="it-IT" sz="1400" dirty="0" smtClean="0"/>
              <a:t>Le disfagie</a:t>
            </a:r>
            <a:br>
              <a:rPr lang="it-IT" sz="1400" dirty="0" smtClean="0"/>
            </a:br>
            <a:r>
              <a:rPr lang="it-IT" sz="1400" dirty="0" smtClean="0"/>
              <a:t>La deglutizione atipica</a:t>
            </a:r>
          </a:p>
          <a:p>
            <a:pPr>
              <a:buNone/>
            </a:pPr>
            <a:endParaRPr lang="it-IT" sz="1400" dirty="0" smtClean="0"/>
          </a:p>
          <a:p>
            <a:pPr>
              <a:buNone/>
            </a:pPr>
            <a:r>
              <a:rPr lang="it-IT" sz="1400" dirty="0" smtClean="0"/>
              <a:t>	PARTE III	</a:t>
            </a:r>
            <a:br>
              <a:rPr lang="it-IT" sz="1400" dirty="0" smtClean="0"/>
            </a:br>
            <a:r>
              <a:rPr lang="it-IT" sz="1400" b="1" dirty="0" smtClean="0"/>
              <a:t>Approcci educativi alle difficoltà di apprendimento</a:t>
            </a:r>
            <a:r>
              <a:rPr lang="it-IT" sz="1400" dirty="0" smtClean="0"/>
              <a:t/>
            </a:r>
            <a:br>
              <a:rPr lang="it-IT" sz="1400" dirty="0" smtClean="0"/>
            </a:br>
            <a:r>
              <a:rPr lang="it-IT" sz="1400" dirty="0" smtClean="0"/>
              <a:t>Strategie e stili cognitivi</a:t>
            </a:r>
            <a:br>
              <a:rPr lang="it-IT" sz="1400" dirty="0" smtClean="0"/>
            </a:br>
            <a:r>
              <a:rPr lang="it-IT" sz="1400" dirty="0" smtClean="0"/>
              <a:t>La motivazione ad apprendere</a:t>
            </a:r>
            <a:br>
              <a:rPr lang="it-IT" sz="1400" dirty="0" smtClean="0"/>
            </a:br>
            <a:r>
              <a:rPr lang="it-IT" sz="1400" dirty="0" smtClean="0"/>
              <a:t>Training strumentale</a:t>
            </a:r>
            <a:br>
              <a:rPr lang="it-IT" sz="1400" dirty="0" smtClean="0"/>
            </a:br>
            <a:r>
              <a:rPr lang="it-IT" sz="1400" dirty="0" smtClean="0"/>
              <a:t>Training cognitivo e metacognitivo</a:t>
            </a:r>
          </a:p>
          <a:p>
            <a:pPr>
              <a:buNone/>
            </a:pPr>
            <a:endParaRPr lang="it-IT" sz="1400" dirty="0" smtClean="0"/>
          </a:p>
          <a:p>
            <a:pPr>
              <a:buNone/>
            </a:pPr>
            <a:r>
              <a:rPr lang="it-IT" sz="1400" dirty="0" smtClean="0"/>
              <a:t/>
            </a:r>
            <a:br>
              <a:rPr lang="it-IT" sz="1400" dirty="0" smtClean="0"/>
            </a:br>
            <a:r>
              <a:rPr lang="it-IT" sz="1400" dirty="0" smtClean="0"/>
              <a:t/>
            </a:r>
            <a:br>
              <a:rPr lang="it-IT" sz="1400" dirty="0" smtClean="0"/>
            </a:br>
            <a:endParaRPr lang="it-IT" sz="1400" dirty="0" smtClean="0"/>
          </a:p>
          <a:p>
            <a:endParaRPr lang="it-IT" sz="1400" dirty="0" smtClean="0"/>
          </a:p>
        </p:txBody>
      </p:sp>
      <p:sp>
        <p:nvSpPr>
          <p:cNvPr id="3" name="CasellaDiTesto 2"/>
          <p:cNvSpPr txBox="1"/>
          <p:nvPr/>
        </p:nvSpPr>
        <p:spPr>
          <a:xfrm>
            <a:off x="4714876" y="357166"/>
            <a:ext cx="3500462" cy="923330"/>
          </a:xfrm>
          <a:prstGeom prst="rect">
            <a:avLst/>
          </a:prstGeom>
          <a:solidFill>
            <a:srgbClr val="FFFFCC"/>
          </a:solidFill>
        </p:spPr>
        <p:txBody>
          <a:bodyPr wrap="square" rtlCol="0">
            <a:spAutoFit/>
          </a:bodyPr>
          <a:lstStyle/>
          <a:p>
            <a:pPr algn="ctr"/>
            <a:r>
              <a:rPr lang="it-IT" dirty="0" smtClean="0"/>
              <a:t>La sordità  e l’autismo più un argomento a scelta</a:t>
            </a:r>
          </a:p>
          <a:p>
            <a:pPr algn="ctr"/>
            <a:r>
              <a:rPr lang="it-IT" dirty="0" smtClean="0"/>
              <a:t>tra i restanti capitoli</a:t>
            </a:r>
            <a:endParaRPr lang="it-IT" dirty="0"/>
          </a:p>
        </p:txBody>
      </p:sp>
      <p:sp>
        <p:nvSpPr>
          <p:cNvPr id="4" name="CasellaDiTesto 3"/>
          <p:cNvSpPr txBox="1"/>
          <p:nvPr/>
        </p:nvSpPr>
        <p:spPr>
          <a:xfrm>
            <a:off x="4643438" y="5500702"/>
            <a:ext cx="3500462" cy="369332"/>
          </a:xfrm>
          <a:prstGeom prst="rect">
            <a:avLst/>
          </a:prstGeom>
          <a:solidFill>
            <a:srgbClr val="FFFFCC"/>
          </a:solidFill>
        </p:spPr>
        <p:txBody>
          <a:bodyPr wrap="square" rtlCol="0">
            <a:spAutoFit/>
          </a:bodyPr>
          <a:lstStyle/>
          <a:p>
            <a:pPr algn="ctr"/>
            <a:r>
              <a:rPr lang="it-IT" dirty="0" smtClean="0"/>
              <a:t>Tutto </a:t>
            </a:r>
            <a:endParaRPr lang="it-IT" dirty="0"/>
          </a:p>
        </p:txBody>
      </p:sp>
    </p:spTree>
  </p:cSld>
  <p:clrMapOvr>
    <a:masterClrMapping/>
  </p:clrMapOvr>
  <p:transition spd="med">
    <p:wedge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Segnaposto contenuto 2"/>
          <p:cNvSpPr>
            <a:spLocks noGrp="1"/>
          </p:cNvSpPr>
          <p:nvPr>
            <p:ph idx="1"/>
          </p:nvPr>
        </p:nvSpPr>
        <p:spPr>
          <a:xfrm>
            <a:off x="457200" y="142875"/>
            <a:ext cx="8229600" cy="6429375"/>
          </a:xfrm>
          <a:solidFill>
            <a:schemeClr val="bg1"/>
          </a:solidFill>
        </p:spPr>
        <p:txBody>
          <a:bodyPr/>
          <a:lstStyle/>
          <a:p>
            <a:pPr>
              <a:buNone/>
            </a:pPr>
            <a:r>
              <a:rPr lang="it-IT" sz="1600" dirty="0" smtClean="0"/>
              <a:t>	</a:t>
            </a:r>
            <a:r>
              <a:rPr lang="it-IT" sz="1400" dirty="0" smtClean="0"/>
              <a:t/>
            </a:r>
            <a:br>
              <a:rPr lang="it-IT" sz="1400" dirty="0" smtClean="0"/>
            </a:br>
            <a:r>
              <a:rPr lang="it-IT" sz="1400" b="1" dirty="0" smtClean="0"/>
              <a:t>Le comunicazioni aumentative alternative</a:t>
            </a:r>
            <a:r>
              <a:rPr lang="it-IT" sz="1400" dirty="0" smtClean="0"/>
              <a:t/>
            </a:r>
            <a:br>
              <a:rPr lang="it-IT" sz="1400" dirty="0" smtClean="0"/>
            </a:br>
            <a:r>
              <a:rPr lang="it-IT" sz="1400" dirty="0" smtClean="0"/>
              <a:t>La CAA, i sistemi simbolici, i comunicatori, </a:t>
            </a:r>
            <a:br>
              <a:rPr lang="it-IT" sz="1400" dirty="0" smtClean="0"/>
            </a:br>
            <a:r>
              <a:rPr lang="it-IT" sz="1400" dirty="0" smtClean="0"/>
              <a:t>La Comunicazione Facilitata, </a:t>
            </a:r>
            <a:br>
              <a:rPr lang="it-IT" sz="1400" dirty="0" smtClean="0"/>
            </a:br>
            <a:r>
              <a:rPr lang="it-IT" sz="1400" dirty="0" smtClean="0"/>
              <a:t>La Labiolettura, </a:t>
            </a:r>
            <a:br>
              <a:rPr lang="it-IT" sz="1400" dirty="0" smtClean="0"/>
            </a:br>
            <a:r>
              <a:rPr lang="it-IT" sz="1400" dirty="0" smtClean="0"/>
              <a:t>La Dattilologia, </a:t>
            </a:r>
            <a:br>
              <a:rPr lang="it-IT" sz="1400" dirty="0" smtClean="0"/>
            </a:br>
            <a:r>
              <a:rPr lang="it-IT" sz="1400" dirty="0" smtClean="0"/>
              <a:t>La Lingua dei Segni</a:t>
            </a:r>
          </a:p>
          <a:p>
            <a:pPr>
              <a:buNone/>
            </a:pPr>
            <a:endParaRPr lang="it-IT" sz="1400" dirty="0" smtClean="0"/>
          </a:p>
          <a:p>
            <a:pPr>
              <a:buNone/>
            </a:pPr>
            <a:r>
              <a:rPr lang="it-IT" sz="1400" dirty="0" smtClean="0"/>
              <a:t>	</a:t>
            </a:r>
            <a:r>
              <a:rPr lang="it-IT" sz="1400" b="1" dirty="0" smtClean="0"/>
              <a:t>Si consiglia la lettura dell’Appendice B</a:t>
            </a:r>
            <a:r>
              <a:rPr lang="it-IT" sz="1400" dirty="0" smtClean="0"/>
              <a:t/>
            </a:r>
            <a:br>
              <a:rPr lang="it-IT" sz="1400" dirty="0" smtClean="0"/>
            </a:br>
            <a:endParaRPr lang="it-IT" sz="1400" dirty="0" smtClean="0"/>
          </a:p>
          <a:p>
            <a:endParaRPr lang="it-IT" sz="1400" dirty="0" smtClean="0"/>
          </a:p>
        </p:txBody>
      </p:sp>
      <p:sp>
        <p:nvSpPr>
          <p:cNvPr id="3" name="CasellaDiTesto 2"/>
          <p:cNvSpPr txBox="1"/>
          <p:nvPr/>
        </p:nvSpPr>
        <p:spPr>
          <a:xfrm>
            <a:off x="4714876" y="357166"/>
            <a:ext cx="3500462" cy="369332"/>
          </a:xfrm>
          <a:prstGeom prst="rect">
            <a:avLst/>
          </a:prstGeom>
          <a:solidFill>
            <a:srgbClr val="FFFFCC"/>
          </a:solidFill>
        </p:spPr>
        <p:txBody>
          <a:bodyPr wrap="square" rtlCol="0">
            <a:spAutoFit/>
          </a:bodyPr>
          <a:lstStyle/>
          <a:p>
            <a:pPr algn="ctr"/>
            <a:r>
              <a:rPr lang="it-IT" dirty="0" smtClean="0"/>
              <a:t>Un argomento a scelta</a:t>
            </a:r>
          </a:p>
        </p:txBody>
      </p:sp>
    </p:spTree>
  </p:cSld>
  <p:clrMapOvr>
    <a:masterClrMapping/>
  </p:clrMapOvr>
  <p:transition spd="med">
    <p:wedge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Struttura predefinita">
  <a:themeElements>
    <a:clrScheme name="Struttura predefinita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Struttura predefinita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Struttura predefinita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ruttura predefinita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ruttura predefinita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ruttura predefinita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ruttura predefinita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ruttura predefinita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uttura predefinita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uttura predefinita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uttura predefinita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uttura predefinita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uttura predefinita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uttura predefinita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319</TotalTime>
  <Words>176</Words>
  <Application>Microsoft Office PowerPoint</Application>
  <PresentationFormat>Presentazione su schermo (4:3)</PresentationFormat>
  <Paragraphs>96</Paragraphs>
  <Slides>12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Titoli diapositive</vt:lpstr>
      </vt:variant>
      <vt:variant>
        <vt:i4>12</vt:i4>
      </vt:variant>
    </vt:vector>
  </HeadingPairs>
  <TitlesOfParts>
    <vt:vector size="13" baseType="lpstr">
      <vt:lpstr>Struttura predefinita</vt:lpstr>
      <vt:lpstr>Diapositiva 1</vt:lpstr>
      <vt:lpstr>Diapositiva 2</vt:lpstr>
      <vt:lpstr>Diapositiva 3</vt:lpstr>
      <vt:lpstr>Diapositiva 4</vt:lpstr>
      <vt:lpstr>Diapositiva 5</vt:lpstr>
      <vt:lpstr>Diapositiva 6</vt:lpstr>
      <vt:lpstr>Diapositiva 7</vt:lpstr>
      <vt:lpstr>Diapositiva 8</vt:lpstr>
      <vt:lpstr>Diapositiva 9</vt:lpstr>
      <vt:lpstr>Diapositiva 10</vt:lpstr>
      <vt:lpstr>Diapositiva 11</vt:lpstr>
      <vt:lpstr>Diapositiva 12</vt:lpstr>
    </vt:vector>
  </TitlesOfParts>
  <Company>Privato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Romano Mandozzi</dc:creator>
  <cp:lastModifiedBy>Mirella Franco</cp:lastModifiedBy>
  <cp:revision>57</cp:revision>
  <dcterms:created xsi:type="dcterms:W3CDTF">2008-10-05T16:30:11Z</dcterms:created>
  <dcterms:modified xsi:type="dcterms:W3CDTF">2011-10-18T15:31:09Z</dcterms:modified>
</cp:coreProperties>
</file>