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DC39EE-D49C-44AB-9BE7-F87810B6FDFE}" type="datetimeFigureOut">
              <a:rPr lang="it-IT" smtClean="0"/>
              <a:t>05/05/2014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98A8F0-4938-48F6-80EA-EB529A4257E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67948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0AFFAF-E454-4316-B4D1-D9AFBFB73CAB}" type="datetimeFigureOut">
              <a:rPr lang="it-IT" smtClean="0"/>
              <a:t>05/05/2014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05/05/2014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05/05/2014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05/05/2014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05/05/2014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05/05/2014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05/05/2014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05/05/2014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05/05/2014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05/05/2014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AFFAF-E454-4316-B4D1-D9AFBFB73CAB}" type="datetimeFigureOut">
              <a:rPr lang="it-IT" smtClean="0"/>
              <a:t>05/05/2014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F30AFFAF-E454-4316-B4D1-D9AFBFB73CAB}" type="datetimeFigureOut">
              <a:rPr lang="it-IT" smtClean="0"/>
              <a:t>05/05/2014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231CCB93-83A5-4BE5-B5F8-55243F9A213C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699247" y="2060849"/>
            <a:ext cx="7745505" cy="4065314"/>
          </a:xfrm>
        </p:spPr>
        <p:txBody>
          <a:bodyPr>
            <a:noAutofit/>
          </a:bodyPr>
          <a:lstStyle/>
          <a:p>
            <a:r>
              <a:rPr lang="it-IT" dirty="0" smtClean="0">
                <a:solidFill>
                  <a:schemeClr val="tx1"/>
                </a:solidFill>
              </a:rPr>
              <a:t>Lo </a:t>
            </a:r>
            <a:r>
              <a:rPr lang="it-IT" dirty="0" err="1" smtClean="0">
                <a:solidFill>
                  <a:schemeClr val="tx1"/>
                </a:solidFill>
              </a:rPr>
              <a:t>hace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smtClean="0">
                <a:solidFill>
                  <a:srgbClr val="FF0000"/>
                </a:solidFill>
              </a:rPr>
              <a:t>tomando</a:t>
            </a:r>
            <a:r>
              <a:rPr lang="it-IT" dirty="0" smtClean="0">
                <a:solidFill>
                  <a:schemeClr val="tx1"/>
                </a:solidFill>
              </a:rPr>
              <a:t> en </a:t>
            </a:r>
            <a:r>
              <a:rPr lang="it-IT" dirty="0" err="1" smtClean="0">
                <a:solidFill>
                  <a:schemeClr val="tx1"/>
                </a:solidFill>
              </a:rPr>
              <a:t>cuenta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las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formas</a:t>
            </a:r>
            <a:endParaRPr lang="it-IT" dirty="0" smtClean="0">
              <a:solidFill>
                <a:schemeClr val="tx1"/>
              </a:solidFill>
            </a:endParaRPr>
          </a:p>
          <a:p>
            <a:r>
              <a:rPr lang="it-IT" dirty="0" smtClean="0">
                <a:solidFill>
                  <a:schemeClr val="tx1"/>
                </a:solidFill>
              </a:rPr>
              <a:t>Lo </a:t>
            </a:r>
            <a:r>
              <a:rPr lang="it-IT" dirty="0" err="1" smtClean="0">
                <a:solidFill>
                  <a:schemeClr val="tx1"/>
                </a:solidFill>
              </a:rPr>
              <a:t>hace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rgbClr val="00B050"/>
                </a:solidFill>
              </a:rPr>
              <a:t>teniendo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smtClean="0">
                <a:solidFill>
                  <a:schemeClr val="tx1"/>
                </a:solidFill>
              </a:rPr>
              <a:t>en </a:t>
            </a:r>
            <a:r>
              <a:rPr lang="it-IT" dirty="0" err="1" smtClean="0">
                <a:solidFill>
                  <a:schemeClr val="tx1"/>
                </a:solidFill>
              </a:rPr>
              <a:t>cuenta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las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formas</a:t>
            </a:r>
            <a:endParaRPr lang="it-IT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dirty="0" smtClean="0">
                <a:solidFill>
                  <a:schemeClr val="tx1"/>
                </a:solidFill>
              </a:rPr>
              <a:t>(dall’</a:t>
            </a:r>
            <a:r>
              <a:rPr lang="it-IT" dirty="0" err="1" smtClean="0">
                <a:solidFill>
                  <a:schemeClr val="tx1"/>
                </a:solidFill>
              </a:rPr>
              <a:t>ingl</a:t>
            </a:r>
            <a:r>
              <a:rPr lang="it-IT" dirty="0" smtClean="0">
                <a:solidFill>
                  <a:schemeClr val="tx1"/>
                </a:solidFill>
              </a:rPr>
              <a:t>. </a:t>
            </a:r>
            <a:r>
              <a:rPr lang="it-IT" b="1" dirty="0" smtClean="0">
                <a:solidFill>
                  <a:schemeClr val="tx1"/>
                </a:solidFill>
              </a:rPr>
              <a:t>to take </a:t>
            </a:r>
            <a:r>
              <a:rPr lang="it-IT" b="1" dirty="0" err="1" smtClean="0">
                <a:solidFill>
                  <a:schemeClr val="tx1"/>
                </a:solidFill>
              </a:rPr>
              <a:t>into</a:t>
            </a:r>
            <a:r>
              <a:rPr lang="it-IT" b="1" dirty="0" smtClean="0">
                <a:solidFill>
                  <a:schemeClr val="tx1"/>
                </a:solidFill>
              </a:rPr>
              <a:t> account</a:t>
            </a:r>
            <a:r>
              <a:rPr lang="it-IT" dirty="0" smtClean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endParaRPr lang="it-IT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dirty="0" smtClean="0">
                <a:solidFill>
                  <a:schemeClr val="tx1"/>
                </a:solidFill>
              </a:rPr>
              <a:t>RAE: </a:t>
            </a:r>
            <a:r>
              <a:rPr lang="it-IT" b="1" dirty="0" smtClean="0">
                <a:solidFill>
                  <a:schemeClr val="tx1"/>
                </a:solidFill>
              </a:rPr>
              <a:t>tener en </a:t>
            </a:r>
            <a:r>
              <a:rPr lang="it-IT" b="1" dirty="0" err="1" smtClean="0">
                <a:solidFill>
                  <a:schemeClr val="tx1"/>
                </a:solidFill>
              </a:rPr>
              <a:t>cuenta</a:t>
            </a:r>
            <a:r>
              <a:rPr lang="it-IT" dirty="0" smtClean="0">
                <a:solidFill>
                  <a:schemeClr val="tx1"/>
                </a:solidFill>
              </a:rPr>
              <a:t>: tener presente, considerar</a:t>
            </a:r>
          </a:p>
          <a:p>
            <a:pPr marL="0" indent="0">
              <a:buNone/>
            </a:pPr>
            <a:r>
              <a:rPr lang="it-IT" dirty="0" smtClean="0">
                <a:solidFill>
                  <a:schemeClr val="tx1"/>
                </a:solidFill>
              </a:rPr>
              <a:t>RAE: </a:t>
            </a:r>
            <a:r>
              <a:rPr lang="it-IT" b="1" dirty="0" smtClean="0">
                <a:solidFill>
                  <a:schemeClr val="tx1"/>
                </a:solidFill>
              </a:rPr>
              <a:t>tomar en </a:t>
            </a:r>
            <a:r>
              <a:rPr lang="it-IT" b="1" dirty="0" err="1" smtClean="0">
                <a:solidFill>
                  <a:schemeClr val="tx1"/>
                </a:solidFill>
              </a:rPr>
              <a:t>cuenta</a:t>
            </a:r>
            <a:r>
              <a:rPr lang="it-IT" dirty="0" smtClean="0">
                <a:solidFill>
                  <a:schemeClr val="tx1"/>
                </a:solidFill>
              </a:rPr>
              <a:t>: </a:t>
            </a:r>
          </a:p>
          <a:p>
            <a:pPr marL="0" indent="0">
              <a:buNone/>
            </a:pPr>
            <a:r>
              <a:rPr lang="it-IT" dirty="0" smtClean="0">
                <a:solidFill>
                  <a:schemeClr val="tx1"/>
                </a:solidFill>
              </a:rPr>
              <a:t>- </a:t>
            </a:r>
            <a:r>
              <a:rPr lang="es-ES" dirty="0" smtClean="0">
                <a:solidFill>
                  <a:schemeClr val="tx1"/>
                </a:solidFill>
              </a:rPr>
              <a:t>Admitir </a:t>
            </a:r>
            <a:r>
              <a:rPr lang="es-ES" dirty="0">
                <a:solidFill>
                  <a:schemeClr val="tx1"/>
                </a:solidFill>
              </a:rPr>
              <a:t>alguna partida u otra cosa en parte del pago de lo que se </a:t>
            </a:r>
            <a:r>
              <a:rPr lang="es-ES" dirty="0" smtClean="0">
                <a:solidFill>
                  <a:schemeClr val="tx1"/>
                </a:solidFill>
              </a:rPr>
              <a:t>debe</a:t>
            </a:r>
          </a:p>
          <a:p>
            <a:pPr marL="0" indent="0">
              <a:buNone/>
            </a:pPr>
            <a:r>
              <a:rPr lang="es-ES" dirty="0" smtClean="0">
                <a:solidFill>
                  <a:schemeClr val="tx1"/>
                </a:solidFill>
              </a:rPr>
              <a:t>-  </a:t>
            </a:r>
            <a:r>
              <a:rPr lang="es-ES" dirty="0">
                <a:solidFill>
                  <a:schemeClr val="tx1"/>
                </a:solidFill>
              </a:rPr>
              <a:t>Apreciar, recordar un favor, una circunstancia notable o recomendable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688490" y="404664"/>
            <a:ext cx="7756263" cy="1008112"/>
          </a:xfrm>
        </p:spPr>
        <p:txBody>
          <a:bodyPr/>
          <a:lstStyle/>
          <a:p>
            <a:r>
              <a:rPr lang="it-IT" dirty="0" smtClean="0"/>
              <a:t>Anglicismi: </a:t>
            </a:r>
            <a:br>
              <a:rPr lang="it-IT" dirty="0" smtClean="0"/>
            </a:br>
            <a:r>
              <a:rPr lang="it-IT" dirty="0" smtClean="0">
                <a:solidFill>
                  <a:srgbClr val="FF0000"/>
                </a:solidFill>
              </a:rPr>
              <a:t>collocazioni</a:t>
            </a:r>
            <a:r>
              <a:rPr lang="it-IT" dirty="0" smtClean="0"/>
              <a:t> errate</a:t>
            </a:r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196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dirty="0" smtClean="0">
                <a:solidFill>
                  <a:schemeClr val="tx1"/>
                </a:solidFill>
              </a:rPr>
              <a:t>- </a:t>
            </a:r>
            <a:r>
              <a:rPr lang="es-ES" dirty="0" smtClean="0">
                <a:solidFill>
                  <a:schemeClr val="tx1"/>
                </a:solidFill>
              </a:rPr>
              <a:t>Grabar </a:t>
            </a:r>
            <a:r>
              <a:rPr lang="es-ES" dirty="0">
                <a:solidFill>
                  <a:schemeClr val="tx1"/>
                </a:solidFill>
              </a:rPr>
              <a:t>en la memoria un dicho o hecho ajenos que han molestado </a:t>
            </a:r>
            <a:r>
              <a:rPr lang="es-ES" dirty="0" smtClean="0">
                <a:solidFill>
                  <a:schemeClr val="tx1"/>
                </a:solidFill>
              </a:rPr>
              <a:t>especialmente</a:t>
            </a:r>
          </a:p>
          <a:p>
            <a:pPr marL="0" indent="0">
              <a:buNone/>
            </a:pPr>
            <a:endParaRPr lang="it-IT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b="1" dirty="0" smtClean="0">
                <a:solidFill>
                  <a:schemeClr val="tx1"/>
                </a:solidFill>
              </a:rPr>
              <a:t>Tomar en </a:t>
            </a:r>
            <a:r>
              <a:rPr lang="it-IT" b="1" dirty="0" err="1" smtClean="0">
                <a:solidFill>
                  <a:schemeClr val="tx1"/>
                </a:solidFill>
              </a:rPr>
              <a:t>cuenta</a:t>
            </a:r>
            <a:r>
              <a:rPr lang="it-IT" dirty="0" smtClean="0">
                <a:solidFill>
                  <a:schemeClr val="tx1"/>
                </a:solidFill>
              </a:rPr>
              <a:t> può essere usato col significato di ‘considerare’ in frasi negative, dove </a:t>
            </a:r>
            <a:r>
              <a:rPr lang="it-IT" i="1" dirty="0" smtClean="0">
                <a:solidFill>
                  <a:schemeClr val="tx1"/>
                </a:solidFill>
              </a:rPr>
              <a:t>tomar</a:t>
            </a:r>
            <a:r>
              <a:rPr lang="it-IT" dirty="0" smtClean="0">
                <a:solidFill>
                  <a:schemeClr val="tx1"/>
                </a:solidFill>
              </a:rPr>
              <a:t> ha valore incoativo (si riferisce al momento iniziale dello stato d’animo che si vuol evitare: «no </a:t>
            </a:r>
            <a:r>
              <a:rPr lang="it-IT" dirty="0" err="1" smtClean="0">
                <a:solidFill>
                  <a:schemeClr val="tx1"/>
                </a:solidFill>
              </a:rPr>
              <a:t>tomes</a:t>
            </a:r>
            <a:r>
              <a:rPr lang="it-IT" dirty="0" smtClean="0">
                <a:solidFill>
                  <a:schemeClr val="tx1"/>
                </a:solidFill>
              </a:rPr>
              <a:t> en </a:t>
            </a:r>
            <a:r>
              <a:rPr lang="it-IT" dirty="0" err="1" smtClean="0">
                <a:solidFill>
                  <a:schemeClr val="tx1"/>
                </a:solidFill>
              </a:rPr>
              <a:t>cuenta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que</a:t>
            </a:r>
            <a:r>
              <a:rPr lang="it-IT" dirty="0" smtClean="0">
                <a:solidFill>
                  <a:schemeClr val="tx1"/>
                </a:solidFill>
              </a:rPr>
              <a:t> no venga a </a:t>
            </a:r>
            <a:r>
              <a:rPr lang="it-IT" dirty="0" err="1" smtClean="0">
                <a:solidFill>
                  <a:schemeClr val="tx1"/>
                </a:solidFill>
              </a:rPr>
              <a:t>visitarte</a:t>
            </a:r>
            <a:r>
              <a:rPr lang="it-IT" dirty="0" smtClean="0">
                <a:solidFill>
                  <a:schemeClr val="tx1"/>
                </a:solidFill>
              </a:rPr>
              <a:t>»), ma nelle frasi positive (con questa accezione) va usato </a:t>
            </a:r>
            <a:r>
              <a:rPr lang="it-IT" i="1" dirty="0" smtClean="0">
                <a:solidFill>
                  <a:schemeClr val="tx1"/>
                </a:solidFill>
              </a:rPr>
              <a:t>tener</a:t>
            </a:r>
            <a:endParaRPr lang="it-IT" b="1" dirty="0">
              <a:solidFill>
                <a:schemeClr val="tx1"/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Anglicismi:</a:t>
            </a:r>
            <a:br>
              <a:rPr lang="it-IT" dirty="0" smtClean="0"/>
            </a:br>
            <a:r>
              <a:rPr lang="it-IT" dirty="0" smtClean="0">
                <a:solidFill>
                  <a:srgbClr val="FF0000"/>
                </a:solidFill>
              </a:rPr>
              <a:t>collocazioni</a:t>
            </a:r>
            <a:r>
              <a:rPr lang="it-IT" dirty="0" smtClean="0"/>
              <a:t> errate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77603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>Pablo </a:t>
            </a:r>
            <a:r>
              <a:rPr lang="it-IT" dirty="0" err="1" smtClean="0">
                <a:solidFill>
                  <a:srgbClr val="FF0000"/>
                </a:solidFill>
              </a:rPr>
              <a:t>intermedió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/>
              <a:t>entre</a:t>
            </a:r>
            <a:r>
              <a:rPr lang="it-IT" dirty="0" smtClean="0"/>
              <a:t> Henrique y José</a:t>
            </a:r>
          </a:p>
          <a:p>
            <a:r>
              <a:rPr lang="it-IT" dirty="0" smtClean="0"/>
              <a:t>Pablo </a:t>
            </a:r>
            <a:r>
              <a:rPr lang="it-IT" dirty="0" err="1" smtClean="0">
                <a:solidFill>
                  <a:srgbClr val="00B050"/>
                </a:solidFill>
              </a:rPr>
              <a:t>medió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err="1" smtClean="0"/>
              <a:t>entre</a:t>
            </a:r>
            <a:r>
              <a:rPr lang="it-IT" dirty="0" smtClean="0"/>
              <a:t> Henrique y José</a:t>
            </a:r>
          </a:p>
          <a:p>
            <a:pPr marL="0" indent="0">
              <a:buNone/>
            </a:pPr>
            <a:r>
              <a:rPr lang="it-IT" dirty="0"/>
              <a:t>(dall’inglese </a:t>
            </a:r>
            <a:r>
              <a:rPr lang="it-IT" b="1" dirty="0"/>
              <a:t>to intermediate</a:t>
            </a:r>
            <a:r>
              <a:rPr lang="it-IT" dirty="0"/>
              <a:t>)</a:t>
            </a:r>
          </a:p>
          <a:p>
            <a:endParaRPr lang="it-IT" sz="1200" dirty="0"/>
          </a:p>
          <a:p>
            <a:r>
              <a:rPr lang="it-IT" dirty="0" smtClean="0"/>
              <a:t>X </a:t>
            </a:r>
            <a:r>
              <a:rPr lang="it-IT" dirty="0" err="1" smtClean="0">
                <a:solidFill>
                  <a:srgbClr val="FF0000"/>
                </a:solidFill>
              </a:rPr>
              <a:t>alegadamente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/>
              <a:t>intentó</a:t>
            </a:r>
            <a:r>
              <a:rPr lang="it-IT" dirty="0" smtClean="0"/>
              <a:t> </a:t>
            </a:r>
            <a:r>
              <a:rPr lang="it-IT" dirty="0" err="1" smtClean="0"/>
              <a:t>suicidarse</a:t>
            </a:r>
            <a:endParaRPr lang="it-IT" dirty="0" smtClean="0"/>
          </a:p>
          <a:p>
            <a:r>
              <a:rPr lang="it-IT" dirty="0" smtClean="0">
                <a:solidFill>
                  <a:srgbClr val="00B050"/>
                </a:solidFill>
              </a:rPr>
              <a:t>Se dice </a:t>
            </a:r>
            <a:r>
              <a:rPr lang="it-IT" dirty="0" err="1" smtClean="0">
                <a:solidFill>
                  <a:srgbClr val="00B050"/>
                </a:solidFill>
              </a:rPr>
              <a:t>que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smtClean="0"/>
              <a:t>X </a:t>
            </a:r>
            <a:r>
              <a:rPr lang="it-IT" dirty="0" err="1" smtClean="0"/>
              <a:t>intentó</a:t>
            </a:r>
            <a:r>
              <a:rPr lang="it-IT" dirty="0" smtClean="0"/>
              <a:t> </a:t>
            </a:r>
            <a:r>
              <a:rPr lang="it-IT" dirty="0" err="1" smtClean="0"/>
              <a:t>suicidarse</a:t>
            </a:r>
            <a:endParaRPr lang="it-IT" dirty="0" smtClean="0"/>
          </a:p>
          <a:p>
            <a:pPr marL="0" indent="0">
              <a:buNone/>
            </a:pPr>
            <a:endParaRPr lang="it-IT" sz="1200" dirty="0" smtClean="0"/>
          </a:p>
          <a:p>
            <a:pPr marL="0" indent="0">
              <a:buNone/>
            </a:pPr>
            <a:r>
              <a:rPr lang="it-IT" dirty="0" smtClean="0"/>
              <a:t>Non tutti gli aggettivi femminili possono fungere da base per gli avverbi in </a:t>
            </a:r>
            <a:r>
              <a:rPr lang="it-IT" i="1" dirty="0" smtClean="0"/>
              <a:t>–mente</a:t>
            </a:r>
            <a:r>
              <a:rPr lang="it-IT" dirty="0" smtClean="0"/>
              <a:t>, né tutti i participi passivi; inoltre, la forma in </a:t>
            </a:r>
            <a:r>
              <a:rPr lang="it-IT" i="1" dirty="0" smtClean="0"/>
              <a:t>–mente</a:t>
            </a:r>
            <a:r>
              <a:rPr lang="it-IT" dirty="0" smtClean="0"/>
              <a:t> non è particolarmente usata in spagnolo.</a:t>
            </a:r>
            <a:endParaRPr lang="it-IT" dirty="0"/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Anglicismi:</a:t>
            </a:r>
            <a:br>
              <a:rPr lang="it-IT" dirty="0" smtClean="0"/>
            </a:br>
            <a:r>
              <a:rPr lang="it-IT" dirty="0" smtClean="0">
                <a:solidFill>
                  <a:srgbClr val="FF0000"/>
                </a:solidFill>
              </a:rPr>
              <a:t>errori lessicali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40485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>
                <a:solidFill>
                  <a:schemeClr val="tx1"/>
                </a:solidFill>
              </a:rPr>
              <a:t>La </a:t>
            </a:r>
            <a:r>
              <a:rPr lang="it-IT" dirty="0" err="1" smtClean="0">
                <a:solidFill>
                  <a:schemeClr val="tx1"/>
                </a:solidFill>
              </a:rPr>
              <a:t>reforma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abogada</a:t>
            </a:r>
            <a:r>
              <a:rPr lang="it-IT" dirty="0" smtClean="0">
                <a:solidFill>
                  <a:srgbClr val="FF0000"/>
                </a:solidFill>
              </a:rPr>
              <a:t> por </a:t>
            </a:r>
            <a:r>
              <a:rPr lang="it-IT" dirty="0" err="1" smtClean="0">
                <a:solidFill>
                  <a:schemeClr val="tx1"/>
                </a:solidFill>
              </a:rPr>
              <a:t>generaciones</a:t>
            </a:r>
            <a:r>
              <a:rPr lang="it-IT" dirty="0" smtClean="0">
                <a:solidFill>
                  <a:schemeClr val="tx1"/>
                </a:solidFill>
              </a:rPr>
              <a:t> de </a:t>
            </a:r>
            <a:r>
              <a:rPr lang="it-IT" dirty="0" err="1" smtClean="0">
                <a:solidFill>
                  <a:schemeClr val="tx1"/>
                </a:solidFill>
              </a:rPr>
              <a:t>pensadores</a:t>
            </a:r>
            <a:endParaRPr lang="it-IT" dirty="0" smtClean="0">
              <a:solidFill>
                <a:schemeClr val="tx1"/>
              </a:solidFill>
            </a:endParaRPr>
          </a:p>
          <a:p>
            <a:r>
              <a:rPr lang="it-IT" dirty="0" smtClean="0">
                <a:solidFill>
                  <a:schemeClr val="tx1"/>
                </a:solidFill>
              </a:rPr>
              <a:t>La </a:t>
            </a:r>
            <a:r>
              <a:rPr lang="it-IT" dirty="0" err="1" smtClean="0">
                <a:solidFill>
                  <a:schemeClr val="tx1"/>
                </a:solidFill>
              </a:rPr>
              <a:t>reforma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rgbClr val="00B050"/>
                </a:solidFill>
              </a:rPr>
              <a:t>propugnada</a:t>
            </a:r>
            <a:r>
              <a:rPr lang="it-IT" dirty="0" smtClean="0">
                <a:solidFill>
                  <a:srgbClr val="00B050"/>
                </a:solidFill>
              </a:rPr>
              <a:t> por </a:t>
            </a:r>
            <a:r>
              <a:rPr lang="it-IT" dirty="0" err="1" smtClean="0">
                <a:solidFill>
                  <a:schemeClr val="tx1"/>
                </a:solidFill>
              </a:rPr>
              <a:t>generaciones</a:t>
            </a:r>
            <a:r>
              <a:rPr lang="it-IT" dirty="0" smtClean="0">
                <a:solidFill>
                  <a:schemeClr val="tx1"/>
                </a:solidFill>
              </a:rPr>
              <a:t>…</a:t>
            </a:r>
          </a:p>
          <a:p>
            <a:r>
              <a:rPr lang="it-IT" dirty="0" err="1" smtClean="0">
                <a:solidFill>
                  <a:schemeClr val="tx1"/>
                </a:solidFill>
              </a:rPr>
              <a:t>Generaciones</a:t>
            </a:r>
            <a:r>
              <a:rPr lang="it-IT" dirty="0" smtClean="0">
                <a:solidFill>
                  <a:schemeClr val="tx1"/>
                </a:solidFill>
              </a:rPr>
              <a:t> de </a:t>
            </a:r>
            <a:r>
              <a:rPr lang="it-IT" dirty="0" err="1" smtClean="0">
                <a:solidFill>
                  <a:schemeClr val="tx1"/>
                </a:solidFill>
              </a:rPr>
              <a:t>pensadores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rgbClr val="00B050"/>
                </a:solidFill>
              </a:rPr>
              <a:t>abogaron</a:t>
            </a:r>
            <a:r>
              <a:rPr lang="it-IT" dirty="0" smtClean="0">
                <a:solidFill>
                  <a:srgbClr val="00B050"/>
                </a:solidFill>
              </a:rPr>
              <a:t> por </a:t>
            </a:r>
            <a:r>
              <a:rPr lang="it-IT" dirty="0" smtClean="0">
                <a:solidFill>
                  <a:schemeClr val="tx1"/>
                </a:solidFill>
              </a:rPr>
              <a:t>…</a:t>
            </a:r>
          </a:p>
          <a:p>
            <a:endParaRPr lang="it-IT" sz="1200" dirty="0">
              <a:solidFill>
                <a:schemeClr val="tx1"/>
              </a:solidFill>
            </a:endParaRPr>
          </a:p>
          <a:p>
            <a:r>
              <a:rPr lang="it-IT" dirty="0" smtClean="0">
                <a:solidFill>
                  <a:schemeClr val="tx1"/>
                </a:solidFill>
              </a:rPr>
              <a:t>La </a:t>
            </a:r>
            <a:r>
              <a:rPr lang="it-IT" dirty="0" err="1" smtClean="0">
                <a:solidFill>
                  <a:srgbClr val="FF0000"/>
                </a:solidFill>
              </a:rPr>
              <a:t>discusión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>
                <a:solidFill>
                  <a:schemeClr val="tx1"/>
                </a:solidFill>
              </a:rPr>
              <a:t>se ha </a:t>
            </a:r>
            <a:r>
              <a:rPr lang="it-IT" dirty="0" err="1" smtClean="0">
                <a:solidFill>
                  <a:schemeClr val="tx1"/>
                </a:solidFill>
              </a:rPr>
              <a:t>limitado</a:t>
            </a:r>
            <a:r>
              <a:rPr lang="it-IT" dirty="0" smtClean="0">
                <a:solidFill>
                  <a:schemeClr val="tx1"/>
                </a:solidFill>
              </a:rPr>
              <a:t> a </a:t>
            </a:r>
            <a:r>
              <a:rPr lang="it-IT" dirty="0" err="1" smtClean="0">
                <a:solidFill>
                  <a:schemeClr val="tx1"/>
                </a:solidFill>
              </a:rPr>
              <a:t>estos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puntos</a:t>
            </a:r>
            <a:endParaRPr lang="it-IT" dirty="0" smtClean="0">
              <a:solidFill>
                <a:schemeClr val="tx1"/>
              </a:solidFill>
            </a:endParaRPr>
          </a:p>
          <a:p>
            <a:r>
              <a:rPr lang="it-IT" dirty="0" err="1" smtClean="0">
                <a:solidFill>
                  <a:schemeClr val="tx1"/>
                </a:solidFill>
              </a:rPr>
              <a:t>El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rgbClr val="00B050"/>
                </a:solidFill>
              </a:rPr>
              <a:t>estudio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smtClean="0">
                <a:solidFill>
                  <a:schemeClr val="tx1"/>
                </a:solidFill>
              </a:rPr>
              <a:t>se ha </a:t>
            </a:r>
            <a:r>
              <a:rPr lang="it-IT" dirty="0" err="1" smtClean="0">
                <a:solidFill>
                  <a:schemeClr val="tx1"/>
                </a:solidFill>
              </a:rPr>
              <a:t>limitado</a:t>
            </a:r>
            <a:r>
              <a:rPr lang="it-IT" dirty="0" smtClean="0">
                <a:solidFill>
                  <a:schemeClr val="tx1"/>
                </a:solidFill>
              </a:rPr>
              <a:t> a </a:t>
            </a:r>
            <a:r>
              <a:rPr lang="it-IT" dirty="0" err="1" smtClean="0">
                <a:solidFill>
                  <a:schemeClr val="tx1"/>
                </a:solidFill>
              </a:rPr>
              <a:t>estos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puntos</a:t>
            </a:r>
            <a:endParaRPr lang="it-IT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dirty="0" smtClean="0">
                <a:solidFill>
                  <a:schemeClr val="tx1"/>
                </a:solidFill>
              </a:rPr>
              <a:t>(dall’</a:t>
            </a:r>
            <a:r>
              <a:rPr lang="it-IT" dirty="0" err="1" smtClean="0">
                <a:solidFill>
                  <a:schemeClr val="tx1"/>
                </a:solidFill>
              </a:rPr>
              <a:t>ingl</a:t>
            </a:r>
            <a:r>
              <a:rPr lang="it-IT" dirty="0" smtClean="0">
                <a:solidFill>
                  <a:schemeClr val="tx1"/>
                </a:solidFill>
              </a:rPr>
              <a:t>. </a:t>
            </a:r>
            <a:r>
              <a:rPr lang="it-IT" b="1" dirty="0" err="1">
                <a:solidFill>
                  <a:schemeClr val="tx1"/>
                </a:solidFill>
              </a:rPr>
              <a:t>d</a:t>
            </a:r>
            <a:r>
              <a:rPr lang="it-IT" b="1" dirty="0" err="1" smtClean="0">
                <a:solidFill>
                  <a:schemeClr val="tx1"/>
                </a:solidFill>
              </a:rPr>
              <a:t>iscussion</a:t>
            </a:r>
            <a:r>
              <a:rPr lang="it-IT" dirty="0" smtClean="0">
                <a:solidFill>
                  <a:schemeClr val="tx1"/>
                </a:solidFill>
              </a:rPr>
              <a:t>)</a:t>
            </a:r>
            <a:endParaRPr lang="it-IT" dirty="0">
              <a:solidFill>
                <a:schemeClr val="tx1"/>
              </a:solidFill>
            </a:endParaRPr>
          </a:p>
          <a:p>
            <a:endParaRPr lang="it-IT" sz="1200" dirty="0">
              <a:solidFill>
                <a:schemeClr val="tx1"/>
              </a:solidFill>
            </a:endParaRPr>
          </a:p>
          <a:p>
            <a:r>
              <a:rPr lang="it-IT" dirty="0" err="1" smtClean="0">
                <a:solidFill>
                  <a:schemeClr val="tx1"/>
                </a:solidFill>
              </a:rPr>
              <a:t>Dificultades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siempre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mayores</a:t>
            </a:r>
            <a:endParaRPr lang="it-IT" dirty="0" smtClean="0">
              <a:solidFill>
                <a:schemeClr val="tx1"/>
              </a:solidFill>
            </a:endParaRPr>
          </a:p>
          <a:p>
            <a:r>
              <a:rPr lang="it-IT" dirty="0" err="1" smtClean="0">
                <a:solidFill>
                  <a:schemeClr val="tx1"/>
                </a:solidFill>
              </a:rPr>
              <a:t>Dificultades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smtClean="0">
                <a:solidFill>
                  <a:srgbClr val="00B050"/>
                </a:solidFill>
              </a:rPr>
              <a:t>cada </a:t>
            </a:r>
            <a:r>
              <a:rPr lang="it-IT" dirty="0" err="1" smtClean="0">
                <a:solidFill>
                  <a:srgbClr val="00B050"/>
                </a:solidFill>
              </a:rPr>
              <a:t>vez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mayores</a:t>
            </a:r>
            <a:endParaRPr lang="it-IT" dirty="0" smtClean="0">
              <a:solidFill>
                <a:schemeClr val="tx1"/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Anglicismi:</a:t>
            </a:r>
            <a:br>
              <a:rPr lang="it-IT" dirty="0" smtClean="0"/>
            </a:br>
            <a:r>
              <a:rPr lang="it-IT" dirty="0" smtClean="0">
                <a:solidFill>
                  <a:srgbClr val="FF0000"/>
                </a:solidFill>
              </a:rPr>
              <a:t>errori lessicali</a:t>
            </a:r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495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>Una </a:t>
            </a:r>
            <a:r>
              <a:rPr lang="it-IT" dirty="0" err="1" smtClean="0"/>
              <a:t>vez</a:t>
            </a:r>
            <a:r>
              <a:rPr lang="it-IT" dirty="0" smtClean="0"/>
              <a:t> </a:t>
            </a:r>
            <a:r>
              <a:rPr lang="it-IT" dirty="0" smtClean="0">
                <a:solidFill>
                  <a:srgbClr val="FF0000"/>
                </a:solidFill>
              </a:rPr>
              <a:t>se</a:t>
            </a:r>
            <a:r>
              <a:rPr lang="it-IT" dirty="0" smtClean="0"/>
              <a:t> le dice, tiene </a:t>
            </a:r>
            <a:r>
              <a:rPr lang="it-IT" dirty="0" err="1" smtClean="0"/>
              <a:t>que</a:t>
            </a:r>
            <a:r>
              <a:rPr lang="it-IT" dirty="0" smtClean="0"/>
              <a:t> </a:t>
            </a:r>
            <a:r>
              <a:rPr lang="it-IT" dirty="0" err="1" smtClean="0"/>
              <a:t>hacerlo</a:t>
            </a:r>
            <a:endParaRPr lang="it-IT" dirty="0" smtClean="0"/>
          </a:p>
          <a:p>
            <a:r>
              <a:rPr lang="it-IT" dirty="0" smtClean="0"/>
              <a:t>Una </a:t>
            </a:r>
            <a:r>
              <a:rPr lang="it-IT" dirty="0" err="1" smtClean="0"/>
              <a:t>vez</a:t>
            </a:r>
            <a:r>
              <a:rPr lang="it-IT" dirty="0" smtClean="0"/>
              <a:t> </a:t>
            </a:r>
            <a:r>
              <a:rPr lang="it-IT" dirty="0" err="1" smtClean="0">
                <a:solidFill>
                  <a:srgbClr val="00B050"/>
                </a:solidFill>
              </a:rPr>
              <a:t>que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smtClean="0"/>
              <a:t>se le dice, tiene </a:t>
            </a:r>
            <a:r>
              <a:rPr lang="it-IT" dirty="0" err="1" smtClean="0"/>
              <a:t>que</a:t>
            </a:r>
            <a:r>
              <a:rPr lang="it-IT" dirty="0" smtClean="0"/>
              <a:t> </a:t>
            </a:r>
            <a:r>
              <a:rPr lang="it-IT" dirty="0" err="1" smtClean="0"/>
              <a:t>hacerlo</a:t>
            </a:r>
            <a:endParaRPr lang="it-IT" dirty="0" smtClean="0"/>
          </a:p>
          <a:p>
            <a:pPr marL="0" indent="0">
              <a:buNone/>
            </a:pPr>
            <a:endParaRPr lang="it-IT" sz="1200" dirty="0"/>
          </a:p>
          <a:p>
            <a:pPr marL="0" indent="0">
              <a:buNone/>
            </a:pPr>
            <a:r>
              <a:rPr lang="it-IT" dirty="0" smtClean="0">
                <a:solidFill>
                  <a:schemeClr val="tx1"/>
                </a:solidFill>
              </a:rPr>
              <a:t>«</a:t>
            </a:r>
            <a:r>
              <a:rPr lang="it-IT" dirty="0" smtClean="0">
                <a:solidFill>
                  <a:srgbClr val="00B050"/>
                </a:solidFill>
              </a:rPr>
              <a:t>una </a:t>
            </a:r>
            <a:r>
              <a:rPr lang="it-IT" dirty="0" err="1" smtClean="0">
                <a:solidFill>
                  <a:srgbClr val="00B050"/>
                </a:solidFill>
              </a:rPr>
              <a:t>vez</a:t>
            </a:r>
            <a:r>
              <a:rPr lang="it-IT" dirty="0" smtClean="0">
                <a:solidFill>
                  <a:schemeClr val="tx1"/>
                </a:solidFill>
              </a:rPr>
              <a:t>» posso usarlo solo come rafforzativo ad un ablativo assoluto: </a:t>
            </a:r>
          </a:p>
          <a:p>
            <a:pPr marL="0" indent="0">
              <a:buNone/>
            </a:pPr>
            <a:r>
              <a:rPr lang="it-IT" dirty="0" smtClean="0">
                <a:solidFill>
                  <a:schemeClr val="tx1"/>
                </a:solidFill>
              </a:rPr>
              <a:t>«una </a:t>
            </a:r>
            <a:r>
              <a:rPr lang="it-IT" dirty="0" err="1" smtClean="0">
                <a:solidFill>
                  <a:schemeClr val="tx1"/>
                </a:solidFill>
              </a:rPr>
              <a:t>vez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acabada</a:t>
            </a:r>
            <a:r>
              <a:rPr lang="it-IT" dirty="0" smtClean="0">
                <a:solidFill>
                  <a:schemeClr val="tx1"/>
                </a:solidFill>
              </a:rPr>
              <a:t> la cena» = «</a:t>
            </a:r>
            <a:r>
              <a:rPr lang="it-IT" dirty="0" err="1" smtClean="0">
                <a:solidFill>
                  <a:schemeClr val="tx1"/>
                </a:solidFill>
              </a:rPr>
              <a:t>acabada</a:t>
            </a:r>
            <a:r>
              <a:rPr lang="it-IT" dirty="0" smtClean="0">
                <a:solidFill>
                  <a:schemeClr val="tx1"/>
                </a:solidFill>
              </a:rPr>
              <a:t> la cena», ma sottolinea l’immediatezza di ciò che segue</a:t>
            </a:r>
          </a:p>
          <a:p>
            <a:pPr marL="0" indent="0">
              <a:buNone/>
            </a:pPr>
            <a:endParaRPr lang="it-IT" sz="12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dirty="0" smtClean="0">
                <a:solidFill>
                  <a:schemeClr val="tx1"/>
                </a:solidFill>
              </a:rPr>
              <a:t>Il «</a:t>
            </a:r>
            <a:r>
              <a:rPr lang="it-IT" dirty="0" err="1" smtClean="0">
                <a:solidFill>
                  <a:srgbClr val="00B050"/>
                </a:solidFill>
              </a:rPr>
              <a:t>que</a:t>
            </a:r>
            <a:r>
              <a:rPr lang="it-IT" dirty="0" smtClean="0">
                <a:solidFill>
                  <a:schemeClr val="tx1"/>
                </a:solidFill>
              </a:rPr>
              <a:t>» è obbligatorio prima di </a:t>
            </a:r>
            <a:r>
              <a:rPr lang="it-IT" dirty="0" smtClean="0">
                <a:solidFill>
                  <a:srgbClr val="00B050"/>
                </a:solidFill>
              </a:rPr>
              <a:t>verbi in forma personale</a:t>
            </a:r>
            <a:r>
              <a:rPr lang="it-IT" dirty="0" smtClean="0">
                <a:solidFill>
                  <a:schemeClr val="tx1"/>
                </a:solidFill>
              </a:rPr>
              <a:t> e prima di </a:t>
            </a:r>
            <a:r>
              <a:rPr lang="it-IT" dirty="0" smtClean="0">
                <a:solidFill>
                  <a:srgbClr val="00B050"/>
                </a:solidFill>
              </a:rPr>
              <a:t>frasi </a:t>
            </a:r>
            <a:r>
              <a:rPr lang="it-IT" dirty="0" smtClean="0">
                <a:solidFill>
                  <a:schemeClr val="tx1"/>
                </a:solidFill>
              </a:rPr>
              <a:t>che funzionino come </a:t>
            </a:r>
            <a:r>
              <a:rPr lang="it-IT" dirty="0" smtClean="0">
                <a:solidFill>
                  <a:srgbClr val="00B050"/>
                </a:solidFill>
              </a:rPr>
              <a:t>soggetto </a:t>
            </a:r>
            <a:r>
              <a:rPr lang="it-IT" dirty="0" smtClean="0">
                <a:solidFill>
                  <a:schemeClr val="tx1"/>
                </a:solidFill>
              </a:rPr>
              <a:t>o come </a:t>
            </a:r>
            <a:r>
              <a:rPr lang="it-IT" dirty="0" smtClean="0">
                <a:solidFill>
                  <a:srgbClr val="00B050"/>
                </a:solidFill>
              </a:rPr>
              <a:t>complemento diretto</a:t>
            </a:r>
            <a:endParaRPr lang="it-IT" dirty="0">
              <a:solidFill>
                <a:srgbClr val="00B050"/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Anglicismi:</a:t>
            </a:r>
            <a:br>
              <a:rPr lang="it-IT" dirty="0" smtClean="0"/>
            </a:br>
            <a:r>
              <a:rPr lang="it-IT" dirty="0" smtClean="0"/>
              <a:t>uso errato del </a:t>
            </a:r>
            <a:r>
              <a:rPr lang="it-IT" dirty="0" err="1" smtClean="0">
                <a:solidFill>
                  <a:srgbClr val="FF0000"/>
                </a:solidFill>
              </a:rPr>
              <a:t>que</a:t>
            </a:r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834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it-IT" dirty="0" smtClean="0"/>
              <a:t>Il «</a:t>
            </a:r>
            <a:r>
              <a:rPr lang="it-IT" dirty="0" err="1" smtClean="0">
                <a:solidFill>
                  <a:srgbClr val="00B050"/>
                </a:solidFill>
              </a:rPr>
              <a:t>que</a:t>
            </a:r>
            <a:r>
              <a:rPr lang="it-IT" dirty="0" smtClean="0"/>
              <a:t>» si antepone sempre al </a:t>
            </a:r>
            <a:r>
              <a:rPr lang="it-IT" dirty="0" smtClean="0">
                <a:solidFill>
                  <a:srgbClr val="00B050"/>
                </a:solidFill>
              </a:rPr>
              <a:t>secondo termine di comparazione</a:t>
            </a:r>
            <a:r>
              <a:rPr lang="it-IT" dirty="0" smtClean="0"/>
              <a:t> MA</a:t>
            </a:r>
          </a:p>
          <a:p>
            <a:pPr marL="0" indent="0">
              <a:buNone/>
            </a:pPr>
            <a:endParaRPr lang="it-IT" sz="1200" dirty="0" smtClean="0"/>
          </a:p>
          <a:p>
            <a:r>
              <a:rPr lang="it-IT" i="1" dirty="0" err="1" smtClean="0">
                <a:solidFill>
                  <a:srgbClr val="00B050"/>
                </a:solidFill>
              </a:rPr>
              <a:t>superior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smtClean="0"/>
              <a:t>e </a:t>
            </a:r>
            <a:r>
              <a:rPr lang="it-IT" i="1" dirty="0" err="1" smtClean="0">
                <a:solidFill>
                  <a:srgbClr val="00B050"/>
                </a:solidFill>
              </a:rPr>
              <a:t>inferior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smtClean="0"/>
              <a:t>sono seguiti da </a:t>
            </a:r>
            <a:r>
              <a:rPr lang="it-IT" dirty="0" smtClean="0">
                <a:solidFill>
                  <a:srgbClr val="00B050"/>
                </a:solidFill>
              </a:rPr>
              <a:t>a</a:t>
            </a:r>
          </a:p>
          <a:p>
            <a:pPr marL="0" indent="0">
              <a:buNone/>
            </a:pPr>
            <a:r>
              <a:rPr lang="it-IT" dirty="0" smtClean="0">
                <a:solidFill>
                  <a:schemeClr val="tx1"/>
                </a:solidFill>
              </a:rPr>
              <a:t>es </a:t>
            </a:r>
            <a:r>
              <a:rPr lang="it-IT" dirty="0" err="1" smtClean="0">
                <a:solidFill>
                  <a:schemeClr val="tx1"/>
                </a:solidFill>
              </a:rPr>
              <a:t>superior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smtClean="0">
                <a:solidFill>
                  <a:srgbClr val="00B050"/>
                </a:solidFill>
              </a:rPr>
              <a:t>a </a:t>
            </a:r>
            <a:r>
              <a:rPr lang="it-IT" dirty="0" smtClean="0">
                <a:solidFill>
                  <a:schemeClr val="tx1"/>
                </a:solidFill>
              </a:rPr>
              <a:t>ti</a:t>
            </a:r>
          </a:p>
          <a:p>
            <a:endParaRPr lang="it-IT" sz="1200" dirty="0" smtClean="0">
              <a:solidFill>
                <a:schemeClr val="tx1"/>
              </a:solidFill>
            </a:endParaRPr>
          </a:p>
          <a:p>
            <a:r>
              <a:rPr lang="it-IT" i="1" dirty="0" smtClean="0">
                <a:solidFill>
                  <a:srgbClr val="00B050"/>
                </a:solidFill>
              </a:rPr>
              <a:t>informar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smtClean="0">
                <a:solidFill>
                  <a:schemeClr val="tx1"/>
                </a:solidFill>
              </a:rPr>
              <a:t>e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i="1" dirty="0" err="1" smtClean="0">
                <a:solidFill>
                  <a:srgbClr val="00B050"/>
                </a:solidFill>
              </a:rPr>
              <a:t>estar</a:t>
            </a:r>
            <a:r>
              <a:rPr lang="it-IT" i="1" dirty="0" smtClean="0">
                <a:solidFill>
                  <a:srgbClr val="00B050"/>
                </a:solidFill>
              </a:rPr>
              <a:t> </a:t>
            </a:r>
            <a:r>
              <a:rPr lang="it-IT" i="1" dirty="0" err="1" smtClean="0">
                <a:solidFill>
                  <a:srgbClr val="00B050"/>
                </a:solidFill>
              </a:rPr>
              <a:t>seguro</a:t>
            </a:r>
            <a:r>
              <a:rPr lang="it-IT" i="1" dirty="0" smtClean="0">
                <a:solidFill>
                  <a:srgbClr val="00B050"/>
                </a:solidFill>
              </a:rPr>
              <a:t> </a:t>
            </a:r>
            <a:r>
              <a:rPr lang="it-IT" dirty="0" smtClean="0">
                <a:solidFill>
                  <a:schemeClr val="tx1"/>
                </a:solidFill>
              </a:rPr>
              <a:t>sono seguiti da </a:t>
            </a:r>
            <a:r>
              <a:rPr lang="it-IT" dirty="0" smtClean="0">
                <a:solidFill>
                  <a:srgbClr val="00B050"/>
                </a:solidFill>
              </a:rPr>
              <a:t>de </a:t>
            </a:r>
            <a:r>
              <a:rPr lang="it-IT" dirty="0" err="1" smtClean="0">
                <a:solidFill>
                  <a:srgbClr val="00B050"/>
                </a:solidFill>
              </a:rPr>
              <a:t>que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smtClean="0">
                <a:solidFill>
                  <a:schemeClr val="tx1"/>
                </a:solidFill>
              </a:rPr>
              <a:t>(MA «</a:t>
            </a:r>
            <a:r>
              <a:rPr lang="it-IT" dirty="0" smtClean="0">
                <a:solidFill>
                  <a:srgbClr val="00B050"/>
                </a:solidFill>
              </a:rPr>
              <a:t>es </a:t>
            </a:r>
            <a:r>
              <a:rPr lang="it-IT" dirty="0" err="1" smtClean="0">
                <a:solidFill>
                  <a:srgbClr val="00B050"/>
                </a:solidFill>
              </a:rPr>
              <a:t>seguro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err="1" smtClean="0">
                <a:solidFill>
                  <a:srgbClr val="00B050"/>
                </a:solidFill>
              </a:rPr>
              <a:t>que</a:t>
            </a:r>
            <a:r>
              <a:rPr lang="it-IT" dirty="0" smtClean="0">
                <a:solidFill>
                  <a:schemeClr val="tx1"/>
                </a:solidFill>
              </a:rPr>
              <a:t>», impersonale)</a:t>
            </a:r>
          </a:p>
          <a:p>
            <a:pPr marL="0" indent="0">
              <a:buNone/>
            </a:pPr>
            <a:r>
              <a:rPr lang="it-IT" dirty="0" smtClean="0">
                <a:solidFill>
                  <a:schemeClr val="tx1"/>
                </a:solidFill>
              </a:rPr>
              <a:t>Nos </a:t>
            </a:r>
            <a:r>
              <a:rPr lang="it-IT" dirty="0" err="1" smtClean="0">
                <a:solidFill>
                  <a:schemeClr val="tx1"/>
                </a:solidFill>
              </a:rPr>
              <a:t>informan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smtClean="0">
                <a:solidFill>
                  <a:srgbClr val="00B050"/>
                </a:solidFill>
              </a:rPr>
              <a:t>de </a:t>
            </a:r>
            <a:r>
              <a:rPr lang="it-IT" dirty="0" err="1" smtClean="0">
                <a:solidFill>
                  <a:srgbClr val="00B050"/>
                </a:solidFill>
              </a:rPr>
              <a:t>que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smtClean="0">
                <a:solidFill>
                  <a:schemeClr val="tx1"/>
                </a:solidFill>
              </a:rPr>
              <a:t>han </a:t>
            </a:r>
            <a:r>
              <a:rPr lang="it-IT" dirty="0" err="1" smtClean="0">
                <a:solidFill>
                  <a:schemeClr val="tx1"/>
                </a:solidFill>
              </a:rPr>
              <a:t>llegado</a:t>
            </a:r>
            <a:endParaRPr lang="it-IT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dirty="0" err="1" smtClean="0">
                <a:solidFill>
                  <a:schemeClr val="tx1"/>
                </a:solidFill>
              </a:rPr>
              <a:t>Estoy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seguro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smtClean="0">
                <a:solidFill>
                  <a:srgbClr val="00B050"/>
                </a:solidFill>
              </a:rPr>
              <a:t>de </a:t>
            </a:r>
            <a:r>
              <a:rPr lang="it-IT" dirty="0" err="1" smtClean="0">
                <a:solidFill>
                  <a:srgbClr val="00B050"/>
                </a:solidFill>
              </a:rPr>
              <a:t>que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smtClean="0">
                <a:solidFill>
                  <a:schemeClr val="tx1"/>
                </a:solidFill>
              </a:rPr>
              <a:t>va a </a:t>
            </a:r>
            <a:r>
              <a:rPr lang="it-IT" dirty="0" err="1" smtClean="0">
                <a:solidFill>
                  <a:schemeClr val="tx1"/>
                </a:solidFill>
              </a:rPr>
              <a:t>pasar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algo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bueno</a:t>
            </a:r>
            <a:endParaRPr lang="it-IT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it-IT" dirty="0" smtClean="0">
                <a:solidFill>
                  <a:schemeClr val="tx1"/>
                </a:solidFill>
              </a:rPr>
              <a:t>Es </a:t>
            </a:r>
            <a:r>
              <a:rPr lang="it-IT" dirty="0" err="1" smtClean="0">
                <a:solidFill>
                  <a:schemeClr val="tx1"/>
                </a:solidFill>
              </a:rPr>
              <a:t>seguro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rgbClr val="00B050"/>
                </a:solidFill>
              </a:rPr>
              <a:t>que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smtClean="0">
                <a:solidFill>
                  <a:schemeClr val="tx1"/>
                </a:solidFill>
              </a:rPr>
              <a:t>va a </a:t>
            </a:r>
            <a:r>
              <a:rPr lang="it-IT" dirty="0" err="1" smtClean="0">
                <a:solidFill>
                  <a:schemeClr val="tx1"/>
                </a:solidFill>
              </a:rPr>
              <a:t>pasar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algo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bueno</a:t>
            </a:r>
            <a:endParaRPr lang="it-IT" dirty="0" smtClean="0">
              <a:solidFill>
                <a:schemeClr val="tx1"/>
              </a:solidFill>
            </a:endParaRPr>
          </a:p>
          <a:p>
            <a:endParaRPr lang="it-IT" dirty="0" smtClean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Anglicismi:</a:t>
            </a:r>
            <a:br>
              <a:rPr lang="it-IT" dirty="0" smtClean="0"/>
            </a:br>
            <a:r>
              <a:rPr lang="it-IT" dirty="0" smtClean="0"/>
              <a:t>uso errato del </a:t>
            </a:r>
            <a:r>
              <a:rPr lang="it-IT" dirty="0" err="1" smtClean="0">
                <a:solidFill>
                  <a:srgbClr val="FF0000"/>
                </a:solidFill>
              </a:rPr>
              <a:t>que</a:t>
            </a:r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9898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err="1" smtClean="0"/>
              <a:t>el</a:t>
            </a:r>
            <a:r>
              <a:rPr lang="it-IT" dirty="0" smtClean="0"/>
              <a:t> </a:t>
            </a:r>
            <a:r>
              <a:rPr lang="it-IT" dirty="0" err="1" smtClean="0"/>
              <a:t>conocimiento</a:t>
            </a:r>
            <a:r>
              <a:rPr lang="it-IT" dirty="0" smtClean="0"/>
              <a:t> </a:t>
            </a:r>
            <a:r>
              <a:rPr lang="it-IT" dirty="0" err="1" smtClean="0"/>
              <a:t>llega</a:t>
            </a:r>
            <a:r>
              <a:rPr lang="it-IT" dirty="0" smtClean="0"/>
              <a:t> al </a:t>
            </a:r>
            <a:r>
              <a:rPr lang="it-IT" dirty="0" err="1" smtClean="0"/>
              <a:t>hombre</a:t>
            </a:r>
            <a:r>
              <a:rPr lang="it-IT" dirty="0" smtClean="0"/>
              <a:t> </a:t>
            </a:r>
            <a:r>
              <a:rPr lang="it-IT" dirty="0" err="1" smtClean="0">
                <a:solidFill>
                  <a:srgbClr val="FF0000"/>
                </a:solidFill>
              </a:rPr>
              <a:t>quien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/>
              <a:t>posee</a:t>
            </a:r>
            <a:endParaRPr lang="it-IT" dirty="0" smtClean="0"/>
          </a:p>
          <a:p>
            <a:r>
              <a:rPr lang="it-IT" dirty="0" err="1" smtClean="0"/>
              <a:t>el</a:t>
            </a:r>
            <a:r>
              <a:rPr lang="it-IT" dirty="0" smtClean="0"/>
              <a:t> </a:t>
            </a:r>
            <a:r>
              <a:rPr lang="it-IT" dirty="0" err="1" smtClean="0"/>
              <a:t>conocimiento</a:t>
            </a:r>
            <a:r>
              <a:rPr lang="it-IT" dirty="0" smtClean="0"/>
              <a:t> </a:t>
            </a:r>
            <a:r>
              <a:rPr lang="it-IT" dirty="0" err="1" smtClean="0"/>
              <a:t>llega</a:t>
            </a:r>
            <a:r>
              <a:rPr lang="it-IT" dirty="0" smtClean="0"/>
              <a:t> al </a:t>
            </a:r>
            <a:r>
              <a:rPr lang="it-IT" dirty="0" err="1" smtClean="0"/>
              <a:t>hombre</a:t>
            </a:r>
            <a:r>
              <a:rPr lang="it-IT" dirty="0" smtClean="0"/>
              <a:t> </a:t>
            </a:r>
            <a:r>
              <a:rPr lang="it-IT" dirty="0" err="1" smtClean="0">
                <a:solidFill>
                  <a:srgbClr val="00B050"/>
                </a:solidFill>
              </a:rPr>
              <a:t>que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err="1" smtClean="0"/>
              <a:t>posee</a:t>
            </a:r>
            <a:endParaRPr lang="it-IT" dirty="0" smtClean="0"/>
          </a:p>
          <a:p>
            <a:endParaRPr lang="it-IT" sz="1200" dirty="0" smtClean="0"/>
          </a:p>
          <a:p>
            <a:r>
              <a:rPr lang="it-IT" dirty="0" err="1" smtClean="0"/>
              <a:t>el</a:t>
            </a:r>
            <a:r>
              <a:rPr lang="it-IT" dirty="0" smtClean="0"/>
              <a:t> punto de vista de </a:t>
            </a:r>
            <a:r>
              <a:rPr lang="it-IT" dirty="0" err="1" smtClean="0"/>
              <a:t>todos</a:t>
            </a:r>
            <a:r>
              <a:rPr lang="it-IT" dirty="0" smtClean="0"/>
              <a:t> </a:t>
            </a:r>
            <a:r>
              <a:rPr lang="it-IT" dirty="0" err="1" smtClean="0">
                <a:solidFill>
                  <a:srgbClr val="FF0000"/>
                </a:solidFill>
              </a:rPr>
              <a:t>quienes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/>
              <a:t>buscan</a:t>
            </a:r>
            <a:r>
              <a:rPr lang="it-IT" dirty="0" smtClean="0"/>
              <a:t> la </a:t>
            </a:r>
            <a:r>
              <a:rPr lang="it-IT" dirty="0" err="1" smtClean="0"/>
              <a:t>verdad</a:t>
            </a:r>
            <a:endParaRPr lang="it-IT" dirty="0" smtClean="0"/>
          </a:p>
          <a:p>
            <a:r>
              <a:rPr lang="it-IT" dirty="0" err="1" smtClean="0"/>
              <a:t>el</a:t>
            </a:r>
            <a:r>
              <a:rPr lang="it-IT" dirty="0" smtClean="0"/>
              <a:t> punto de vista de </a:t>
            </a:r>
            <a:r>
              <a:rPr lang="it-IT" dirty="0" err="1" smtClean="0"/>
              <a:t>todos</a:t>
            </a:r>
            <a:r>
              <a:rPr lang="it-IT" dirty="0" smtClean="0"/>
              <a:t> </a:t>
            </a:r>
            <a:r>
              <a:rPr lang="it-IT" dirty="0" err="1" smtClean="0">
                <a:solidFill>
                  <a:srgbClr val="00B050"/>
                </a:solidFill>
              </a:rPr>
              <a:t>los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err="1" smtClean="0">
                <a:solidFill>
                  <a:srgbClr val="00B050"/>
                </a:solidFill>
              </a:rPr>
              <a:t>que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err="1" smtClean="0"/>
              <a:t>buscan</a:t>
            </a:r>
            <a:r>
              <a:rPr lang="it-IT" dirty="0" smtClean="0"/>
              <a:t> la </a:t>
            </a:r>
            <a:r>
              <a:rPr lang="it-IT" dirty="0" err="1" smtClean="0"/>
              <a:t>verdad</a:t>
            </a:r>
            <a:endParaRPr lang="it-IT" dirty="0" smtClean="0"/>
          </a:p>
          <a:p>
            <a:endParaRPr lang="it-IT" sz="1200" dirty="0"/>
          </a:p>
          <a:p>
            <a:pPr marL="0" indent="0">
              <a:buNone/>
            </a:pPr>
            <a:r>
              <a:rPr lang="it-IT" dirty="0" err="1" smtClean="0">
                <a:solidFill>
                  <a:srgbClr val="00B050"/>
                </a:solidFill>
              </a:rPr>
              <a:t>Quien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smtClean="0"/>
              <a:t>si usa come </a:t>
            </a:r>
            <a:r>
              <a:rPr lang="it-IT" dirty="0" smtClean="0">
                <a:solidFill>
                  <a:srgbClr val="00B050"/>
                </a:solidFill>
              </a:rPr>
              <a:t>soggetto</a:t>
            </a:r>
            <a:r>
              <a:rPr lang="it-IT" dirty="0" smtClean="0"/>
              <a:t> quando la frase relativa è </a:t>
            </a:r>
            <a:r>
              <a:rPr lang="it-IT" dirty="0" smtClean="0">
                <a:solidFill>
                  <a:srgbClr val="00B050"/>
                </a:solidFill>
              </a:rPr>
              <a:t>appositiva </a:t>
            </a:r>
            <a:r>
              <a:rPr lang="it-IT" dirty="0" smtClean="0"/>
              <a:t>(quindi si può togliere senza problemi); come </a:t>
            </a:r>
            <a:r>
              <a:rPr lang="it-IT" dirty="0" smtClean="0">
                <a:solidFill>
                  <a:srgbClr val="00B050"/>
                </a:solidFill>
              </a:rPr>
              <a:t>complemento</a:t>
            </a:r>
            <a:r>
              <a:rPr lang="it-IT" dirty="0" smtClean="0"/>
              <a:t>, se ci si riferisce alle </a:t>
            </a:r>
            <a:r>
              <a:rPr lang="it-IT" dirty="0" smtClean="0">
                <a:solidFill>
                  <a:srgbClr val="00B050"/>
                </a:solidFill>
              </a:rPr>
              <a:t>persone</a:t>
            </a:r>
            <a:r>
              <a:rPr lang="it-IT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it-IT" sz="1200" dirty="0">
              <a:solidFill>
                <a:srgbClr val="00B050"/>
              </a:solidFill>
            </a:endParaRPr>
          </a:p>
          <a:p>
            <a:pPr marL="0" indent="0">
              <a:buNone/>
            </a:pPr>
            <a:r>
              <a:rPr lang="it-IT" dirty="0" smtClean="0">
                <a:solidFill>
                  <a:schemeClr val="tx1"/>
                </a:solidFill>
              </a:rPr>
              <a:t>Ma nelle relative </a:t>
            </a:r>
            <a:r>
              <a:rPr lang="it-IT" dirty="0" smtClean="0">
                <a:solidFill>
                  <a:srgbClr val="00B050"/>
                </a:solidFill>
              </a:rPr>
              <a:t>determinative</a:t>
            </a:r>
            <a:r>
              <a:rPr lang="it-IT" dirty="0" smtClean="0">
                <a:solidFill>
                  <a:schemeClr val="tx1"/>
                </a:solidFill>
              </a:rPr>
              <a:t>, se abbiamo l’</a:t>
            </a:r>
            <a:r>
              <a:rPr lang="it-IT" dirty="0" smtClean="0">
                <a:solidFill>
                  <a:srgbClr val="00B050"/>
                </a:solidFill>
              </a:rPr>
              <a:t>antecedente</a:t>
            </a:r>
            <a:r>
              <a:rPr lang="it-IT" dirty="0" smtClean="0">
                <a:solidFill>
                  <a:schemeClr val="tx1"/>
                </a:solidFill>
              </a:rPr>
              <a:t> va usato il </a:t>
            </a:r>
            <a:r>
              <a:rPr lang="it-IT" dirty="0" err="1" smtClean="0">
                <a:solidFill>
                  <a:srgbClr val="00B050"/>
                </a:solidFill>
              </a:rPr>
              <a:t>que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smtClean="0">
                <a:solidFill>
                  <a:schemeClr val="tx1"/>
                </a:solidFill>
              </a:rPr>
              <a:t>come </a:t>
            </a:r>
            <a:r>
              <a:rPr lang="it-IT" dirty="0" smtClean="0">
                <a:solidFill>
                  <a:srgbClr val="00B050"/>
                </a:solidFill>
              </a:rPr>
              <a:t>soggetto</a:t>
            </a:r>
            <a:r>
              <a:rPr lang="it-IT" dirty="0" smtClean="0">
                <a:solidFill>
                  <a:schemeClr val="tx1"/>
                </a:solidFill>
              </a:rPr>
              <a:t>.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Anglicismi:</a:t>
            </a:r>
            <a:br>
              <a:rPr lang="it-IT" dirty="0" smtClean="0"/>
            </a:br>
            <a:r>
              <a:rPr lang="it-IT" dirty="0" smtClean="0"/>
              <a:t>uso errato di </a:t>
            </a:r>
            <a:r>
              <a:rPr lang="it-IT" dirty="0" err="1" smtClean="0">
                <a:solidFill>
                  <a:srgbClr val="FF0000"/>
                </a:solidFill>
              </a:rPr>
              <a:t>quien</a:t>
            </a:r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429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>Una </a:t>
            </a:r>
            <a:r>
              <a:rPr lang="it-IT" dirty="0" err="1" smtClean="0"/>
              <a:t>nueva</a:t>
            </a:r>
            <a:r>
              <a:rPr lang="it-IT" dirty="0" smtClean="0"/>
              <a:t> y </a:t>
            </a:r>
            <a:r>
              <a:rPr lang="it-IT" dirty="0" err="1" smtClean="0"/>
              <a:t>enteramente</a:t>
            </a:r>
            <a:r>
              <a:rPr lang="it-IT" dirty="0" smtClean="0"/>
              <a:t> </a:t>
            </a:r>
            <a:r>
              <a:rPr lang="it-IT" dirty="0" err="1" smtClean="0"/>
              <a:t>diferente</a:t>
            </a:r>
            <a:r>
              <a:rPr lang="it-IT" dirty="0" smtClean="0"/>
              <a:t> </a:t>
            </a:r>
            <a:r>
              <a:rPr lang="it-IT" dirty="0" err="1" smtClean="0"/>
              <a:t>concepción</a:t>
            </a:r>
            <a:r>
              <a:rPr lang="it-IT" dirty="0" smtClean="0"/>
              <a:t> del </a:t>
            </a:r>
            <a:r>
              <a:rPr lang="it-IT" dirty="0" err="1" smtClean="0"/>
              <a:t>significado</a:t>
            </a:r>
            <a:r>
              <a:rPr lang="it-IT" dirty="0" smtClean="0"/>
              <a:t> </a:t>
            </a:r>
            <a:r>
              <a:rPr lang="it-IT" dirty="0">
                <a:solidFill>
                  <a:srgbClr val="FF0000"/>
                </a:solidFill>
              </a:rPr>
              <a:t>✗</a:t>
            </a:r>
            <a:endParaRPr lang="it-IT" dirty="0" smtClean="0">
              <a:solidFill>
                <a:srgbClr val="FF0000"/>
              </a:solidFill>
            </a:endParaRPr>
          </a:p>
          <a:p>
            <a:r>
              <a:rPr lang="it-IT" dirty="0" smtClean="0"/>
              <a:t>Una </a:t>
            </a:r>
            <a:r>
              <a:rPr lang="it-IT" dirty="0" err="1" smtClean="0"/>
              <a:t>concepción</a:t>
            </a:r>
            <a:r>
              <a:rPr lang="it-IT" dirty="0" smtClean="0"/>
              <a:t> del </a:t>
            </a:r>
            <a:r>
              <a:rPr lang="it-IT" dirty="0" err="1" smtClean="0"/>
              <a:t>significado</a:t>
            </a:r>
            <a:r>
              <a:rPr lang="it-IT" dirty="0" smtClean="0"/>
              <a:t> </a:t>
            </a:r>
            <a:r>
              <a:rPr lang="it-IT" dirty="0" err="1" smtClean="0"/>
              <a:t>nueva</a:t>
            </a:r>
            <a:r>
              <a:rPr lang="it-IT" dirty="0" smtClean="0"/>
              <a:t> y </a:t>
            </a:r>
            <a:r>
              <a:rPr lang="it-IT" dirty="0" err="1" smtClean="0"/>
              <a:t>enteramente</a:t>
            </a:r>
            <a:r>
              <a:rPr lang="it-IT" dirty="0" smtClean="0"/>
              <a:t> </a:t>
            </a:r>
            <a:r>
              <a:rPr lang="it-IT" dirty="0" err="1" smtClean="0"/>
              <a:t>diferente</a:t>
            </a:r>
            <a:r>
              <a:rPr lang="it-IT" dirty="0" smtClean="0"/>
              <a:t> </a:t>
            </a:r>
            <a:r>
              <a:rPr lang="it-IT" dirty="0" smtClean="0">
                <a:solidFill>
                  <a:srgbClr val="00B050"/>
                </a:solidFill>
              </a:rPr>
              <a:t>✓</a:t>
            </a:r>
          </a:p>
          <a:p>
            <a:r>
              <a:rPr lang="it-IT" dirty="0" smtClean="0"/>
              <a:t>Una </a:t>
            </a:r>
            <a:r>
              <a:rPr lang="it-IT" dirty="0" err="1" smtClean="0"/>
              <a:t>nueva</a:t>
            </a:r>
            <a:r>
              <a:rPr lang="it-IT" dirty="0" smtClean="0"/>
              <a:t> </a:t>
            </a:r>
            <a:r>
              <a:rPr lang="it-IT" dirty="0" err="1" smtClean="0"/>
              <a:t>concepción</a:t>
            </a:r>
            <a:r>
              <a:rPr lang="it-IT" dirty="0" smtClean="0"/>
              <a:t> del </a:t>
            </a:r>
            <a:r>
              <a:rPr lang="it-IT" dirty="0" err="1" smtClean="0"/>
              <a:t>significado</a:t>
            </a:r>
            <a:r>
              <a:rPr lang="it-IT" dirty="0" smtClean="0"/>
              <a:t>, </a:t>
            </a:r>
            <a:r>
              <a:rPr lang="it-IT" dirty="0" err="1" smtClean="0"/>
              <a:t>enteramente</a:t>
            </a:r>
            <a:r>
              <a:rPr lang="it-IT" dirty="0" smtClean="0"/>
              <a:t> </a:t>
            </a:r>
            <a:r>
              <a:rPr lang="it-IT" dirty="0" err="1" smtClean="0"/>
              <a:t>diferente</a:t>
            </a:r>
            <a:r>
              <a:rPr lang="it-IT" dirty="0" smtClean="0"/>
              <a:t> </a:t>
            </a:r>
            <a:r>
              <a:rPr lang="it-IT" dirty="0" smtClean="0">
                <a:solidFill>
                  <a:srgbClr val="FF0000"/>
                </a:solidFill>
              </a:rPr>
              <a:t>✗</a:t>
            </a:r>
          </a:p>
          <a:p>
            <a:r>
              <a:rPr lang="it-IT" dirty="0" smtClean="0"/>
              <a:t>Una </a:t>
            </a:r>
            <a:r>
              <a:rPr lang="it-IT" dirty="0" err="1" smtClean="0"/>
              <a:t>nueva</a:t>
            </a:r>
            <a:r>
              <a:rPr lang="it-IT" dirty="0" smtClean="0"/>
              <a:t> </a:t>
            </a:r>
            <a:r>
              <a:rPr lang="it-IT" dirty="0" err="1" smtClean="0"/>
              <a:t>concepción</a:t>
            </a:r>
            <a:r>
              <a:rPr lang="it-IT" dirty="0" smtClean="0"/>
              <a:t> del </a:t>
            </a:r>
            <a:r>
              <a:rPr lang="it-IT" dirty="0" err="1" smtClean="0"/>
              <a:t>significado</a:t>
            </a:r>
            <a:r>
              <a:rPr lang="it-IT" dirty="0" smtClean="0"/>
              <a:t>, </a:t>
            </a:r>
            <a:r>
              <a:rPr lang="it-IT" dirty="0" err="1" smtClean="0"/>
              <a:t>enteramente</a:t>
            </a:r>
            <a:r>
              <a:rPr lang="it-IT" dirty="0" smtClean="0"/>
              <a:t> </a:t>
            </a:r>
            <a:r>
              <a:rPr lang="it-IT" dirty="0" err="1" smtClean="0"/>
              <a:t>clara</a:t>
            </a:r>
            <a:r>
              <a:rPr lang="it-IT" dirty="0" smtClean="0"/>
              <a:t> </a:t>
            </a:r>
            <a:r>
              <a:rPr lang="it-IT" dirty="0" smtClean="0">
                <a:solidFill>
                  <a:srgbClr val="00B050"/>
                </a:solidFill>
              </a:rPr>
              <a:t>✓</a:t>
            </a:r>
          </a:p>
          <a:p>
            <a:r>
              <a:rPr lang="it-IT" dirty="0" smtClean="0"/>
              <a:t>Una </a:t>
            </a:r>
            <a:r>
              <a:rPr lang="it-IT" dirty="0" err="1" smtClean="0"/>
              <a:t>concepción</a:t>
            </a:r>
            <a:r>
              <a:rPr lang="it-IT" dirty="0" smtClean="0"/>
              <a:t> del </a:t>
            </a:r>
            <a:r>
              <a:rPr lang="it-IT" dirty="0" err="1" smtClean="0"/>
              <a:t>significado</a:t>
            </a:r>
            <a:r>
              <a:rPr lang="it-IT" dirty="0" smtClean="0"/>
              <a:t> </a:t>
            </a:r>
            <a:r>
              <a:rPr lang="it-IT" dirty="0" err="1" smtClean="0"/>
              <a:t>nueva</a:t>
            </a:r>
            <a:r>
              <a:rPr lang="it-IT" dirty="0" smtClean="0"/>
              <a:t> y del </a:t>
            </a:r>
            <a:r>
              <a:rPr lang="it-IT" dirty="0" err="1" smtClean="0"/>
              <a:t>todo</a:t>
            </a:r>
            <a:r>
              <a:rPr lang="it-IT" dirty="0" smtClean="0"/>
              <a:t> </a:t>
            </a:r>
            <a:r>
              <a:rPr lang="it-IT" dirty="0" err="1" smtClean="0"/>
              <a:t>diferente</a:t>
            </a:r>
            <a:r>
              <a:rPr lang="it-IT" dirty="0" smtClean="0"/>
              <a:t> </a:t>
            </a:r>
            <a:r>
              <a:rPr lang="it-IT" dirty="0" smtClean="0">
                <a:solidFill>
                  <a:srgbClr val="00B050"/>
                </a:solidFill>
              </a:rPr>
              <a:t>✓</a:t>
            </a:r>
          </a:p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Anglicismi: errato </a:t>
            </a:r>
            <a:r>
              <a:rPr lang="it-IT" dirty="0" smtClean="0">
                <a:solidFill>
                  <a:srgbClr val="FF0000"/>
                </a:solidFill>
              </a:rPr>
              <a:t>ordine delle parole</a:t>
            </a:r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591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>
                <a:solidFill>
                  <a:schemeClr val="tx1"/>
                </a:solidFill>
              </a:rPr>
              <a:t>Al </a:t>
            </a:r>
            <a:r>
              <a:rPr lang="it-IT" dirty="0" err="1" smtClean="0">
                <a:solidFill>
                  <a:schemeClr val="tx1"/>
                </a:solidFill>
              </a:rPr>
              <a:t>examinar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cómo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pintores</a:t>
            </a:r>
            <a:r>
              <a:rPr lang="it-IT" dirty="0" smtClean="0">
                <a:solidFill>
                  <a:schemeClr val="tx1"/>
                </a:solidFill>
              </a:rPr>
              <a:t> de </a:t>
            </a:r>
            <a:r>
              <a:rPr lang="it-IT" dirty="0" err="1" smtClean="0">
                <a:solidFill>
                  <a:schemeClr val="tx1"/>
                </a:solidFill>
              </a:rPr>
              <a:t>tres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épocas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tratan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el</a:t>
            </a:r>
            <a:r>
              <a:rPr lang="it-IT" dirty="0" smtClean="0">
                <a:solidFill>
                  <a:schemeClr val="tx1"/>
                </a:solidFill>
              </a:rPr>
              <a:t> tema de la </a:t>
            </a:r>
            <a:r>
              <a:rPr lang="it-IT" dirty="0" err="1" smtClean="0">
                <a:solidFill>
                  <a:schemeClr val="tx1"/>
                </a:solidFill>
              </a:rPr>
              <a:t>bacanal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smtClean="0">
                <a:solidFill>
                  <a:srgbClr val="FF0000"/>
                </a:solidFill>
              </a:rPr>
              <a:t>✗</a:t>
            </a:r>
          </a:p>
          <a:p>
            <a:r>
              <a:rPr lang="it-IT" dirty="0" smtClean="0">
                <a:solidFill>
                  <a:schemeClr val="tx1"/>
                </a:solidFill>
              </a:rPr>
              <a:t>Al </a:t>
            </a:r>
            <a:r>
              <a:rPr lang="it-IT" dirty="0" err="1" smtClean="0">
                <a:solidFill>
                  <a:schemeClr val="tx1"/>
                </a:solidFill>
              </a:rPr>
              <a:t>examinar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cómo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tratan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el</a:t>
            </a:r>
            <a:r>
              <a:rPr lang="it-IT" dirty="0" smtClean="0">
                <a:solidFill>
                  <a:schemeClr val="tx1"/>
                </a:solidFill>
              </a:rPr>
              <a:t> tema de la </a:t>
            </a:r>
            <a:r>
              <a:rPr lang="it-IT" dirty="0" err="1" smtClean="0">
                <a:solidFill>
                  <a:schemeClr val="tx1"/>
                </a:solidFill>
              </a:rPr>
              <a:t>bacanal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pintores</a:t>
            </a:r>
            <a:r>
              <a:rPr lang="it-IT" dirty="0" smtClean="0">
                <a:solidFill>
                  <a:schemeClr val="tx1"/>
                </a:solidFill>
              </a:rPr>
              <a:t> de </a:t>
            </a:r>
            <a:r>
              <a:rPr lang="it-IT" dirty="0" err="1" smtClean="0">
                <a:solidFill>
                  <a:schemeClr val="tx1"/>
                </a:solidFill>
              </a:rPr>
              <a:t>tres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épocas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>
                <a:solidFill>
                  <a:srgbClr val="00B050"/>
                </a:solidFill>
              </a:rPr>
              <a:t>✓</a:t>
            </a:r>
            <a:endParaRPr lang="it-IT" dirty="0" smtClean="0">
              <a:solidFill>
                <a:srgbClr val="00B050"/>
              </a:solidFill>
            </a:endParaRPr>
          </a:p>
          <a:p>
            <a:r>
              <a:rPr lang="it-IT" dirty="0" smtClean="0">
                <a:solidFill>
                  <a:schemeClr val="tx1"/>
                </a:solidFill>
              </a:rPr>
              <a:t>Al </a:t>
            </a:r>
            <a:r>
              <a:rPr lang="it-IT" dirty="0" err="1" smtClean="0">
                <a:solidFill>
                  <a:schemeClr val="tx1"/>
                </a:solidFill>
              </a:rPr>
              <a:t>examinar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cómo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tratan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pintores</a:t>
            </a:r>
            <a:r>
              <a:rPr lang="it-IT" dirty="0" smtClean="0">
                <a:solidFill>
                  <a:schemeClr val="tx1"/>
                </a:solidFill>
              </a:rPr>
              <a:t> de </a:t>
            </a:r>
            <a:r>
              <a:rPr lang="it-IT" dirty="0" err="1" smtClean="0">
                <a:solidFill>
                  <a:schemeClr val="tx1"/>
                </a:solidFill>
              </a:rPr>
              <a:t>tres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épocas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el</a:t>
            </a:r>
            <a:r>
              <a:rPr lang="it-IT" dirty="0" smtClean="0">
                <a:solidFill>
                  <a:schemeClr val="tx1"/>
                </a:solidFill>
              </a:rPr>
              <a:t> tema de la </a:t>
            </a:r>
            <a:r>
              <a:rPr lang="it-IT" dirty="0" err="1" smtClean="0">
                <a:solidFill>
                  <a:schemeClr val="tx1"/>
                </a:solidFill>
              </a:rPr>
              <a:t>bacanal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smtClean="0">
                <a:solidFill>
                  <a:srgbClr val="00B050"/>
                </a:solidFill>
              </a:rPr>
              <a:t>✓</a:t>
            </a:r>
          </a:p>
          <a:p>
            <a:endParaRPr lang="it-IT" dirty="0">
              <a:solidFill>
                <a:srgbClr val="00B050"/>
              </a:solidFill>
            </a:endParaRPr>
          </a:p>
          <a:p>
            <a:r>
              <a:rPr lang="it-IT" dirty="0" smtClean="0">
                <a:solidFill>
                  <a:schemeClr val="tx1"/>
                </a:solidFill>
              </a:rPr>
              <a:t>Su </a:t>
            </a:r>
            <a:r>
              <a:rPr lang="it-IT" dirty="0" err="1" smtClean="0">
                <a:solidFill>
                  <a:schemeClr val="tx1"/>
                </a:solidFill>
              </a:rPr>
              <a:t>libremente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elegido</a:t>
            </a:r>
            <a:r>
              <a:rPr lang="it-IT" dirty="0" smtClean="0">
                <a:solidFill>
                  <a:schemeClr val="tx1"/>
                </a:solidFill>
              </a:rPr>
              <a:t> mutismo </a:t>
            </a:r>
            <a:r>
              <a:rPr lang="it-IT" dirty="0" smtClean="0">
                <a:solidFill>
                  <a:srgbClr val="FF0000"/>
                </a:solidFill>
              </a:rPr>
              <a:t>✗</a:t>
            </a:r>
            <a:endParaRPr lang="it-IT" dirty="0" smtClean="0">
              <a:solidFill>
                <a:schemeClr val="tx1"/>
              </a:solidFill>
            </a:endParaRPr>
          </a:p>
          <a:p>
            <a:r>
              <a:rPr lang="it-IT" dirty="0" smtClean="0">
                <a:solidFill>
                  <a:schemeClr val="tx1"/>
                </a:solidFill>
              </a:rPr>
              <a:t>Su mutismo </a:t>
            </a:r>
            <a:r>
              <a:rPr lang="it-IT" dirty="0" err="1" smtClean="0">
                <a:solidFill>
                  <a:schemeClr val="tx1"/>
                </a:solidFill>
              </a:rPr>
              <a:t>libremente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elegido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smtClean="0">
                <a:solidFill>
                  <a:srgbClr val="00B050"/>
                </a:solidFill>
              </a:rPr>
              <a:t>✓</a:t>
            </a:r>
          </a:p>
          <a:p>
            <a:r>
              <a:rPr lang="it-IT" dirty="0">
                <a:solidFill>
                  <a:schemeClr val="tx1"/>
                </a:solidFill>
              </a:rPr>
              <a:t>Su </a:t>
            </a:r>
            <a:r>
              <a:rPr lang="it-IT" dirty="0" err="1">
                <a:solidFill>
                  <a:schemeClr val="tx1"/>
                </a:solidFill>
              </a:rPr>
              <a:t>libremente</a:t>
            </a: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dirty="0" err="1">
                <a:solidFill>
                  <a:schemeClr val="tx1"/>
                </a:solidFill>
              </a:rPr>
              <a:t>elegido</a:t>
            </a:r>
            <a:r>
              <a:rPr lang="it-IT" dirty="0">
                <a:solidFill>
                  <a:schemeClr val="tx1"/>
                </a:solidFill>
              </a:rPr>
              <a:t> mutismo </a:t>
            </a:r>
            <a:r>
              <a:rPr lang="it-IT" dirty="0" smtClean="0">
                <a:solidFill>
                  <a:srgbClr val="00B050"/>
                </a:solidFill>
              </a:rPr>
              <a:t>✓ </a:t>
            </a:r>
            <a:r>
              <a:rPr lang="it-IT" dirty="0">
                <a:solidFill>
                  <a:schemeClr val="tx1"/>
                </a:solidFill>
              </a:rPr>
              <a:t>se </a:t>
            </a:r>
            <a:r>
              <a:rPr lang="it-IT" dirty="0" smtClean="0">
                <a:solidFill>
                  <a:schemeClr val="tx1"/>
                </a:solidFill>
              </a:rPr>
              <a:t>poetico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Anglicismi: errato </a:t>
            </a:r>
            <a:r>
              <a:rPr lang="it-IT" dirty="0" smtClean="0">
                <a:solidFill>
                  <a:srgbClr val="FF0000"/>
                </a:solidFill>
              </a:rPr>
              <a:t>ordine delle parole</a:t>
            </a:r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3178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>
                <a:solidFill>
                  <a:schemeClr val="tx1"/>
                </a:solidFill>
              </a:rPr>
              <a:t>Goethe toma </a:t>
            </a:r>
            <a:r>
              <a:rPr lang="it-IT" dirty="0" smtClean="0">
                <a:solidFill>
                  <a:srgbClr val="FF0000"/>
                </a:solidFill>
              </a:rPr>
              <a:t>la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conciencia</a:t>
            </a:r>
            <a:r>
              <a:rPr lang="it-IT" dirty="0" smtClean="0">
                <a:solidFill>
                  <a:schemeClr val="tx1"/>
                </a:solidFill>
              </a:rPr>
              <a:t> de la </a:t>
            </a:r>
            <a:r>
              <a:rPr lang="it-IT" dirty="0" err="1" smtClean="0">
                <a:solidFill>
                  <a:schemeClr val="tx1"/>
                </a:solidFill>
              </a:rPr>
              <a:t>dualidad</a:t>
            </a:r>
            <a:endParaRPr lang="it-IT" dirty="0" smtClean="0">
              <a:solidFill>
                <a:schemeClr val="tx1"/>
              </a:solidFill>
            </a:endParaRPr>
          </a:p>
          <a:p>
            <a:r>
              <a:rPr lang="it-IT" dirty="0" smtClean="0">
                <a:solidFill>
                  <a:schemeClr val="tx1"/>
                </a:solidFill>
              </a:rPr>
              <a:t>Goethe toma </a:t>
            </a:r>
            <a:r>
              <a:rPr lang="it-IT" dirty="0" err="1" smtClean="0">
                <a:solidFill>
                  <a:schemeClr val="tx1"/>
                </a:solidFill>
              </a:rPr>
              <a:t>conciencia</a:t>
            </a:r>
            <a:r>
              <a:rPr lang="it-IT" dirty="0" smtClean="0">
                <a:solidFill>
                  <a:schemeClr val="tx1"/>
                </a:solidFill>
              </a:rPr>
              <a:t> de la </a:t>
            </a:r>
            <a:r>
              <a:rPr lang="it-IT" dirty="0" err="1" smtClean="0">
                <a:solidFill>
                  <a:schemeClr val="tx1"/>
                </a:solidFill>
              </a:rPr>
              <a:t>dualidad</a:t>
            </a:r>
            <a:endParaRPr lang="it-IT" dirty="0" smtClean="0">
              <a:solidFill>
                <a:schemeClr val="tx1"/>
              </a:solidFill>
            </a:endParaRPr>
          </a:p>
          <a:p>
            <a:endParaRPr lang="it-IT" sz="1200" dirty="0">
              <a:solidFill>
                <a:schemeClr val="tx1"/>
              </a:solidFill>
            </a:endParaRPr>
          </a:p>
          <a:p>
            <a:r>
              <a:rPr lang="it-IT" dirty="0" err="1" smtClean="0">
                <a:solidFill>
                  <a:schemeClr val="tx1"/>
                </a:solidFill>
              </a:rPr>
              <a:t>Cuando</a:t>
            </a:r>
            <a:r>
              <a:rPr lang="it-IT" dirty="0" smtClean="0">
                <a:solidFill>
                  <a:schemeClr val="tx1"/>
                </a:solidFill>
              </a:rPr>
              <a:t> lo </a:t>
            </a:r>
            <a:r>
              <a:rPr lang="it-IT" dirty="0" err="1" smtClean="0">
                <a:solidFill>
                  <a:schemeClr val="tx1"/>
                </a:solidFill>
              </a:rPr>
              <a:t>hace</a:t>
            </a:r>
            <a:r>
              <a:rPr lang="it-IT" dirty="0" smtClean="0">
                <a:solidFill>
                  <a:schemeClr val="tx1"/>
                </a:solidFill>
              </a:rPr>
              <a:t>, esto </a:t>
            </a:r>
            <a:r>
              <a:rPr lang="it-IT" dirty="0" err="1" smtClean="0">
                <a:solidFill>
                  <a:srgbClr val="FF0000"/>
                </a:solidFill>
              </a:rPr>
              <a:t>entonces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está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hecho</a:t>
            </a:r>
            <a:endParaRPr lang="it-IT" dirty="0" smtClean="0">
              <a:solidFill>
                <a:schemeClr val="tx1"/>
              </a:solidFill>
            </a:endParaRPr>
          </a:p>
          <a:p>
            <a:r>
              <a:rPr lang="it-IT" dirty="0" err="1" smtClean="0">
                <a:solidFill>
                  <a:schemeClr val="tx1"/>
                </a:solidFill>
              </a:rPr>
              <a:t>Cuando</a:t>
            </a:r>
            <a:r>
              <a:rPr lang="it-IT" dirty="0" smtClean="0">
                <a:solidFill>
                  <a:schemeClr val="tx1"/>
                </a:solidFill>
              </a:rPr>
              <a:t> la </a:t>
            </a:r>
            <a:r>
              <a:rPr lang="it-IT" dirty="0" err="1" smtClean="0">
                <a:solidFill>
                  <a:schemeClr val="tx1"/>
                </a:solidFill>
              </a:rPr>
              <a:t>hace</a:t>
            </a:r>
            <a:r>
              <a:rPr lang="it-IT" dirty="0" smtClean="0">
                <a:solidFill>
                  <a:schemeClr val="tx1"/>
                </a:solidFill>
              </a:rPr>
              <a:t>, esto </a:t>
            </a:r>
            <a:r>
              <a:rPr lang="it-IT" dirty="0" err="1" smtClean="0">
                <a:solidFill>
                  <a:schemeClr val="tx1"/>
                </a:solidFill>
              </a:rPr>
              <a:t>está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hecho</a:t>
            </a:r>
            <a:endParaRPr lang="it-IT" dirty="0" smtClean="0">
              <a:solidFill>
                <a:schemeClr val="tx1"/>
              </a:solidFill>
            </a:endParaRPr>
          </a:p>
          <a:p>
            <a:endParaRPr lang="it-IT" sz="1200" dirty="0">
              <a:solidFill>
                <a:schemeClr val="tx1"/>
              </a:solidFill>
            </a:endParaRPr>
          </a:p>
          <a:p>
            <a:r>
              <a:rPr lang="it-IT" dirty="0" smtClean="0">
                <a:solidFill>
                  <a:schemeClr val="tx1"/>
                </a:solidFill>
              </a:rPr>
              <a:t>La cita viene con </a:t>
            </a:r>
            <a:r>
              <a:rPr lang="it-IT" dirty="0" smtClean="0">
                <a:solidFill>
                  <a:srgbClr val="FF0000"/>
                </a:solidFill>
              </a:rPr>
              <a:t>una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indicación</a:t>
            </a:r>
            <a:r>
              <a:rPr lang="it-IT" dirty="0" smtClean="0">
                <a:solidFill>
                  <a:schemeClr val="tx1"/>
                </a:solidFill>
              </a:rPr>
              <a:t> de la </a:t>
            </a:r>
            <a:r>
              <a:rPr lang="it-IT" dirty="0" err="1" smtClean="0">
                <a:solidFill>
                  <a:schemeClr val="tx1"/>
                </a:solidFill>
              </a:rPr>
              <a:t>fecha</a:t>
            </a:r>
            <a:endParaRPr lang="it-IT" dirty="0" smtClean="0">
              <a:solidFill>
                <a:schemeClr val="tx1"/>
              </a:solidFill>
            </a:endParaRPr>
          </a:p>
          <a:p>
            <a:r>
              <a:rPr lang="it-IT" dirty="0" smtClean="0">
                <a:solidFill>
                  <a:schemeClr val="tx1"/>
                </a:solidFill>
              </a:rPr>
              <a:t>La cita viene con </a:t>
            </a:r>
            <a:r>
              <a:rPr lang="it-IT" dirty="0" err="1" smtClean="0">
                <a:solidFill>
                  <a:schemeClr val="tx1"/>
                </a:solidFill>
              </a:rPr>
              <a:t>indicación</a:t>
            </a:r>
            <a:r>
              <a:rPr lang="it-IT" dirty="0" smtClean="0">
                <a:solidFill>
                  <a:schemeClr val="tx1"/>
                </a:solidFill>
              </a:rPr>
              <a:t> de la </a:t>
            </a:r>
            <a:r>
              <a:rPr lang="it-IT" dirty="0" err="1" smtClean="0">
                <a:solidFill>
                  <a:schemeClr val="tx1"/>
                </a:solidFill>
              </a:rPr>
              <a:t>fecha</a:t>
            </a:r>
            <a:endParaRPr lang="it-IT" dirty="0" smtClean="0">
              <a:solidFill>
                <a:schemeClr val="tx1"/>
              </a:solidFill>
            </a:endParaRPr>
          </a:p>
          <a:p>
            <a:endParaRPr lang="it-IT" sz="1200" dirty="0">
              <a:solidFill>
                <a:schemeClr val="tx1"/>
              </a:solidFill>
            </a:endParaRPr>
          </a:p>
          <a:p>
            <a:r>
              <a:rPr lang="it-IT" dirty="0" err="1" smtClean="0">
                <a:solidFill>
                  <a:schemeClr val="tx1"/>
                </a:solidFill>
              </a:rPr>
              <a:t>Prefiero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otro</a:t>
            </a:r>
            <a:r>
              <a:rPr lang="it-IT" dirty="0" smtClean="0">
                <a:solidFill>
                  <a:schemeClr val="tx1"/>
                </a:solidFill>
              </a:rPr>
              <a:t> tipo de </a:t>
            </a:r>
            <a:r>
              <a:rPr lang="it-IT" dirty="0" err="1" smtClean="0">
                <a:solidFill>
                  <a:schemeClr val="tx1"/>
                </a:solidFill>
              </a:rPr>
              <a:t>esfuerzo</a:t>
            </a:r>
            <a:r>
              <a:rPr lang="it-IT" dirty="0" smtClean="0">
                <a:solidFill>
                  <a:schemeClr val="tx1"/>
                </a:solidFill>
              </a:rPr>
              <a:t>, </a:t>
            </a:r>
            <a:r>
              <a:rPr lang="it-IT" dirty="0" smtClean="0">
                <a:solidFill>
                  <a:srgbClr val="FF0000"/>
                </a:solidFill>
              </a:rPr>
              <a:t>uno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que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sea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útil</a:t>
            </a:r>
            <a:endParaRPr lang="it-IT" dirty="0" smtClean="0">
              <a:solidFill>
                <a:schemeClr val="tx1"/>
              </a:solidFill>
            </a:endParaRPr>
          </a:p>
          <a:p>
            <a:r>
              <a:rPr lang="it-IT" dirty="0" err="1" smtClean="0">
                <a:solidFill>
                  <a:schemeClr val="tx1"/>
                </a:solidFill>
              </a:rPr>
              <a:t>Perfiero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otro</a:t>
            </a:r>
            <a:r>
              <a:rPr lang="it-IT" dirty="0" smtClean="0">
                <a:solidFill>
                  <a:schemeClr val="tx1"/>
                </a:solidFill>
              </a:rPr>
              <a:t> tipo de </a:t>
            </a:r>
            <a:r>
              <a:rPr lang="it-IT" dirty="0" err="1" smtClean="0">
                <a:solidFill>
                  <a:schemeClr val="tx1"/>
                </a:solidFill>
              </a:rPr>
              <a:t>esfuerzo</a:t>
            </a:r>
            <a:r>
              <a:rPr lang="it-IT" dirty="0" smtClean="0">
                <a:solidFill>
                  <a:schemeClr val="tx1"/>
                </a:solidFill>
              </a:rPr>
              <a:t>, </a:t>
            </a:r>
            <a:r>
              <a:rPr lang="it-IT" dirty="0" err="1" smtClean="0">
                <a:solidFill>
                  <a:schemeClr val="tx1"/>
                </a:solidFill>
              </a:rPr>
              <a:t>que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sea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útil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Anglicismi:</a:t>
            </a:r>
            <a:br>
              <a:rPr lang="it-IT" dirty="0" smtClean="0"/>
            </a:br>
            <a:r>
              <a:rPr lang="it-IT" dirty="0" smtClean="0">
                <a:solidFill>
                  <a:srgbClr val="FF0000"/>
                </a:solidFill>
              </a:rPr>
              <a:t>ridondanza</a:t>
            </a:r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027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err="1" smtClean="0">
                <a:solidFill>
                  <a:schemeClr val="tx1"/>
                </a:solidFill>
              </a:rPr>
              <a:t>El</a:t>
            </a:r>
            <a:r>
              <a:rPr lang="it-IT" dirty="0" smtClean="0">
                <a:solidFill>
                  <a:schemeClr val="tx1"/>
                </a:solidFill>
              </a:rPr>
              <a:t> grado de </a:t>
            </a:r>
            <a:r>
              <a:rPr lang="it-IT" dirty="0" err="1" smtClean="0">
                <a:solidFill>
                  <a:schemeClr val="tx1"/>
                </a:solidFill>
              </a:rPr>
              <a:t>capacidad</a:t>
            </a:r>
            <a:r>
              <a:rPr lang="it-IT" dirty="0" smtClean="0">
                <a:solidFill>
                  <a:schemeClr val="tx1"/>
                </a:solidFill>
              </a:rPr>
              <a:t>  </a:t>
            </a:r>
            <a:r>
              <a:rPr lang="it-IT" dirty="0" smtClean="0">
                <a:solidFill>
                  <a:srgbClr val="FF0000"/>
                </a:solidFill>
              </a:rPr>
              <a:t>con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el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ruso</a:t>
            </a:r>
            <a:r>
              <a:rPr lang="it-IT" dirty="0" smtClean="0">
                <a:solidFill>
                  <a:schemeClr val="tx1"/>
                </a:solidFill>
              </a:rPr>
              <a:t> no </a:t>
            </a:r>
            <a:r>
              <a:rPr lang="it-IT" dirty="0" err="1" smtClean="0">
                <a:solidFill>
                  <a:schemeClr val="tx1"/>
                </a:solidFill>
              </a:rPr>
              <a:t>será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inferior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que</a:t>
            </a:r>
            <a:r>
              <a:rPr lang="it-IT" dirty="0" smtClean="0">
                <a:solidFill>
                  <a:srgbClr val="FF0000"/>
                </a:solidFill>
              </a:rPr>
              <a:t> con </a:t>
            </a:r>
            <a:r>
              <a:rPr lang="it-IT" dirty="0" err="1" smtClean="0">
                <a:solidFill>
                  <a:schemeClr val="tx1"/>
                </a:solidFill>
              </a:rPr>
              <a:t>cualquier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otra</a:t>
            </a:r>
            <a:r>
              <a:rPr lang="it-IT" dirty="0" smtClean="0">
                <a:solidFill>
                  <a:schemeClr val="tx1"/>
                </a:solidFill>
              </a:rPr>
              <a:t> lengua</a:t>
            </a:r>
          </a:p>
          <a:p>
            <a:r>
              <a:rPr lang="it-IT" dirty="0" err="1" smtClean="0">
                <a:solidFill>
                  <a:schemeClr val="tx1"/>
                </a:solidFill>
              </a:rPr>
              <a:t>El</a:t>
            </a:r>
            <a:r>
              <a:rPr lang="it-IT" dirty="0" smtClean="0">
                <a:solidFill>
                  <a:schemeClr val="tx1"/>
                </a:solidFill>
              </a:rPr>
              <a:t> grado de </a:t>
            </a:r>
            <a:r>
              <a:rPr lang="it-IT" dirty="0" err="1" smtClean="0">
                <a:solidFill>
                  <a:schemeClr val="tx1"/>
                </a:solidFill>
              </a:rPr>
              <a:t>capacidad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smtClean="0">
                <a:solidFill>
                  <a:srgbClr val="00B050"/>
                </a:solidFill>
              </a:rPr>
              <a:t>en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ruso</a:t>
            </a:r>
            <a:r>
              <a:rPr lang="it-IT" dirty="0" smtClean="0">
                <a:solidFill>
                  <a:schemeClr val="tx1"/>
                </a:solidFill>
              </a:rPr>
              <a:t> no </a:t>
            </a:r>
            <a:r>
              <a:rPr lang="it-IT" dirty="0" err="1" smtClean="0">
                <a:solidFill>
                  <a:schemeClr val="tx1"/>
                </a:solidFill>
              </a:rPr>
              <a:t>será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inferior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smtClean="0">
                <a:solidFill>
                  <a:srgbClr val="00B050"/>
                </a:solidFill>
              </a:rPr>
              <a:t>al </a:t>
            </a:r>
            <a:r>
              <a:rPr lang="it-IT" dirty="0" err="1" smtClean="0">
                <a:solidFill>
                  <a:srgbClr val="00B050"/>
                </a:solidFill>
              </a:rPr>
              <a:t>obtenido</a:t>
            </a:r>
            <a:r>
              <a:rPr lang="it-IT" dirty="0" smtClean="0">
                <a:solidFill>
                  <a:srgbClr val="00B050"/>
                </a:solidFill>
              </a:rPr>
              <a:t> en </a:t>
            </a:r>
            <a:r>
              <a:rPr lang="it-IT" dirty="0" err="1" smtClean="0">
                <a:solidFill>
                  <a:schemeClr val="tx1"/>
                </a:solidFill>
              </a:rPr>
              <a:t>cualquier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otra</a:t>
            </a:r>
            <a:r>
              <a:rPr lang="it-IT" dirty="0" smtClean="0">
                <a:solidFill>
                  <a:schemeClr val="tx1"/>
                </a:solidFill>
              </a:rPr>
              <a:t> lengua</a:t>
            </a:r>
          </a:p>
          <a:p>
            <a:endParaRPr lang="it-IT" sz="1200" dirty="0">
              <a:solidFill>
                <a:schemeClr val="tx1"/>
              </a:solidFill>
            </a:endParaRPr>
          </a:p>
          <a:p>
            <a:r>
              <a:rPr lang="it-IT" dirty="0" err="1" smtClean="0">
                <a:solidFill>
                  <a:schemeClr val="tx1"/>
                </a:solidFill>
              </a:rPr>
              <a:t>Localizar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los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objetos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fuera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smtClean="0">
                <a:solidFill>
                  <a:schemeClr val="tx1"/>
                </a:solidFill>
              </a:rPr>
              <a:t>de su </a:t>
            </a:r>
            <a:r>
              <a:rPr lang="it-IT" dirty="0" err="1" smtClean="0">
                <a:solidFill>
                  <a:schemeClr val="tx1"/>
                </a:solidFill>
              </a:rPr>
              <a:t>alcance</a:t>
            </a:r>
            <a:endParaRPr lang="it-IT" dirty="0" smtClean="0">
              <a:solidFill>
                <a:schemeClr val="tx1"/>
              </a:solidFill>
            </a:endParaRPr>
          </a:p>
          <a:p>
            <a:r>
              <a:rPr lang="it-IT" dirty="0" err="1" smtClean="0">
                <a:solidFill>
                  <a:schemeClr val="tx1"/>
                </a:solidFill>
              </a:rPr>
              <a:t>Localizar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los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objetos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rgbClr val="00B050"/>
                </a:solidFill>
              </a:rPr>
              <a:t>que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err="1" smtClean="0">
                <a:solidFill>
                  <a:srgbClr val="00B050"/>
                </a:solidFill>
              </a:rPr>
              <a:t>están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fuera</a:t>
            </a:r>
            <a:r>
              <a:rPr lang="it-IT" dirty="0" smtClean="0">
                <a:solidFill>
                  <a:schemeClr val="tx1"/>
                </a:solidFill>
              </a:rPr>
              <a:t> de su </a:t>
            </a:r>
            <a:r>
              <a:rPr lang="it-IT" dirty="0" err="1" smtClean="0">
                <a:solidFill>
                  <a:schemeClr val="tx1"/>
                </a:solidFill>
              </a:rPr>
              <a:t>alcance</a:t>
            </a:r>
            <a:endParaRPr lang="it-IT" dirty="0" smtClean="0">
              <a:solidFill>
                <a:schemeClr val="tx1"/>
              </a:solidFill>
            </a:endParaRPr>
          </a:p>
          <a:p>
            <a:endParaRPr lang="it-IT" sz="1200" dirty="0">
              <a:solidFill>
                <a:schemeClr val="tx1"/>
              </a:solidFill>
            </a:endParaRPr>
          </a:p>
          <a:p>
            <a:r>
              <a:rPr lang="it-IT" dirty="0" err="1" smtClean="0">
                <a:solidFill>
                  <a:schemeClr val="tx1"/>
                </a:solidFill>
              </a:rPr>
              <a:t>Parece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menos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real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el</a:t>
            </a:r>
            <a:r>
              <a:rPr lang="it-IT" dirty="0" smtClean="0">
                <a:solidFill>
                  <a:schemeClr val="tx1"/>
                </a:solidFill>
              </a:rPr>
              <a:t> mar </a:t>
            </a:r>
            <a:r>
              <a:rPr lang="it-IT" dirty="0" err="1" smtClean="0">
                <a:solidFill>
                  <a:srgbClr val="FF0000"/>
                </a:solidFill>
              </a:rPr>
              <a:t>más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dirty="0" err="1" smtClean="0">
                <a:solidFill>
                  <a:srgbClr val="FF0000"/>
                </a:solidFill>
              </a:rPr>
              <a:t>allá</a:t>
            </a:r>
            <a:endParaRPr lang="it-IT" dirty="0" smtClean="0">
              <a:solidFill>
                <a:srgbClr val="FF0000"/>
              </a:solidFill>
            </a:endParaRPr>
          </a:p>
          <a:p>
            <a:r>
              <a:rPr lang="it-IT" dirty="0" err="1" smtClean="0">
                <a:solidFill>
                  <a:schemeClr val="tx1"/>
                </a:solidFill>
              </a:rPr>
              <a:t>Parece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menos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real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el</a:t>
            </a:r>
            <a:r>
              <a:rPr lang="it-IT" dirty="0" smtClean="0">
                <a:solidFill>
                  <a:schemeClr val="tx1"/>
                </a:solidFill>
              </a:rPr>
              <a:t> mar </a:t>
            </a:r>
            <a:r>
              <a:rPr lang="it-IT" dirty="0" err="1" smtClean="0">
                <a:solidFill>
                  <a:srgbClr val="00B050"/>
                </a:solidFill>
              </a:rPr>
              <a:t>situado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más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allá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Anglicismi:</a:t>
            </a:r>
            <a:br>
              <a:rPr lang="it-IT" dirty="0" smtClean="0"/>
            </a:br>
            <a:r>
              <a:rPr lang="it-IT" dirty="0" smtClean="0"/>
              <a:t>eccessiva </a:t>
            </a:r>
            <a:r>
              <a:rPr lang="it-IT" dirty="0" smtClean="0">
                <a:solidFill>
                  <a:srgbClr val="FF0000"/>
                </a:solidFill>
              </a:rPr>
              <a:t>concisione</a:t>
            </a:r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527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>
                <a:solidFill>
                  <a:schemeClr val="tx1"/>
                </a:solidFill>
              </a:rPr>
              <a:t>En </a:t>
            </a:r>
            <a:r>
              <a:rPr lang="it-IT" dirty="0" err="1" smtClean="0">
                <a:solidFill>
                  <a:schemeClr val="tx1"/>
                </a:solidFill>
              </a:rPr>
              <a:t>lugar</a:t>
            </a:r>
            <a:r>
              <a:rPr lang="it-IT" dirty="0" smtClean="0">
                <a:solidFill>
                  <a:schemeClr val="tx1"/>
                </a:solidFill>
              </a:rPr>
              <a:t> de servir </a:t>
            </a:r>
            <a:r>
              <a:rPr lang="it-IT" dirty="0" err="1" smtClean="0">
                <a:solidFill>
                  <a:schemeClr val="tx1"/>
                </a:solidFill>
              </a:rPr>
              <a:t>sus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propias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necesidades</a:t>
            </a:r>
            <a:endParaRPr lang="it-IT" dirty="0" smtClean="0">
              <a:solidFill>
                <a:schemeClr val="tx1"/>
              </a:solidFill>
            </a:endParaRPr>
          </a:p>
          <a:p>
            <a:r>
              <a:rPr lang="it-IT" dirty="0" smtClean="0">
                <a:solidFill>
                  <a:schemeClr val="tx1"/>
                </a:solidFill>
              </a:rPr>
              <a:t>En </a:t>
            </a:r>
            <a:r>
              <a:rPr lang="it-IT" dirty="0" err="1" smtClean="0">
                <a:solidFill>
                  <a:schemeClr val="tx1"/>
                </a:solidFill>
              </a:rPr>
              <a:t>lugar</a:t>
            </a:r>
            <a:r>
              <a:rPr lang="it-IT" dirty="0" smtClean="0">
                <a:solidFill>
                  <a:schemeClr val="tx1"/>
                </a:solidFill>
              </a:rPr>
              <a:t> de </a:t>
            </a:r>
            <a:r>
              <a:rPr lang="it-IT" dirty="0" smtClean="0">
                <a:solidFill>
                  <a:srgbClr val="00B050"/>
                </a:solidFill>
              </a:rPr>
              <a:t>servir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smtClean="0">
                <a:solidFill>
                  <a:srgbClr val="00B050"/>
                </a:solidFill>
              </a:rPr>
              <a:t>a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sus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propias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necesidades</a:t>
            </a:r>
            <a:endParaRPr lang="it-IT" dirty="0" smtClean="0">
              <a:solidFill>
                <a:schemeClr val="tx1"/>
              </a:solidFill>
            </a:endParaRPr>
          </a:p>
          <a:p>
            <a:endParaRPr lang="it-IT" sz="1200" dirty="0">
              <a:solidFill>
                <a:schemeClr val="tx1"/>
              </a:solidFill>
            </a:endParaRPr>
          </a:p>
          <a:p>
            <a:r>
              <a:rPr lang="it-IT" dirty="0" smtClean="0">
                <a:solidFill>
                  <a:schemeClr val="tx1"/>
                </a:solidFill>
              </a:rPr>
              <a:t>No </a:t>
            </a:r>
            <a:r>
              <a:rPr lang="it-IT" dirty="0" err="1" smtClean="0">
                <a:solidFill>
                  <a:schemeClr val="tx1"/>
                </a:solidFill>
              </a:rPr>
              <a:t>sabremos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aquilatar</a:t>
            </a:r>
            <a:r>
              <a:rPr lang="it-IT" dirty="0" smtClean="0">
                <a:solidFill>
                  <a:schemeClr val="tx1"/>
                </a:solidFill>
              </a:rPr>
              <a:t> la </a:t>
            </a:r>
            <a:r>
              <a:rPr lang="it-IT" dirty="0" err="1" smtClean="0">
                <a:solidFill>
                  <a:schemeClr val="tx1"/>
                </a:solidFill>
              </a:rPr>
              <a:t>originalidad</a:t>
            </a:r>
            <a:r>
              <a:rPr lang="it-IT" dirty="0" smtClean="0">
                <a:solidFill>
                  <a:schemeClr val="tx1"/>
                </a:solidFill>
              </a:rPr>
              <a:t> de X – </a:t>
            </a:r>
            <a:r>
              <a:rPr lang="it-IT" dirty="0" err="1" smtClean="0">
                <a:solidFill>
                  <a:schemeClr val="tx1"/>
                </a:solidFill>
              </a:rPr>
              <a:t>como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nadie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puede</a:t>
            </a:r>
            <a:r>
              <a:rPr lang="it-IT" dirty="0" smtClean="0">
                <a:solidFill>
                  <a:schemeClr val="tx1"/>
                </a:solidFill>
              </a:rPr>
              <a:t> la de Y ni la de Z – sin </a:t>
            </a:r>
            <a:r>
              <a:rPr lang="it-IT" dirty="0" err="1" smtClean="0">
                <a:solidFill>
                  <a:schemeClr val="tx1"/>
                </a:solidFill>
              </a:rPr>
              <a:t>desvelar</a:t>
            </a:r>
            <a:r>
              <a:rPr lang="it-IT" dirty="0" smtClean="0">
                <a:solidFill>
                  <a:schemeClr val="tx1"/>
                </a:solidFill>
              </a:rPr>
              <a:t>…</a:t>
            </a:r>
          </a:p>
          <a:p>
            <a:r>
              <a:rPr lang="it-IT" dirty="0" smtClean="0">
                <a:solidFill>
                  <a:schemeClr val="tx1"/>
                </a:solidFill>
              </a:rPr>
              <a:t>No </a:t>
            </a:r>
            <a:r>
              <a:rPr lang="it-IT" dirty="0" err="1" smtClean="0">
                <a:solidFill>
                  <a:schemeClr val="tx1"/>
                </a:solidFill>
              </a:rPr>
              <a:t>sabremos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aquilatar</a:t>
            </a:r>
            <a:r>
              <a:rPr lang="it-IT" dirty="0" smtClean="0">
                <a:solidFill>
                  <a:schemeClr val="tx1"/>
                </a:solidFill>
              </a:rPr>
              <a:t> la </a:t>
            </a:r>
            <a:r>
              <a:rPr lang="it-IT" dirty="0" err="1" smtClean="0">
                <a:solidFill>
                  <a:schemeClr val="tx1"/>
                </a:solidFill>
              </a:rPr>
              <a:t>originalidad</a:t>
            </a:r>
            <a:r>
              <a:rPr lang="it-IT" dirty="0" smtClean="0">
                <a:solidFill>
                  <a:schemeClr val="tx1"/>
                </a:solidFill>
              </a:rPr>
              <a:t> de X – </a:t>
            </a:r>
            <a:r>
              <a:rPr lang="it-IT" dirty="0" err="1" smtClean="0">
                <a:solidFill>
                  <a:schemeClr val="tx1"/>
                </a:solidFill>
              </a:rPr>
              <a:t>como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nadie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rgbClr val="00B050"/>
                </a:solidFill>
              </a:rPr>
              <a:t>puede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err="1" smtClean="0">
                <a:solidFill>
                  <a:srgbClr val="00B050"/>
                </a:solidFill>
              </a:rPr>
              <a:t>aquilatar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smtClean="0">
                <a:solidFill>
                  <a:schemeClr val="tx1"/>
                </a:solidFill>
              </a:rPr>
              <a:t>la de Y ni la de Z – sin…</a:t>
            </a:r>
          </a:p>
          <a:p>
            <a:endParaRPr lang="it-IT" sz="1200" dirty="0">
              <a:solidFill>
                <a:schemeClr val="tx1"/>
              </a:solidFill>
            </a:endParaRPr>
          </a:p>
          <a:p>
            <a:r>
              <a:rPr lang="it-IT" dirty="0" err="1" smtClean="0">
                <a:solidFill>
                  <a:schemeClr val="tx1"/>
                </a:solidFill>
              </a:rPr>
              <a:t>Algo</a:t>
            </a:r>
            <a:r>
              <a:rPr lang="it-IT" dirty="0" smtClean="0">
                <a:solidFill>
                  <a:schemeClr val="tx1"/>
                </a:solidFill>
              </a:rPr>
              <a:t> ha </a:t>
            </a:r>
            <a:r>
              <a:rPr lang="it-IT" dirty="0" err="1" smtClean="0">
                <a:solidFill>
                  <a:schemeClr val="tx1"/>
                </a:solidFill>
              </a:rPr>
              <a:t>pasado</a:t>
            </a:r>
            <a:r>
              <a:rPr lang="it-IT" dirty="0" smtClean="0">
                <a:solidFill>
                  <a:schemeClr val="tx1"/>
                </a:solidFill>
              </a:rPr>
              <a:t>, </a:t>
            </a:r>
            <a:r>
              <a:rPr lang="it-IT" dirty="0" err="1" smtClean="0">
                <a:solidFill>
                  <a:schemeClr val="tx1"/>
                </a:solidFill>
              </a:rPr>
              <a:t>bien</a:t>
            </a:r>
            <a:r>
              <a:rPr lang="it-IT" dirty="0" smtClean="0">
                <a:solidFill>
                  <a:schemeClr val="tx1"/>
                </a:solidFill>
              </a:rPr>
              <a:t> con </a:t>
            </a:r>
            <a:r>
              <a:rPr lang="it-IT" dirty="0" err="1" smtClean="0">
                <a:solidFill>
                  <a:schemeClr val="tx1"/>
                </a:solidFill>
              </a:rPr>
              <a:t>reserva</a:t>
            </a:r>
            <a:r>
              <a:rPr lang="it-IT" dirty="0" smtClean="0">
                <a:solidFill>
                  <a:schemeClr val="tx1"/>
                </a:solidFill>
              </a:rPr>
              <a:t>, a </a:t>
            </a:r>
            <a:r>
              <a:rPr lang="it-IT" dirty="0" err="1" smtClean="0">
                <a:solidFill>
                  <a:schemeClr val="tx1"/>
                </a:solidFill>
              </a:rPr>
              <a:t>sus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páginas</a:t>
            </a:r>
            <a:endParaRPr lang="it-IT" dirty="0" smtClean="0">
              <a:solidFill>
                <a:schemeClr val="tx1"/>
              </a:solidFill>
            </a:endParaRPr>
          </a:p>
          <a:p>
            <a:r>
              <a:rPr lang="it-IT" dirty="0" err="1" smtClean="0">
                <a:solidFill>
                  <a:schemeClr val="tx1"/>
                </a:solidFill>
              </a:rPr>
              <a:t>Algo</a:t>
            </a:r>
            <a:r>
              <a:rPr lang="it-IT" dirty="0" smtClean="0">
                <a:solidFill>
                  <a:schemeClr val="tx1"/>
                </a:solidFill>
              </a:rPr>
              <a:t> ha </a:t>
            </a:r>
            <a:r>
              <a:rPr lang="it-IT" dirty="0" err="1" smtClean="0">
                <a:solidFill>
                  <a:schemeClr val="tx1"/>
                </a:solidFill>
              </a:rPr>
              <a:t>pasado</a:t>
            </a:r>
            <a:r>
              <a:rPr lang="it-IT" dirty="0" smtClean="0">
                <a:solidFill>
                  <a:schemeClr val="tx1"/>
                </a:solidFill>
              </a:rPr>
              <a:t>, </a:t>
            </a:r>
            <a:r>
              <a:rPr lang="it-IT" dirty="0" smtClean="0">
                <a:solidFill>
                  <a:srgbClr val="00B050"/>
                </a:solidFill>
              </a:rPr>
              <a:t>si </a:t>
            </a:r>
            <a:r>
              <a:rPr lang="it-IT" dirty="0" err="1" smtClean="0">
                <a:solidFill>
                  <a:srgbClr val="00B050"/>
                </a:solidFill>
              </a:rPr>
              <a:t>bien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smtClean="0">
                <a:solidFill>
                  <a:schemeClr val="tx1"/>
                </a:solidFill>
              </a:rPr>
              <a:t>con </a:t>
            </a:r>
            <a:r>
              <a:rPr lang="it-IT" dirty="0" err="1" smtClean="0">
                <a:solidFill>
                  <a:schemeClr val="tx1"/>
                </a:solidFill>
              </a:rPr>
              <a:t>reserva</a:t>
            </a:r>
            <a:r>
              <a:rPr lang="it-IT" dirty="0" smtClean="0">
                <a:solidFill>
                  <a:schemeClr val="tx1"/>
                </a:solidFill>
              </a:rPr>
              <a:t>, a </a:t>
            </a:r>
            <a:r>
              <a:rPr lang="it-IT" dirty="0" err="1" smtClean="0">
                <a:solidFill>
                  <a:schemeClr val="tx1"/>
                </a:solidFill>
              </a:rPr>
              <a:t>sus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páginas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Anglicismi:</a:t>
            </a:r>
            <a:br>
              <a:rPr lang="it-IT" dirty="0" smtClean="0"/>
            </a:br>
            <a:r>
              <a:rPr lang="it-IT" dirty="0" smtClean="0"/>
              <a:t>eccessiva</a:t>
            </a:r>
            <a:r>
              <a:rPr lang="it-IT" dirty="0" smtClean="0">
                <a:solidFill>
                  <a:srgbClr val="FF0000"/>
                </a:solidFill>
              </a:rPr>
              <a:t> concisione</a:t>
            </a:r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617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>
                <a:solidFill>
                  <a:schemeClr val="tx1"/>
                </a:solidFill>
              </a:rPr>
              <a:t>El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hecho</a:t>
            </a:r>
            <a:r>
              <a:rPr lang="it-IT" dirty="0" smtClean="0">
                <a:solidFill>
                  <a:schemeClr val="tx1"/>
                </a:solidFill>
              </a:rPr>
              <a:t> de </a:t>
            </a:r>
            <a:r>
              <a:rPr lang="it-IT" dirty="0" err="1" smtClean="0">
                <a:solidFill>
                  <a:schemeClr val="tx1"/>
                </a:solidFill>
              </a:rPr>
              <a:t>que</a:t>
            </a:r>
            <a:r>
              <a:rPr lang="it-IT" dirty="0" smtClean="0">
                <a:solidFill>
                  <a:schemeClr val="tx1"/>
                </a:solidFill>
              </a:rPr>
              <a:t> esta </a:t>
            </a:r>
            <a:r>
              <a:rPr lang="it-IT" dirty="0" err="1" smtClean="0">
                <a:solidFill>
                  <a:schemeClr val="tx1"/>
                </a:solidFill>
              </a:rPr>
              <a:t>palabra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puede</a:t>
            </a:r>
            <a:r>
              <a:rPr lang="it-IT" dirty="0" smtClean="0">
                <a:solidFill>
                  <a:schemeClr val="tx1"/>
                </a:solidFill>
              </a:rPr>
              <a:t> significar esto no implica </a:t>
            </a:r>
            <a:r>
              <a:rPr lang="it-IT" dirty="0" err="1" smtClean="0">
                <a:solidFill>
                  <a:schemeClr val="tx1"/>
                </a:solidFill>
              </a:rPr>
              <a:t>que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puedes</a:t>
            </a:r>
            <a:r>
              <a:rPr lang="it-IT" dirty="0" smtClean="0">
                <a:solidFill>
                  <a:schemeClr val="tx1"/>
                </a:solidFill>
              </a:rPr>
              <a:t> usarla en este </a:t>
            </a:r>
            <a:r>
              <a:rPr lang="it-IT" dirty="0" err="1" smtClean="0">
                <a:solidFill>
                  <a:schemeClr val="tx1"/>
                </a:solidFill>
              </a:rPr>
              <a:t>contexto</a:t>
            </a:r>
            <a:endParaRPr lang="it-IT" dirty="0" smtClean="0">
              <a:solidFill>
                <a:schemeClr val="tx1"/>
              </a:solidFill>
            </a:endParaRPr>
          </a:p>
          <a:p>
            <a:r>
              <a:rPr lang="it-IT" dirty="0" err="1" smtClean="0">
                <a:solidFill>
                  <a:schemeClr val="tx1"/>
                </a:solidFill>
              </a:rPr>
              <a:t>El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hecho</a:t>
            </a:r>
            <a:r>
              <a:rPr lang="it-IT" dirty="0" smtClean="0">
                <a:solidFill>
                  <a:schemeClr val="tx1"/>
                </a:solidFill>
              </a:rPr>
              <a:t> de </a:t>
            </a:r>
            <a:r>
              <a:rPr lang="it-IT" dirty="0" err="1" smtClean="0">
                <a:solidFill>
                  <a:schemeClr val="tx1"/>
                </a:solidFill>
              </a:rPr>
              <a:t>que</a:t>
            </a:r>
            <a:r>
              <a:rPr lang="it-IT" dirty="0" smtClean="0">
                <a:solidFill>
                  <a:schemeClr val="tx1"/>
                </a:solidFill>
              </a:rPr>
              <a:t> esta </a:t>
            </a:r>
            <a:r>
              <a:rPr lang="it-IT" dirty="0" err="1" smtClean="0">
                <a:solidFill>
                  <a:schemeClr val="tx1"/>
                </a:solidFill>
              </a:rPr>
              <a:t>palabra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rgbClr val="00B050"/>
                </a:solidFill>
              </a:rPr>
              <a:t>pueda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smtClean="0">
                <a:solidFill>
                  <a:schemeClr val="tx1"/>
                </a:solidFill>
              </a:rPr>
              <a:t>significar esto no implica </a:t>
            </a:r>
            <a:r>
              <a:rPr lang="it-IT" dirty="0" err="1" smtClean="0">
                <a:solidFill>
                  <a:schemeClr val="tx1"/>
                </a:solidFill>
              </a:rPr>
              <a:t>que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rgbClr val="00B050"/>
                </a:solidFill>
              </a:rPr>
              <a:t>puedas</a:t>
            </a:r>
            <a:r>
              <a:rPr lang="it-IT" dirty="0" smtClean="0">
                <a:solidFill>
                  <a:srgbClr val="00B050"/>
                </a:solidFill>
              </a:rPr>
              <a:t> </a:t>
            </a:r>
            <a:r>
              <a:rPr lang="it-IT" dirty="0" smtClean="0">
                <a:solidFill>
                  <a:schemeClr val="tx1"/>
                </a:solidFill>
              </a:rPr>
              <a:t>usarla en este </a:t>
            </a:r>
            <a:r>
              <a:rPr lang="it-IT" dirty="0" err="1" smtClean="0">
                <a:solidFill>
                  <a:schemeClr val="tx1"/>
                </a:solidFill>
              </a:rPr>
              <a:t>contexto</a:t>
            </a:r>
            <a:endParaRPr lang="it-IT" dirty="0" smtClean="0">
              <a:solidFill>
                <a:schemeClr val="tx1"/>
              </a:solidFill>
            </a:endParaRPr>
          </a:p>
          <a:p>
            <a:endParaRPr lang="it-IT" dirty="0">
              <a:solidFill>
                <a:schemeClr val="tx1"/>
              </a:solidFill>
            </a:endParaRPr>
          </a:p>
          <a:p>
            <a:r>
              <a:rPr lang="it-IT" dirty="0" smtClean="0">
                <a:solidFill>
                  <a:schemeClr val="tx1"/>
                </a:solidFill>
              </a:rPr>
              <a:t>Es </a:t>
            </a:r>
            <a:r>
              <a:rPr lang="it-IT" dirty="0" err="1" smtClean="0">
                <a:solidFill>
                  <a:schemeClr val="tx1"/>
                </a:solidFill>
              </a:rPr>
              <a:t>probable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que</a:t>
            </a:r>
            <a:r>
              <a:rPr lang="it-IT" dirty="0" smtClean="0">
                <a:solidFill>
                  <a:schemeClr val="tx1"/>
                </a:solidFill>
              </a:rPr>
              <a:t> no se </a:t>
            </a:r>
            <a:r>
              <a:rPr lang="it-IT" dirty="0" err="1" smtClean="0">
                <a:solidFill>
                  <a:schemeClr val="tx1"/>
                </a:solidFill>
              </a:rPr>
              <a:t>presentará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mucha</a:t>
            </a:r>
            <a:r>
              <a:rPr lang="it-IT" dirty="0" smtClean="0">
                <a:solidFill>
                  <a:schemeClr val="tx1"/>
                </a:solidFill>
              </a:rPr>
              <a:t> demanda de </a:t>
            </a:r>
            <a:r>
              <a:rPr lang="it-IT" dirty="0" err="1" smtClean="0">
                <a:solidFill>
                  <a:schemeClr val="tx1"/>
                </a:solidFill>
              </a:rPr>
              <a:t>clases</a:t>
            </a:r>
            <a:r>
              <a:rPr lang="it-IT" dirty="0" smtClean="0">
                <a:solidFill>
                  <a:schemeClr val="tx1"/>
                </a:solidFill>
              </a:rPr>
              <a:t> en </a:t>
            </a:r>
            <a:r>
              <a:rPr lang="it-IT" dirty="0" err="1" smtClean="0">
                <a:solidFill>
                  <a:schemeClr val="tx1"/>
                </a:solidFill>
              </a:rPr>
              <a:t>estas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lenguas</a:t>
            </a:r>
            <a:endParaRPr lang="it-IT" dirty="0" smtClean="0">
              <a:solidFill>
                <a:schemeClr val="tx1"/>
              </a:solidFill>
            </a:endParaRPr>
          </a:p>
          <a:p>
            <a:r>
              <a:rPr lang="it-IT" dirty="0" smtClean="0">
                <a:solidFill>
                  <a:schemeClr val="tx1"/>
                </a:solidFill>
              </a:rPr>
              <a:t>Es </a:t>
            </a:r>
            <a:r>
              <a:rPr lang="it-IT" dirty="0" err="1" smtClean="0">
                <a:solidFill>
                  <a:schemeClr val="tx1"/>
                </a:solidFill>
              </a:rPr>
              <a:t>probable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que</a:t>
            </a:r>
            <a:r>
              <a:rPr lang="it-IT" dirty="0" smtClean="0">
                <a:solidFill>
                  <a:schemeClr val="tx1"/>
                </a:solidFill>
              </a:rPr>
              <a:t> no se </a:t>
            </a:r>
            <a:r>
              <a:rPr lang="it-IT" dirty="0" smtClean="0">
                <a:solidFill>
                  <a:srgbClr val="00B050"/>
                </a:solidFill>
              </a:rPr>
              <a:t>presente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mucha</a:t>
            </a:r>
            <a:r>
              <a:rPr lang="it-IT" dirty="0" smtClean="0">
                <a:solidFill>
                  <a:schemeClr val="tx1"/>
                </a:solidFill>
              </a:rPr>
              <a:t> demanda de </a:t>
            </a:r>
            <a:r>
              <a:rPr lang="it-IT" dirty="0" err="1" smtClean="0">
                <a:solidFill>
                  <a:schemeClr val="tx1"/>
                </a:solidFill>
              </a:rPr>
              <a:t>clases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smtClean="0">
                <a:solidFill>
                  <a:srgbClr val="00B050"/>
                </a:solidFill>
              </a:rPr>
              <a:t>de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estas</a:t>
            </a:r>
            <a:r>
              <a:rPr lang="it-IT" dirty="0" smtClean="0">
                <a:solidFill>
                  <a:schemeClr val="tx1"/>
                </a:solidFill>
              </a:rPr>
              <a:t> </a:t>
            </a:r>
            <a:r>
              <a:rPr lang="it-IT" dirty="0" err="1" smtClean="0">
                <a:solidFill>
                  <a:schemeClr val="tx1"/>
                </a:solidFill>
              </a:rPr>
              <a:t>lenguas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Anglicismi: errato uso dei </a:t>
            </a:r>
            <a:r>
              <a:rPr lang="it-IT" dirty="0" smtClean="0">
                <a:solidFill>
                  <a:srgbClr val="FF0000"/>
                </a:solidFill>
              </a:rPr>
              <a:t>tempi verbali</a:t>
            </a:r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308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dirty="0" smtClean="0"/>
              <a:t>Verbi ‘</a:t>
            </a:r>
            <a:r>
              <a:rPr lang="it-IT" dirty="0" smtClean="0">
                <a:solidFill>
                  <a:srgbClr val="FF0000"/>
                </a:solidFill>
              </a:rPr>
              <a:t>snaturati</a:t>
            </a:r>
            <a:r>
              <a:rPr lang="it-IT" dirty="0" smtClean="0"/>
              <a:t>’ </a:t>
            </a:r>
            <a:r>
              <a:rPr lang="it-IT" dirty="0" smtClean="0">
                <a:sym typeface="Wingdings" pitchFamily="2" charset="2"/>
              </a:rPr>
              <a:t> i falsi amici (occhio soprattutto ai verbi transitivi in una lingua e intransitivi nell’altra)</a:t>
            </a:r>
          </a:p>
          <a:p>
            <a:endParaRPr lang="it-IT" dirty="0">
              <a:sym typeface="Wingdings" pitchFamily="2" charset="2"/>
            </a:endParaRPr>
          </a:p>
          <a:p>
            <a:r>
              <a:rPr lang="it-IT" dirty="0" smtClean="0">
                <a:sym typeface="Wingdings" pitchFamily="2" charset="2"/>
              </a:rPr>
              <a:t>Uso improprio dei </a:t>
            </a:r>
            <a:r>
              <a:rPr lang="it-IT" dirty="0" smtClean="0">
                <a:solidFill>
                  <a:srgbClr val="FF0000"/>
                </a:solidFill>
                <a:sym typeface="Wingdings" pitchFamily="2" charset="2"/>
              </a:rPr>
              <a:t>deittici</a:t>
            </a:r>
            <a:r>
              <a:rPr lang="it-IT" dirty="0" smtClean="0">
                <a:sym typeface="Wingdings" pitchFamily="2" charset="2"/>
              </a:rPr>
              <a:t>  </a:t>
            </a:r>
            <a:r>
              <a:rPr lang="it-IT" dirty="0" err="1" smtClean="0">
                <a:sym typeface="Wingdings" pitchFamily="2" charset="2"/>
              </a:rPr>
              <a:t>aquí</a:t>
            </a:r>
            <a:r>
              <a:rPr lang="it-IT" dirty="0" smtClean="0">
                <a:sym typeface="Wingdings" pitchFamily="2" charset="2"/>
              </a:rPr>
              <a:t>, </a:t>
            </a:r>
            <a:r>
              <a:rPr lang="it-IT" dirty="0" err="1" smtClean="0">
                <a:sym typeface="Wingdings" pitchFamily="2" charset="2"/>
              </a:rPr>
              <a:t>ahí</a:t>
            </a:r>
            <a:r>
              <a:rPr lang="it-IT" dirty="0" smtClean="0">
                <a:sym typeface="Wingdings" pitchFamily="2" charset="2"/>
              </a:rPr>
              <a:t>, </a:t>
            </a:r>
            <a:r>
              <a:rPr lang="it-IT" dirty="0" err="1" smtClean="0">
                <a:sym typeface="Wingdings" pitchFamily="2" charset="2"/>
              </a:rPr>
              <a:t>allí</a:t>
            </a:r>
            <a:endParaRPr lang="it-IT" dirty="0" smtClean="0">
              <a:sym typeface="Wingdings" pitchFamily="2" charset="2"/>
            </a:endParaRPr>
          </a:p>
          <a:p>
            <a:endParaRPr lang="it-IT" dirty="0">
              <a:sym typeface="Wingdings" pitchFamily="2" charset="2"/>
            </a:endParaRPr>
          </a:p>
          <a:p>
            <a:r>
              <a:rPr lang="it-IT" dirty="0" smtClean="0">
                <a:sym typeface="Wingdings" pitchFamily="2" charset="2"/>
              </a:rPr>
              <a:t>Errori </a:t>
            </a:r>
            <a:r>
              <a:rPr lang="it-IT" dirty="0" smtClean="0">
                <a:solidFill>
                  <a:srgbClr val="FF0000"/>
                </a:solidFill>
                <a:sym typeface="Wingdings" pitchFamily="2" charset="2"/>
              </a:rPr>
              <a:t>morfologici</a:t>
            </a:r>
            <a:r>
              <a:rPr lang="it-IT" dirty="0" smtClean="0">
                <a:sym typeface="Wingdings" pitchFamily="2" charset="2"/>
              </a:rPr>
              <a:t>  femminili irregolari, ma anche desinenze o prefissi simili ma differenti (ad esempio gli inglesi </a:t>
            </a:r>
            <a:r>
              <a:rPr lang="it-IT" b="1" dirty="0" err="1" smtClean="0">
                <a:sym typeface="Wingdings" pitchFamily="2" charset="2"/>
              </a:rPr>
              <a:t>dis</a:t>
            </a:r>
            <a:r>
              <a:rPr lang="it-IT" dirty="0" err="1" smtClean="0">
                <a:sym typeface="Wingdings" pitchFamily="2" charset="2"/>
              </a:rPr>
              <a:t>appear</a:t>
            </a:r>
            <a:r>
              <a:rPr lang="it-IT" dirty="0" smtClean="0">
                <a:sym typeface="Wingdings" pitchFamily="2" charset="2"/>
              </a:rPr>
              <a:t>, </a:t>
            </a:r>
            <a:r>
              <a:rPr lang="it-IT" b="1" dirty="0" err="1" smtClean="0">
                <a:sym typeface="Wingdings" pitchFamily="2" charset="2"/>
              </a:rPr>
              <a:t>dis</a:t>
            </a:r>
            <a:r>
              <a:rPr lang="it-IT" dirty="0" err="1" smtClean="0">
                <a:sym typeface="Wingdings" pitchFamily="2" charset="2"/>
              </a:rPr>
              <a:t>agreeable</a:t>
            </a:r>
            <a:r>
              <a:rPr lang="it-IT" dirty="0" smtClean="0">
                <a:sym typeface="Wingdings" pitchFamily="2" charset="2"/>
              </a:rPr>
              <a:t>, </a:t>
            </a:r>
            <a:r>
              <a:rPr lang="it-IT" b="1" dirty="0" err="1" smtClean="0">
                <a:sym typeface="Wingdings" pitchFamily="2" charset="2"/>
              </a:rPr>
              <a:t>dis</a:t>
            </a:r>
            <a:r>
              <a:rPr lang="it-IT" dirty="0" err="1" smtClean="0">
                <a:sym typeface="Wingdings" pitchFamily="2" charset="2"/>
              </a:rPr>
              <a:t>advantage</a:t>
            </a:r>
            <a:r>
              <a:rPr lang="it-IT" dirty="0" smtClean="0">
                <a:sym typeface="Wingdings" pitchFamily="2" charset="2"/>
              </a:rPr>
              <a:t>, in spagnolo sono </a:t>
            </a:r>
            <a:r>
              <a:rPr lang="it-IT" b="1" dirty="0" err="1" smtClean="0">
                <a:solidFill>
                  <a:srgbClr val="00B050"/>
                </a:solidFill>
                <a:sym typeface="Wingdings" pitchFamily="2" charset="2"/>
              </a:rPr>
              <a:t>des</a:t>
            </a:r>
            <a:r>
              <a:rPr lang="it-IT" dirty="0" err="1" smtClean="0">
                <a:sym typeface="Wingdings" pitchFamily="2" charset="2"/>
              </a:rPr>
              <a:t>aparecer</a:t>
            </a:r>
            <a:r>
              <a:rPr lang="it-IT" dirty="0" smtClean="0">
                <a:sym typeface="Wingdings" pitchFamily="2" charset="2"/>
              </a:rPr>
              <a:t>, </a:t>
            </a:r>
            <a:r>
              <a:rPr lang="it-IT" b="1" dirty="0" err="1" smtClean="0">
                <a:solidFill>
                  <a:srgbClr val="00B050"/>
                </a:solidFill>
                <a:sym typeface="Wingdings" pitchFamily="2" charset="2"/>
              </a:rPr>
              <a:t>des</a:t>
            </a:r>
            <a:r>
              <a:rPr lang="it-IT" dirty="0" err="1" smtClean="0">
                <a:sym typeface="Wingdings" pitchFamily="2" charset="2"/>
              </a:rPr>
              <a:t>agradable</a:t>
            </a:r>
            <a:r>
              <a:rPr lang="it-IT" dirty="0" smtClean="0">
                <a:sym typeface="Wingdings" pitchFamily="2" charset="2"/>
              </a:rPr>
              <a:t>, </a:t>
            </a:r>
            <a:r>
              <a:rPr lang="it-IT" b="1" dirty="0" err="1" smtClean="0">
                <a:solidFill>
                  <a:srgbClr val="00B050"/>
                </a:solidFill>
                <a:sym typeface="Wingdings" pitchFamily="2" charset="2"/>
              </a:rPr>
              <a:t>des</a:t>
            </a:r>
            <a:r>
              <a:rPr lang="it-IT" dirty="0" err="1" smtClean="0">
                <a:sym typeface="Wingdings" pitchFamily="2" charset="2"/>
              </a:rPr>
              <a:t>ventaja</a:t>
            </a:r>
            <a:r>
              <a:rPr lang="it-IT" dirty="0" smtClean="0">
                <a:sym typeface="Wingdings" pitchFamily="2" charset="2"/>
              </a:rPr>
              <a:t>)</a:t>
            </a:r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Anglicismi:</a:t>
            </a:r>
            <a:br>
              <a:rPr lang="it-IT" dirty="0" smtClean="0"/>
            </a:br>
            <a:r>
              <a:rPr lang="it-IT" dirty="0" smtClean="0"/>
              <a:t>altro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777477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pertina">
  <a:themeElements>
    <a:clrScheme name="Copertina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Copertina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pertina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547</TotalTime>
  <Words>947</Words>
  <Application>Microsoft Office PowerPoint</Application>
  <PresentationFormat>Presentazione su schermo (4:3)</PresentationFormat>
  <Paragraphs>117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5" baseType="lpstr">
      <vt:lpstr>Copertina</vt:lpstr>
      <vt:lpstr>Anglicismi:  collocazioni errate</vt:lpstr>
      <vt:lpstr>Anglicismi: collocazioni errate </vt:lpstr>
      <vt:lpstr>Anglicismi: errori lessicali</vt:lpstr>
      <vt:lpstr>Anglicismi: errori lessicali</vt:lpstr>
      <vt:lpstr>Anglicismi: uso errato del que</vt:lpstr>
      <vt:lpstr>Anglicismi: uso errato del que</vt:lpstr>
      <vt:lpstr>Anglicismi: uso errato di quien</vt:lpstr>
      <vt:lpstr>Anglicismi: errato ordine delle parole</vt:lpstr>
      <vt:lpstr>Anglicismi: errato ordine delle parole</vt:lpstr>
      <vt:lpstr>Anglicismi: ridondanza</vt:lpstr>
      <vt:lpstr>Anglicismi: eccessiva concisione</vt:lpstr>
      <vt:lpstr>Anglicismi: eccessiva concisione</vt:lpstr>
      <vt:lpstr>Anglicismi: errato uso dei tempi verbali</vt:lpstr>
      <vt:lpstr>Anglicismi: altro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Anglicismi</dc:title>
  <dc:creator>Mirko Brizi</dc:creator>
  <cp:lastModifiedBy>Mirko Brizi</cp:lastModifiedBy>
  <cp:revision>43</cp:revision>
  <dcterms:created xsi:type="dcterms:W3CDTF">2014-04-02T09:52:20Z</dcterms:created>
  <dcterms:modified xsi:type="dcterms:W3CDTF">2014-05-05T17:10:43Z</dcterms:modified>
</cp:coreProperties>
</file>