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98A8F0-4938-48F6-80EA-EB529A4257E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39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16/04/2014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>
            <a:noAutofit/>
          </a:bodyPr>
          <a:lstStyle/>
          <a:p>
            <a:r>
              <a:rPr lang="it-IT" dirty="0" err="1" smtClean="0">
                <a:solidFill>
                  <a:schemeClr val="tx1"/>
                </a:solidFill>
              </a:rPr>
              <a:t>Notamos</a:t>
            </a:r>
            <a:r>
              <a:rPr lang="it-IT" dirty="0" smtClean="0">
                <a:solidFill>
                  <a:schemeClr val="tx1"/>
                </a:solidFill>
              </a:rPr>
              <a:t> un </a:t>
            </a:r>
            <a:r>
              <a:rPr lang="it-IT" dirty="0" err="1" smtClean="0">
                <a:solidFill>
                  <a:schemeClr val="tx1"/>
                </a:solidFill>
              </a:rPr>
              <a:t>fuerte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interés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doctrina</a:t>
            </a:r>
            <a:r>
              <a:rPr lang="it-IT" dirty="0" smtClean="0">
                <a:solidFill>
                  <a:schemeClr val="tx1"/>
                </a:solidFill>
              </a:rPr>
              <a:t> de…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Notamos</a:t>
            </a:r>
            <a:r>
              <a:rPr lang="it-IT" dirty="0" smtClean="0">
                <a:solidFill>
                  <a:schemeClr val="tx1"/>
                </a:solidFill>
              </a:rPr>
              <a:t> un </a:t>
            </a:r>
            <a:r>
              <a:rPr lang="it-IT" dirty="0" err="1" smtClean="0">
                <a:solidFill>
                  <a:schemeClr val="tx1"/>
                </a:solidFill>
              </a:rPr>
              <a:t>fuerte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interés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por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doctrina</a:t>
            </a:r>
            <a:r>
              <a:rPr lang="it-IT" dirty="0" smtClean="0">
                <a:solidFill>
                  <a:schemeClr val="tx1"/>
                </a:solidFill>
              </a:rPr>
              <a:t> de…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Mientras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X se </a:t>
            </a:r>
            <a:r>
              <a:rPr lang="it-IT" dirty="0" err="1" smtClean="0">
                <a:solidFill>
                  <a:schemeClr val="tx1"/>
                </a:solidFill>
              </a:rPr>
              <a:t>interesa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menos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investigar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Mientras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X se </a:t>
            </a:r>
            <a:r>
              <a:rPr lang="it-IT" dirty="0" err="1" smtClean="0">
                <a:solidFill>
                  <a:schemeClr val="tx1"/>
                </a:solidFill>
              </a:rPr>
              <a:t>interesa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menos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por</a:t>
            </a:r>
            <a:r>
              <a:rPr lang="it-IT" b="1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investigar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Se </a:t>
            </a:r>
            <a:r>
              <a:rPr lang="it-IT" dirty="0" err="1" smtClean="0">
                <a:solidFill>
                  <a:schemeClr val="tx1"/>
                </a:solidFill>
              </a:rPr>
              <a:t>interesa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objeto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Se </a:t>
            </a:r>
            <a:r>
              <a:rPr lang="it-IT" dirty="0" err="1" smtClean="0">
                <a:solidFill>
                  <a:schemeClr val="tx1"/>
                </a:solidFill>
              </a:rPr>
              <a:t>interesa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por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objeto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(nascono dall’inglese </a:t>
            </a:r>
            <a:r>
              <a:rPr lang="it-IT" b="1" dirty="0" smtClean="0">
                <a:solidFill>
                  <a:schemeClr val="tx1"/>
                </a:solidFill>
              </a:rPr>
              <a:t>to be </a:t>
            </a:r>
            <a:r>
              <a:rPr lang="it-IT" b="1" dirty="0" err="1" smtClean="0">
                <a:solidFill>
                  <a:schemeClr val="tx1"/>
                </a:solidFill>
              </a:rPr>
              <a:t>interested</a:t>
            </a:r>
            <a:r>
              <a:rPr lang="it-IT" b="1" dirty="0" smtClean="0">
                <a:solidFill>
                  <a:schemeClr val="tx1"/>
                </a:solidFill>
              </a:rPr>
              <a:t> in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en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una </a:t>
            </a:r>
            <a:r>
              <a:rPr lang="it-IT" dirty="0" err="1" smtClean="0">
                <a:solidFill>
                  <a:schemeClr val="tx1"/>
                </a:solidFill>
              </a:rPr>
              <a:t>manera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semejante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r>
              <a:rPr lang="it-IT" dirty="0" smtClean="0">
                <a:solidFill>
                  <a:schemeClr val="tx1"/>
                </a:solidFill>
              </a:rPr>
              <a:t> una </a:t>
            </a:r>
            <a:r>
              <a:rPr lang="it-IT" dirty="0" err="1" smtClean="0">
                <a:solidFill>
                  <a:schemeClr val="tx1"/>
                </a:solidFill>
              </a:rPr>
              <a:t>manera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semejante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aplican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una </a:t>
            </a:r>
            <a:r>
              <a:rPr lang="it-IT" dirty="0" err="1" smtClean="0">
                <a:solidFill>
                  <a:schemeClr val="tx1"/>
                </a:solidFill>
              </a:rPr>
              <a:t>manera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ajena</a:t>
            </a:r>
            <a:r>
              <a:rPr lang="it-IT" dirty="0" smtClean="0">
                <a:solidFill>
                  <a:schemeClr val="tx1"/>
                </a:solidFill>
              </a:rPr>
              <a:t> a la </a:t>
            </a:r>
            <a:r>
              <a:rPr lang="it-IT" dirty="0" err="1" smtClean="0">
                <a:solidFill>
                  <a:schemeClr val="tx1"/>
                </a:solidFill>
              </a:rPr>
              <a:t>nuestra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aplican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una </a:t>
            </a:r>
            <a:r>
              <a:rPr lang="it-IT" dirty="0" err="1" smtClean="0">
                <a:solidFill>
                  <a:schemeClr val="tx1"/>
                </a:solidFill>
              </a:rPr>
              <a:t>manera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ajena</a:t>
            </a:r>
            <a:r>
              <a:rPr lang="it-IT" dirty="0" smtClean="0">
                <a:solidFill>
                  <a:schemeClr val="tx1"/>
                </a:solidFill>
              </a:rPr>
              <a:t> a la </a:t>
            </a:r>
            <a:r>
              <a:rPr lang="it-IT" dirty="0" err="1" smtClean="0">
                <a:solidFill>
                  <a:schemeClr val="tx1"/>
                </a:solidFill>
              </a:rPr>
              <a:t>nuestra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(nasce dall’inglese </a:t>
            </a:r>
            <a:r>
              <a:rPr lang="it-IT" b="1" dirty="0" smtClean="0">
                <a:solidFill>
                  <a:schemeClr val="tx1"/>
                </a:solidFill>
              </a:rPr>
              <a:t>in a </a:t>
            </a:r>
            <a:r>
              <a:rPr lang="it-IT" b="1" dirty="0" err="1" smtClean="0">
                <a:solidFill>
                  <a:schemeClr val="tx1"/>
                </a:solidFill>
              </a:rPr>
              <a:t>manner</a:t>
            </a:r>
            <a:r>
              <a:rPr lang="it-IT" dirty="0" smtClean="0">
                <a:solidFill>
                  <a:schemeClr val="tx1"/>
                </a:solidFill>
              </a:rPr>
              <a:t>, ma potrebbe essere dovuto anche all’influenza della forma spagnola </a:t>
            </a:r>
            <a:r>
              <a:rPr lang="it-IT" b="1" dirty="0" smtClean="0">
                <a:solidFill>
                  <a:schemeClr val="tx1"/>
                </a:solidFill>
              </a:rPr>
              <a:t>en </a:t>
            </a:r>
            <a:r>
              <a:rPr lang="it-IT" b="1" dirty="0" err="1" smtClean="0">
                <a:solidFill>
                  <a:schemeClr val="tx1"/>
                </a:solidFill>
              </a:rPr>
              <a:t>cierta</a:t>
            </a:r>
            <a:r>
              <a:rPr lang="it-IT" b="1" dirty="0" smtClean="0">
                <a:solidFill>
                  <a:schemeClr val="tx1"/>
                </a:solidFill>
              </a:rPr>
              <a:t> </a:t>
            </a:r>
            <a:r>
              <a:rPr lang="it-IT" b="1" dirty="0" err="1" smtClean="0">
                <a:solidFill>
                  <a:schemeClr val="tx1"/>
                </a:solidFill>
              </a:rPr>
              <a:t>manera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it-IT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tx1"/>
                </a:solidFill>
              </a:rPr>
              <a:t>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en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6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Incorpora la </a:t>
            </a:r>
            <a:r>
              <a:rPr lang="it-IT" dirty="0" err="1" smtClean="0"/>
              <a:t>epistemología</a:t>
            </a:r>
            <a:r>
              <a:rPr lang="it-IT" dirty="0" smtClean="0"/>
              <a:t> de Goethe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/>
              <a:t> su </a:t>
            </a:r>
            <a:r>
              <a:rPr lang="it-IT" dirty="0" err="1" smtClean="0"/>
              <a:t>doctrina</a:t>
            </a:r>
            <a:endParaRPr lang="it-IT" dirty="0" smtClean="0"/>
          </a:p>
          <a:p>
            <a:r>
              <a:rPr lang="it-IT" dirty="0" smtClean="0"/>
              <a:t>Incorpora la </a:t>
            </a:r>
            <a:r>
              <a:rPr lang="it-IT" dirty="0" err="1" smtClean="0"/>
              <a:t>epistemología</a:t>
            </a:r>
            <a:r>
              <a:rPr lang="it-IT" dirty="0" smtClean="0"/>
              <a:t> de Goethe </a:t>
            </a:r>
            <a:r>
              <a:rPr lang="it-IT" b="1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su </a:t>
            </a:r>
            <a:r>
              <a:rPr lang="it-IT" dirty="0" err="1" smtClean="0"/>
              <a:t>doctrina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(nasce dall’inglese </a:t>
            </a:r>
            <a:r>
              <a:rPr lang="it-IT" b="1" dirty="0" smtClean="0"/>
              <a:t>to include in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Los </a:t>
            </a:r>
            <a:r>
              <a:rPr lang="it-IT" dirty="0" err="1" smtClean="0"/>
              <a:t>ciegos</a:t>
            </a:r>
            <a:r>
              <a:rPr lang="it-IT" dirty="0" smtClean="0"/>
              <a:t> se </a:t>
            </a:r>
            <a:r>
              <a:rPr lang="it-IT" dirty="0" err="1" smtClean="0"/>
              <a:t>equivocan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/>
              <a:t> </a:t>
            </a:r>
            <a:r>
              <a:rPr lang="it-IT" dirty="0" err="1" smtClean="0"/>
              <a:t>medir</a:t>
            </a:r>
            <a:r>
              <a:rPr lang="it-IT" dirty="0" smtClean="0"/>
              <a:t>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distancias</a:t>
            </a:r>
            <a:r>
              <a:rPr lang="it-IT" dirty="0" smtClean="0"/>
              <a:t> </a:t>
            </a:r>
            <a:r>
              <a:rPr lang="it-IT" dirty="0" err="1" smtClean="0"/>
              <a:t>cuando</a:t>
            </a:r>
            <a:r>
              <a:rPr lang="it-IT" dirty="0" smtClean="0"/>
              <a:t> </a:t>
            </a:r>
            <a:r>
              <a:rPr lang="it-IT" dirty="0" err="1" smtClean="0"/>
              <a:t>ven</a:t>
            </a:r>
            <a:r>
              <a:rPr lang="it-IT" dirty="0" smtClean="0"/>
              <a:t> por </a:t>
            </a:r>
            <a:r>
              <a:rPr lang="it-IT" dirty="0" err="1" smtClean="0"/>
              <a:t>primera</a:t>
            </a:r>
            <a:r>
              <a:rPr lang="it-IT" dirty="0" smtClean="0"/>
              <a:t> </a:t>
            </a:r>
            <a:r>
              <a:rPr lang="it-IT" dirty="0" err="1" smtClean="0"/>
              <a:t>vez</a:t>
            </a:r>
            <a:endParaRPr lang="it-IT" dirty="0" smtClean="0"/>
          </a:p>
          <a:p>
            <a:r>
              <a:rPr lang="it-IT" dirty="0" smtClean="0"/>
              <a:t>Los </a:t>
            </a:r>
            <a:r>
              <a:rPr lang="it-IT" dirty="0" err="1" smtClean="0"/>
              <a:t>ciegos</a:t>
            </a:r>
            <a:r>
              <a:rPr lang="it-IT" dirty="0" smtClean="0"/>
              <a:t> se </a:t>
            </a:r>
            <a:r>
              <a:rPr lang="it-IT" dirty="0" err="1" smtClean="0"/>
              <a:t>equivocan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al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medir</a:t>
            </a:r>
            <a:r>
              <a:rPr lang="it-IT" dirty="0" smtClean="0"/>
              <a:t>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distancias</a:t>
            </a:r>
            <a:r>
              <a:rPr lang="it-IT" dirty="0" smtClean="0"/>
              <a:t> </a:t>
            </a:r>
            <a:r>
              <a:rPr lang="it-IT" dirty="0" err="1" smtClean="0"/>
              <a:t>cuando</a:t>
            </a:r>
            <a:r>
              <a:rPr lang="it-IT" dirty="0" smtClean="0"/>
              <a:t> </a:t>
            </a:r>
            <a:r>
              <a:rPr lang="it-IT" dirty="0" err="1" smtClean="0"/>
              <a:t>ven</a:t>
            </a:r>
            <a:r>
              <a:rPr lang="it-IT" dirty="0" smtClean="0"/>
              <a:t> por </a:t>
            </a:r>
            <a:r>
              <a:rPr lang="it-IT" dirty="0" err="1" smtClean="0"/>
              <a:t>primera</a:t>
            </a:r>
            <a:r>
              <a:rPr lang="it-IT" dirty="0" smtClean="0"/>
              <a:t> </a:t>
            </a:r>
            <a:r>
              <a:rPr lang="it-IT" dirty="0" err="1" smtClean="0"/>
              <a:t>vez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en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87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Proceder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/>
              <a:t> </a:t>
            </a:r>
            <a:r>
              <a:rPr lang="it-IT" dirty="0" err="1" smtClean="0"/>
              <a:t>imitación</a:t>
            </a:r>
            <a:r>
              <a:rPr lang="it-IT" dirty="0" smtClean="0"/>
              <a:t> de </a:t>
            </a:r>
            <a:r>
              <a:rPr lang="it-IT" dirty="0" err="1" smtClean="0"/>
              <a:t>alguien</a:t>
            </a:r>
            <a:endParaRPr lang="it-IT" dirty="0" smtClean="0"/>
          </a:p>
          <a:p>
            <a:r>
              <a:rPr lang="it-IT" dirty="0" smtClean="0"/>
              <a:t>Proceder </a:t>
            </a:r>
            <a:r>
              <a:rPr lang="it-IT" b="1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imitación</a:t>
            </a:r>
            <a:r>
              <a:rPr lang="it-IT" dirty="0" smtClean="0"/>
              <a:t> de </a:t>
            </a:r>
            <a:r>
              <a:rPr lang="it-IT" dirty="0" err="1" smtClean="0"/>
              <a:t>alguien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(nasce dall’inglese </a:t>
            </a:r>
            <a:r>
              <a:rPr lang="it-IT" b="1" dirty="0" smtClean="0"/>
              <a:t>in </a:t>
            </a:r>
            <a:r>
              <a:rPr lang="it-IT" b="1" dirty="0" err="1" smtClean="0"/>
              <a:t>imitation</a:t>
            </a:r>
            <a:r>
              <a:rPr lang="it-IT" b="1" dirty="0" smtClean="0"/>
              <a:t> of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Tener </a:t>
            </a:r>
            <a:r>
              <a:rPr lang="it-IT" dirty="0" err="1" smtClean="0"/>
              <a:t>dificultad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en</a:t>
            </a:r>
            <a:r>
              <a:rPr lang="it-IT" dirty="0" smtClean="0"/>
              <a:t> </a:t>
            </a:r>
            <a:r>
              <a:rPr lang="it-IT" dirty="0" err="1" smtClean="0"/>
              <a:t>localizar</a:t>
            </a:r>
            <a:endParaRPr lang="it-IT" dirty="0" smtClean="0"/>
          </a:p>
          <a:p>
            <a:r>
              <a:rPr lang="it-IT" dirty="0" smtClean="0"/>
              <a:t>Tener </a:t>
            </a:r>
            <a:r>
              <a:rPr lang="it-IT" dirty="0" err="1" smtClean="0"/>
              <a:t>dificultad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localizar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(nasce dall’inglese </a:t>
            </a:r>
            <a:r>
              <a:rPr lang="it-IT" b="1" dirty="0" smtClean="0"/>
              <a:t>to </a:t>
            </a:r>
            <a:r>
              <a:rPr lang="it-IT" b="1" dirty="0" err="1" smtClean="0"/>
              <a:t>have</a:t>
            </a:r>
            <a:r>
              <a:rPr lang="it-IT" b="1" dirty="0" smtClean="0"/>
              <a:t> </a:t>
            </a:r>
            <a:r>
              <a:rPr lang="it-IT" b="1" dirty="0" err="1" smtClean="0"/>
              <a:t>difficulty</a:t>
            </a:r>
            <a:r>
              <a:rPr lang="it-IT" b="1" dirty="0" smtClean="0"/>
              <a:t> in</a:t>
            </a:r>
            <a:r>
              <a:rPr lang="it-IT" dirty="0" smtClean="0"/>
              <a:t>; in spagnolo in realtà si può usare </a:t>
            </a:r>
            <a:r>
              <a:rPr lang="it-IT" b="1" dirty="0" smtClean="0"/>
              <a:t>tener </a:t>
            </a:r>
            <a:r>
              <a:rPr lang="it-IT" b="1" dirty="0" err="1" smtClean="0"/>
              <a:t>dificultad</a:t>
            </a:r>
            <a:r>
              <a:rPr lang="it-IT" b="1" dirty="0" smtClean="0"/>
              <a:t> en</a:t>
            </a:r>
            <a:r>
              <a:rPr lang="it-IT" dirty="0" smtClean="0"/>
              <a:t>, ma solo se </a:t>
            </a:r>
            <a:r>
              <a:rPr lang="it-IT" dirty="0" smtClean="0">
                <a:solidFill>
                  <a:srgbClr val="00B050"/>
                </a:solidFill>
              </a:rPr>
              <a:t>seguito da articolo + sostantivo</a:t>
            </a:r>
            <a:r>
              <a:rPr lang="it-IT" dirty="0" smtClean="0"/>
              <a:t>, non quando è seguito da un infinito: </a:t>
            </a:r>
            <a:r>
              <a:rPr lang="it-IT" b="1" i="1" dirty="0" smtClean="0">
                <a:solidFill>
                  <a:schemeClr val="tx1"/>
                </a:solidFill>
              </a:rPr>
              <a:t>tiene </a:t>
            </a:r>
            <a:r>
              <a:rPr lang="it-IT" b="1" i="1" dirty="0" err="1" smtClean="0">
                <a:solidFill>
                  <a:schemeClr val="tx1"/>
                </a:solidFill>
              </a:rPr>
              <a:t>dificultad</a:t>
            </a:r>
            <a:r>
              <a:rPr lang="it-IT" b="1" i="1" dirty="0" smtClean="0">
                <a:solidFill>
                  <a:schemeClr val="tx1"/>
                </a:solidFill>
              </a:rPr>
              <a:t> en lo </a:t>
            </a:r>
            <a:r>
              <a:rPr lang="it-IT" b="1" i="1" dirty="0" err="1" smtClean="0">
                <a:solidFill>
                  <a:schemeClr val="tx1"/>
                </a:solidFill>
              </a:rPr>
              <a:t>estudios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en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5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X </a:t>
            </a:r>
            <a:r>
              <a:rPr lang="it-IT" dirty="0" err="1" smtClean="0"/>
              <a:t>encuentra</a:t>
            </a:r>
            <a:r>
              <a:rPr lang="it-IT" dirty="0" smtClean="0"/>
              <a:t> la clave </a:t>
            </a:r>
            <a:r>
              <a:rPr lang="it-IT" dirty="0" smtClean="0">
                <a:solidFill>
                  <a:srgbClr val="FF0000"/>
                </a:solidFill>
              </a:rPr>
              <a:t>a</a:t>
            </a:r>
            <a:r>
              <a:rPr lang="it-IT" dirty="0" smtClean="0"/>
              <a:t> la </a:t>
            </a:r>
            <a:r>
              <a:rPr lang="it-IT" dirty="0" err="1" smtClean="0"/>
              <a:t>estética</a:t>
            </a:r>
            <a:r>
              <a:rPr lang="it-IT" dirty="0" smtClean="0"/>
              <a:t> de Goethe</a:t>
            </a:r>
          </a:p>
          <a:p>
            <a:r>
              <a:rPr lang="it-IT" dirty="0" smtClean="0"/>
              <a:t>X </a:t>
            </a:r>
            <a:r>
              <a:rPr lang="it-IT" dirty="0" err="1" smtClean="0"/>
              <a:t>encuentra</a:t>
            </a:r>
            <a:r>
              <a:rPr lang="it-IT" dirty="0" smtClean="0"/>
              <a:t> la clave </a:t>
            </a:r>
            <a:r>
              <a:rPr lang="it-IT" dirty="0" smtClean="0">
                <a:solidFill>
                  <a:srgbClr val="00B050"/>
                </a:solidFill>
              </a:rPr>
              <a:t>de</a:t>
            </a:r>
            <a:r>
              <a:rPr lang="it-IT" dirty="0" smtClean="0"/>
              <a:t> la </a:t>
            </a:r>
            <a:r>
              <a:rPr lang="it-IT" dirty="0" err="1" smtClean="0"/>
              <a:t>estética</a:t>
            </a:r>
            <a:r>
              <a:rPr lang="it-IT" dirty="0" smtClean="0"/>
              <a:t> de Goethe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«clave» vuole 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se seguito da un </a:t>
            </a:r>
            <a:r>
              <a:rPr lang="it-IT" dirty="0" smtClean="0">
                <a:solidFill>
                  <a:srgbClr val="00B050"/>
                </a:solidFill>
              </a:rPr>
              <a:t>infinito</a:t>
            </a:r>
            <a:r>
              <a:rPr lang="it-IT" dirty="0" smtClean="0"/>
              <a:t> o da un </a:t>
            </a:r>
            <a:r>
              <a:rPr lang="it-IT" dirty="0" smtClean="0">
                <a:solidFill>
                  <a:srgbClr val="00B050"/>
                </a:solidFill>
              </a:rPr>
              <a:t>nome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in un’azione transitiva</a:t>
            </a:r>
            <a:r>
              <a:rPr lang="it-IT" dirty="0" smtClean="0"/>
              <a:t>, in tutti gli altri vuole </a:t>
            </a:r>
            <a:r>
              <a:rPr lang="it-IT" b="1" dirty="0" smtClean="0"/>
              <a:t>de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/>
              <a:t>La clave </a:t>
            </a:r>
            <a:r>
              <a:rPr lang="it-IT" b="1" dirty="0">
                <a:solidFill>
                  <a:srgbClr val="00B050"/>
                </a:solidFill>
              </a:rPr>
              <a:t>para</a:t>
            </a:r>
            <a:r>
              <a:rPr lang="it-IT" dirty="0">
                <a:solidFill>
                  <a:srgbClr val="00B050"/>
                </a:solidFill>
              </a:rPr>
              <a:t> </a:t>
            </a:r>
            <a:r>
              <a:rPr lang="it-IT" dirty="0" err="1"/>
              <a:t>solucionar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problema</a:t>
            </a:r>
          </a:p>
          <a:p>
            <a:r>
              <a:rPr lang="it-IT" dirty="0"/>
              <a:t>La clave </a:t>
            </a:r>
            <a:r>
              <a:rPr lang="it-IT" b="1" dirty="0">
                <a:solidFill>
                  <a:srgbClr val="00B050"/>
                </a:solidFill>
              </a:rPr>
              <a:t>para</a:t>
            </a:r>
            <a:r>
              <a:rPr lang="it-IT" b="1" dirty="0"/>
              <a:t> </a:t>
            </a:r>
            <a:r>
              <a:rPr lang="it-IT" dirty="0"/>
              <a:t>la </a:t>
            </a:r>
            <a:r>
              <a:rPr lang="it-IT" dirty="0" err="1"/>
              <a:t>solución</a:t>
            </a:r>
            <a:r>
              <a:rPr lang="it-IT" dirty="0"/>
              <a:t> del problema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53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Se discute </a:t>
            </a:r>
            <a:r>
              <a:rPr lang="it-IT" dirty="0" err="1" smtClean="0"/>
              <a:t>cómo</a:t>
            </a:r>
            <a:r>
              <a:rPr lang="it-IT" dirty="0" smtClean="0"/>
              <a:t> </a:t>
            </a:r>
            <a:r>
              <a:rPr lang="it-IT" dirty="0" err="1" smtClean="0"/>
              <a:t>introducir</a:t>
            </a:r>
            <a:r>
              <a:rPr lang="it-IT" dirty="0" smtClean="0"/>
              <a:t> </a:t>
            </a:r>
            <a:r>
              <a:rPr lang="it-IT" dirty="0" smtClean="0">
                <a:solidFill>
                  <a:schemeClr val="tx1"/>
                </a:solidFill>
              </a:rPr>
              <a:t>a </a:t>
            </a:r>
            <a:r>
              <a:rPr lang="it-IT" dirty="0" err="1" smtClean="0"/>
              <a:t>los</a:t>
            </a:r>
            <a:r>
              <a:rPr lang="it-IT" dirty="0" smtClean="0"/>
              <a:t> </a:t>
            </a:r>
            <a:r>
              <a:rPr lang="it-IT" dirty="0" err="1" smtClean="0"/>
              <a:t>niños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al</a:t>
            </a:r>
            <a:r>
              <a:rPr lang="it-IT" dirty="0" smtClean="0"/>
              <a:t> castellano</a:t>
            </a:r>
          </a:p>
          <a:p>
            <a:pPr lvl="0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Se discute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cómo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b="1" dirty="0" err="1">
                <a:solidFill>
                  <a:srgbClr val="00B050"/>
                </a:solidFill>
              </a:rPr>
              <a:t>introducir</a:t>
            </a:r>
            <a:r>
              <a:rPr lang="it-IT" dirty="0">
                <a:solidFill>
                  <a:srgbClr val="00B050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a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los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niños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en </a:t>
            </a:r>
            <a:r>
              <a:rPr lang="it-IT" b="1" dirty="0" err="1" smtClean="0">
                <a:solidFill>
                  <a:srgbClr val="00B050"/>
                </a:solidFill>
              </a:rPr>
              <a:t>el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castellano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Se discute la </a:t>
            </a:r>
            <a:r>
              <a:rPr lang="it-IT" b="1" dirty="0" err="1" smtClean="0">
                <a:solidFill>
                  <a:srgbClr val="00B050"/>
                </a:solidFill>
              </a:rPr>
              <a:t>introducción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de 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los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niños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al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castellano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it-IT" dirty="0" smtClean="0"/>
          </a:p>
          <a:p>
            <a:r>
              <a:rPr lang="it-IT" dirty="0" smtClean="0"/>
              <a:t>Lo </a:t>
            </a:r>
            <a:r>
              <a:rPr lang="it-IT" b="1" dirty="0" err="1" smtClean="0">
                <a:solidFill>
                  <a:srgbClr val="00B050"/>
                </a:solidFill>
              </a:rPr>
              <a:t>estimulaban</a:t>
            </a:r>
            <a:r>
              <a:rPr lang="it-IT" b="1" dirty="0" smtClean="0">
                <a:solidFill>
                  <a:srgbClr val="00B050"/>
                </a:solidFill>
              </a:rPr>
              <a:t> a </a:t>
            </a:r>
            <a:r>
              <a:rPr lang="it-IT" dirty="0" err="1" smtClean="0"/>
              <a:t>perfeccionarse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 err="1" smtClean="0"/>
              <a:t>servían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de </a:t>
            </a:r>
            <a:r>
              <a:rPr lang="it-IT" b="1" dirty="0" err="1" smtClean="0">
                <a:solidFill>
                  <a:srgbClr val="00B050"/>
                </a:solidFill>
              </a:rPr>
              <a:t>estímulo</a:t>
            </a:r>
            <a:r>
              <a:rPr lang="it-IT" b="1" dirty="0" smtClean="0">
                <a:solidFill>
                  <a:srgbClr val="00B050"/>
                </a:solidFill>
              </a:rPr>
              <a:t> para </a:t>
            </a:r>
            <a:r>
              <a:rPr lang="it-IT" dirty="0" err="1" smtClean="0"/>
              <a:t>perfeccionarse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Estás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00B050"/>
                </a:solidFill>
              </a:rPr>
              <a:t>obligado</a:t>
            </a:r>
            <a:r>
              <a:rPr lang="it-IT" b="1" dirty="0" smtClean="0">
                <a:solidFill>
                  <a:srgbClr val="00B050"/>
                </a:solidFill>
              </a:rPr>
              <a:t> a </a:t>
            </a:r>
            <a:r>
              <a:rPr lang="it-IT" dirty="0" err="1" smtClean="0"/>
              <a:t>estudiar</a:t>
            </a:r>
            <a:endParaRPr lang="it-IT" dirty="0" smtClean="0"/>
          </a:p>
          <a:p>
            <a:r>
              <a:rPr lang="it-IT" dirty="0" err="1" smtClean="0"/>
              <a:t>Tienes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la </a:t>
            </a:r>
            <a:r>
              <a:rPr lang="it-IT" b="1" dirty="0" err="1" smtClean="0">
                <a:solidFill>
                  <a:srgbClr val="00B050"/>
                </a:solidFill>
              </a:rPr>
              <a:t>obligación</a:t>
            </a:r>
            <a:r>
              <a:rPr lang="it-IT" b="1" dirty="0" smtClean="0">
                <a:solidFill>
                  <a:srgbClr val="00B050"/>
                </a:solidFill>
              </a:rPr>
              <a:t> de </a:t>
            </a:r>
            <a:r>
              <a:rPr lang="it-IT" dirty="0" err="1" smtClean="0"/>
              <a:t>estudiar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89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Sin </a:t>
            </a:r>
            <a:r>
              <a:rPr lang="it-IT" dirty="0" err="1" smtClean="0"/>
              <a:t>contexto</a:t>
            </a:r>
            <a:r>
              <a:rPr lang="it-IT" dirty="0" smtClean="0"/>
              <a:t> </a:t>
            </a:r>
            <a:r>
              <a:rPr lang="it-IT" dirty="0" err="1" smtClean="0"/>
              <a:t>desviaría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a</a:t>
            </a:r>
            <a:r>
              <a:rPr lang="it-IT" dirty="0" smtClean="0"/>
              <a:t> una mala </a:t>
            </a:r>
            <a:r>
              <a:rPr lang="it-IT" dirty="0" err="1" smtClean="0"/>
              <a:t>interpretación</a:t>
            </a:r>
            <a:endParaRPr lang="it-IT" dirty="0" smtClean="0"/>
          </a:p>
          <a:p>
            <a:r>
              <a:rPr lang="it-IT" dirty="0" smtClean="0"/>
              <a:t>Sin </a:t>
            </a:r>
            <a:r>
              <a:rPr lang="it-IT" dirty="0" err="1" smtClean="0"/>
              <a:t>contexto</a:t>
            </a:r>
            <a:r>
              <a:rPr lang="it-IT" dirty="0" smtClean="0"/>
              <a:t> se </a:t>
            </a:r>
            <a:r>
              <a:rPr lang="it-IT" dirty="0" err="1" smtClean="0"/>
              <a:t>desviaría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00B050"/>
                </a:solidFill>
              </a:rPr>
              <a:t>hacia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una mala </a:t>
            </a:r>
            <a:r>
              <a:rPr lang="it-IT" dirty="0" err="1" smtClean="0"/>
              <a:t>interpretación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Lo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llama</a:t>
            </a:r>
            <a:r>
              <a:rPr lang="it-IT" dirty="0" smtClean="0"/>
              <a:t> la </a:t>
            </a:r>
            <a:r>
              <a:rPr lang="it-IT" dirty="0" err="1" smtClean="0"/>
              <a:t>atención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al</a:t>
            </a:r>
            <a:r>
              <a:rPr lang="it-IT" dirty="0" smtClean="0"/>
              <a:t> </a:t>
            </a:r>
            <a:r>
              <a:rPr lang="it-IT" dirty="0" err="1" smtClean="0"/>
              <a:t>espacio</a:t>
            </a:r>
            <a:r>
              <a:rPr lang="it-IT" dirty="0" smtClean="0"/>
              <a:t> </a:t>
            </a:r>
            <a:r>
              <a:rPr lang="it-IT" dirty="0" err="1" smtClean="0"/>
              <a:t>vacío</a:t>
            </a:r>
            <a:endParaRPr lang="it-IT" dirty="0" smtClean="0"/>
          </a:p>
          <a:p>
            <a:r>
              <a:rPr lang="it-IT" dirty="0" smtClean="0"/>
              <a:t>Lo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llama</a:t>
            </a:r>
            <a:r>
              <a:rPr lang="it-IT" dirty="0" smtClean="0"/>
              <a:t> la </a:t>
            </a:r>
            <a:r>
              <a:rPr lang="it-IT" dirty="0" err="1" smtClean="0"/>
              <a:t>atención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00B050"/>
                </a:solidFill>
              </a:rPr>
              <a:t>hacia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espacio</a:t>
            </a:r>
            <a:r>
              <a:rPr lang="it-IT" dirty="0" smtClean="0"/>
              <a:t> </a:t>
            </a:r>
            <a:r>
              <a:rPr lang="it-IT" dirty="0" err="1" smtClean="0"/>
              <a:t>vacío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La </a:t>
            </a:r>
            <a:r>
              <a:rPr lang="it-IT" dirty="0" err="1" smtClean="0"/>
              <a:t>evolución</a:t>
            </a:r>
            <a:r>
              <a:rPr lang="it-IT" dirty="0" smtClean="0"/>
              <a:t> de X </a:t>
            </a:r>
            <a:r>
              <a:rPr lang="it-IT" dirty="0" smtClean="0">
                <a:solidFill>
                  <a:srgbClr val="FF0000"/>
                </a:solidFill>
              </a:rPr>
              <a:t>al</a:t>
            </a:r>
            <a:r>
              <a:rPr lang="it-IT" dirty="0" smtClean="0"/>
              <a:t> </a:t>
            </a:r>
            <a:r>
              <a:rPr lang="it-IT" dirty="0" err="1" smtClean="0"/>
              <a:t>impresionismo</a:t>
            </a:r>
            <a:endParaRPr lang="it-IT" dirty="0" smtClean="0"/>
          </a:p>
          <a:p>
            <a:r>
              <a:rPr lang="it-IT" dirty="0" smtClean="0"/>
              <a:t>La </a:t>
            </a:r>
            <a:r>
              <a:rPr lang="it-IT" dirty="0" err="1" smtClean="0"/>
              <a:t>evolución</a:t>
            </a:r>
            <a:r>
              <a:rPr lang="it-IT" dirty="0" smtClean="0"/>
              <a:t> de X </a:t>
            </a:r>
            <a:r>
              <a:rPr lang="it-IT" b="1" dirty="0" err="1" smtClean="0">
                <a:solidFill>
                  <a:srgbClr val="00B050"/>
                </a:solidFill>
              </a:rPr>
              <a:t>hacia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impresionismo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a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8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Hace</a:t>
            </a:r>
            <a:r>
              <a:rPr lang="it-IT" dirty="0" smtClean="0"/>
              <a:t> de </a:t>
            </a:r>
            <a:r>
              <a:rPr lang="it-IT" dirty="0" err="1" smtClean="0"/>
              <a:t>trampolín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a</a:t>
            </a:r>
            <a:r>
              <a:rPr lang="it-IT" dirty="0" smtClean="0"/>
              <a:t>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ideas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Un </a:t>
            </a:r>
            <a:r>
              <a:rPr lang="it-IT" dirty="0" err="1" smtClean="0"/>
              <a:t>trampolín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saltar</a:t>
            </a:r>
          </a:p>
          <a:p>
            <a:r>
              <a:rPr lang="it-IT" dirty="0" smtClean="0"/>
              <a:t>Un </a:t>
            </a:r>
            <a:r>
              <a:rPr lang="it-IT" dirty="0" err="1" smtClean="0"/>
              <a:t>trampolín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el</a:t>
            </a:r>
            <a:r>
              <a:rPr lang="it-IT" dirty="0" smtClean="0"/>
              <a:t> salto</a:t>
            </a:r>
          </a:p>
          <a:p>
            <a:pPr marL="0" indent="0">
              <a:buNone/>
            </a:pPr>
            <a:r>
              <a:rPr lang="it-IT" dirty="0"/>
              <a:t>(</a:t>
            </a:r>
            <a:r>
              <a:rPr lang="it-IT" dirty="0" smtClean="0"/>
              <a:t>trampolino concreto, reale)</a:t>
            </a:r>
          </a:p>
          <a:p>
            <a:endParaRPr lang="it-IT" dirty="0"/>
          </a:p>
          <a:p>
            <a:r>
              <a:rPr lang="it-IT" dirty="0" err="1" smtClean="0"/>
              <a:t>Hace</a:t>
            </a:r>
            <a:r>
              <a:rPr lang="it-IT" dirty="0" smtClean="0"/>
              <a:t> de </a:t>
            </a:r>
            <a:r>
              <a:rPr lang="it-IT" dirty="0" err="1" smtClean="0"/>
              <a:t>trampolín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00B050"/>
                </a:solidFill>
              </a:rPr>
              <a:t>hacia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la idea</a:t>
            </a:r>
          </a:p>
          <a:p>
            <a:pPr marL="0" indent="0">
              <a:buNone/>
            </a:pPr>
            <a:r>
              <a:rPr lang="it-IT" dirty="0" smtClean="0"/>
              <a:t>(trampolino metaforico)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a</a:t>
            </a:r>
            <a:endParaRPr lang="it-IT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9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err="1" smtClean="0"/>
              <a:t>Tratar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r>
              <a:rPr lang="it-IT" dirty="0" smtClean="0"/>
              <a:t> Madrid (più colloquiale)</a:t>
            </a:r>
          </a:p>
          <a:p>
            <a:r>
              <a:rPr lang="it-IT" dirty="0" err="1" smtClean="0"/>
              <a:t>Tratar</a:t>
            </a:r>
            <a:r>
              <a:rPr lang="it-IT" dirty="0" smtClean="0"/>
              <a:t> </a:t>
            </a:r>
            <a:r>
              <a:rPr lang="it-IT" b="1" dirty="0" err="1" smtClean="0">
                <a:solidFill>
                  <a:srgbClr val="00B050"/>
                </a:solidFill>
              </a:rPr>
              <a:t>sobre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Madrid (più colto)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Citar </a:t>
            </a:r>
            <a:r>
              <a:rPr lang="it-IT" b="1" dirty="0" smtClean="0">
                <a:solidFill>
                  <a:srgbClr val="00B050"/>
                </a:solidFill>
              </a:rPr>
              <a:t>de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Goethe</a:t>
            </a:r>
            <a:r>
              <a:rPr lang="it-IT" dirty="0"/>
              <a:t> </a:t>
            </a:r>
            <a:r>
              <a:rPr lang="it-IT" dirty="0" smtClean="0"/>
              <a:t>(partitivo, ma non è necessario)</a:t>
            </a:r>
          </a:p>
          <a:p>
            <a:r>
              <a:rPr lang="it-IT" dirty="0" smtClean="0"/>
              <a:t>Citar </a:t>
            </a:r>
            <a:r>
              <a:rPr lang="it-IT" b="1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Goethe (il complemento è persona)</a:t>
            </a:r>
          </a:p>
          <a:p>
            <a:r>
              <a:rPr lang="it-IT" dirty="0" smtClean="0"/>
              <a:t>Citar </a:t>
            </a:r>
            <a:r>
              <a:rPr lang="it-IT" b="1" dirty="0" err="1" smtClean="0">
                <a:solidFill>
                  <a:srgbClr val="00B050"/>
                </a:solidFill>
              </a:rPr>
              <a:t>el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i="1" dirty="0" err="1" smtClean="0"/>
              <a:t>Quijote</a:t>
            </a:r>
            <a:r>
              <a:rPr lang="it-IT" dirty="0" smtClean="0"/>
              <a:t> (il complemento non è persona)</a:t>
            </a:r>
          </a:p>
          <a:p>
            <a:endParaRPr lang="it-IT" dirty="0"/>
          </a:p>
          <a:p>
            <a:r>
              <a:rPr lang="it-IT" dirty="0" err="1" smtClean="0"/>
              <a:t>Preocuparse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de/por</a:t>
            </a:r>
            <a:r>
              <a:rPr lang="it-IT" dirty="0" smtClean="0"/>
              <a:t> </a:t>
            </a:r>
            <a:r>
              <a:rPr lang="it-IT" dirty="0" err="1" smtClean="0"/>
              <a:t>algo</a:t>
            </a:r>
            <a:endParaRPr lang="it-IT" dirty="0" smtClean="0"/>
          </a:p>
          <a:p>
            <a:r>
              <a:rPr lang="it-IT" dirty="0" smtClean="0"/>
              <a:t>Tener </a:t>
            </a:r>
            <a:r>
              <a:rPr lang="it-IT" dirty="0" err="1" smtClean="0"/>
              <a:t>preocupación</a:t>
            </a:r>
            <a:r>
              <a:rPr lang="it-IT" dirty="0" smtClean="0"/>
              <a:t> </a:t>
            </a:r>
            <a:r>
              <a:rPr lang="it-IT" b="1" dirty="0" smtClean="0">
                <a:solidFill>
                  <a:srgbClr val="00B050"/>
                </a:solidFill>
              </a:rPr>
              <a:t>de/por</a:t>
            </a:r>
            <a:r>
              <a:rPr lang="it-IT" dirty="0" smtClean="0"/>
              <a:t> </a:t>
            </a:r>
            <a:r>
              <a:rPr lang="it-IT" dirty="0" err="1" smtClean="0"/>
              <a:t>algo</a:t>
            </a:r>
            <a:r>
              <a:rPr lang="it-IT" dirty="0" smtClean="0"/>
              <a:t> (ma può essere ambigua)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Anglicismi: uso di </a:t>
            </a:r>
            <a:r>
              <a:rPr lang="it-IT" b="1" i="1" dirty="0" smtClean="0">
                <a:solidFill>
                  <a:srgbClr val="FF0000"/>
                </a:solidFill>
              </a:rPr>
              <a:t>de</a:t>
            </a:r>
            <a:endParaRPr lang="it-IT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0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lugar</a:t>
            </a:r>
            <a:r>
              <a:rPr lang="it-IT" dirty="0" smtClean="0">
                <a:solidFill>
                  <a:schemeClr val="tx1"/>
                </a:solidFill>
              </a:rPr>
              <a:t> de servir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propias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necesidades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lugar</a:t>
            </a:r>
            <a:r>
              <a:rPr lang="it-IT" dirty="0" smtClean="0">
                <a:solidFill>
                  <a:schemeClr val="tx1"/>
                </a:solidFill>
              </a:rPr>
              <a:t> de servir </a:t>
            </a:r>
            <a:r>
              <a:rPr lang="it-IT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propias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necesidades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Este </a:t>
            </a:r>
            <a:r>
              <a:rPr lang="it-IT" dirty="0" err="1" smtClean="0">
                <a:solidFill>
                  <a:schemeClr val="tx1"/>
                </a:solidFill>
              </a:rPr>
              <a:t>argumento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afecta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historia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España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Este </a:t>
            </a:r>
            <a:r>
              <a:rPr lang="it-IT" dirty="0" err="1" smtClean="0">
                <a:solidFill>
                  <a:schemeClr val="tx1"/>
                </a:solidFill>
              </a:rPr>
              <a:t>argumento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afecta</a:t>
            </a:r>
            <a:r>
              <a:rPr lang="it-IT" dirty="0" smtClean="0">
                <a:solidFill>
                  <a:srgbClr val="00B050"/>
                </a:solidFill>
              </a:rPr>
              <a:t> a </a:t>
            </a:r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err="1" smtClean="0">
                <a:solidFill>
                  <a:schemeClr val="tx1"/>
                </a:solidFill>
              </a:rPr>
              <a:t>historia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España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Tiende</a:t>
            </a:r>
            <a:r>
              <a:rPr lang="it-IT" dirty="0" smtClean="0">
                <a:solidFill>
                  <a:schemeClr val="tx1"/>
                </a:solidFill>
              </a:rPr>
              <a:t> a privar de su color </a:t>
            </a:r>
            <a:r>
              <a:rPr lang="it-IT" dirty="0" err="1" smtClean="0">
                <a:solidFill>
                  <a:schemeClr val="tx1"/>
                </a:solidFill>
              </a:rPr>
              <a:t>los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árboles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Tiende</a:t>
            </a:r>
            <a:r>
              <a:rPr lang="it-IT" dirty="0" smtClean="0">
                <a:solidFill>
                  <a:schemeClr val="tx1"/>
                </a:solidFill>
              </a:rPr>
              <a:t> a privar de su color </a:t>
            </a:r>
            <a:r>
              <a:rPr lang="it-IT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árboles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 </a:t>
            </a:r>
            <a:r>
              <a:rPr lang="it-IT" dirty="0" smtClean="0">
                <a:solidFill>
                  <a:srgbClr val="FF0000"/>
                </a:solidFill>
              </a:rPr>
              <a:t>omissione</a:t>
            </a:r>
            <a:r>
              <a:rPr lang="it-IT" dirty="0" smtClean="0"/>
              <a:t> della preposizione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67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Nos </a:t>
            </a:r>
            <a:r>
              <a:rPr lang="it-IT" dirty="0" err="1" smtClean="0">
                <a:solidFill>
                  <a:schemeClr val="tx1"/>
                </a:solidFill>
              </a:rPr>
              <a:t>informan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ha </a:t>
            </a:r>
            <a:r>
              <a:rPr lang="it-IT" dirty="0" err="1" smtClean="0">
                <a:solidFill>
                  <a:schemeClr val="tx1"/>
                </a:solidFill>
              </a:rPr>
              <a:t>llegado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señor</a:t>
            </a:r>
            <a:r>
              <a:rPr lang="it-IT" dirty="0" smtClean="0">
                <a:solidFill>
                  <a:schemeClr val="tx1"/>
                </a:solidFill>
              </a:rPr>
              <a:t> X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Nos </a:t>
            </a:r>
            <a:r>
              <a:rPr lang="it-IT" dirty="0" err="1" smtClean="0">
                <a:solidFill>
                  <a:schemeClr val="tx1"/>
                </a:solidFill>
              </a:rPr>
              <a:t>informan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de </a:t>
            </a:r>
            <a:r>
              <a:rPr lang="it-IT" b="1" dirty="0" err="1" smtClean="0">
                <a:solidFill>
                  <a:srgbClr val="00B050"/>
                </a:solidFill>
              </a:rPr>
              <a:t>que</a:t>
            </a:r>
            <a:r>
              <a:rPr lang="it-IT" b="1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ha </a:t>
            </a:r>
            <a:r>
              <a:rPr lang="it-IT" dirty="0" err="1" smtClean="0">
                <a:solidFill>
                  <a:schemeClr val="tx1"/>
                </a:solidFill>
              </a:rPr>
              <a:t>llegado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señor</a:t>
            </a:r>
            <a:r>
              <a:rPr lang="it-IT" dirty="0" smtClean="0">
                <a:solidFill>
                  <a:schemeClr val="tx1"/>
                </a:solidFill>
              </a:rPr>
              <a:t> X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Estoy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seguro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ya</a:t>
            </a:r>
            <a:r>
              <a:rPr lang="it-IT" dirty="0" smtClean="0">
                <a:solidFill>
                  <a:schemeClr val="tx1"/>
                </a:solidFill>
              </a:rPr>
              <a:t> lo he visto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Estoy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seguro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de </a:t>
            </a:r>
            <a:r>
              <a:rPr lang="it-IT" b="1" dirty="0" err="1" smtClean="0">
                <a:solidFill>
                  <a:srgbClr val="00B050"/>
                </a:solidFill>
              </a:rPr>
              <a:t>que</a:t>
            </a:r>
            <a:r>
              <a:rPr lang="it-IT" b="1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ya</a:t>
            </a:r>
            <a:r>
              <a:rPr lang="it-IT" dirty="0" smtClean="0">
                <a:solidFill>
                  <a:schemeClr val="tx1"/>
                </a:solidFill>
              </a:rPr>
              <a:t> lo he visto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Contribuirá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un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ensayo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Contribuirá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con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un </a:t>
            </a:r>
            <a:r>
              <a:rPr lang="it-IT" dirty="0" err="1" smtClean="0">
                <a:solidFill>
                  <a:schemeClr val="tx1"/>
                </a:solidFill>
              </a:rPr>
              <a:t>ensayo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Contribuirá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err="1" smtClean="0">
                <a:solidFill>
                  <a:schemeClr val="tx1"/>
                </a:solidFill>
              </a:rPr>
              <a:t>publicación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Contribuirá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rgbClr val="00B050"/>
                </a:solidFill>
              </a:rPr>
              <a:t>para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salga </a:t>
            </a:r>
            <a:r>
              <a:rPr lang="it-IT" dirty="0" err="1" smtClean="0">
                <a:solidFill>
                  <a:schemeClr val="tx1"/>
                </a:solidFill>
              </a:rPr>
              <a:t>bien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 </a:t>
            </a:r>
            <a:r>
              <a:rPr lang="it-IT" dirty="0" smtClean="0">
                <a:solidFill>
                  <a:srgbClr val="FF0000"/>
                </a:solidFill>
              </a:rPr>
              <a:t>omissione</a:t>
            </a:r>
            <a:r>
              <a:rPr lang="it-IT" dirty="0" smtClean="0"/>
              <a:t> della preposizione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695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212</TotalTime>
  <Words>605</Words>
  <Application>Microsoft Office PowerPoint</Application>
  <PresentationFormat>Presentazione su schermo (4:3)</PresentationFormat>
  <Paragraphs>103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Copertina</vt:lpstr>
      <vt:lpstr>Anglicismi: uso di en</vt:lpstr>
      <vt:lpstr>Anglicismi: uso di en</vt:lpstr>
      <vt:lpstr>Anglicismi: uso di en</vt:lpstr>
      <vt:lpstr>Anglicismi: uso di en</vt:lpstr>
      <vt:lpstr>Anglicismi: uso di a</vt:lpstr>
      <vt:lpstr>Anglicismi: uso di a</vt:lpstr>
      <vt:lpstr>Anglicismi: uso di a</vt:lpstr>
      <vt:lpstr>Anglicismi: uso di a</vt:lpstr>
      <vt:lpstr>Anglicismi: uso di de</vt:lpstr>
      <vt:lpstr>Anglicismi: omissione della preposizione</vt:lpstr>
      <vt:lpstr>Anglicismi: omissione della preposizione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21</cp:revision>
  <dcterms:created xsi:type="dcterms:W3CDTF">2014-04-02T09:52:20Z</dcterms:created>
  <dcterms:modified xsi:type="dcterms:W3CDTF">2014-04-16T08:13:14Z</dcterms:modified>
</cp:coreProperties>
</file>