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BBAC80A2-E4D0-4702-8970-321F4F7B920E}">
          <p14:sldIdLst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C39EE-D49C-44AB-9BE7-F87810B6FDFE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8A8F0-4938-48F6-80EA-EB529A425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794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it-IT" dirty="0">
                <a:solidFill>
                  <a:schemeClr val="tx1"/>
                </a:solidFill>
              </a:rPr>
              <a:t>Il termine </a:t>
            </a:r>
            <a:r>
              <a:rPr lang="it-IT" b="1" i="1" dirty="0" err="1">
                <a:solidFill>
                  <a:srgbClr val="FF0000"/>
                </a:solidFill>
              </a:rPr>
              <a:t>collocation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fu coniato da </a:t>
            </a:r>
            <a:r>
              <a:rPr lang="it-IT" b="1" dirty="0">
                <a:solidFill>
                  <a:schemeClr val="tx1"/>
                </a:solidFill>
              </a:rPr>
              <a:t>J. R. </a:t>
            </a:r>
            <a:r>
              <a:rPr lang="it-IT" b="1" dirty="0" err="1">
                <a:solidFill>
                  <a:schemeClr val="tx1"/>
                </a:solidFill>
              </a:rPr>
              <a:t>Firth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negli anni ‘50, e indicava una </a:t>
            </a:r>
            <a:r>
              <a:rPr lang="it-IT" dirty="0">
                <a:solidFill>
                  <a:srgbClr val="FF0000"/>
                </a:solidFill>
              </a:rPr>
              <a:t>co-occorrenza abituale di lessemi individuali</a:t>
            </a:r>
            <a:r>
              <a:rPr lang="it-IT" dirty="0">
                <a:solidFill>
                  <a:schemeClr val="tx1"/>
                </a:solidFill>
              </a:rPr>
              <a:t>: il significato di una parola dipende dalle altre parole con cui si </a:t>
            </a:r>
            <a:r>
              <a:rPr lang="it-IT" dirty="0" smtClean="0">
                <a:solidFill>
                  <a:schemeClr val="tx1"/>
                </a:solidFill>
              </a:rPr>
              <a:t>combina</a:t>
            </a:r>
          </a:p>
          <a:p>
            <a:pPr>
              <a:spcBef>
                <a:spcPts val="1200"/>
              </a:spcBef>
            </a:pPr>
            <a:r>
              <a:rPr lang="it-IT" dirty="0" smtClean="0">
                <a:solidFill>
                  <a:schemeClr val="tx1"/>
                </a:solidFill>
              </a:rPr>
              <a:t>Ogni lingua ha le sue collocazioni, che hanno </a:t>
            </a:r>
            <a:r>
              <a:rPr lang="it-IT" dirty="0" smtClean="0">
                <a:solidFill>
                  <a:srgbClr val="FF0000"/>
                </a:solidFill>
              </a:rPr>
              <a:t>carattere idiosincrasico </a:t>
            </a:r>
            <a:r>
              <a:rPr lang="it-IT" dirty="0" smtClean="0">
                <a:solidFill>
                  <a:schemeClr val="tx1"/>
                </a:solidFill>
              </a:rPr>
              <a:t>per motivi culturali, letterari, storici… e sono il risultato della loro ripetizione nel tempo, che fa sì che si fissino come </a:t>
            </a:r>
            <a:r>
              <a:rPr lang="it-IT" dirty="0" smtClean="0">
                <a:solidFill>
                  <a:srgbClr val="FF0000"/>
                </a:solidFill>
              </a:rPr>
              <a:t>unità </a:t>
            </a:r>
          </a:p>
          <a:p>
            <a:pPr>
              <a:spcBef>
                <a:spcPts val="1200"/>
              </a:spcBef>
            </a:pPr>
            <a:r>
              <a:rPr lang="it-IT" dirty="0" smtClean="0">
                <a:solidFill>
                  <a:schemeClr val="tx1"/>
                </a:solidFill>
              </a:rPr>
              <a:t>Sono </a:t>
            </a:r>
            <a:r>
              <a:rPr lang="it-IT" dirty="0" smtClean="0">
                <a:solidFill>
                  <a:srgbClr val="FF0000"/>
                </a:solidFill>
              </a:rPr>
              <a:t>semanticamente trasparenti</a:t>
            </a:r>
            <a:r>
              <a:rPr lang="it-IT" dirty="0" smtClean="0">
                <a:solidFill>
                  <a:schemeClr val="tx1"/>
                </a:solidFill>
              </a:rPr>
              <a:t>, ma essendo idiosincrasiche sono uno scoglio per l’apprendimento</a:t>
            </a:r>
            <a:endParaRPr lang="it-IT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endParaRPr lang="it-IT" dirty="0" smtClean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Definizione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902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it-IT" dirty="0" smtClean="0">
                <a:solidFill>
                  <a:schemeClr val="tx1"/>
                </a:solidFill>
              </a:rPr>
              <a:t>Altre definizioni che ne sono state date sono:</a:t>
            </a:r>
          </a:p>
          <a:p>
            <a:pPr>
              <a:spcBef>
                <a:spcPts val="1200"/>
              </a:spcBef>
            </a:pPr>
            <a:r>
              <a:rPr lang="it-IT" dirty="0" smtClean="0">
                <a:solidFill>
                  <a:srgbClr val="FF0000"/>
                </a:solidFill>
              </a:rPr>
              <a:t>combinazioni probabili o solite di parole</a:t>
            </a:r>
          </a:p>
          <a:p>
            <a:pPr>
              <a:spcBef>
                <a:spcPts val="1200"/>
              </a:spcBef>
            </a:pPr>
            <a:r>
              <a:rPr lang="it-IT" dirty="0" smtClean="0">
                <a:solidFill>
                  <a:srgbClr val="FF0000"/>
                </a:solidFill>
              </a:rPr>
              <a:t>combinazioni ristrette </a:t>
            </a:r>
            <a:r>
              <a:rPr lang="it-IT" dirty="0" smtClean="0">
                <a:solidFill>
                  <a:schemeClr val="tx1"/>
                </a:solidFill>
              </a:rPr>
              <a:t>in cui un lessema (</a:t>
            </a:r>
            <a:r>
              <a:rPr lang="it-IT" dirty="0" smtClean="0">
                <a:solidFill>
                  <a:srgbClr val="FF0000"/>
                </a:solidFill>
              </a:rPr>
              <a:t>base</a:t>
            </a:r>
            <a:r>
              <a:rPr lang="it-IT" dirty="0" smtClean="0">
                <a:solidFill>
                  <a:schemeClr val="tx1"/>
                </a:solidFill>
              </a:rPr>
              <a:t>) esige la presenza di un altro (</a:t>
            </a:r>
            <a:r>
              <a:rPr lang="it-IT" dirty="0" smtClean="0">
                <a:solidFill>
                  <a:srgbClr val="FF0000"/>
                </a:solidFill>
              </a:rPr>
              <a:t>collocazione</a:t>
            </a:r>
            <a:r>
              <a:rPr lang="it-IT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it-IT" dirty="0" smtClean="0">
                <a:solidFill>
                  <a:schemeClr val="tx1"/>
                </a:solidFill>
              </a:rPr>
              <a:t>Esse sono quindi delle </a:t>
            </a:r>
            <a:r>
              <a:rPr lang="it-IT" dirty="0" smtClean="0">
                <a:solidFill>
                  <a:srgbClr val="FF0000"/>
                </a:solidFill>
              </a:rPr>
              <a:t>unità lessicali </a:t>
            </a:r>
            <a:r>
              <a:rPr lang="it-IT" dirty="0" smtClean="0">
                <a:solidFill>
                  <a:schemeClr val="tx1"/>
                </a:solidFill>
              </a:rPr>
              <a:t>formate da due lessemi che co-occorrono frequentemente; sono </a:t>
            </a:r>
            <a:r>
              <a:rPr lang="it-IT" dirty="0" smtClean="0">
                <a:solidFill>
                  <a:srgbClr val="FF0000"/>
                </a:solidFill>
              </a:rPr>
              <a:t>parzialmente composizionali</a:t>
            </a:r>
            <a:r>
              <a:rPr lang="it-IT" dirty="0" smtClean="0">
                <a:solidFill>
                  <a:schemeClr val="tx1"/>
                </a:solidFill>
              </a:rPr>
              <a:t>, in quanto la base mantiene il suo significato, ma il </a:t>
            </a:r>
            <a:r>
              <a:rPr lang="it-IT" dirty="0" err="1" smtClean="0">
                <a:solidFill>
                  <a:schemeClr val="tx1"/>
                </a:solidFill>
              </a:rPr>
              <a:t>collocativo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ne acquisisce uno particolare in base al lessema cui si unisce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Definizione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73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b="1" dirty="0" err="1">
                <a:solidFill>
                  <a:schemeClr val="tx1"/>
                </a:solidFill>
              </a:rPr>
              <a:t>Koike</a:t>
            </a:r>
            <a:r>
              <a:rPr lang="it-IT" dirty="0">
                <a:solidFill>
                  <a:schemeClr val="tx1"/>
                </a:solidFill>
              </a:rPr>
              <a:t> definisce sei caratteristiche delle </a:t>
            </a:r>
            <a:r>
              <a:rPr lang="it-IT" dirty="0" smtClean="0">
                <a:solidFill>
                  <a:schemeClr val="tx1"/>
                </a:solidFill>
              </a:rPr>
              <a:t>collocazioni; di </a:t>
            </a:r>
            <a:r>
              <a:rPr lang="it-IT" dirty="0" smtClean="0">
                <a:solidFill>
                  <a:srgbClr val="FF0000"/>
                </a:solidFill>
              </a:rPr>
              <a:t>tipo formale </a:t>
            </a:r>
            <a:r>
              <a:rPr lang="it-IT" dirty="0" smtClean="0">
                <a:solidFill>
                  <a:schemeClr val="tx1"/>
                </a:solidFill>
              </a:rPr>
              <a:t>sono:</a:t>
            </a:r>
            <a:endParaRPr lang="it-IT" dirty="0">
              <a:solidFill>
                <a:schemeClr val="tx1"/>
              </a:solidFill>
            </a:endParaRPr>
          </a:p>
          <a:p>
            <a:r>
              <a:rPr lang="it-IT" b="1" dirty="0" smtClean="0">
                <a:solidFill>
                  <a:srgbClr val="FF0000"/>
                </a:solidFill>
              </a:rPr>
              <a:t>co-occorrenza frequente </a:t>
            </a:r>
            <a:r>
              <a:rPr lang="it-IT" dirty="0" smtClean="0">
                <a:solidFill>
                  <a:schemeClr val="tx1"/>
                </a:solidFill>
              </a:rPr>
              <a:t>(ma a volte i due lessemi potrebbero anche presentarsi separate </a:t>
            </a:r>
            <a:r>
              <a:rPr lang="it-IT" dirty="0" smtClean="0">
                <a:solidFill>
                  <a:schemeClr val="tx1"/>
                </a:solidFill>
                <a:sym typeface="Wingdings" pitchFamily="2" charset="2"/>
              </a:rPr>
              <a:t> distanza </a:t>
            </a:r>
            <a:r>
              <a:rPr lang="it-IT" dirty="0" err="1" smtClean="0">
                <a:solidFill>
                  <a:schemeClr val="tx1"/>
                </a:solidFill>
                <a:sym typeface="Wingdings" pitchFamily="2" charset="2"/>
              </a:rPr>
              <a:t>collocazionale</a:t>
            </a:r>
            <a:endParaRPr lang="it-IT" dirty="0" smtClean="0">
              <a:solidFill>
                <a:srgbClr val="FF0000"/>
              </a:solidFill>
            </a:endParaRPr>
          </a:p>
          <a:p>
            <a:r>
              <a:rPr lang="it-IT" b="1" dirty="0" smtClean="0">
                <a:solidFill>
                  <a:srgbClr val="FF0000"/>
                </a:solidFill>
              </a:rPr>
              <a:t>restrizioni combinatorie</a:t>
            </a:r>
            <a:r>
              <a:rPr lang="it-IT" dirty="0" smtClean="0">
                <a:solidFill>
                  <a:schemeClr val="tx1"/>
                </a:solidFill>
              </a:rPr>
              <a:t>: sono combinazioni abituali nate dall’uso, quindi con predilezione lessicale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composizionalità formale</a:t>
            </a:r>
            <a:r>
              <a:rPr lang="it-IT" dirty="0" smtClean="0">
                <a:solidFill>
                  <a:schemeClr val="tx1"/>
                </a:solidFill>
              </a:rPr>
              <a:t>: si possono comporre e sono quindi variabili dal punto di vista combinatorio e da quello morfologico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Caratteristiche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4542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Di </a:t>
            </a:r>
            <a:r>
              <a:rPr lang="it-IT" dirty="0" smtClean="0">
                <a:solidFill>
                  <a:srgbClr val="FF0000"/>
                </a:solidFill>
              </a:rPr>
              <a:t>tipo semantico </a:t>
            </a:r>
            <a:r>
              <a:rPr lang="it-IT" dirty="0" smtClean="0">
                <a:solidFill>
                  <a:schemeClr val="tx1"/>
                </a:solidFill>
              </a:rPr>
              <a:t>sono invece: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vincolo di due lessemi</a:t>
            </a:r>
            <a:r>
              <a:rPr lang="it-IT" dirty="0" smtClean="0">
                <a:solidFill>
                  <a:schemeClr val="tx1"/>
                </a:solidFill>
              </a:rPr>
              <a:t>: non tutte le combinazioni possono essere considerate collocazioni</a:t>
            </a:r>
          </a:p>
          <a:p>
            <a:r>
              <a:rPr lang="it-IT" b="1" dirty="0">
                <a:solidFill>
                  <a:srgbClr val="FF0000"/>
                </a:solidFill>
              </a:rPr>
              <a:t>t</a:t>
            </a:r>
            <a:r>
              <a:rPr lang="it-IT" b="1" dirty="0" smtClean="0">
                <a:solidFill>
                  <a:srgbClr val="FF0000"/>
                </a:solidFill>
              </a:rPr>
              <a:t>ipicità della relazione</a:t>
            </a:r>
            <a:r>
              <a:rPr lang="it-IT" dirty="0" smtClean="0">
                <a:solidFill>
                  <a:schemeClr val="tx1"/>
                </a:solidFill>
              </a:rPr>
              <a:t>: </a:t>
            </a:r>
            <a:r>
              <a:rPr lang="it-IT" i="1" dirty="0" err="1" smtClean="0">
                <a:solidFill>
                  <a:schemeClr val="tx1"/>
                </a:solidFill>
              </a:rPr>
              <a:t>tocar</a:t>
            </a:r>
            <a:r>
              <a:rPr lang="it-IT" i="1" dirty="0" smtClean="0">
                <a:solidFill>
                  <a:schemeClr val="tx1"/>
                </a:solidFill>
              </a:rPr>
              <a:t> una </a:t>
            </a:r>
            <a:r>
              <a:rPr lang="it-IT" i="1" dirty="0" err="1" smtClean="0">
                <a:solidFill>
                  <a:schemeClr val="tx1"/>
                </a:solidFill>
              </a:rPr>
              <a:t>guitarra</a:t>
            </a:r>
            <a:r>
              <a:rPr lang="it-IT" dirty="0" smtClean="0">
                <a:solidFill>
                  <a:schemeClr val="tx1"/>
                </a:solidFill>
              </a:rPr>
              <a:t> può essere una collocazione, ma </a:t>
            </a:r>
            <a:r>
              <a:rPr lang="it-IT" i="1" dirty="0" smtClean="0">
                <a:solidFill>
                  <a:schemeClr val="tx1"/>
                </a:solidFill>
              </a:rPr>
              <a:t>comprar una </a:t>
            </a:r>
            <a:r>
              <a:rPr lang="it-IT" i="1" dirty="0" err="1" smtClean="0">
                <a:solidFill>
                  <a:schemeClr val="tx1"/>
                </a:solidFill>
              </a:rPr>
              <a:t>guitarra</a:t>
            </a:r>
            <a:r>
              <a:rPr lang="it-IT" dirty="0" smtClean="0">
                <a:solidFill>
                  <a:schemeClr val="tx1"/>
                </a:solidFill>
              </a:rPr>
              <a:t> no. Questa tipicità è arbitraria e dettata dall’uso, non c’è una regola grammaticale per cui la prima sia una collocazione e la seconda no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precisione semantica</a:t>
            </a:r>
            <a:r>
              <a:rPr lang="it-IT" dirty="0" smtClean="0">
                <a:solidFill>
                  <a:schemeClr val="tx1"/>
                </a:solidFill>
              </a:rPr>
              <a:t>: le collocazioni indicano un concetto chiaro, con precisione semantica maggiore rispetto alle locuzioni</a:t>
            </a:r>
          </a:p>
          <a:p>
            <a:endParaRPr lang="it-IT" dirty="0" smtClean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Caratteristiche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2398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Altre caratteristiche importanti sono: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equivalgono ad un </a:t>
            </a:r>
            <a:r>
              <a:rPr lang="it-IT" b="1" dirty="0" smtClean="0">
                <a:solidFill>
                  <a:srgbClr val="FF0000"/>
                </a:solidFill>
              </a:rPr>
              <a:t>sintagma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le componenti sono in </a:t>
            </a:r>
            <a:r>
              <a:rPr lang="it-IT" b="1" dirty="0" smtClean="0">
                <a:solidFill>
                  <a:srgbClr val="FF0000"/>
                </a:solidFill>
              </a:rPr>
              <a:t>relazione ipotattica </a:t>
            </a:r>
            <a:r>
              <a:rPr lang="it-IT" dirty="0" smtClean="0">
                <a:solidFill>
                  <a:schemeClr val="tx1"/>
                </a:solidFill>
              </a:rPr>
              <a:t>tra di loro, con la direzionalità propria della categoria cui appartengono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stabiliscono </a:t>
            </a:r>
            <a:r>
              <a:rPr lang="it-IT" b="1" dirty="0" smtClean="0">
                <a:solidFill>
                  <a:srgbClr val="FF0000"/>
                </a:solidFill>
              </a:rPr>
              <a:t>relazioni paradigmatiche </a:t>
            </a:r>
            <a:r>
              <a:rPr lang="it-IT" dirty="0" smtClean="0">
                <a:solidFill>
                  <a:schemeClr val="tx1"/>
                </a:solidFill>
              </a:rPr>
              <a:t>(alcune collocazioni funzionano anche a livelli sintattici diversi) e </a:t>
            </a:r>
            <a:r>
              <a:rPr lang="it-IT" b="1" dirty="0" smtClean="0">
                <a:solidFill>
                  <a:srgbClr val="FF0000"/>
                </a:solidFill>
              </a:rPr>
              <a:t>sintagmatiche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(possono esserci catene di collocazioni, o anche coesistenza di due collocazioni che abbiano un elemento in comune)</a:t>
            </a:r>
          </a:p>
          <a:p>
            <a:endParaRPr lang="it-IT" dirty="0" smtClean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Caratteristiche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7283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stabiliscono </a:t>
            </a:r>
            <a:r>
              <a:rPr lang="it-IT" b="1" dirty="0" smtClean="0">
                <a:solidFill>
                  <a:srgbClr val="FF0000"/>
                </a:solidFill>
              </a:rPr>
              <a:t>rapporti di sinonimia </a:t>
            </a:r>
            <a:r>
              <a:rPr lang="it-IT" dirty="0" smtClean="0">
                <a:solidFill>
                  <a:schemeClr val="tx1"/>
                </a:solidFill>
              </a:rPr>
              <a:t>(</a:t>
            </a:r>
            <a:r>
              <a:rPr lang="it-IT" i="1" dirty="0" err="1" smtClean="0">
                <a:solidFill>
                  <a:schemeClr val="tx1"/>
                </a:solidFill>
              </a:rPr>
              <a:t>resolver</a:t>
            </a:r>
            <a:r>
              <a:rPr lang="it-IT" i="1" dirty="0" smtClean="0">
                <a:solidFill>
                  <a:schemeClr val="tx1"/>
                </a:solidFill>
              </a:rPr>
              <a:t> </a:t>
            </a:r>
            <a:r>
              <a:rPr lang="it-IT" i="1" dirty="0" err="1" smtClean="0">
                <a:solidFill>
                  <a:schemeClr val="tx1"/>
                </a:solidFill>
              </a:rPr>
              <a:t>las</a:t>
            </a:r>
            <a:r>
              <a:rPr lang="it-IT" i="1" dirty="0" smtClean="0">
                <a:solidFill>
                  <a:schemeClr val="tx1"/>
                </a:solidFill>
              </a:rPr>
              <a:t> </a:t>
            </a:r>
            <a:r>
              <a:rPr lang="it-IT" i="1" dirty="0" err="1" smtClean="0">
                <a:solidFill>
                  <a:schemeClr val="tx1"/>
                </a:solidFill>
              </a:rPr>
              <a:t>diferencias</a:t>
            </a:r>
            <a:r>
              <a:rPr lang="it-IT" dirty="0" smtClean="0">
                <a:solidFill>
                  <a:schemeClr val="tx1"/>
                </a:solidFill>
              </a:rPr>
              <a:t> = </a:t>
            </a:r>
            <a:r>
              <a:rPr lang="it-IT" i="1" dirty="0" err="1" smtClean="0">
                <a:solidFill>
                  <a:schemeClr val="tx1"/>
                </a:solidFill>
              </a:rPr>
              <a:t>arreglar</a:t>
            </a:r>
            <a:r>
              <a:rPr lang="it-IT" i="1" dirty="0" smtClean="0">
                <a:solidFill>
                  <a:schemeClr val="tx1"/>
                </a:solidFill>
              </a:rPr>
              <a:t> </a:t>
            </a:r>
            <a:r>
              <a:rPr lang="it-IT" i="1" dirty="0" err="1" smtClean="0">
                <a:solidFill>
                  <a:schemeClr val="tx1"/>
                </a:solidFill>
              </a:rPr>
              <a:t>las</a:t>
            </a:r>
            <a:r>
              <a:rPr lang="it-IT" i="1" dirty="0" smtClean="0">
                <a:solidFill>
                  <a:schemeClr val="tx1"/>
                </a:solidFill>
              </a:rPr>
              <a:t> </a:t>
            </a:r>
            <a:r>
              <a:rPr lang="it-IT" i="1" dirty="0" err="1" smtClean="0">
                <a:solidFill>
                  <a:schemeClr val="tx1"/>
                </a:solidFill>
              </a:rPr>
              <a:t>diferencias</a:t>
            </a:r>
            <a:r>
              <a:rPr lang="it-IT" dirty="0" smtClean="0">
                <a:solidFill>
                  <a:schemeClr val="tx1"/>
                </a:solidFill>
              </a:rPr>
              <a:t>) e </a:t>
            </a:r>
            <a:r>
              <a:rPr lang="it-IT" b="1" dirty="0" smtClean="0">
                <a:solidFill>
                  <a:srgbClr val="FF0000"/>
                </a:solidFill>
              </a:rPr>
              <a:t>di antinomia </a:t>
            </a:r>
            <a:r>
              <a:rPr lang="it-IT" dirty="0" smtClean="0">
                <a:solidFill>
                  <a:schemeClr val="tx1"/>
                </a:solidFill>
              </a:rPr>
              <a:t>(</a:t>
            </a:r>
            <a:r>
              <a:rPr lang="it-IT" i="1" dirty="0" err="1" smtClean="0">
                <a:solidFill>
                  <a:schemeClr val="tx1"/>
                </a:solidFill>
              </a:rPr>
              <a:t>abrir</a:t>
            </a:r>
            <a:r>
              <a:rPr lang="it-IT" i="1" dirty="0" smtClean="0">
                <a:solidFill>
                  <a:schemeClr val="tx1"/>
                </a:solidFill>
              </a:rPr>
              <a:t> la </a:t>
            </a:r>
            <a:r>
              <a:rPr lang="it-IT" i="1" dirty="0" err="1" smtClean="0">
                <a:solidFill>
                  <a:schemeClr val="tx1"/>
                </a:solidFill>
              </a:rPr>
              <a:t>sesión</a:t>
            </a:r>
            <a:r>
              <a:rPr lang="it-IT" i="1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≠ </a:t>
            </a:r>
            <a:r>
              <a:rPr lang="it-IT" i="1" dirty="0" err="1" smtClean="0">
                <a:solidFill>
                  <a:schemeClr val="tx1"/>
                </a:solidFill>
              </a:rPr>
              <a:t>cerrar</a:t>
            </a:r>
            <a:r>
              <a:rPr lang="it-IT" i="1" dirty="0" smtClean="0">
                <a:solidFill>
                  <a:schemeClr val="tx1"/>
                </a:solidFill>
              </a:rPr>
              <a:t> la </a:t>
            </a:r>
            <a:r>
              <a:rPr lang="it-IT" i="1" dirty="0" err="1" smtClean="0">
                <a:solidFill>
                  <a:schemeClr val="tx1"/>
                </a:solidFill>
              </a:rPr>
              <a:t>sesión</a:t>
            </a:r>
            <a:r>
              <a:rPr lang="it-IT" dirty="0" smtClean="0">
                <a:solidFill>
                  <a:schemeClr val="tx1"/>
                </a:solidFill>
              </a:rPr>
              <a:t>)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dipendono dal </a:t>
            </a:r>
            <a:r>
              <a:rPr lang="it-IT" b="1" dirty="0" smtClean="0">
                <a:solidFill>
                  <a:srgbClr val="FF0000"/>
                </a:solidFill>
              </a:rPr>
              <a:t>contesto situazionale comunicativo</a:t>
            </a:r>
          </a:p>
          <a:p>
            <a:pPr lvl="1"/>
            <a:r>
              <a:rPr lang="it-IT" sz="2400" dirty="0" smtClean="0">
                <a:solidFill>
                  <a:schemeClr val="tx1"/>
                </a:solidFill>
              </a:rPr>
              <a:t>aspetto </a:t>
            </a:r>
            <a:r>
              <a:rPr lang="it-IT" sz="2400" dirty="0" smtClean="0">
                <a:solidFill>
                  <a:srgbClr val="FF0000"/>
                </a:solidFill>
              </a:rPr>
              <a:t>diatopico</a:t>
            </a:r>
          </a:p>
          <a:p>
            <a:pPr lvl="1"/>
            <a:r>
              <a:rPr lang="it-IT" sz="2400" dirty="0" smtClean="0">
                <a:solidFill>
                  <a:schemeClr val="tx1"/>
                </a:solidFill>
              </a:rPr>
              <a:t>aspetto </a:t>
            </a:r>
            <a:r>
              <a:rPr lang="it-IT" sz="2400" dirty="0" smtClean="0">
                <a:solidFill>
                  <a:srgbClr val="FF0000"/>
                </a:solidFill>
              </a:rPr>
              <a:t>diastratico</a:t>
            </a:r>
          </a:p>
          <a:p>
            <a:pPr lvl="1"/>
            <a:r>
              <a:rPr lang="it-IT" sz="2400" dirty="0" smtClean="0">
                <a:solidFill>
                  <a:schemeClr val="tx1"/>
                </a:solidFill>
              </a:rPr>
              <a:t>aspetto </a:t>
            </a:r>
            <a:r>
              <a:rPr lang="it-IT" sz="2400" dirty="0" smtClean="0">
                <a:solidFill>
                  <a:srgbClr val="FF0000"/>
                </a:solidFill>
              </a:rPr>
              <a:t>diafasico</a:t>
            </a:r>
          </a:p>
          <a:p>
            <a:pPr marL="411480" lvl="1" indent="0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molto comuni, ad esempio, nel </a:t>
            </a:r>
            <a:r>
              <a:rPr lang="it-IT" sz="2400" dirty="0" smtClean="0">
                <a:solidFill>
                  <a:srgbClr val="FF0000"/>
                </a:solidFill>
              </a:rPr>
              <a:t>registro scientifico </a:t>
            </a:r>
            <a:r>
              <a:rPr lang="it-IT" sz="2400" dirty="0" smtClean="0">
                <a:solidFill>
                  <a:schemeClr val="tx1"/>
                </a:solidFill>
              </a:rPr>
              <a:t>e in quello </a:t>
            </a:r>
            <a:r>
              <a:rPr lang="it-IT" sz="2400" dirty="0" smtClean="0">
                <a:solidFill>
                  <a:srgbClr val="FF0000"/>
                </a:solidFill>
              </a:rPr>
              <a:t>sportivo</a:t>
            </a:r>
            <a:r>
              <a:rPr lang="it-IT" sz="2400" dirty="0" smtClean="0">
                <a:solidFill>
                  <a:schemeClr val="tx1"/>
                </a:solidFill>
              </a:rPr>
              <a:t>; ce ne sono di </a:t>
            </a:r>
            <a:r>
              <a:rPr lang="it-IT" sz="2400" dirty="0" smtClean="0">
                <a:solidFill>
                  <a:srgbClr val="FF0000"/>
                </a:solidFill>
              </a:rPr>
              <a:t>formali</a:t>
            </a:r>
            <a:r>
              <a:rPr lang="it-IT" sz="2400" dirty="0" smtClean="0">
                <a:solidFill>
                  <a:schemeClr val="tx1"/>
                </a:solidFill>
              </a:rPr>
              <a:t> ed </a:t>
            </a:r>
            <a:r>
              <a:rPr lang="it-IT" sz="2400" dirty="0" smtClean="0">
                <a:solidFill>
                  <a:srgbClr val="FF0000"/>
                </a:solidFill>
              </a:rPr>
              <a:t>informali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Caratteristiche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362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secondo </a:t>
            </a:r>
            <a:r>
              <a:rPr lang="it-IT" b="1" dirty="0" err="1" smtClean="0">
                <a:solidFill>
                  <a:schemeClr val="tx1"/>
                </a:solidFill>
              </a:rPr>
              <a:t>Hausmann</a:t>
            </a:r>
            <a:r>
              <a:rPr lang="it-IT" dirty="0" smtClean="0">
                <a:solidFill>
                  <a:schemeClr val="tx1"/>
                </a:solidFill>
              </a:rPr>
              <a:t> uno dei termini della collocazione determina la scelta dell’altro; egli distingue quindi tra </a:t>
            </a:r>
          </a:p>
          <a:p>
            <a:pPr lvl="1"/>
            <a:r>
              <a:rPr lang="it-IT" dirty="0" smtClean="0">
                <a:solidFill>
                  <a:schemeClr val="tx1"/>
                </a:solidFill>
              </a:rPr>
              <a:t>la </a:t>
            </a:r>
            <a:r>
              <a:rPr lang="it-IT" dirty="0" smtClean="0">
                <a:solidFill>
                  <a:srgbClr val="FF0000"/>
                </a:solidFill>
              </a:rPr>
              <a:t>base</a:t>
            </a:r>
            <a:r>
              <a:rPr lang="it-IT" dirty="0" smtClean="0">
                <a:solidFill>
                  <a:schemeClr val="tx1"/>
                </a:solidFill>
              </a:rPr>
              <a:t> (la parola che determina la collocazione, semanticamente autonoma) </a:t>
            </a:r>
          </a:p>
          <a:p>
            <a:pPr lvl="1"/>
            <a:r>
              <a:rPr lang="it-IT" dirty="0" smtClean="0">
                <a:solidFill>
                  <a:schemeClr val="tx1"/>
                </a:solidFill>
              </a:rPr>
              <a:t>il </a:t>
            </a:r>
            <a:r>
              <a:rPr lang="it-IT" dirty="0" smtClean="0">
                <a:solidFill>
                  <a:srgbClr val="FF0000"/>
                </a:solidFill>
              </a:rPr>
              <a:t>collocato </a:t>
            </a:r>
            <a:r>
              <a:rPr lang="it-IT" dirty="0" smtClean="0">
                <a:solidFill>
                  <a:schemeClr val="tx1"/>
                </a:solidFill>
              </a:rPr>
              <a:t>(quella che invece viene determinata dall’altra)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la </a:t>
            </a:r>
            <a:r>
              <a:rPr lang="it-IT" dirty="0" smtClean="0">
                <a:solidFill>
                  <a:srgbClr val="FF0000"/>
                </a:solidFill>
              </a:rPr>
              <a:t>base</a:t>
            </a:r>
            <a:r>
              <a:rPr lang="it-IT" dirty="0" smtClean="0">
                <a:solidFill>
                  <a:schemeClr val="tx1"/>
                </a:solidFill>
              </a:rPr>
              <a:t> è il </a:t>
            </a:r>
            <a:r>
              <a:rPr lang="it-IT" dirty="0" smtClean="0">
                <a:solidFill>
                  <a:srgbClr val="FF0000"/>
                </a:solidFill>
              </a:rPr>
              <a:t>sostantivo</a:t>
            </a:r>
            <a:r>
              <a:rPr lang="it-IT" dirty="0" smtClean="0">
                <a:solidFill>
                  <a:schemeClr val="tx1"/>
                </a:solidFill>
              </a:rPr>
              <a:t> nelle combinazioni</a:t>
            </a:r>
          </a:p>
          <a:p>
            <a:pPr lvl="1"/>
            <a:r>
              <a:rPr lang="it-IT" dirty="0" smtClean="0">
                <a:solidFill>
                  <a:schemeClr val="tx1"/>
                </a:solidFill>
              </a:rPr>
              <a:t>sostantivo + aggettivo</a:t>
            </a:r>
          </a:p>
          <a:p>
            <a:pPr lvl="1"/>
            <a:r>
              <a:rPr lang="it-IT" dirty="0" smtClean="0">
                <a:solidFill>
                  <a:schemeClr val="tx1"/>
                </a:solidFill>
              </a:rPr>
              <a:t>sostantivo + verbo</a:t>
            </a:r>
          </a:p>
          <a:p>
            <a:pPr lvl="1"/>
            <a:r>
              <a:rPr lang="it-IT" dirty="0" smtClean="0">
                <a:solidFill>
                  <a:schemeClr val="tx1"/>
                </a:solidFill>
              </a:rPr>
              <a:t>verbo + sostantivo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Parti di una collocazione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1774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la </a:t>
            </a:r>
            <a:r>
              <a:rPr lang="it-IT" dirty="0" smtClean="0">
                <a:solidFill>
                  <a:srgbClr val="FF0000"/>
                </a:solidFill>
              </a:rPr>
              <a:t>base</a:t>
            </a:r>
            <a:r>
              <a:rPr lang="it-IT" dirty="0" smtClean="0">
                <a:solidFill>
                  <a:schemeClr val="tx1"/>
                </a:solidFill>
              </a:rPr>
              <a:t> è il </a:t>
            </a:r>
            <a:r>
              <a:rPr lang="it-IT" dirty="0" smtClean="0">
                <a:solidFill>
                  <a:srgbClr val="FF0000"/>
                </a:solidFill>
              </a:rPr>
              <a:t>verbo</a:t>
            </a:r>
            <a:r>
              <a:rPr lang="it-IT" dirty="0" smtClean="0">
                <a:solidFill>
                  <a:schemeClr val="tx1"/>
                </a:solidFill>
              </a:rPr>
              <a:t> nelle collocazioni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verbo + aggettivo</a:t>
            </a:r>
          </a:p>
          <a:p>
            <a:endParaRPr lang="it-IT" dirty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la </a:t>
            </a:r>
            <a:r>
              <a:rPr lang="it-IT" dirty="0" smtClean="0">
                <a:solidFill>
                  <a:srgbClr val="FF0000"/>
                </a:solidFill>
              </a:rPr>
              <a:t>base</a:t>
            </a:r>
            <a:r>
              <a:rPr lang="it-IT" dirty="0" smtClean="0">
                <a:solidFill>
                  <a:schemeClr val="tx1"/>
                </a:solidFill>
              </a:rPr>
              <a:t> è l’</a:t>
            </a:r>
            <a:r>
              <a:rPr lang="it-IT" dirty="0" smtClean="0">
                <a:solidFill>
                  <a:srgbClr val="FF0000"/>
                </a:solidFill>
              </a:rPr>
              <a:t>aggettivo</a:t>
            </a:r>
            <a:r>
              <a:rPr lang="it-IT" dirty="0" smtClean="0">
                <a:solidFill>
                  <a:schemeClr val="tx1"/>
                </a:solidFill>
              </a:rPr>
              <a:t> nelle collocazioni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aggettivo + avverbio</a:t>
            </a:r>
          </a:p>
          <a:p>
            <a:endParaRPr lang="it-IT" dirty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la </a:t>
            </a:r>
            <a:r>
              <a:rPr lang="it-IT" dirty="0" smtClean="0">
                <a:solidFill>
                  <a:srgbClr val="FF0000"/>
                </a:solidFill>
              </a:rPr>
              <a:t>base</a:t>
            </a:r>
            <a:r>
              <a:rPr lang="it-IT" dirty="0" smtClean="0">
                <a:solidFill>
                  <a:schemeClr val="tx1"/>
                </a:solidFill>
              </a:rPr>
              <a:t> è </a:t>
            </a:r>
            <a:r>
              <a:rPr lang="it-IT" dirty="0" smtClean="0">
                <a:solidFill>
                  <a:srgbClr val="FF0000"/>
                </a:solidFill>
              </a:rPr>
              <a:t>uno dei sostantivi </a:t>
            </a:r>
            <a:r>
              <a:rPr lang="it-IT" dirty="0" smtClean="0">
                <a:solidFill>
                  <a:schemeClr val="tx1"/>
                </a:solidFill>
              </a:rPr>
              <a:t>nelle collocazioni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sostantivo + preposizione + sostantivo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Parti di una collocazione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9052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b="1" dirty="0" err="1" smtClean="0"/>
              <a:t>Koike</a:t>
            </a:r>
            <a:r>
              <a:rPr lang="it-IT" dirty="0" smtClean="0"/>
              <a:t> introduce il concetto di </a:t>
            </a:r>
            <a:r>
              <a:rPr lang="it-IT" dirty="0" smtClean="0">
                <a:solidFill>
                  <a:srgbClr val="FF0000"/>
                </a:solidFill>
              </a:rPr>
              <a:t>contesto</a:t>
            </a:r>
            <a:r>
              <a:rPr lang="it-IT" dirty="0" smtClean="0"/>
              <a:t>, che può essere </a:t>
            </a:r>
            <a:r>
              <a:rPr lang="it-IT" dirty="0" smtClean="0">
                <a:solidFill>
                  <a:srgbClr val="FF0000"/>
                </a:solidFill>
              </a:rPr>
              <a:t>obbligatorio</a:t>
            </a:r>
            <a:r>
              <a:rPr lang="it-IT" dirty="0" smtClean="0"/>
              <a:t> o </a:t>
            </a:r>
            <a:r>
              <a:rPr lang="it-IT" dirty="0" smtClean="0">
                <a:solidFill>
                  <a:srgbClr val="FF0000"/>
                </a:solidFill>
              </a:rPr>
              <a:t>facoltativo</a:t>
            </a:r>
          </a:p>
          <a:p>
            <a:pPr marL="0" indent="0">
              <a:buNone/>
            </a:pPr>
            <a:r>
              <a:rPr lang="it-IT" dirty="0" smtClean="0"/>
              <a:t>Lo stesso </a:t>
            </a:r>
            <a:r>
              <a:rPr lang="it-IT" b="1" dirty="0" err="1" smtClean="0"/>
              <a:t>Koike</a:t>
            </a:r>
            <a:r>
              <a:rPr lang="it-IT" dirty="0" smtClean="0"/>
              <a:t> introduce poi i concetti di 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raggio </a:t>
            </a:r>
            <a:r>
              <a:rPr lang="it-IT" b="1" dirty="0" err="1" smtClean="0">
                <a:solidFill>
                  <a:srgbClr val="FF0000"/>
                </a:solidFill>
              </a:rPr>
              <a:t>collocazionale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(o combinatorio): è l’insieme dei </a:t>
            </a:r>
            <a:r>
              <a:rPr lang="it-IT" dirty="0" smtClean="0">
                <a:solidFill>
                  <a:srgbClr val="FF0000"/>
                </a:solidFill>
              </a:rPr>
              <a:t>vari collocativi </a:t>
            </a:r>
            <a:r>
              <a:rPr lang="it-IT" dirty="0" smtClean="0"/>
              <a:t>che si possono combinare ad una stessa base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campo </a:t>
            </a:r>
            <a:r>
              <a:rPr lang="it-IT" b="1" dirty="0" err="1" smtClean="0">
                <a:solidFill>
                  <a:srgbClr val="FF0000"/>
                </a:solidFill>
              </a:rPr>
              <a:t>collocazionale</a:t>
            </a:r>
            <a:r>
              <a:rPr lang="it-IT" dirty="0" smtClean="0"/>
              <a:t>: sono i vari vocaboli che possiedono un </a:t>
            </a:r>
            <a:r>
              <a:rPr lang="it-IT" dirty="0" smtClean="0">
                <a:solidFill>
                  <a:srgbClr val="FF0000"/>
                </a:solidFill>
              </a:rPr>
              <a:t>potenziale combinatorio simile </a:t>
            </a:r>
          </a:p>
          <a:p>
            <a:pPr marL="0" indent="0">
              <a:buNone/>
            </a:pPr>
            <a:r>
              <a:rPr lang="it-IT" b="1" dirty="0" smtClean="0"/>
              <a:t>Bosque</a:t>
            </a:r>
            <a:r>
              <a:rPr lang="it-IT" dirty="0" smtClean="0"/>
              <a:t>, infine, distingue tre elementi della collocazione: </a:t>
            </a:r>
            <a:r>
              <a:rPr lang="it-IT" dirty="0" smtClean="0">
                <a:solidFill>
                  <a:srgbClr val="FF0000"/>
                </a:solidFill>
              </a:rPr>
              <a:t>base</a:t>
            </a:r>
            <a:r>
              <a:rPr lang="it-IT" dirty="0" smtClean="0"/>
              <a:t>, </a:t>
            </a:r>
            <a:r>
              <a:rPr lang="it-IT" dirty="0" err="1" smtClean="0">
                <a:solidFill>
                  <a:srgbClr val="FF0000"/>
                </a:solidFill>
              </a:rPr>
              <a:t>collocativo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e </a:t>
            </a:r>
            <a:r>
              <a:rPr lang="it-IT" dirty="0" smtClean="0">
                <a:solidFill>
                  <a:srgbClr val="FF0000"/>
                </a:solidFill>
              </a:rPr>
              <a:t>relazione semantica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Parti di una collocazione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9513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b="1" dirty="0" err="1" smtClean="0"/>
              <a:t>Benson</a:t>
            </a:r>
            <a:r>
              <a:rPr lang="it-IT" dirty="0" smtClean="0"/>
              <a:t> distingueva tra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collocazioni grammaticali</a:t>
            </a:r>
            <a:r>
              <a:rPr lang="it-IT" dirty="0" smtClean="0"/>
              <a:t>: nome/aggettivo/verbo + preposizione / infinito / subordinata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collocazioni lessicali</a:t>
            </a:r>
            <a:r>
              <a:rPr lang="it-IT" dirty="0" smtClean="0"/>
              <a:t>: combinazioni di nomi, aggettivi, verbi o avverbi</a:t>
            </a:r>
          </a:p>
          <a:p>
            <a:pPr lvl="0">
              <a:buClr>
                <a:srgbClr val="873624"/>
              </a:buClr>
            </a:pPr>
            <a:r>
              <a:rPr lang="it-IT" b="1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Corpas</a:t>
            </a:r>
            <a:r>
              <a:rPr lang="it-IT" b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distingueva invece sei tipi di collocazioni:</a:t>
            </a:r>
          </a:p>
          <a:p>
            <a:pPr lvl="1">
              <a:buClr>
                <a:srgbClr val="873624"/>
              </a:buClr>
            </a:pPr>
            <a:r>
              <a:rPr lang="it-IT" dirty="0" smtClean="0">
                <a:solidFill>
                  <a:srgbClr val="FF0000"/>
                </a:solidFill>
              </a:rPr>
              <a:t>sostantivo + verbo</a:t>
            </a:r>
            <a:r>
              <a:rPr lang="it-IT" dirty="0" smtClean="0">
                <a:solidFill>
                  <a:schemeClr val="tx1"/>
                </a:solidFill>
              </a:rPr>
              <a:t>: il verbo indica un’azione caratteristica del sostantivo (</a:t>
            </a:r>
            <a:r>
              <a:rPr lang="it-IT" dirty="0" err="1" smtClean="0">
                <a:solidFill>
                  <a:schemeClr val="tx1"/>
                </a:solidFill>
              </a:rPr>
              <a:t>estallar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una guerra)</a:t>
            </a:r>
          </a:p>
          <a:p>
            <a:pPr lvl="1">
              <a:buClr>
                <a:srgbClr val="873624"/>
              </a:buClr>
            </a:pPr>
            <a:r>
              <a:rPr lang="it-IT" dirty="0" smtClean="0">
                <a:solidFill>
                  <a:srgbClr val="FF0000"/>
                </a:solidFill>
              </a:rPr>
              <a:t>verbo + sostantivo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: ce ne sono tre tipi</a:t>
            </a:r>
          </a:p>
          <a:p>
            <a:pPr lvl="2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condividono </a:t>
            </a:r>
            <a:r>
              <a:rPr lang="it-IT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collocativo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e base appartenenti ad uno stesso campo semantico (</a:t>
            </a:r>
            <a:r>
              <a:rPr lang="it-IT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desempeñar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un cargo/</a:t>
            </a:r>
            <a:r>
              <a:rPr lang="it-IT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papel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)</a:t>
            </a:r>
          </a:p>
          <a:p>
            <a:pPr lvl="1"/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Tipi di collocazione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940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2">
              <a:buClr>
                <a:srgbClr val="873624"/>
              </a:buClr>
            </a:pP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base con campo combinatorio limitato (conciliar </a:t>
            </a:r>
            <a:r>
              <a:rPr lang="it-IT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el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it-IT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sueño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)</a:t>
            </a:r>
          </a:p>
          <a:p>
            <a:pPr lvl="2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casi intermedi</a:t>
            </a:r>
            <a:endParaRPr lang="it-IT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aggettivo + sostantivo</a:t>
            </a:r>
            <a:r>
              <a:rPr lang="it-IT" dirty="0" smtClean="0"/>
              <a:t>: in genere l’aggettivo intensifica la base (</a:t>
            </a:r>
            <a:r>
              <a:rPr lang="it-IT" dirty="0" err="1" smtClean="0"/>
              <a:t>olfato</a:t>
            </a:r>
            <a:r>
              <a:rPr lang="it-IT" dirty="0" smtClean="0"/>
              <a:t> fino)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sostantivo + preposizione + sostantivo</a:t>
            </a:r>
            <a:r>
              <a:rPr lang="it-IT" dirty="0" smtClean="0"/>
              <a:t>: indicano</a:t>
            </a:r>
          </a:p>
          <a:p>
            <a:pPr lvl="2"/>
            <a:r>
              <a:rPr lang="it-IT" dirty="0" smtClean="0"/>
              <a:t>l’unità di cui fa parte un’unità più piccola (</a:t>
            </a:r>
            <a:r>
              <a:rPr lang="it-IT" dirty="0" err="1" smtClean="0"/>
              <a:t>rebanada</a:t>
            </a:r>
            <a:r>
              <a:rPr lang="it-IT" dirty="0" smtClean="0"/>
              <a:t> de pan)</a:t>
            </a:r>
          </a:p>
          <a:p>
            <a:pPr lvl="2"/>
            <a:r>
              <a:rPr lang="it-IT" dirty="0" smtClean="0"/>
              <a:t>il gruppo cui appartiene un individuo (</a:t>
            </a:r>
            <a:r>
              <a:rPr lang="it-IT" dirty="0" err="1" smtClean="0"/>
              <a:t>rebaño</a:t>
            </a:r>
            <a:r>
              <a:rPr lang="it-IT" dirty="0" smtClean="0"/>
              <a:t> de </a:t>
            </a:r>
            <a:r>
              <a:rPr lang="it-IT" dirty="0" err="1" smtClean="0"/>
              <a:t>ovejas</a:t>
            </a:r>
            <a:r>
              <a:rPr lang="it-IT" dirty="0" smtClean="0"/>
              <a:t>)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verbo + avverbio</a:t>
            </a:r>
            <a:r>
              <a:rPr lang="it-IT" dirty="0" smtClean="0"/>
              <a:t>: in genere l’avverbio è di modo (negar </a:t>
            </a:r>
            <a:r>
              <a:rPr lang="it-IT" dirty="0" err="1" smtClean="0"/>
              <a:t>rotundamente</a:t>
            </a:r>
            <a:r>
              <a:rPr lang="it-IT" dirty="0" smtClean="0"/>
              <a:t>)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Tipi di collocazione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8427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buClr>
                <a:srgbClr val="873624"/>
              </a:buClr>
            </a:pPr>
            <a:r>
              <a:rPr lang="it-IT" dirty="0">
                <a:solidFill>
                  <a:srgbClr val="FF0000"/>
                </a:solidFill>
              </a:rPr>
              <a:t>aggettivo + avverbio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: anche in questo caso di solito l’avverbio è di modo (</a:t>
            </a:r>
            <a:r>
              <a:rPr lang="it-IT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profundamente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it-IT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dormido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)</a:t>
            </a:r>
          </a:p>
          <a:p>
            <a:endParaRPr lang="it-IT" dirty="0" smtClean="0"/>
          </a:p>
          <a:p>
            <a:r>
              <a:rPr lang="it-IT" b="1" dirty="0" err="1" smtClean="0"/>
              <a:t>Koike</a:t>
            </a:r>
            <a:r>
              <a:rPr lang="it-IT" dirty="0" smtClean="0"/>
              <a:t> introduce la novità del distinguere tra </a:t>
            </a:r>
            <a:r>
              <a:rPr lang="it-IT" dirty="0" smtClean="0">
                <a:solidFill>
                  <a:srgbClr val="FF0000"/>
                </a:solidFill>
              </a:rPr>
              <a:t>collocazioni di unità lessicali semplici </a:t>
            </a:r>
            <a:r>
              <a:rPr lang="it-IT" dirty="0" smtClean="0"/>
              <a:t>e </a:t>
            </a:r>
            <a:r>
              <a:rPr lang="it-IT" dirty="0" smtClean="0">
                <a:solidFill>
                  <a:srgbClr val="FF0000"/>
                </a:solidFill>
              </a:rPr>
              <a:t>collocazioni complesse </a:t>
            </a:r>
            <a:r>
              <a:rPr lang="it-IT" dirty="0" smtClean="0"/>
              <a:t>(queste ultime formate da un’unità lessicale e una fraseologica)</a:t>
            </a:r>
          </a:p>
          <a:p>
            <a:r>
              <a:rPr lang="it-IT" dirty="0" smtClean="0"/>
              <a:t>rispetto a </a:t>
            </a:r>
            <a:r>
              <a:rPr lang="it-IT" dirty="0" err="1" smtClean="0"/>
              <a:t>Corpas</a:t>
            </a:r>
            <a:r>
              <a:rPr lang="it-IT" dirty="0" smtClean="0"/>
              <a:t>, </a:t>
            </a:r>
            <a:r>
              <a:rPr lang="it-IT" dirty="0" err="1" smtClean="0"/>
              <a:t>Koike</a:t>
            </a:r>
            <a:r>
              <a:rPr lang="it-IT" dirty="0" smtClean="0"/>
              <a:t> unisce le prime due tipologie (sostantivo + verbo), ma ne aggiunge una nuova, </a:t>
            </a:r>
            <a:r>
              <a:rPr lang="it-IT" dirty="0" smtClean="0">
                <a:solidFill>
                  <a:srgbClr val="FF0000"/>
                </a:solidFill>
              </a:rPr>
              <a:t>verbo + </a:t>
            </a:r>
            <a:r>
              <a:rPr lang="it-IT" dirty="0" smtClean="0">
                <a:solidFill>
                  <a:srgbClr val="FF0000"/>
                </a:solidFill>
              </a:rPr>
              <a:t>aggettivo </a:t>
            </a:r>
            <a:r>
              <a:rPr lang="it-IT" dirty="0" smtClean="0">
                <a:solidFill>
                  <a:schemeClr val="tx1"/>
                </a:solidFill>
              </a:rPr>
              <a:t>(v. p. 25)</a:t>
            </a:r>
            <a:endParaRPr lang="it-IT" dirty="0" smtClean="0">
              <a:solidFill>
                <a:schemeClr val="tx1"/>
              </a:solidFill>
            </a:endParaRP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Tipi di collocazioni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3005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Collocazioni </a:t>
            </a:r>
            <a:r>
              <a:rPr lang="it-IT" b="1" dirty="0" smtClean="0">
                <a:solidFill>
                  <a:srgbClr val="FF0000"/>
                </a:solidFill>
              </a:rPr>
              <a:t>prototipiche</a:t>
            </a:r>
            <a:r>
              <a:rPr lang="it-IT" dirty="0" smtClean="0"/>
              <a:t>: hanno i seguenti requisiti</a:t>
            </a:r>
          </a:p>
          <a:p>
            <a:pPr lvl="1"/>
            <a:r>
              <a:rPr lang="it-IT" dirty="0" smtClean="0"/>
              <a:t>direzionalità tra gli elementi (per cui uno ‘seleziona’ l’altro)</a:t>
            </a:r>
          </a:p>
          <a:p>
            <a:pPr lvl="1"/>
            <a:r>
              <a:rPr lang="it-IT" dirty="0" smtClean="0"/>
              <a:t>tipicità tra i due lessemi</a:t>
            </a:r>
          </a:p>
          <a:p>
            <a:pPr lvl="1"/>
            <a:r>
              <a:rPr lang="it-IT" dirty="0" smtClean="0"/>
              <a:t>fissazione arbitraria nella norma</a:t>
            </a:r>
          </a:p>
          <a:p>
            <a:pPr lvl="1"/>
            <a:r>
              <a:rPr lang="it-IT" dirty="0" smtClean="0"/>
              <a:t>regolarità sintattica</a:t>
            </a:r>
          </a:p>
          <a:p>
            <a:pPr lvl="1"/>
            <a:r>
              <a:rPr lang="it-IT" dirty="0" smtClean="0"/>
              <a:t>trasparenza semantica</a:t>
            </a:r>
          </a:p>
          <a:p>
            <a:r>
              <a:rPr lang="it-IT" dirty="0" smtClean="0"/>
              <a:t>Collocazioni </a:t>
            </a:r>
            <a:r>
              <a:rPr lang="it-IT" b="1" dirty="0" smtClean="0">
                <a:solidFill>
                  <a:srgbClr val="FF0000"/>
                </a:solidFill>
              </a:rPr>
              <a:t>non prototipiche</a:t>
            </a:r>
            <a:r>
              <a:rPr lang="it-IT" dirty="0" smtClean="0"/>
              <a:t>:</a:t>
            </a:r>
          </a:p>
          <a:p>
            <a:pPr lvl="1"/>
            <a:r>
              <a:rPr lang="it-IT" dirty="0" smtClean="0"/>
              <a:t>sono le più frequenti, e costituiscono lo stadio intermedio tra le prototipiche e le combinazioni libere (</a:t>
            </a:r>
            <a:r>
              <a:rPr lang="it-IT" dirty="0" smtClean="0">
                <a:solidFill>
                  <a:srgbClr val="FF0000"/>
                </a:solidFill>
              </a:rPr>
              <a:t>non</a:t>
            </a:r>
            <a:r>
              <a:rPr lang="it-IT" dirty="0" smtClean="0"/>
              <a:t> c’è ancora la relazione di </a:t>
            </a:r>
            <a:r>
              <a:rPr lang="it-IT" dirty="0" smtClean="0">
                <a:solidFill>
                  <a:srgbClr val="FF0000"/>
                </a:solidFill>
              </a:rPr>
              <a:t>tipicità tra gli elementi</a:t>
            </a:r>
            <a:r>
              <a:rPr lang="it-IT" dirty="0" smtClean="0"/>
              <a:t>)</a:t>
            </a:r>
          </a:p>
          <a:p>
            <a:pPr lvl="1"/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Prototipiche e </a:t>
            </a:r>
            <a:br>
              <a:rPr lang="it-IT" dirty="0" smtClean="0"/>
            </a:br>
            <a:r>
              <a:rPr lang="it-IT" dirty="0" smtClean="0"/>
              <a:t>non prototipiche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2807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Le collocazioni si definiscono per opposizione alle frasi idiomatiche e alle combinazioni libere</a:t>
            </a:r>
          </a:p>
          <a:p>
            <a:r>
              <a:rPr lang="it-IT" dirty="0" smtClean="0"/>
              <a:t>le </a:t>
            </a:r>
            <a:r>
              <a:rPr lang="it-IT" dirty="0" smtClean="0">
                <a:solidFill>
                  <a:srgbClr val="FF0000"/>
                </a:solidFill>
              </a:rPr>
              <a:t>combinazioni libere</a:t>
            </a:r>
          </a:p>
          <a:p>
            <a:pPr lvl="1"/>
            <a:r>
              <a:rPr lang="it-IT" dirty="0" smtClean="0"/>
              <a:t>sono soggette all’arbitrio di chi parla</a:t>
            </a:r>
          </a:p>
          <a:p>
            <a:pPr lvl="1"/>
            <a:r>
              <a:rPr lang="it-IT" dirty="0" smtClean="0"/>
              <a:t>hanno minori restrizioni combinatorie</a:t>
            </a:r>
          </a:p>
          <a:p>
            <a:pPr lvl="1"/>
            <a:r>
              <a:rPr lang="it-IT" dirty="0" smtClean="0"/>
              <a:t>non hanno relazioni tipiche</a:t>
            </a:r>
          </a:p>
          <a:p>
            <a:pPr lvl="0">
              <a:buClr>
                <a:srgbClr val="873624"/>
              </a:buClr>
            </a:pP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le </a:t>
            </a:r>
            <a:r>
              <a:rPr lang="it-IT" dirty="0" smtClean="0">
                <a:solidFill>
                  <a:srgbClr val="FF0000"/>
                </a:solidFill>
              </a:rPr>
              <a:t>frasi idiomatiche</a:t>
            </a:r>
          </a:p>
          <a:p>
            <a:pPr lvl="1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non hanno un </a:t>
            </a:r>
            <a:r>
              <a:rPr lang="it-IT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sovrasignificato</a:t>
            </a:r>
            <a:endParaRPr lang="it-IT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lvl="1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equivalgono ad una categoria grammaticale</a:t>
            </a:r>
          </a:p>
          <a:p>
            <a:pPr lvl="1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sono (generalmente) più estese delle collocazioni</a:t>
            </a:r>
            <a:endParaRPr lang="it-IT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lvl="1"/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Collocazioni e combinazioni libere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434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conoscere o meno le collocazioni è discriminante tra un nativo e un non nativo, proprio per la loro </a:t>
            </a:r>
            <a:r>
              <a:rPr lang="it-IT" dirty="0" smtClean="0">
                <a:solidFill>
                  <a:srgbClr val="FF0000"/>
                </a:solidFill>
              </a:rPr>
              <a:t>estrema precisione semantica</a:t>
            </a:r>
            <a:r>
              <a:rPr lang="it-IT" dirty="0" smtClean="0"/>
              <a:t>; vanno quindi </a:t>
            </a:r>
            <a:r>
              <a:rPr lang="it-IT" dirty="0" smtClean="0">
                <a:solidFill>
                  <a:srgbClr val="FF0000"/>
                </a:solidFill>
              </a:rPr>
              <a:t>insegnate sin dall’inizio</a:t>
            </a:r>
            <a:r>
              <a:rPr lang="it-IT" dirty="0" smtClean="0"/>
              <a:t>. Esistono anche </a:t>
            </a:r>
            <a:r>
              <a:rPr lang="it-IT" dirty="0" smtClean="0">
                <a:solidFill>
                  <a:srgbClr val="FF0000"/>
                </a:solidFill>
              </a:rPr>
              <a:t>dizionari specifici</a:t>
            </a:r>
          </a:p>
          <a:p>
            <a:r>
              <a:rPr lang="it-IT" dirty="0" smtClean="0"/>
              <a:t>soprattutto in una fase iniziale, può essere sufficiente insegnare le più </a:t>
            </a:r>
            <a:r>
              <a:rPr lang="it-IT" dirty="0" smtClean="0">
                <a:solidFill>
                  <a:srgbClr val="FF0000"/>
                </a:solidFill>
              </a:rPr>
              <a:t>frequenti</a:t>
            </a:r>
            <a:r>
              <a:rPr lang="it-IT" dirty="0" smtClean="0"/>
              <a:t>, </a:t>
            </a:r>
            <a:r>
              <a:rPr lang="it-IT" dirty="0" smtClean="0">
                <a:solidFill>
                  <a:srgbClr val="FF0000"/>
                </a:solidFill>
              </a:rPr>
              <a:t>comuni</a:t>
            </a:r>
            <a:r>
              <a:rPr lang="it-IT" dirty="0" smtClean="0"/>
              <a:t> e culturalmente più </a:t>
            </a:r>
            <a:r>
              <a:rPr lang="it-IT" dirty="0" smtClean="0">
                <a:solidFill>
                  <a:srgbClr val="FF0000"/>
                </a:solidFill>
              </a:rPr>
              <a:t>generiche</a:t>
            </a:r>
          </a:p>
          <a:p>
            <a:r>
              <a:rPr lang="it-IT" dirty="0" smtClean="0"/>
              <a:t>le parole con forte contenuto lessicale (penicillina, cactus…) non hanno bisogno di elementi che precisino il significato, i sostantivi più frequenti sì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L’insegnamento </a:t>
            </a:r>
            <a:br>
              <a:rPr lang="it-IT" dirty="0" smtClean="0"/>
            </a:br>
            <a:r>
              <a:rPr lang="it-IT" dirty="0" smtClean="0"/>
              <a:t>delle collocazioni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6743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secondo </a:t>
            </a:r>
            <a:r>
              <a:rPr lang="it-IT" b="1" dirty="0" err="1" smtClean="0"/>
              <a:t>Bahns</a:t>
            </a:r>
            <a:r>
              <a:rPr lang="it-IT" dirty="0" smtClean="0"/>
              <a:t> nel momento in cui si insegnano le collocazioni è meglio concentrarsi su quelle che sono </a:t>
            </a:r>
            <a:r>
              <a:rPr lang="it-IT" dirty="0" smtClean="0">
                <a:solidFill>
                  <a:srgbClr val="FF0000"/>
                </a:solidFill>
              </a:rPr>
              <a:t>differenti tra L1 e L2</a:t>
            </a:r>
          </a:p>
          <a:p>
            <a:r>
              <a:rPr lang="it-IT" dirty="0" smtClean="0"/>
              <a:t>sarà anche utile partire dalle </a:t>
            </a:r>
            <a:r>
              <a:rPr lang="it-IT" dirty="0" smtClean="0">
                <a:solidFill>
                  <a:srgbClr val="FF0000"/>
                </a:solidFill>
              </a:rPr>
              <a:t>aree semantiche </a:t>
            </a:r>
            <a:r>
              <a:rPr lang="it-IT" dirty="0" smtClean="0"/>
              <a:t>che possono risvegliare interesse negli alunni, lavorando quindi sulle collocazioni relative a </a:t>
            </a:r>
            <a:r>
              <a:rPr lang="it-IT" dirty="0" smtClean="0">
                <a:solidFill>
                  <a:srgbClr val="FF0000"/>
                </a:solidFill>
              </a:rPr>
              <a:t>temi specifici</a:t>
            </a:r>
          </a:p>
          <a:p>
            <a:r>
              <a:rPr lang="it-IT" dirty="0" smtClean="0"/>
              <a:t>non c’è purtroppo accordo sul modo di impararle:</a:t>
            </a:r>
          </a:p>
          <a:p>
            <a:pPr lvl="1"/>
            <a:r>
              <a:rPr lang="it-IT" b="1" dirty="0" err="1" smtClean="0">
                <a:solidFill>
                  <a:schemeClr val="tx1"/>
                </a:solidFill>
              </a:rPr>
              <a:t>Krashen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/>
              <a:t>e </a:t>
            </a:r>
            <a:r>
              <a:rPr lang="it-IT" b="1" dirty="0" err="1" smtClean="0"/>
              <a:t>Nation</a:t>
            </a:r>
            <a:r>
              <a:rPr lang="it-IT" dirty="0" smtClean="0"/>
              <a:t>: si imparano in maniera </a:t>
            </a:r>
            <a:r>
              <a:rPr lang="it-IT" dirty="0" smtClean="0">
                <a:solidFill>
                  <a:srgbClr val="FF0000"/>
                </a:solidFill>
              </a:rPr>
              <a:t>implicita</a:t>
            </a:r>
          </a:p>
          <a:p>
            <a:pPr lvl="1"/>
            <a:r>
              <a:rPr lang="it-IT" b="1" dirty="0" smtClean="0"/>
              <a:t>Schmitt</a:t>
            </a:r>
            <a:r>
              <a:rPr lang="it-IT" dirty="0" smtClean="0"/>
              <a:t> e </a:t>
            </a:r>
            <a:r>
              <a:rPr lang="it-IT" b="1" dirty="0" smtClean="0"/>
              <a:t>Lewis</a:t>
            </a:r>
            <a:r>
              <a:rPr lang="it-IT" dirty="0" smtClean="0"/>
              <a:t>: si imparano mediante </a:t>
            </a:r>
            <a:r>
              <a:rPr lang="it-IT" dirty="0" smtClean="0">
                <a:solidFill>
                  <a:srgbClr val="FF0000"/>
                </a:solidFill>
              </a:rPr>
              <a:t>insegnamento esplicito</a:t>
            </a:r>
            <a:r>
              <a:rPr lang="it-IT" dirty="0" smtClean="0"/>
              <a:t> (sembra la via più logica ed efficace)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L’insegnamento</a:t>
            </a:r>
            <a:br>
              <a:rPr lang="it-IT" dirty="0" smtClean="0"/>
            </a:br>
            <a:r>
              <a:rPr lang="it-IT" dirty="0" smtClean="0"/>
              <a:t>delle collocazioni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1112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probabilmente la via migliore è una </a:t>
            </a:r>
            <a:r>
              <a:rPr lang="it-IT" dirty="0" smtClean="0">
                <a:solidFill>
                  <a:srgbClr val="FF0000"/>
                </a:solidFill>
              </a:rPr>
              <a:t>combinazione</a:t>
            </a:r>
            <a:r>
              <a:rPr lang="it-IT" dirty="0" smtClean="0"/>
              <a:t> delle due modalità:</a:t>
            </a:r>
          </a:p>
          <a:p>
            <a:pPr lvl="1"/>
            <a:r>
              <a:rPr lang="it-IT" dirty="0" smtClean="0"/>
              <a:t>da una parte l’</a:t>
            </a:r>
            <a:r>
              <a:rPr lang="it-IT" dirty="0" smtClean="0">
                <a:solidFill>
                  <a:srgbClr val="FF0000"/>
                </a:solidFill>
              </a:rPr>
              <a:t>insegnamento esplicito </a:t>
            </a:r>
            <a:r>
              <a:rPr lang="it-IT" dirty="0" smtClean="0"/>
              <a:t>del concetto, con </a:t>
            </a:r>
            <a:r>
              <a:rPr lang="it-IT" dirty="0" smtClean="0">
                <a:solidFill>
                  <a:srgbClr val="FF0000"/>
                </a:solidFill>
              </a:rPr>
              <a:t>presa di coscienza </a:t>
            </a:r>
            <a:r>
              <a:rPr lang="it-IT" dirty="0" smtClean="0"/>
              <a:t>dello stesso e attività di </a:t>
            </a:r>
            <a:r>
              <a:rPr lang="it-IT" dirty="0" smtClean="0">
                <a:solidFill>
                  <a:srgbClr val="FF0000"/>
                </a:solidFill>
              </a:rPr>
              <a:t>pratica controllata</a:t>
            </a:r>
            <a:r>
              <a:rPr lang="it-IT" dirty="0" smtClean="0"/>
              <a:t> per memorizzarle</a:t>
            </a:r>
          </a:p>
          <a:p>
            <a:pPr lvl="1"/>
            <a:r>
              <a:rPr lang="it-IT" dirty="0" smtClean="0"/>
              <a:t>d’altra parte può essere fruttuosa anche l’</a:t>
            </a:r>
            <a:r>
              <a:rPr lang="it-IT" dirty="0" smtClean="0">
                <a:solidFill>
                  <a:srgbClr val="FF0000"/>
                </a:solidFill>
              </a:rPr>
              <a:t>esposizione continua </a:t>
            </a:r>
            <a:r>
              <a:rPr lang="it-IT" dirty="0" smtClean="0"/>
              <a:t>ad input che permettano di ampliare il proprio bagaglio di conoscenze delle collocazioni</a:t>
            </a:r>
          </a:p>
          <a:p>
            <a:pPr lvl="1"/>
            <a:r>
              <a:rPr lang="it-IT" dirty="0" smtClean="0"/>
              <a:t>possono essere utili anche attività che spingano l’alunno a usare autonomamente </a:t>
            </a:r>
            <a:r>
              <a:rPr lang="it-IT" dirty="0" smtClean="0">
                <a:solidFill>
                  <a:srgbClr val="FF0000"/>
                </a:solidFill>
              </a:rPr>
              <a:t>opere di riferimento </a:t>
            </a:r>
            <a:r>
              <a:rPr lang="it-IT" dirty="0" smtClean="0">
                <a:solidFill>
                  <a:schemeClr val="tx1"/>
                </a:solidFill>
              </a:rPr>
              <a:t>come dizionari specifici, corpora…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L’insegnamento</a:t>
            </a:r>
            <a:br>
              <a:rPr lang="it-IT" dirty="0" smtClean="0"/>
            </a:br>
            <a:r>
              <a:rPr lang="it-IT" dirty="0" smtClean="0"/>
              <a:t>delle collocazioni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1389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naturalmente, sarebbe bene insegnare le collocazioni utili dal punto di vista </a:t>
            </a:r>
            <a:r>
              <a:rPr lang="it-IT" dirty="0" smtClean="0">
                <a:solidFill>
                  <a:srgbClr val="FF0000"/>
                </a:solidFill>
              </a:rPr>
              <a:t>comunicativo</a:t>
            </a:r>
            <a:r>
              <a:rPr lang="it-IT" dirty="0" smtClean="0"/>
              <a:t> o relative ad una </a:t>
            </a:r>
            <a:r>
              <a:rPr lang="it-IT" dirty="0" err="1" smtClean="0">
                <a:solidFill>
                  <a:srgbClr val="FF0000"/>
                </a:solidFill>
              </a:rPr>
              <a:t>macrofunzione</a:t>
            </a:r>
            <a:r>
              <a:rPr lang="it-IT" dirty="0" smtClean="0"/>
              <a:t>, in quanto più semplici da poter usare in contesti reali o comunque verosimili; se si parte dalle esigenze degli alunni, questo favorirà la memorizzazione</a:t>
            </a:r>
          </a:p>
          <a:p>
            <a:r>
              <a:rPr lang="it-IT" dirty="0" smtClean="0"/>
              <a:t>non va dimenticato poi che l’insegnamento del lessico deve essere collegato alle </a:t>
            </a:r>
            <a:r>
              <a:rPr lang="it-IT" dirty="0" smtClean="0">
                <a:solidFill>
                  <a:srgbClr val="FF0000"/>
                </a:solidFill>
              </a:rPr>
              <a:t>quattro abilità</a:t>
            </a:r>
          </a:p>
          <a:p>
            <a:r>
              <a:rPr lang="it-IT" dirty="0" smtClean="0"/>
              <a:t>la componente lessicale deve poi essere </a:t>
            </a:r>
            <a:r>
              <a:rPr lang="it-IT" dirty="0" smtClean="0">
                <a:solidFill>
                  <a:srgbClr val="FF0000"/>
                </a:solidFill>
              </a:rPr>
              <a:t>in relazione con altri contenuti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L’insegnamento</a:t>
            </a:r>
            <a:br>
              <a:rPr lang="it-IT" dirty="0" smtClean="0"/>
            </a:br>
            <a:r>
              <a:rPr lang="it-IT" dirty="0" smtClean="0"/>
              <a:t>delle collocazioni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05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perché l’alunno possa imparare le collocazioni si può seguire la classica sequenza didattica delle </a:t>
            </a:r>
            <a:r>
              <a:rPr lang="it-IT" b="1" dirty="0" smtClean="0"/>
              <a:t>3P</a:t>
            </a:r>
            <a:r>
              <a:rPr lang="it-IT" dirty="0" smtClean="0"/>
              <a:t>: </a:t>
            </a:r>
            <a:r>
              <a:rPr lang="it-IT" dirty="0" smtClean="0">
                <a:solidFill>
                  <a:srgbClr val="FF0000"/>
                </a:solidFill>
              </a:rPr>
              <a:t>presentazione</a:t>
            </a:r>
            <a:r>
              <a:rPr lang="it-IT" dirty="0" smtClean="0"/>
              <a:t>, </a:t>
            </a:r>
            <a:r>
              <a:rPr lang="it-IT" dirty="0" smtClean="0">
                <a:solidFill>
                  <a:srgbClr val="FF0000"/>
                </a:solidFill>
              </a:rPr>
              <a:t>pratica</a:t>
            </a:r>
            <a:r>
              <a:rPr lang="it-IT" dirty="0" smtClean="0"/>
              <a:t>, </a:t>
            </a:r>
            <a:r>
              <a:rPr lang="it-IT" dirty="0" smtClean="0">
                <a:solidFill>
                  <a:srgbClr val="FF0000"/>
                </a:solidFill>
              </a:rPr>
              <a:t>produzione</a:t>
            </a:r>
            <a:r>
              <a:rPr lang="it-IT" dirty="0" smtClean="0"/>
              <a:t>.</a:t>
            </a:r>
          </a:p>
          <a:p>
            <a:r>
              <a:rPr lang="it-IT" dirty="0" smtClean="0"/>
              <a:t>In alternativa, </a:t>
            </a:r>
            <a:r>
              <a:rPr lang="it-IT" b="1" dirty="0" smtClean="0"/>
              <a:t>Woodward</a:t>
            </a:r>
            <a:r>
              <a:rPr lang="it-IT" dirty="0" smtClean="0"/>
              <a:t> propone quattro fasi: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esposizione alla lingua </a:t>
            </a:r>
            <a:r>
              <a:rPr lang="it-IT" dirty="0" smtClean="0"/>
              <a:t>(perché si produca un apprendimento non pianificato)</a:t>
            </a:r>
          </a:p>
          <a:p>
            <a:pPr lvl="1"/>
            <a:r>
              <a:rPr lang="it-IT" dirty="0" smtClean="0"/>
              <a:t>percezione di </a:t>
            </a:r>
            <a:r>
              <a:rPr lang="it-IT" dirty="0" smtClean="0">
                <a:solidFill>
                  <a:srgbClr val="FF0000"/>
                </a:solidFill>
              </a:rPr>
              <a:t>forma e significato </a:t>
            </a:r>
            <a:r>
              <a:rPr lang="it-IT" dirty="0" smtClean="0"/>
              <a:t>(fissare in maniera normativa quanto si sta apprendendo inconsciamente)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memorizzazione</a:t>
            </a:r>
            <a:r>
              <a:rPr lang="it-IT" dirty="0" smtClean="0"/>
              <a:t> (utile la ripetizione)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uso e miglioramento </a:t>
            </a:r>
            <a:r>
              <a:rPr lang="it-IT" dirty="0" smtClean="0"/>
              <a:t>(l’alunno prende coscienza delle sue conoscenze, con tutti i mezzi possibili)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L’insegnamento</a:t>
            </a:r>
            <a:br>
              <a:rPr lang="it-IT" dirty="0" smtClean="0"/>
            </a:br>
            <a:r>
              <a:rPr lang="it-IT" dirty="0" smtClean="0"/>
              <a:t>delle collocazioni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86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pertina">
  <a:themeElements>
    <a:clrScheme name="Copertin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opertin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pertin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1889</TotalTime>
  <Words>1329</Words>
  <Application>Microsoft Office PowerPoint</Application>
  <PresentationFormat>Presentazione su schermo (4:3)</PresentationFormat>
  <Paragraphs>120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Copertina</vt:lpstr>
      <vt:lpstr>Definizione</vt:lpstr>
      <vt:lpstr>Definizione</vt:lpstr>
      <vt:lpstr>Caratteristiche</vt:lpstr>
      <vt:lpstr>Caratteristiche</vt:lpstr>
      <vt:lpstr>Caratteristiche</vt:lpstr>
      <vt:lpstr>Caratteristiche</vt:lpstr>
      <vt:lpstr>Parti di una collocazione</vt:lpstr>
      <vt:lpstr>Parti di una collocazione</vt:lpstr>
      <vt:lpstr>Parti di una collocazione</vt:lpstr>
      <vt:lpstr>Tipi di collocazione</vt:lpstr>
      <vt:lpstr>Tipi di collocazione</vt:lpstr>
      <vt:lpstr>Tipi di collocazioni</vt:lpstr>
      <vt:lpstr>Prototipiche e  non prototipiche</vt:lpstr>
      <vt:lpstr>Collocazioni e combinazioni libere</vt:lpstr>
      <vt:lpstr>L’insegnamento  delle collocazioni</vt:lpstr>
      <vt:lpstr>L’insegnamento delle collocazioni</vt:lpstr>
      <vt:lpstr>L’insegnamento delle collocazioni</vt:lpstr>
      <vt:lpstr>L’insegnamento delle collocazioni</vt:lpstr>
      <vt:lpstr>L’insegnamento delle collocazioni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Anglicismi</dc:title>
  <dc:creator>Mirko Brizi</dc:creator>
  <cp:lastModifiedBy>Mirko Brizi</cp:lastModifiedBy>
  <cp:revision>101</cp:revision>
  <dcterms:created xsi:type="dcterms:W3CDTF">2014-04-02T09:52:20Z</dcterms:created>
  <dcterms:modified xsi:type="dcterms:W3CDTF">2014-05-23T10:33:09Z</dcterms:modified>
</cp:coreProperties>
</file>