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BBAC80A2-E4D0-4702-8970-321F4F7B920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C39EE-D49C-44AB-9BE7-F87810B6FDFE}" type="datetimeFigureOut">
              <a:rPr lang="it-IT" smtClean="0"/>
              <a:t>13/05/2014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8A8F0-4938-48F6-80EA-EB529A425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94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13/05/2014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13/05/2014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13/05/2014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13/05/2014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13/05/2014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13/05/2014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13/05/2014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13/05/2014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13/05/2014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699247" y="2060849"/>
            <a:ext cx="7745505" cy="4065314"/>
          </a:xfrm>
        </p:spPr>
        <p:txBody>
          <a:bodyPr numCol="1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L’insegnamento comunicativo della lingua poggia su:</a:t>
            </a:r>
          </a:p>
          <a:p>
            <a:pPr>
              <a:lnSpc>
                <a:spcPct val="114000"/>
              </a:lnSpc>
              <a:buFontTx/>
              <a:buChar char="-"/>
            </a:pPr>
            <a:r>
              <a:rPr lang="it-IT" dirty="0" smtClean="0">
                <a:solidFill>
                  <a:srgbClr val="FF0000"/>
                </a:solidFill>
              </a:rPr>
              <a:t>Bisogni concreti </a:t>
            </a:r>
            <a:r>
              <a:rPr lang="it-IT" dirty="0" smtClean="0">
                <a:solidFill>
                  <a:schemeClr val="tx1"/>
                </a:solidFill>
              </a:rPr>
              <a:t>degli alunni</a:t>
            </a:r>
          </a:p>
          <a:p>
            <a:pPr>
              <a:lnSpc>
                <a:spcPct val="114000"/>
              </a:lnSpc>
              <a:buFontTx/>
              <a:buChar char="-"/>
            </a:pPr>
            <a:r>
              <a:rPr lang="it-IT" dirty="0" smtClean="0">
                <a:solidFill>
                  <a:schemeClr val="tx1"/>
                </a:solidFill>
              </a:rPr>
              <a:t>La difesa dell’</a:t>
            </a:r>
            <a:r>
              <a:rPr lang="it-IT" dirty="0" smtClean="0">
                <a:solidFill>
                  <a:srgbClr val="FF0000"/>
                </a:solidFill>
              </a:rPr>
              <a:t>insegnamento esplicito delle strategie </a:t>
            </a:r>
          </a:p>
          <a:p>
            <a:pPr>
              <a:lnSpc>
                <a:spcPct val="114000"/>
              </a:lnSpc>
              <a:buFontTx/>
              <a:buChar char="-"/>
            </a:pPr>
            <a:r>
              <a:rPr lang="it-IT" dirty="0" smtClean="0">
                <a:solidFill>
                  <a:schemeClr val="tx1"/>
                </a:solidFill>
              </a:rPr>
              <a:t>Il rispetto dei differenti </a:t>
            </a:r>
            <a:r>
              <a:rPr lang="it-IT" dirty="0" smtClean="0">
                <a:solidFill>
                  <a:srgbClr val="FF0000"/>
                </a:solidFill>
              </a:rPr>
              <a:t>stili di apprendimento</a:t>
            </a:r>
          </a:p>
          <a:p>
            <a:pPr>
              <a:lnSpc>
                <a:spcPct val="114000"/>
              </a:lnSpc>
              <a:buFontTx/>
              <a:buChar char="-"/>
            </a:pPr>
            <a:r>
              <a:rPr lang="it-IT" dirty="0" smtClean="0">
                <a:solidFill>
                  <a:schemeClr val="tx1"/>
                </a:solidFill>
              </a:rPr>
              <a:t>L’insegnamento </a:t>
            </a:r>
            <a:r>
              <a:rPr lang="it-IT" dirty="0" smtClean="0">
                <a:solidFill>
                  <a:srgbClr val="FF0000"/>
                </a:solidFill>
              </a:rPr>
              <a:t>contestualizzato del lessico</a:t>
            </a:r>
            <a:endParaRPr lang="it-IT" dirty="0">
              <a:solidFill>
                <a:srgbClr val="FF0000"/>
              </a:solidFill>
            </a:endParaRPr>
          </a:p>
          <a:p>
            <a:pPr>
              <a:lnSpc>
                <a:spcPct val="114000"/>
              </a:lnSpc>
              <a:buFontTx/>
              <a:buChar char="-"/>
            </a:pPr>
            <a:r>
              <a:rPr lang="it-IT" dirty="0" smtClean="0">
                <a:solidFill>
                  <a:schemeClr val="tx1"/>
                </a:solidFill>
              </a:rPr>
              <a:t>L’attenzione alle </a:t>
            </a:r>
            <a:r>
              <a:rPr lang="it-IT" dirty="0" smtClean="0">
                <a:solidFill>
                  <a:srgbClr val="FF0000"/>
                </a:solidFill>
              </a:rPr>
              <a:t>quattro abilità</a:t>
            </a:r>
          </a:p>
          <a:p>
            <a:pPr>
              <a:lnSpc>
                <a:spcPct val="114000"/>
              </a:lnSpc>
              <a:buFontTx/>
              <a:buChar char="-"/>
            </a:pPr>
            <a:r>
              <a:rPr lang="it-IT" dirty="0" smtClean="0">
                <a:solidFill>
                  <a:schemeClr val="tx1"/>
                </a:solidFill>
              </a:rPr>
              <a:t>L’inserimento dell’</a:t>
            </a:r>
            <a:r>
              <a:rPr lang="it-IT" dirty="0" smtClean="0">
                <a:solidFill>
                  <a:srgbClr val="FF0000"/>
                </a:solidFill>
              </a:rPr>
              <a:t>elemento ludico</a:t>
            </a:r>
          </a:p>
          <a:p>
            <a:pPr>
              <a:lnSpc>
                <a:spcPct val="114000"/>
              </a:lnSpc>
              <a:buFontTx/>
              <a:buChar char="-"/>
            </a:pPr>
            <a:r>
              <a:rPr lang="it-IT" dirty="0" smtClean="0">
                <a:solidFill>
                  <a:schemeClr val="tx1"/>
                </a:solidFill>
              </a:rPr>
              <a:t>La </a:t>
            </a:r>
            <a:r>
              <a:rPr lang="it-IT" dirty="0" smtClean="0">
                <a:solidFill>
                  <a:srgbClr val="FF0000"/>
                </a:solidFill>
              </a:rPr>
              <a:t>finalità dell’apprendimento </a:t>
            </a:r>
            <a:r>
              <a:rPr lang="it-IT" dirty="0" smtClean="0">
                <a:solidFill>
                  <a:schemeClr val="tx1"/>
                </a:solidFill>
              </a:rPr>
              <a:t>del lessico</a:t>
            </a: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688490" y="404664"/>
            <a:ext cx="7756263" cy="1008112"/>
          </a:xfrm>
        </p:spPr>
        <p:txBody>
          <a:bodyPr/>
          <a:lstStyle/>
          <a:p>
            <a:r>
              <a:rPr lang="it-IT" dirty="0" smtClean="0"/>
              <a:t>Approccio comunicativo e approccio lessicale</a:t>
            </a:r>
            <a:endParaRPr lang="it-IT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19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4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- Dell’</a:t>
            </a:r>
            <a:r>
              <a:rPr lang="it-IT" b="1" dirty="0" smtClean="0">
                <a:solidFill>
                  <a:schemeClr val="tx1"/>
                </a:solidFill>
              </a:rPr>
              <a:t>approccio comunicativo </a:t>
            </a:r>
            <a:r>
              <a:rPr lang="it-IT" dirty="0" smtClean="0">
                <a:solidFill>
                  <a:schemeClr val="tx1"/>
                </a:solidFill>
              </a:rPr>
              <a:t>è interessante il fatto di considerare la </a:t>
            </a:r>
            <a:r>
              <a:rPr lang="it-IT" dirty="0" smtClean="0">
                <a:solidFill>
                  <a:srgbClr val="FF0000"/>
                </a:solidFill>
              </a:rPr>
              <a:t>lingua</a:t>
            </a:r>
            <a:r>
              <a:rPr lang="it-IT" dirty="0" smtClean="0">
                <a:solidFill>
                  <a:schemeClr val="tx1"/>
                </a:solidFill>
              </a:rPr>
              <a:t> come un </a:t>
            </a:r>
            <a:r>
              <a:rPr lang="it-IT" dirty="0" smtClean="0">
                <a:solidFill>
                  <a:srgbClr val="FF0000"/>
                </a:solidFill>
              </a:rPr>
              <a:t>sistema finalizzato alla comunicazione</a:t>
            </a:r>
            <a:r>
              <a:rPr lang="it-IT" dirty="0" smtClean="0">
                <a:solidFill>
                  <a:schemeClr val="tx1"/>
                </a:solidFill>
              </a:rPr>
              <a:t>, dove l’apprendimento del </a:t>
            </a:r>
            <a:r>
              <a:rPr lang="it-IT" dirty="0" smtClean="0">
                <a:solidFill>
                  <a:srgbClr val="FF0000"/>
                </a:solidFill>
              </a:rPr>
              <a:t>lessico</a:t>
            </a:r>
            <a:r>
              <a:rPr lang="it-IT" dirty="0" smtClean="0">
                <a:solidFill>
                  <a:schemeClr val="tx1"/>
                </a:solidFill>
              </a:rPr>
              <a:t> è strettamente collegato anche all’apprendimento della </a:t>
            </a:r>
            <a:r>
              <a:rPr lang="it-IT" dirty="0" smtClean="0">
                <a:solidFill>
                  <a:srgbClr val="FF0000"/>
                </a:solidFill>
              </a:rPr>
              <a:t>cultura</a:t>
            </a:r>
            <a:r>
              <a:rPr lang="it-IT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smtClean="0">
                <a:solidFill>
                  <a:schemeClr val="tx1"/>
                </a:solidFill>
              </a:rPr>
              <a:t>- Dell’</a:t>
            </a:r>
            <a:r>
              <a:rPr lang="it-IT" b="1" dirty="0" smtClean="0">
                <a:solidFill>
                  <a:schemeClr val="tx1"/>
                </a:solidFill>
              </a:rPr>
              <a:t>approccio lessicale </a:t>
            </a:r>
            <a:r>
              <a:rPr lang="it-IT" dirty="0" smtClean="0">
                <a:solidFill>
                  <a:schemeClr val="tx1"/>
                </a:solidFill>
              </a:rPr>
              <a:t>è invece interessante la concezione che ci sono sempre </a:t>
            </a:r>
            <a:r>
              <a:rPr lang="it-IT" dirty="0" smtClean="0">
                <a:solidFill>
                  <a:srgbClr val="FF0000"/>
                </a:solidFill>
              </a:rPr>
              <a:t>opportunità</a:t>
            </a:r>
            <a:r>
              <a:rPr lang="it-IT" dirty="0" smtClean="0">
                <a:solidFill>
                  <a:schemeClr val="tx1"/>
                </a:solidFill>
              </a:rPr>
              <a:t> tanto per l’</a:t>
            </a:r>
            <a:r>
              <a:rPr lang="it-IT" dirty="0" smtClean="0">
                <a:solidFill>
                  <a:srgbClr val="FF0000"/>
                </a:solidFill>
              </a:rPr>
              <a:t>apprendimento diretto </a:t>
            </a:r>
            <a:r>
              <a:rPr lang="it-IT" dirty="0" smtClean="0">
                <a:solidFill>
                  <a:schemeClr val="tx1"/>
                </a:solidFill>
              </a:rPr>
              <a:t>quanto per l’</a:t>
            </a:r>
            <a:r>
              <a:rPr lang="it-IT" dirty="0" smtClean="0">
                <a:solidFill>
                  <a:srgbClr val="FF0000"/>
                </a:solidFill>
              </a:rPr>
              <a:t>apprendimento indiretto</a:t>
            </a:r>
            <a:r>
              <a:rPr lang="it-IT" dirty="0" smtClean="0">
                <a:solidFill>
                  <a:schemeClr val="tx1"/>
                </a:solidFill>
              </a:rPr>
              <a:t>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Approccio comunicativo e approccio lessicale</a:t>
            </a: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019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 numCol="1">
            <a:noAutofit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- </a:t>
            </a:r>
            <a:r>
              <a:rPr lang="it-IT" b="1" dirty="0" smtClean="0">
                <a:solidFill>
                  <a:schemeClr val="tx1"/>
                </a:solidFill>
              </a:rPr>
              <a:t>apprendimento diretto </a:t>
            </a:r>
            <a:r>
              <a:rPr lang="it-IT" dirty="0" smtClean="0">
                <a:solidFill>
                  <a:schemeClr val="tx1"/>
                </a:solidFill>
              </a:rPr>
              <a:t>(o esplicito): centra la sua attenzione sull’</a:t>
            </a:r>
            <a:r>
              <a:rPr lang="it-IT" dirty="0" smtClean="0">
                <a:solidFill>
                  <a:srgbClr val="FF0000"/>
                </a:solidFill>
              </a:rPr>
              <a:t>informazione che va appresa </a:t>
            </a:r>
            <a:r>
              <a:rPr lang="it-IT" dirty="0" smtClean="0">
                <a:solidFill>
                  <a:schemeClr val="tx1"/>
                </a:solidFill>
              </a:rPr>
              <a:t>e ne </a:t>
            </a:r>
            <a:r>
              <a:rPr lang="it-IT" dirty="0" smtClean="0">
                <a:solidFill>
                  <a:srgbClr val="FF0000"/>
                </a:solidFill>
              </a:rPr>
              <a:t>garantisce l’apprendimento</a:t>
            </a:r>
            <a:r>
              <a:rPr lang="it-IT" dirty="0" smtClean="0">
                <a:solidFill>
                  <a:schemeClr val="tx1"/>
                </a:solidFill>
              </a:rPr>
              <a:t>, ma ha bisogno di </a:t>
            </a:r>
            <a:r>
              <a:rPr lang="it-IT" dirty="0" smtClean="0">
                <a:solidFill>
                  <a:srgbClr val="FF0000"/>
                </a:solidFill>
              </a:rPr>
              <a:t>molto tempo</a:t>
            </a:r>
            <a:r>
              <a:rPr lang="it-IT" dirty="0" smtClean="0">
                <a:solidFill>
                  <a:schemeClr val="tx1"/>
                </a:solidFill>
              </a:rPr>
              <a:t>, e non è possibile pensare di imparare così tutta una lingua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- </a:t>
            </a:r>
            <a:r>
              <a:rPr lang="it-IT" b="1" dirty="0" smtClean="0">
                <a:solidFill>
                  <a:schemeClr val="tx1"/>
                </a:solidFill>
              </a:rPr>
              <a:t>apprendimento indiretto </a:t>
            </a:r>
            <a:r>
              <a:rPr lang="it-IT" dirty="0" smtClean="0">
                <a:solidFill>
                  <a:schemeClr val="tx1"/>
                </a:solidFill>
              </a:rPr>
              <a:t>(o incidentale): si ha grazie all’esposizione ad </a:t>
            </a:r>
            <a:r>
              <a:rPr lang="it-IT" dirty="0" smtClean="0">
                <a:solidFill>
                  <a:srgbClr val="FF0000"/>
                </a:solidFill>
              </a:rPr>
              <a:t>input orali e scritti</a:t>
            </a:r>
            <a:r>
              <a:rPr lang="it-IT" dirty="0" smtClean="0">
                <a:solidFill>
                  <a:schemeClr val="tx1"/>
                </a:solidFill>
              </a:rPr>
              <a:t>; è un apprendimento </a:t>
            </a:r>
            <a:r>
              <a:rPr lang="it-IT" dirty="0" smtClean="0">
                <a:solidFill>
                  <a:srgbClr val="FF0000"/>
                </a:solidFill>
              </a:rPr>
              <a:t>più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graduale</a:t>
            </a:r>
            <a:r>
              <a:rPr lang="it-IT" dirty="0" smtClean="0">
                <a:solidFill>
                  <a:schemeClr val="tx1"/>
                </a:solidFill>
              </a:rPr>
              <a:t> e </a:t>
            </a:r>
            <a:r>
              <a:rPr lang="it-IT" dirty="0" smtClean="0">
                <a:solidFill>
                  <a:srgbClr val="FF0000"/>
                </a:solidFill>
              </a:rPr>
              <a:t>meno sistematico</a:t>
            </a:r>
            <a:r>
              <a:rPr lang="it-IT" dirty="0" smtClean="0">
                <a:solidFill>
                  <a:schemeClr val="tx1"/>
                </a:solidFill>
              </a:rPr>
              <a:t>, quindi ha il vantaggio di essere </a:t>
            </a:r>
            <a:r>
              <a:rPr lang="it-IT" dirty="0" smtClean="0">
                <a:solidFill>
                  <a:srgbClr val="FF0000"/>
                </a:solidFill>
              </a:rPr>
              <a:t>molto utile</a:t>
            </a:r>
            <a:r>
              <a:rPr lang="it-IT" dirty="0" smtClean="0">
                <a:solidFill>
                  <a:schemeClr val="tx1"/>
                </a:solidFill>
              </a:rPr>
              <a:t>, e lo svantaggio di essere </a:t>
            </a:r>
            <a:r>
              <a:rPr lang="it-IT" dirty="0" smtClean="0">
                <a:solidFill>
                  <a:srgbClr val="FF0000"/>
                </a:solidFill>
              </a:rPr>
              <a:t>molto lento </a:t>
            </a:r>
            <a:r>
              <a:rPr lang="it-IT" dirty="0" smtClean="0">
                <a:solidFill>
                  <a:schemeClr val="tx1"/>
                </a:solidFill>
              </a:rPr>
              <a:t>nel tempo.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Apprendimento </a:t>
            </a:r>
            <a:br>
              <a:rPr lang="it-IT" dirty="0" smtClean="0"/>
            </a:br>
            <a:r>
              <a:rPr lang="it-IT" dirty="0" smtClean="0"/>
              <a:t>diretto e indiretto</a:t>
            </a:r>
            <a:endParaRPr lang="it-IT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9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Secondo l’approccio lessicale, fondamentale nell’apprendimento di una lingua è il </a:t>
            </a:r>
            <a:r>
              <a:rPr lang="it-IT" dirty="0" smtClean="0">
                <a:solidFill>
                  <a:srgbClr val="FF0000"/>
                </a:solidFill>
              </a:rPr>
              <a:t>saper segmentare il lessico </a:t>
            </a:r>
            <a:r>
              <a:rPr lang="it-IT" dirty="0" smtClean="0">
                <a:solidFill>
                  <a:schemeClr val="tx1"/>
                </a:solidFill>
              </a:rPr>
              <a:t>in unità complesse </a:t>
            </a:r>
            <a:r>
              <a:rPr lang="it-IT" dirty="0" smtClean="0">
                <a:solidFill>
                  <a:schemeClr val="tx1"/>
                </a:solidFill>
                <a:sym typeface="Wingdings" pitchFamily="2" charset="2"/>
              </a:rPr>
              <a:t> questo vale per tutti gli aspetti linguistici, e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migliora la fluidità </a:t>
            </a:r>
            <a:r>
              <a:rPr lang="it-IT" dirty="0" smtClean="0">
                <a:solidFill>
                  <a:schemeClr val="tx1"/>
                </a:solidFill>
                <a:sym typeface="Wingdings" pitchFamily="2" charset="2"/>
              </a:rPr>
              <a:t>perché permette di focalizzare l’attenzione su altri aspetti (il </a:t>
            </a:r>
            <a:r>
              <a:rPr lang="it-IT" i="1" dirty="0" err="1" smtClean="0">
                <a:solidFill>
                  <a:schemeClr val="tx1"/>
                </a:solidFill>
                <a:sym typeface="Wingdings" pitchFamily="2" charset="2"/>
              </a:rPr>
              <a:t>chunk</a:t>
            </a:r>
            <a:r>
              <a:rPr lang="it-IT" dirty="0" smtClean="0">
                <a:solidFill>
                  <a:schemeClr val="tx1"/>
                </a:solidFill>
                <a:sym typeface="Wingdings" pitchFamily="2" charset="2"/>
              </a:rPr>
              <a:t>, il segmento, viene interpretato come unità unica).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  <a:sym typeface="Wingdings" pitchFamily="2" charset="2"/>
              </a:rPr>
              <a:t>Collocazione</a:t>
            </a:r>
            <a:r>
              <a:rPr lang="it-IT" dirty="0" smtClean="0">
                <a:solidFill>
                  <a:schemeClr val="tx1"/>
                </a:solidFill>
                <a:sym typeface="Wingdings" pitchFamily="2" charset="2"/>
              </a:rPr>
              <a:t>: unità lessicale (caratterizzata dalla sua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arbitrarietà</a:t>
            </a:r>
            <a:r>
              <a:rPr lang="it-IT" dirty="0" smtClean="0">
                <a:solidFill>
                  <a:schemeClr val="tx1"/>
                </a:solidFill>
                <a:sym typeface="Wingdings" pitchFamily="2" charset="2"/>
              </a:rPr>
              <a:t>) formata da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due (o più) parole </a:t>
            </a:r>
            <a:r>
              <a:rPr lang="it-IT" dirty="0" smtClean="0">
                <a:solidFill>
                  <a:schemeClr val="tx1"/>
                </a:solidFill>
                <a:sym typeface="Wingdings" pitchFamily="2" charset="2"/>
              </a:rPr>
              <a:t>generalmente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usate insieme</a:t>
            </a:r>
            <a:r>
              <a:rPr lang="it-IT" dirty="0" smtClean="0">
                <a:solidFill>
                  <a:schemeClr val="tx1"/>
                </a:solidFill>
                <a:sym typeface="Wingdings" pitchFamily="2" charset="2"/>
              </a:rPr>
              <a:t>, e che presenta varietà dal punto di vista sintagmatico e paradigmatico.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Segmentazione </a:t>
            </a:r>
            <a:br>
              <a:rPr lang="it-IT" dirty="0" smtClean="0"/>
            </a:br>
            <a:r>
              <a:rPr lang="it-IT" dirty="0" smtClean="0"/>
              <a:t>della lingua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3336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it-IT" dirty="0" smtClean="0">
                <a:solidFill>
                  <a:schemeClr val="tx1"/>
                </a:solidFill>
              </a:rPr>
              <a:t>Propone l’</a:t>
            </a:r>
            <a:r>
              <a:rPr lang="it-IT" dirty="0" smtClean="0">
                <a:solidFill>
                  <a:srgbClr val="FF0000"/>
                </a:solidFill>
              </a:rPr>
              <a:t>insegnamento qualitativo </a:t>
            </a:r>
            <a:r>
              <a:rPr lang="it-IT" dirty="0" smtClean="0">
                <a:solidFill>
                  <a:schemeClr val="tx1"/>
                </a:solidFill>
              </a:rPr>
              <a:t>del lessico</a:t>
            </a:r>
          </a:p>
          <a:p>
            <a:pPr>
              <a:spcBef>
                <a:spcPts val="1200"/>
              </a:spcBef>
            </a:pPr>
            <a:r>
              <a:rPr lang="it-IT" dirty="0" smtClean="0">
                <a:solidFill>
                  <a:schemeClr val="tx1"/>
                </a:solidFill>
              </a:rPr>
              <a:t>Non significa solo imparare </a:t>
            </a:r>
            <a:r>
              <a:rPr lang="it-IT" dirty="0" smtClean="0">
                <a:solidFill>
                  <a:srgbClr val="FF0000"/>
                </a:solidFill>
              </a:rPr>
              <a:t>parole nuove</a:t>
            </a:r>
            <a:r>
              <a:rPr lang="it-IT" dirty="0" smtClean="0">
                <a:solidFill>
                  <a:schemeClr val="tx1"/>
                </a:solidFill>
              </a:rPr>
              <a:t>, ma anche </a:t>
            </a:r>
            <a:r>
              <a:rPr lang="it-IT" dirty="0" smtClean="0">
                <a:solidFill>
                  <a:srgbClr val="FF0000"/>
                </a:solidFill>
              </a:rPr>
              <a:t>ampliarne la conoscenza</a:t>
            </a:r>
          </a:p>
          <a:p>
            <a:pPr>
              <a:spcBef>
                <a:spcPts val="1200"/>
              </a:spcBef>
            </a:pPr>
            <a:r>
              <a:rPr lang="it-IT" dirty="0" smtClean="0">
                <a:solidFill>
                  <a:schemeClr val="tx1"/>
                </a:solidFill>
              </a:rPr>
              <a:t>Di queste formule, per un uso corretto, è quindi importante sapere</a:t>
            </a:r>
          </a:p>
          <a:p>
            <a:pPr lvl="1"/>
            <a:r>
              <a:rPr lang="it-IT" dirty="0" smtClean="0">
                <a:solidFill>
                  <a:schemeClr val="tx1"/>
                </a:solidFill>
              </a:rPr>
              <a:t>Il </a:t>
            </a:r>
            <a:r>
              <a:rPr lang="it-IT" dirty="0" smtClean="0">
                <a:solidFill>
                  <a:srgbClr val="FF0000"/>
                </a:solidFill>
              </a:rPr>
              <a:t>registro</a:t>
            </a:r>
            <a:endParaRPr lang="it-IT" dirty="0">
              <a:solidFill>
                <a:srgbClr val="FF0000"/>
              </a:solidFill>
            </a:endParaRPr>
          </a:p>
          <a:p>
            <a:pPr lvl="1"/>
            <a:r>
              <a:rPr lang="it-IT" dirty="0" smtClean="0">
                <a:solidFill>
                  <a:schemeClr val="tx1"/>
                </a:solidFill>
              </a:rPr>
              <a:t>Il </a:t>
            </a:r>
            <a:r>
              <a:rPr lang="it-IT" dirty="0" smtClean="0">
                <a:solidFill>
                  <a:srgbClr val="FF0000"/>
                </a:solidFill>
              </a:rPr>
              <a:t>contesto</a:t>
            </a:r>
          </a:p>
          <a:p>
            <a:pPr lvl="1"/>
            <a:r>
              <a:rPr lang="it-IT" dirty="0" smtClean="0">
                <a:solidFill>
                  <a:schemeClr val="tx1"/>
                </a:solidFill>
              </a:rPr>
              <a:t>Il </a:t>
            </a:r>
            <a:r>
              <a:rPr lang="it-IT" dirty="0" smtClean="0">
                <a:solidFill>
                  <a:srgbClr val="FF0000"/>
                </a:solidFill>
              </a:rPr>
              <a:t>cotesto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Approccio lessicale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902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it-IT" dirty="0" smtClean="0">
                <a:solidFill>
                  <a:schemeClr val="tx1"/>
                </a:solidFill>
              </a:rPr>
              <a:t>Il </a:t>
            </a:r>
            <a:r>
              <a:rPr lang="it-IT" dirty="0" smtClean="0">
                <a:solidFill>
                  <a:srgbClr val="FF0000"/>
                </a:solidFill>
              </a:rPr>
              <a:t>lessico</a:t>
            </a:r>
            <a:r>
              <a:rPr lang="it-IT" dirty="0" smtClean="0">
                <a:solidFill>
                  <a:schemeClr val="tx1"/>
                </a:solidFill>
              </a:rPr>
              <a:t> di una lingua è costituito da un ampio numero di </a:t>
            </a:r>
            <a:r>
              <a:rPr lang="it-IT" dirty="0" smtClean="0">
                <a:solidFill>
                  <a:srgbClr val="FF0000"/>
                </a:solidFill>
              </a:rPr>
              <a:t>blocchi </a:t>
            </a:r>
            <a:r>
              <a:rPr lang="it-IT" dirty="0" err="1" smtClean="0">
                <a:solidFill>
                  <a:srgbClr val="FF0000"/>
                </a:solidFill>
              </a:rPr>
              <a:t>semicostruiti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che il parlante ha memorizzato come insieme, e che vengono </a:t>
            </a:r>
            <a:r>
              <a:rPr lang="it-IT" dirty="0" smtClean="0">
                <a:solidFill>
                  <a:srgbClr val="FF0000"/>
                </a:solidFill>
              </a:rPr>
              <a:t>combinati tra di loro </a:t>
            </a:r>
            <a:r>
              <a:rPr lang="it-IT" dirty="0" smtClean="0">
                <a:solidFill>
                  <a:schemeClr val="tx1"/>
                </a:solidFill>
              </a:rPr>
              <a:t>quando si parla</a:t>
            </a:r>
          </a:p>
          <a:p>
            <a:pPr>
              <a:spcBef>
                <a:spcPts val="1200"/>
              </a:spcBef>
            </a:pPr>
            <a:r>
              <a:rPr lang="it-IT" dirty="0" smtClean="0">
                <a:solidFill>
                  <a:schemeClr val="tx1"/>
                </a:solidFill>
              </a:rPr>
              <a:t>Questa concezione supera quella del </a:t>
            </a:r>
            <a:r>
              <a:rPr lang="it-IT" b="1" dirty="0" smtClean="0">
                <a:solidFill>
                  <a:schemeClr val="tx1"/>
                </a:solidFill>
              </a:rPr>
              <a:t>principio di scelta libera</a:t>
            </a:r>
            <a:r>
              <a:rPr lang="it-IT" dirty="0" smtClean="0">
                <a:solidFill>
                  <a:schemeClr val="tx1"/>
                </a:solidFill>
              </a:rPr>
              <a:t>, secondo il quale, per contro, il lessico veniva inteso come un </a:t>
            </a:r>
            <a:r>
              <a:rPr lang="it-IT" dirty="0" smtClean="0">
                <a:solidFill>
                  <a:srgbClr val="FF0000"/>
                </a:solidFill>
              </a:rPr>
              <a:t>insieme di parole singole </a:t>
            </a:r>
            <a:r>
              <a:rPr lang="it-IT" dirty="0" smtClean="0">
                <a:solidFill>
                  <a:schemeClr val="tx1"/>
                </a:solidFill>
              </a:rPr>
              <a:t>che si possono usare con grande libertà, vincolate solo alle </a:t>
            </a:r>
            <a:r>
              <a:rPr lang="it-IT" dirty="0" smtClean="0">
                <a:solidFill>
                  <a:srgbClr val="FF0000"/>
                </a:solidFill>
              </a:rPr>
              <a:t>regole grammaticali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Principio idiomatico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73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Poggia quindi su quattro principi: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supremazia del </a:t>
            </a:r>
            <a:r>
              <a:rPr lang="it-IT" dirty="0" smtClean="0">
                <a:solidFill>
                  <a:srgbClr val="FF0000"/>
                </a:solidFill>
              </a:rPr>
              <a:t>lessico</a:t>
            </a:r>
            <a:r>
              <a:rPr lang="it-IT" dirty="0" smtClean="0">
                <a:solidFill>
                  <a:schemeClr val="tx1"/>
                </a:solidFill>
              </a:rPr>
              <a:t> nei confronti della grammatica</a:t>
            </a:r>
          </a:p>
          <a:p>
            <a:r>
              <a:rPr lang="it-IT" dirty="0">
                <a:solidFill>
                  <a:schemeClr val="tx1"/>
                </a:solidFill>
              </a:rPr>
              <a:t>a</a:t>
            </a:r>
            <a:r>
              <a:rPr lang="it-IT" dirty="0" smtClean="0">
                <a:solidFill>
                  <a:schemeClr val="tx1"/>
                </a:solidFill>
              </a:rPr>
              <a:t>ttenzione al riconoscimento e alla memorizzazione dei </a:t>
            </a:r>
            <a:r>
              <a:rPr lang="it-IT" dirty="0" smtClean="0">
                <a:solidFill>
                  <a:srgbClr val="FF0000"/>
                </a:solidFill>
              </a:rPr>
              <a:t>segmenti lessicali</a:t>
            </a:r>
          </a:p>
          <a:p>
            <a:r>
              <a:rPr lang="it-IT" dirty="0">
                <a:solidFill>
                  <a:schemeClr val="tx1"/>
                </a:solidFill>
              </a:rPr>
              <a:t>i</a:t>
            </a:r>
            <a:r>
              <a:rPr lang="it-IT" dirty="0" smtClean="0">
                <a:solidFill>
                  <a:schemeClr val="tx1"/>
                </a:solidFill>
              </a:rPr>
              <a:t>mportanza dell’</a:t>
            </a:r>
            <a:r>
              <a:rPr lang="it-IT" dirty="0" smtClean="0">
                <a:solidFill>
                  <a:srgbClr val="FF0000"/>
                </a:solidFill>
              </a:rPr>
              <a:t>organizzazione sintagmatica </a:t>
            </a:r>
            <a:r>
              <a:rPr lang="it-IT" dirty="0" smtClean="0">
                <a:solidFill>
                  <a:schemeClr val="tx1"/>
                </a:solidFill>
              </a:rPr>
              <a:t>delle parole (quindi rispetto al contesto e al cotesto)</a:t>
            </a:r>
          </a:p>
          <a:p>
            <a:r>
              <a:rPr lang="it-IT" dirty="0">
                <a:solidFill>
                  <a:schemeClr val="tx1"/>
                </a:solidFill>
              </a:rPr>
              <a:t>e</a:t>
            </a:r>
            <a:r>
              <a:rPr lang="it-IT" dirty="0" smtClean="0">
                <a:solidFill>
                  <a:schemeClr val="tx1"/>
                </a:solidFill>
              </a:rPr>
              <a:t>nfasi sull’importanza dell’</a:t>
            </a:r>
            <a:r>
              <a:rPr lang="it-IT" dirty="0" smtClean="0">
                <a:solidFill>
                  <a:srgbClr val="FF0000"/>
                </a:solidFill>
              </a:rPr>
              <a:t>apprendimento incidentale</a:t>
            </a:r>
            <a:r>
              <a:rPr lang="it-IT" dirty="0" smtClean="0">
                <a:solidFill>
                  <a:schemeClr val="tx1"/>
                </a:solidFill>
              </a:rPr>
              <a:t> del lessico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Approccio lessicale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542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L’</a:t>
            </a:r>
            <a:r>
              <a:rPr lang="it-IT" dirty="0" smtClean="0">
                <a:solidFill>
                  <a:srgbClr val="FF0000"/>
                </a:solidFill>
              </a:rPr>
              <a:t>acquisizione del lessico</a:t>
            </a:r>
            <a:r>
              <a:rPr lang="it-IT" dirty="0" smtClean="0">
                <a:solidFill>
                  <a:schemeClr val="tx1"/>
                </a:solidFill>
              </a:rPr>
              <a:t> è un processo 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qualitativo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graduale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multidimensionale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processuale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dinamico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in cui il discente tesse una rete di relazioni tra unità lessicali, creando il proprio </a:t>
            </a:r>
            <a:r>
              <a:rPr lang="it-IT" dirty="0" smtClean="0">
                <a:solidFill>
                  <a:srgbClr val="FF0000"/>
                </a:solidFill>
              </a:rPr>
              <a:t>vocabolario</a:t>
            </a:r>
            <a:r>
              <a:rPr lang="it-IT" dirty="0" smtClean="0">
                <a:solidFill>
                  <a:schemeClr val="tx1"/>
                </a:solidFill>
              </a:rPr>
              <a:t> (</a:t>
            </a:r>
            <a:r>
              <a:rPr lang="it-IT" i="1" dirty="0" err="1" smtClean="0">
                <a:solidFill>
                  <a:schemeClr val="tx1"/>
                </a:solidFill>
              </a:rPr>
              <a:t>lexicón</a:t>
            </a:r>
            <a:r>
              <a:rPr lang="it-IT" dirty="0" smtClean="0">
                <a:solidFill>
                  <a:schemeClr val="tx1"/>
                </a:solidFill>
              </a:rPr>
              <a:t>, dove coesistono lessico e grammatica)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vocabolario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2398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Ogni volta che apprendiamo una </a:t>
            </a:r>
            <a:r>
              <a:rPr lang="it-IT" dirty="0" smtClean="0">
                <a:solidFill>
                  <a:srgbClr val="FF0000"/>
                </a:solidFill>
              </a:rPr>
              <a:t>nuova unità lessicale</a:t>
            </a:r>
            <a:r>
              <a:rPr lang="it-IT" dirty="0" smtClean="0">
                <a:solidFill>
                  <a:schemeClr val="tx1"/>
                </a:solidFill>
              </a:rPr>
              <a:t>, entrano in atto le operazioni volte a </a:t>
            </a:r>
            <a:r>
              <a:rPr lang="it-IT" dirty="0" smtClean="0">
                <a:solidFill>
                  <a:srgbClr val="FF0000"/>
                </a:solidFill>
              </a:rPr>
              <a:t>differenziarla</a:t>
            </a:r>
            <a:r>
              <a:rPr lang="it-IT" dirty="0" smtClean="0">
                <a:solidFill>
                  <a:schemeClr val="tx1"/>
                </a:solidFill>
              </a:rPr>
              <a:t> da quelle già conosciute, e ad esse </a:t>
            </a:r>
            <a:r>
              <a:rPr lang="it-IT" dirty="0" smtClean="0">
                <a:solidFill>
                  <a:srgbClr val="FF0000"/>
                </a:solidFill>
              </a:rPr>
              <a:t>associarla</a:t>
            </a:r>
            <a:r>
              <a:rPr lang="it-IT" dirty="0" smtClean="0">
                <a:solidFill>
                  <a:schemeClr val="tx1"/>
                </a:solidFill>
              </a:rPr>
              <a:t>, dandole il giusto posto all’interno del nostro vocabolario personale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Conoscere una parola significa conoscerne anche la </a:t>
            </a:r>
            <a:r>
              <a:rPr lang="it-IT" dirty="0" smtClean="0">
                <a:solidFill>
                  <a:srgbClr val="FF0000"/>
                </a:solidFill>
              </a:rPr>
              <a:t>connotazione</a:t>
            </a:r>
            <a:r>
              <a:rPr lang="it-IT" dirty="0" smtClean="0">
                <a:solidFill>
                  <a:schemeClr val="tx1"/>
                </a:solidFill>
              </a:rPr>
              <a:t> (relazioni paradigmatiche) e l’eventuale </a:t>
            </a:r>
            <a:r>
              <a:rPr lang="it-IT" dirty="0" smtClean="0">
                <a:solidFill>
                  <a:srgbClr val="FF0000"/>
                </a:solidFill>
              </a:rPr>
              <a:t>uso combinatorio </a:t>
            </a:r>
            <a:r>
              <a:rPr lang="it-IT" dirty="0" smtClean="0">
                <a:solidFill>
                  <a:schemeClr val="tx1"/>
                </a:solidFill>
              </a:rPr>
              <a:t>(collocazioni o relazioni sintagmatiche ), così come gli </a:t>
            </a:r>
            <a:r>
              <a:rPr lang="it-IT" dirty="0" smtClean="0">
                <a:solidFill>
                  <a:srgbClr val="FF0000"/>
                </a:solidFill>
              </a:rPr>
              <a:t>usi metaforici </a:t>
            </a:r>
            <a:r>
              <a:rPr lang="it-IT" dirty="0" smtClean="0">
                <a:solidFill>
                  <a:schemeClr val="tx1"/>
                </a:solidFill>
              </a:rPr>
              <a:t>e </a:t>
            </a:r>
            <a:r>
              <a:rPr lang="it-IT" dirty="0" smtClean="0">
                <a:solidFill>
                  <a:srgbClr val="FF0000"/>
                </a:solidFill>
              </a:rPr>
              <a:t>grammaticali</a:t>
            </a:r>
            <a:r>
              <a:rPr lang="it-IT" dirty="0" smtClean="0">
                <a:solidFill>
                  <a:schemeClr val="tx1"/>
                </a:solidFill>
              </a:rPr>
              <a:t> (categoria, morfologia…)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vocabolario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7283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più che sulle singole parole è importante concentrarsi sulle </a:t>
            </a:r>
            <a:r>
              <a:rPr lang="it-IT" dirty="0" smtClean="0">
                <a:solidFill>
                  <a:srgbClr val="FF0000"/>
                </a:solidFill>
              </a:rPr>
              <a:t>unità lessicali</a:t>
            </a:r>
            <a:r>
              <a:rPr lang="it-IT" dirty="0" smtClean="0">
                <a:solidFill>
                  <a:schemeClr val="tx1"/>
                </a:solidFill>
              </a:rPr>
              <a:t>, cioè quegli insiemi di una o più parole che formano un’</a:t>
            </a:r>
            <a:r>
              <a:rPr lang="it-IT" dirty="0" smtClean="0">
                <a:solidFill>
                  <a:srgbClr val="FF0000"/>
                </a:solidFill>
              </a:rPr>
              <a:t>unità inseparabile dal punto di vista semantico e sintattico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Le </a:t>
            </a:r>
            <a:r>
              <a:rPr lang="it-IT" b="1" dirty="0" smtClean="0">
                <a:solidFill>
                  <a:srgbClr val="FF0000"/>
                </a:solidFill>
              </a:rPr>
              <a:t>collocazioni</a:t>
            </a:r>
            <a:r>
              <a:rPr lang="it-IT" dirty="0" smtClean="0">
                <a:solidFill>
                  <a:schemeClr val="tx1"/>
                </a:solidFill>
              </a:rPr>
              <a:t> sono un’unità lessicale </a:t>
            </a:r>
            <a:r>
              <a:rPr lang="it-IT" dirty="0" err="1" smtClean="0">
                <a:solidFill>
                  <a:schemeClr val="tx1"/>
                </a:solidFill>
              </a:rPr>
              <a:t>pluriverbale</a:t>
            </a:r>
            <a:r>
              <a:rPr lang="it-IT" dirty="0" smtClean="0">
                <a:solidFill>
                  <a:schemeClr val="tx1"/>
                </a:solidFill>
              </a:rPr>
              <a:t>;</a:t>
            </a:r>
          </a:p>
          <a:p>
            <a:pPr lvl="1"/>
            <a:r>
              <a:rPr lang="it-IT" dirty="0" smtClean="0">
                <a:solidFill>
                  <a:schemeClr val="tx1"/>
                </a:solidFill>
              </a:rPr>
              <a:t>sono un ottimo modo di </a:t>
            </a:r>
            <a:r>
              <a:rPr lang="it-IT" dirty="0" smtClean="0">
                <a:solidFill>
                  <a:srgbClr val="FF0000"/>
                </a:solidFill>
              </a:rPr>
              <a:t>organizzare</a:t>
            </a:r>
            <a:r>
              <a:rPr lang="it-IT" dirty="0" smtClean="0">
                <a:solidFill>
                  <a:schemeClr val="tx1"/>
                </a:solidFill>
              </a:rPr>
              <a:t> il lessico e per </a:t>
            </a:r>
            <a:r>
              <a:rPr lang="it-IT" dirty="0" smtClean="0">
                <a:solidFill>
                  <a:srgbClr val="FF0000"/>
                </a:solidFill>
              </a:rPr>
              <a:t>memorizzare</a:t>
            </a:r>
            <a:r>
              <a:rPr lang="it-IT" dirty="0" smtClean="0">
                <a:solidFill>
                  <a:schemeClr val="tx1"/>
                </a:solidFill>
              </a:rPr>
              <a:t> le unità lessicali</a:t>
            </a:r>
          </a:p>
          <a:p>
            <a:pPr lvl="1"/>
            <a:r>
              <a:rPr lang="it-IT" dirty="0" smtClean="0">
                <a:solidFill>
                  <a:schemeClr val="tx1"/>
                </a:solidFill>
              </a:rPr>
              <a:t>il loro insegnamento migliora la </a:t>
            </a:r>
            <a:r>
              <a:rPr lang="it-IT" dirty="0" smtClean="0">
                <a:solidFill>
                  <a:srgbClr val="FF0000"/>
                </a:solidFill>
              </a:rPr>
              <a:t>fluidità</a:t>
            </a:r>
            <a:r>
              <a:rPr lang="it-IT" dirty="0" smtClean="0">
                <a:solidFill>
                  <a:schemeClr val="tx1"/>
                </a:solidFill>
              </a:rPr>
              <a:t> e la </a:t>
            </a:r>
            <a:r>
              <a:rPr lang="it-IT" dirty="0" smtClean="0">
                <a:solidFill>
                  <a:srgbClr val="FF0000"/>
                </a:solidFill>
              </a:rPr>
              <a:t>precisione</a:t>
            </a:r>
            <a:r>
              <a:rPr lang="it-IT" dirty="0" smtClean="0">
                <a:solidFill>
                  <a:schemeClr val="tx1"/>
                </a:solidFill>
              </a:rPr>
              <a:t> degli alunni</a:t>
            </a:r>
          </a:p>
          <a:p>
            <a:pPr lvl="1"/>
            <a:r>
              <a:rPr lang="it-IT" dirty="0" smtClean="0">
                <a:solidFill>
                  <a:schemeClr val="tx1"/>
                </a:solidFill>
              </a:rPr>
              <a:t>sapere se una parola può essere collegata o meno ad un’altra aiuta a </a:t>
            </a:r>
            <a:r>
              <a:rPr lang="it-IT" dirty="0" smtClean="0">
                <a:solidFill>
                  <a:srgbClr val="FF0000"/>
                </a:solidFill>
              </a:rPr>
              <a:t>capirla</a:t>
            </a:r>
            <a:r>
              <a:rPr lang="it-IT" dirty="0" smtClean="0">
                <a:solidFill>
                  <a:schemeClr val="tx1"/>
                </a:solidFill>
              </a:rPr>
              <a:t> e a </a:t>
            </a:r>
            <a:r>
              <a:rPr lang="it-IT" dirty="0" smtClean="0">
                <a:solidFill>
                  <a:srgbClr val="FF0000"/>
                </a:solidFill>
              </a:rPr>
              <a:t>ricordarla</a:t>
            </a:r>
            <a:r>
              <a:rPr lang="it-IT" dirty="0" smtClean="0">
                <a:solidFill>
                  <a:schemeClr val="tx1"/>
                </a:solidFill>
              </a:rPr>
              <a:t> nel tempo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L’unità lessicale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362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il </a:t>
            </a:r>
            <a:r>
              <a:rPr lang="it-IT" dirty="0" smtClean="0">
                <a:solidFill>
                  <a:srgbClr val="FF0000"/>
                </a:solidFill>
              </a:rPr>
              <a:t>significato </a:t>
            </a:r>
            <a:r>
              <a:rPr lang="it-IT" dirty="0" err="1" smtClean="0">
                <a:solidFill>
                  <a:srgbClr val="FF0000"/>
                </a:solidFill>
              </a:rPr>
              <a:t>collocazionale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è uno degli elementi che integrano la conoscenza di una parola </a:t>
            </a:r>
            <a:endParaRPr lang="it-IT" dirty="0">
              <a:solidFill>
                <a:schemeClr val="tx1"/>
              </a:solidFill>
              <a:sym typeface="Wingdings" pitchFamily="2" charset="2"/>
            </a:endParaRPr>
          </a:p>
          <a:p>
            <a:pPr lvl="1"/>
            <a:r>
              <a:rPr lang="it-IT" dirty="0" smtClean="0">
                <a:solidFill>
                  <a:schemeClr val="tx1"/>
                </a:solidFill>
                <a:sym typeface="Wingdings" pitchFamily="2" charset="2"/>
              </a:rPr>
              <a:t>fare attenzione alla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possibilità o meno di combinare certe parole</a:t>
            </a:r>
            <a:r>
              <a:rPr lang="it-IT" dirty="0" smtClean="0">
                <a:solidFill>
                  <a:schemeClr val="tx1"/>
                </a:solidFill>
                <a:sym typeface="Wingdings" pitchFamily="2" charset="2"/>
              </a:rPr>
              <a:t> aiuterà l’alunno a mettere correttamente in relazione le varie unità del suo vocabolario</a:t>
            </a:r>
          </a:p>
          <a:p>
            <a:pPr lvl="1"/>
            <a:r>
              <a:rPr lang="it-IT" dirty="0" smtClean="0">
                <a:solidFill>
                  <a:schemeClr val="tx1"/>
                </a:solidFill>
                <a:sym typeface="Wingdings" pitchFamily="2" charset="2"/>
              </a:rPr>
              <a:t>di conseguenza migliora la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memorizzazione a lungo termine</a:t>
            </a:r>
          </a:p>
          <a:p>
            <a:pPr lvl="1"/>
            <a:r>
              <a:rPr lang="it-IT" dirty="0" smtClean="0">
                <a:solidFill>
                  <a:schemeClr val="tx1"/>
                </a:solidFill>
                <a:sym typeface="Wingdings" pitchFamily="2" charset="2"/>
              </a:rPr>
              <a:t>aiuta alla conoscenza della parola anche il sapere quali collocazioni sono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uguali</a:t>
            </a:r>
            <a:r>
              <a:rPr lang="it-IT" dirty="0" smtClean="0">
                <a:solidFill>
                  <a:schemeClr val="tx1"/>
                </a:solidFill>
                <a:sym typeface="Wingdings" pitchFamily="2" charset="2"/>
              </a:rPr>
              <a:t> e quali sono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distinte rispetto alla lingua madre</a:t>
            </a:r>
          </a:p>
          <a:p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Unità lessicale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1774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tavole</a:t>
            </a:r>
            <a:r>
              <a:rPr lang="it-IT" dirty="0" smtClean="0"/>
              <a:t> che mostrino le collocazioni possibili (ma anche quelle impossibili) di parole sinonime</a:t>
            </a:r>
          </a:p>
          <a:p>
            <a:r>
              <a:rPr lang="it-IT" dirty="0" smtClean="0"/>
              <a:t>impiegare delle ‘</a:t>
            </a:r>
            <a:r>
              <a:rPr lang="it-IT" dirty="0" smtClean="0">
                <a:solidFill>
                  <a:srgbClr val="FF0000"/>
                </a:solidFill>
              </a:rPr>
              <a:t>scale</a:t>
            </a:r>
            <a:r>
              <a:rPr lang="it-IT" dirty="0" smtClean="0"/>
              <a:t>’ (es. </a:t>
            </a:r>
            <a:r>
              <a:rPr lang="it-IT" dirty="0" err="1" smtClean="0"/>
              <a:t>comida</a:t>
            </a:r>
            <a:r>
              <a:rPr lang="it-IT" dirty="0" smtClean="0"/>
              <a:t>/</a:t>
            </a:r>
            <a:r>
              <a:rPr lang="it-IT" dirty="0" err="1" smtClean="0"/>
              <a:t>tiempo</a:t>
            </a:r>
            <a:r>
              <a:rPr lang="it-IT" dirty="0" smtClean="0"/>
              <a:t>/</a:t>
            </a:r>
            <a:r>
              <a:rPr lang="it-IT" dirty="0" err="1" smtClean="0"/>
              <a:t>agua</a:t>
            </a:r>
            <a:r>
              <a:rPr lang="it-IT" dirty="0" smtClean="0"/>
              <a:t>; </a:t>
            </a:r>
            <a:r>
              <a:rPr lang="it-IT" dirty="0" err="1" smtClean="0"/>
              <a:t>helado</a:t>
            </a:r>
            <a:r>
              <a:rPr lang="it-IT" dirty="0" smtClean="0"/>
              <a:t>/</a:t>
            </a:r>
            <a:r>
              <a:rPr lang="it-IT" dirty="0" err="1" smtClean="0"/>
              <a:t>frío</a:t>
            </a:r>
            <a:r>
              <a:rPr lang="it-IT" dirty="0" smtClean="0"/>
              <a:t>/</a:t>
            </a:r>
            <a:r>
              <a:rPr lang="it-IT" dirty="0" err="1" smtClean="0"/>
              <a:t>templado</a:t>
            </a:r>
            <a:r>
              <a:rPr lang="it-IT" dirty="0" smtClean="0"/>
              <a:t>/</a:t>
            </a:r>
            <a:r>
              <a:rPr lang="it-IT" dirty="0" err="1" smtClean="0"/>
              <a:t>ardiente</a:t>
            </a:r>
            <a:r>
              <a:rPr lang="it-IT" dirty="0" smtClean="0"/>
              <a:t>)</a:t>
            </a:r>
          </a:p>
          <a:p>
            <a:r>
              <a:rPr lang="it-IT" dirty="0" smtClean="0"/>
              <a:t>presentare le nuove parole per </a:t>
            </a:r>
            <a:r>
              <a:rPr lang="it-IT" dirty="0" smtClean="0">
                <a:solidFill>
                  <a:srgbClr val="FF0000"/>
                </a:solidFill>
              </a:rPr>
              <a:t>categorie</a:t>
            </a:r>
          </a:p>
          <a:p>
            <a:r>
              <a:rPr lang="it-IT" dirty="0" smtClean="0"/>
              <a:t>associare collocazioni </a:t>
            </a:r>
            <a:r>
              <a:rPr lang="it-IT" dirty="0" smtClean="0">
                <a:solidFill>
                  <a:srgbClr val="FF0000"/>
                </a:solidFill>
              </a:rPr>
              <a:t>sinonime</a:t>
            </a:r>
            <a:r>
              <a:rPr lang="it-IT" dirty="0" smtClean="0"/>
              <a:t>, </a:t>
            </a:r>
            <a:r>
              <a:rPr lang="it-IT" dirty="0" smtClean="0">
                <a:solidFill>
                  <a:srgbClr val="FF0000"/>
                </a:solidFill>
              </a:rPr>
              <a:t>antonime</a:t>
            </a:r>
            <a:r>
              <a:rPr lang="it-IT" dirty="0" smtClean="0"/>
              <a:t> o dello </a:t>
            </a:r>
            <a:r>
              <a:rPr lang="it-IT" dirty="0" smtClean="0">
                <a:solidFill>
                  <a:srgbClr val="FF0000"/>
                </a:solidFill>
              </a:rPr>
              <a:t>stesso campo</a:t>
            </a:r>
          </a:p>
          <a:p>
            <a:r>
              <a:rPr lang="it-IT" dirty="0" smtClean="0"/>
              <a:t>elaborare </a:t>
            </a:r>
            <a:r>
              <a:rPr lang="it-IT" dirty="0" smtClean="0">
                <a:solidFill>
                  <a:srgbClr val="FF0000"/>
                </a:solidFill>
              </a:rPr>
              <a:t>mappe semantiche</a:t>
            </a:r>
          </a:p>
          <a:p>
            <a:r>
              <a:rPr lang="it-IT" dirty="0" smtClean="0"/>
              <a:t>lavorare su </a:t>
            </a:r>
            <a:r>
              <a:rPr lang="it-IT" dirty="0" smtClean="0">
                <a:solidFill>
                  <a:srgbClr val="FF0000"/>
                </a:solidFill>
              </a:rPr>
              <a:t>testi 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Consigli pratici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9052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pertina">
  <a:themeElements>
    <a:clrScheme name="Copertin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opertin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pertin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905</TotalTime>
  <Words>741</Words>
  <Application>Microsoft Office PowerPoint</Application>
  <PresentationFormat>Presentazione su schermo (4:3)</PresentationFormat>
  <Paragraphs>63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Copertina</vt:lpstr>
      <vt:lpstr>Approccio comunicativo e approccio lessicale</vt:lpstr>
      <vt:lpstr>Approccio comunicativo e approccio lessicale</vt:lpstr>
      <vt:lpstr>Apprendimento  diretto e indiretto</vt:lpstr>
      <vt:lpstr>Segmentazione  della lingua</vt:lpstr>
      <vt:lpstr>Approccio lessicale</vt:lpstr>
      <vt:lpstr>Principio idiomatico</vt:lpstr>
      <vt:lpstr>Approccio lessicale</vt:lpstr>
      <vt:lpstr>Il vocabolario</vt:lpstr>
      <vt:lpstr>Il vocabolario</vt:lpstr>
      <vt:lpstr>L’unità lessicale</vt:lpstr>
      <vt:lpstr>Unità lessicale</vt:lpstr>
      <vt:lpstr>Consigli pratici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Anglicismi</dc:title>
  <dc:creator>Mirko Brizi</dc:creator>
  <cp:lastModifiedBy>Mirko Brizi</cp:lastModifiedBy>
  <cp:revision>72</cp:revision>
  <dcterms:created xsi:type="dcterms:W3CDTF">2014-04-02T09:52:20Z</dcterms:created>
  <dcterms:modified xsi:type="dcterms:W3CDTF">2014-05-13T09:13:01Z</dcterms:modified>
</cp:coreProperties>
</file>