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9" r:id="rId4"/>
    <p:sldId id="260" r:id="rId5"/>
    <p:sldId id="258" r:id="rId6"/>
    <p:sldId id="261" r:id="rId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BBAC80A2-E4D0-4702-8970-321F4F7B920E}">
          <p14:sldIdLst>
            <p14:sldId id="256"/>
            <p14:sldId id="257"/>
            <p14:sldId id="259"/>
            <p14:sldId id="260"/>
            <p14:sldId id="258"/>
            <p14:sldId id="26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DC39EE-D49C-44AB-9BE7-F87810B6FDFE}" type="datetimeFigureOut">
              <a:rPr lang="it-IT" smtClean="0"/>
              <a:t>06/05/2014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98A8F0-4938-48F6-80EA-EB529A4257E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7948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0AFFAF-E454-4316-B4D1-D9AFBFB73CAB}" type="datetimeFigureOut">
              <a:rPr lang="it-IT" smtClean="0"/>
              <a:t>06/05/2014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06/05/2014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06/05/2014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06/05/2014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06/05/2014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06/05/2014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06/05/2014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06/05/2014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06/05/2014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06/05/2014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06/05/2014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30AFFAF-E454-4316-B4D1-D9AFBFB73CAB}" type="datetimeFigureOut">
              <a:rPr lang="it-IT" smtClean="0"/>
              <a:t>06/05/2014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699247" y="2060849"/>
            <a:ext cx="7745505" cy="4065314"/>
          </a:xfrm>
        </p:spPr>
        <p:txBody>
          <a:bodyPr numCol="2">
            <a:noAutofit/>
          </a:bodyPr>
          <a:lstStyle/>
          <a:p>
            <a:pPr marL="0" indent="0">
              <a:buNone/>
            </a:pPr>
            <a:r>
              <a:rPr lang="it-IT" dirty="0" err="1" smtClean="0">
                <a:solidFill>
                  <a:schemeClr val="tx1"/>
                </a:solidFill>
              </a:rPr>
              <a:t>Cabello</a:t>
            </a:r>
            <a:endParaRPr lang="it-IT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dirty="0">
                <a:solidFill>
                  <a:schemeClr val="tx1"/>
                </a:solidFill>
              </a:rPr>
              <a:t>Ca-be-</a:t>
            </a:r>
            <a:r>
              <a:rPr lang="it-IT" dirty="0" err="1">
                <a:solidFill>
                  <a:schemeClr val="tx1"/>
                </a:solidFill>
              </a:rPr>
              <a:t>llo</a:t>
            </a:r>
            <a:endParaRPr lang="it-IT" dirty="0">
              <a:solidFill>
                <a:schemeClr val="tx1"/>
              </a:solidFill>
            </a:endParaRPr>
          </a:p>
          <a:p>
            <a:endParaRPr lang="it-IT" sz="1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dirty="0" err="1">
                <a:solidFill>
                  <a:schemeClr val="tx1"/>
                </a:solidFill>
              </a:rPr>
              <a:t>Rellenar</a:t>
            </a:r>
            <a:endParaRPr lang="it-IT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dirty="0">
                <a:solidFill>
                  <a:schemeClr val="tx1"/>
                </a:solidFill>
              </a:rPr>
              <a:t>Re-</a:t>
            </a:r>
            <a:r>
              <a:rPr lang="it-IT" dirty="0" err="1">
                <a:solidFill>
                  <a:schemeClr val="tx1"/>
                </a:solidFill>
              </a:rPr>
              <a:t>lle</a:t>
            </a:r>
            <a:r>
              <a:rPr lang="it-IT" dirty="0">
                <a:solidFill>
                  <a:schemeClr val="tx1"/>
                </a:solidFill>
              </a:rPr>
              <a:t>-</a:t>
            </a:r>
            <a:r>
              <a:rPr lang="it-IT" dirty="0" err="1">
                <a:solidFill>
                  <a:schemeClr val="tx1"/>
                </a:solidFill>
              </a:rPr>
              <a:t>nar</a:t>
            </a:r>
            <a:endParaRPr lang="it-IT" dirty="0">
              <a:solidFill>
                <a:schemeClr val="tx1"/>
              </a:solidFill>
            </a:endParaRPr>
          </a:p>
          <a:p>
            <a:endParaRPr lang="it-IT" sz="1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dirty="0" err="1" smtClean="0">
                <a:solidFill>
                  <a:schemeClr val="tx1"/>
                </a:solidFill>
              </a:rPr>
              <a:t>Arroz</a:t>
            </a:r>
            <a:endParaRPr lang="it-IT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dirty="0">
                <a:solidFill>
                  <a:schemeClr val="tx1"/>
                </a:solidFill>
              </a:rPr>
              <a:t>A-</a:t>
            </a:r>
            <a:r>
              <a:rPr lang="it-IT" dirty="0" err="1">
                <a:solidFill>
                  <a:schemeClr val="tx1"/>
                </a:solidFill>
              </a:rPr>
              <a:t>rroz</a:t>
            </a:r>
            <a:endParaRPr lang="it-IT" dirty="0">
              <a:solidFill>
                <a:schemeClr val="tx1"/>
              </a:solidFill>
            </a:endParaRPr>
          </a:p>
          <a:p>
            <a:endParaRPr lang="it-IT" sz="1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dirty="0" err="1">
                <a:solidFill>
                  <a:schemeClr val="tx1"/>
                </a:solidFill>
              </a:rPr>
              <a:t>Errores</a:t>
            </a:r>
            <a:endParaRPr lang="it-IT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dirty="0">
                <a:solidFill>
                  <a:schemeClr val="tx1"/>
                </a:solidFill>
              </a:rPr>
              <a:t>E-</a:t>
            </a:r>
            <a:r>
              <a:rPr lang="it-IT" dirty="0" err="1">
                <a:solidFill>
                  <a:schemeClr val="tx1"/>
                </a:solidFill>
              </a:rPr>
              <a:t>rro</a:t>
            </a:r>
            <a:r>
              <a:rPr lang="it-IT" dirty="0">
                <a:solidFill>
                  <a:schemeClr val="tx1"/>
                </a:solidFill>
              </a:rPr>
              <a:t>-res</a:t>
            </a:r>
          </a:p>
          <a:p>
            <a:pPr marL="0" indent="0">
              <a:buNone/>
            </a:pPr>
            <a:endParaRPr lang="it-IT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it-IT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it-IT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dirty="0" err="1" smtClean="0">
                <a:solidFill>
                  <a:schemeClr val="tx1"/>
                </a:solidFill>
              </a:rPr>
              <a:t>Magnífico</a:t>
            </a:r>
            <a:endParaRPr lang="it-IT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dirty="0" err="1">
                <a:solidFill>
                  <a:schemeClr val="tx1"/>
                </a:solidFill>
              </a:rPr>
              <a:t>Mag</a:t>
            </a:r>
            <a:r>
              <a:rPr lang="it-IT" dirty="0">
                <a:solidFill>
                  <a:schemeClr val="tx1"/>
                </a:solidFill>
              </a:rPr>
              <a:t>-</a:t>
            </a:r>
            <a:r>
              <a:rPr lang="it-IT" dirty="0" err="1">
                <a:solidFill>
                  <a:schemeClr val="tx1"/>
                </a:solidFill>
              </a:rPr>
              <a:t>ní</a:t>
            </a:r>
            <a:r>
              <a:rPr lang="it-IT" dirty="0">
                <a:solidFill>
                  <a:schemeClr val="tx1"/>
                </a:solidFill>
              </a:rPr>
              <a:t>-fi-co</a:t>
            </a:r>
          </a:p>
          <a:p>
            <a:pPr marL="0" indent="0">
              <a:buNone/>
            </a:pPr>
            <a:endParaRPr lang="it-IT" sz="1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dirty="0" err="1">
                <a:solidFill>
                  <a:schemeClr val="tx1"/>
                </a:solidFill>
              </a:rPr>
              <a:t>Ignorancia</a:t>
            </a:r>
            <a:endParaRPr lang="it-IT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dirty="0" smtClean="0">
                <a:solidFill>
                  <a:schemeClr val="tx1"/>
                </a:solidFill>
              </a:rPr>
              <a:t>Ig-no-</a:t>
            </a:r>
            <a:r>
              <a:rPr lang="it-IT" dirty="0" err="1" smtClean="0">
                <a:solidFill>
                  <a:schemeClr val="tx1"/>
                </a:solidFill>
              </a:rPr>
              <a:t>ran</a:t>
            </a:r>
            <a:r>
              <a:rPr lang="it-IT" dirty="0" smtClean="0">
                <a:solidFill>
                  <a:schemeClr val="tx1"/>
                </a:solidFill>
              </a:rPr>
              <a:t>-</a:t>
            </a:r>
            <a:r>
              <a:rPr lang="it-IT" dirty="0" err="1" smtClean="0">
                <a:solidFill>
                  <a:schemeClr val="tx1"/>
                </a:solidFill>
              </a:rPr>
              <a:t>cia</a:t>
            </a:r>
            <a:endParaRPr lang="it-IT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it-IT" sz="1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dirty="0" err="1" smtClean="0">
                <a:solidFill>
                  <a:schemeClr val="tx1"/>
                </a:solidFill>
              </a:rPr>
              <a:t>Espárrago</a:t>
            </a:r>
            <a:endParaRPr lang="it-IT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dirty="0" smtClean="0">
                <a:solidFill>
                  <a:schemeClr val="tx1"/>
                </a:solidFill>
              </a:rPr>
              <a:t>Es-</a:t>
            </a:r>
            <a:r>
              <a:rPr lang="it-IT" dirty="0" err="1" smtClean="0">
                <a:solidFill>
                  <a:schemeClr val="tx1"/>
                </a:solidFill>
              </a:rPr>
              <a:t>pá</a:t>
            </a:r>
            <a:r>
              <a:rPr lang="it-IT" dirty="0" smtClean="0">
                <a:solidFill>
                  <a:schemeClr val="tx1"/>
                </a:solidFill>
              </a:rPr>
              <a:t>-</a:t>
            </a:r>
            <a:r>
              <a:rPr lang="it-IT" dirty="0" err="1" smtClean="0">
                <a:solidFill>
                  <a:schemeClr val="tx1"/>
                </a:solidFill>
              </a:rPr>
              <a:t>rra</a:t>
            </a:r>
            <a:r>
              <a:rPr lang="it-IT" dirty="0" smtClean="0">
                <a:solidFill>
                  <a:schemeClr val="tx1"/>
                </a:solidFill>
              </a:rPr>
              <a:t>-go</a:t>
            </a:r>
          </a:p>
          <a:p>
            <a:pPr marL="0" indent="0">
              <a:buNone/>
            </a:pPr>
            <a:endParaRPr lang="it-IT" sz="1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dirty="0" err="1" smtClean="0">
                <a:solidFill>
                  <a:schemeClr val="tx1"/>
                </a:solidFill>
              </a:rPr>
              <a:t>Rescatar</a:t>
            </a:r>
            <a:endParaRPr lang="it-IT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dirty="0" smtClean="0">
                <a:solidFill>
                  <a:schemeClr val="tx1"/>
                </a:solidFill>
              </a:rPr>
              <a:t>Res-</a:t>
            </a:r>
            <a:r>
              <a:rPr lang="it-IT" dirty="0" err="1" smtClean="0">
                <a:solidFill>
                  <a:schemeClr val="tx1"/>
                </a:solidFill>
              </a:rPr>
              <a:t>ca</a:t>
            </a:r>
            <a:r>
              <a:rPr lang="it-IT" dirty="0" smtClean="0">
                <a:solidFill>
                  <a:schemeClr val="tx1"/>
                </a:solidFill>
              </a:rPr>
              <a:t>-tar</a:t>
            </a:r>
          </a:p>
          <a:p>
            <a:pPr marL="0" indent="0">
              <a:buNone/>
            </a:pPr>
            <a:endParaRPr lang="it-IT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688490" y="404664"/>
            <a:ext cx="7756263" cy="1008112"/>
          </a:xfrm>
        </p:spPr>
        <p:txBody>
          <a:bodyPr/>
          <a:lstStyle/>
          <a:p>
            <a:r>
              <a:rPr lang="it-IT" dirty="0" smtClean="0"/>
              <a:t>Italianismi:</a:t>
            </a:r>
            <a:br>
              <a:rPr lang="it-IT" dirty="0" smtClean="0"/>
            </a:br>
            <a:r>
              <a:rPr lang="it-IT" dirty="0" smtClean="0">
                <a:solidFill>
                  <a:srgbClr val="FF0000"/>
                </a:solidFill>
              </a:rPr>
              <a:t>divisione sillabica</a:t>
            </a:r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196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it-IT" dirty="0" err="1" smtClean="0"/>
              <a:t>El</a:t>
            </a:r>
            <a:r>
              <a:rPr lang="it-IT" dirty="0" smtClean="0"/>
              <a:t> </a:t>
            </a:r>
            <a:r>
              <a:rPr lang="it-IT" dirty="0" err="1" smtClean="0"/>
              <a:t>pimiento</a:t>
            </a:r>
            <a:r>
              <a:rPr lang="it-IT" dirty="0" smtClean="0"/>
              <a:t> (peperone)	La </a:t>
            </a:r>
            <a:r>
              <a:rPr lang="it-IT" dirty="0" err="1" smtClean="0"/>
              <a:t>pimienta</a:t>
            </a:r>
            <a:r>
              <a:rPr lang="it-IT" dirty="0" smtClean="0"/>
              <a:t> (pepe)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it-IT" dirty="0" err="1" smtClean="0"/>
              <a:t>El</a:t>
            </a:r>
            <a:r>
              <a:rPr lang="it-IT" dirty="0" smtClean="0"/>
              <a:t> </a:t>
            </a:r>
            <a:r>
              <a:rPr lang="it-IT" dirty="0" err="1" smtClean="0"/>
              <a:t>pez</a:t>
            </a:r>
            <a:r>
              <a:rPr lang="it-IT" dirty="0" smtClean="0"/>
              <a:t> (pesce)		La </a:t>
            </a:r>
            <a:r>
              <a:rPr lang="it-IT" dirty="0" err="1" smtClean="0"/>
              <a:t>pez</a:t>
            </a:r>
            <a:r>
              <a:rPr lang="it-IT" dirty="0" smtClean="0"/>
              <a:t> (pece)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it-IT" dirty="0" err="1" smtClean="0"/>
              <a:t>El</a:t>
            </a:r>
            <a:r>
              <a:rPr lang="it-IT" dirty="0" smtClean="0"/>
              <a:t> capital (denaro)		La capital (città)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it-IT" dirty="0" err="1" smtClean="0"/>
              <a:t>El</a:t>
            </a:r>
            <a:r>
              <a:rPr lang="it-IT" dirty="0" smtClean="0"/>
              <a:t> corte (taglio)		La corte (corte)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it-IT" dirty="0" err="1" smtClean="0"/>
              <a:t>El</a:t>
            </a:r>
            <a:r>
              <a:rPr lang="it-IT" dirty="0" smtClean="0"/>
              <a:t> cura (prete)		La cura (cura)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it-IT" dirty="0" err="1" smtClean="0"/>
              <a:t>El</a:t>
            </a:r>
            <a:r>
              <a:rPr lang="it-IT" dirty="0" smtClean="0"/>
              <a:t> </a:t>
            </a:r>
            <a:r>
              <a:rPr lang="it-IT" dirty="0" err="1" smtClean="0"/>
              <a:t>orden</a:t>
            </a:r>
            <a:r>
              <a:rPr lang="it-IT" dirty="0" smtClean="0"/>
              <a:t> (l’ordine)		La </a:t>
            </a:r>
            <a:r>
              <a:rPr lang="it-IT" dirty="0" err="1" smtClean="0"/>
              <a:t>orden</a:t>
            </a:r>
            <a:r>
              <a:rPr lang="it-IT" dirty="0" smtClean="0"/>
              <a:t> (religiosa)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it-IT" dirty="0" err="1" smtClean="0"/>
              <a:t>El</a:t>
            </a:r>
            <a:r>
              <a:rPr lang="it-IT" dirty="0" smtClean="0"/>
              <a:t> </a:t>
            </a:r>
            <a:r>
              <a:rPr lang="it-IT" dirty="0" err="1" smtClean="0"/>
              <a:t>policía</a:t>
            </a:r>
            <a:r>
              <a:rPr lang="it-IT" dirty="0" smtClean="0"/>
              <a:t> (poliziotto)	La </a:t>
            </a:r>
            <a:r>
              <a:rPr lang="it-IT" dirty="0" err="1" smtClean="0"/>
              <a:t>policía</a:t>
            </a:r>
            <a:r>
              <a:rPr lang="it-IT" dirty="0" smtClean="0"/>
              <a:t> (polizia)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Italianismi:</a:t>
            </a:r>
            <a:br>
              <a:rPr lang="it-IT" dirty="0" smtClean="0"/>
            </a:br>
            <a:r>
              <a:rPr lang="it-IT" dirty="0" smtClean="0"/>
              <a:t>problemi di </a:t>
            </a:r>
            <a:r>
              <a:rPr lang="it-IT" dirty="0" smtClean="0">
                <a:solidFill>
                  <a:srgbClr val="FF0000"/>
                </a:solidFill>
              </a:rPr>
              <a:t>genere</a:t>
            </a:r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528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b="1" dirty="0" smtClean="0"/>
              <a:t>Foco</a:t>
            </a:r>
          </a:p>
          <a:p>
            <a:r>
              <a:rPr lang="it-IT" dirty="0" smtClean="0"/>
              <a:t>fuoco in tutti i sensi (messa a fuoco; lampada elettrica di luce molto intensa), anche figurato (il mettere a fuoco un problema) e in senso fisico (il punto in cui confluiscono i raggi luminosi che si rispecchiano in uno specchio concavo)</a:t>
            </a:r>
          </a:p>
          <a:p>
            <a:endParaRPr lang="it-IT" dirty="0"/>
          </a:p>
          <a:p>
            <a:r>
              <a:rPr lang="it-IT" b="1" dirty="0" smtClean="0"/>
              <a:t>Fuego</a:t>
            </a:r>
          </a:p>
          <a:p>
            <a:r>
              <a:rPr lang="it-IT" dirty="0" smtClean="0"/>
              <a:t>fuoco (quello che arde nel camino), inteso anche come artiglieria (fare fuoco…) o fuochi d’artificio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Italianismi:</a:t>
            </a:r>
            <a:br>
              <a:rPr lang="it-IT" dirty="0" smtClean="0"/>
            </a:br>
            <a:r>
              <a:rPr lang="it-IT" dirty="0" smtClean="0"/>
              <a:t>parole «</a:t>
            </a:r>
            <a:r>
              <a:rPr lang="it-IT" dirty="0" smtClean="0">
                <a:solidFill>
                  <a:srgbClr val="FF0000"/>
                </a:solidFill>
              </a:rPr>
              <a:t>doppie</a:t>
            </a:r>
            <a:r>
              <a:rPr lang="it-IT" dirty="0" smtClean="0"/>
              <a:t>»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69153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 err="1" smtClean="0"/>
              <a:t>Ánima</a:t>
            </a:r>
            <a:endParaRPr lang="it-IT" b="1" dirty="0" smtClean="0"/>
          </a:p>
          <a:p>
            <a:r>
              <a:rPr lang="it-IT" dirty="0" smtClean="0"/>
              <a:t>anima (parte spirituale e immortale dell’uomo)</a:t>
            </a:r>
          </a:p>
          <a:p>
            <a:endParaRPr lang="it-IT" dirty="0"/>
          </a:p>
          <a:p>
            <a:r>
              <a:rPr lang="it-IT" b="1" dirty="0" smtClean="0"/>
              <a:t>Alma</a:t>
            </a:r>
          </a:p>
          <a:p>
            <a:r>
              <a:rPr lang="it-IT" dirty="0" smtClean="0"/>
              <a:t>anima intesa come coscienza, persona, spirito, intimità; in senso negativo può significare anche l’anima spirituale (vender </a:t>
            </a:r>
            <a:r>
              <a:rPr lang="it-IT" dirty="0" err="1" smtClean="0"/>
              <a:t>el</a:t>
            </a:r>
            <a:r>
              <a:rPr lang="it-IT" dirty="0" smtClean="0"/>
              <a:t> alma al </a:t>
            </a:r>
            <a:r>
              <a:rPr lang="it-IT" dirty="0" err="1" smtClean="0"/>
              <a:t>diablo</a:t>
            </a:r>
            <a:r>
              <a:rPr lang="it-IT" dirty="0" smtClean="0"/>
              <a:t>)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Italianismi:</a:t>
            </a:r>
            <a:br>
              <a:rPr lang="it-IT" dirty="0" smtClean="0"/>
            </a:br>
            <a:r>
              <a:rPr lang="it-IT" dirty="0" smtClean="0"/>
              <a:t>parole «</a:t>
            </a:r>
            <a:r>
              <a:rPr lang="it-IT" dirty="0" smtClean="0">
                <a:solidFill>
                  <a:srgbClr val="FF0000"/>
                </a:solidFill>
              </a:rPr>
              <a:t>doppie</a:t>
            </a:r>
            <a:r>
              <a:rPr lang="it-IT" dirty="0" smtClean="0"/>
              <a:t>»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9549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b="1" dirty="0" smtClean="0"/>
              <a:t>Plano</a:t>
            </a:r>
          </a:p>
          <a:p>
            <a:r>
              <a:rPr lang="it-IT" dirty="0" smtClean="0"/>
              <a:t>piano (geometrico)</a:t>
            </a:r>
          </a:p>
          <a:p>
            <a:r>
              <a:rPr lang="it-IT" dirty="0" smtClean="0"/>
              <a:t>carta topografica (o di una casa, un appartamento…)</a:t>
            </a:r>
          </a:p>
          <a:p>
            <a:r>
              <a:rPr lang="it-IT" dirty="0" smtClean="0"/>
              <a:t>piano cinematografico (primo piano…)</a:t>
            </a:r>
          </a:p>
          <a:p>
            <a:endParaRPr lang="it-IT" sz="1200" dirty="0"/>
          </a:p>
          <a:p>
            <a:r>
              <a:rPr lang="it-IT" b="1" dirty="0" err="1" smtClean="0"/>
              <a:t>Llano</a:t>
            </a:r>
            <a:endParaRPr lang="it-IT" dirty="0" smtClean="0"/>
          </a:p>
          <a:p>
            <a:r>
              <a:rPr lang="it-IT" dirty="0" smtClean="0"/>
              <a:t>piano, liscio, spianato (</a:t>
            </a:r>
            <a:r>
              <a:rPr lang="it-IT" dirty="0" err="1" smtClean="0"/>
              <a:t>agg</a:t>
            </a:r>
            <a:r>
              <a:rPr lang="it-IT" dirty="0" smtClean="0"/>
              <a:t>.)</a:t>
            </a:r>
          </a:p>
          <a:p>
            <a:r>
              <a:rPr lang="it-IT" dirty="0" smtClean="0"/>
              <a:t>franco, modesto, semplice (</a:t>
            </a:r>
            <a:r>
              <a:rPr lang="it-IT" dirty="0" err="1" smtClean="0"/>
              <a:t>agg</a:t>
            </a:r>
            <a:r>
              <a:rPr lang="it-IT" dirty="0" smtClean="0"/>
              <a:t>., riferito a persona)</a:t>
            </a:r>
          </a:p>
          <a:p>
            <a:r>
              <a:rPr lang="it-IT" dirty="0" smtClean="0"/>
              <a:t>pianura (</a:t>
            </a:r>
            <a:r>
              <a:rPr lang="it-IT" dirty="0" err="1" smtClean="0"/>
              <a:t>sost</a:t>
            </a:r>
            <a:r>
              <a:rPr lang="it-IT" dirty="0" smtClean="0"/>
              <a:t>.)</a:t>
            </a:r>
          </a:p>
          <a:p>
            <a:r>
              <a:rPr lang="it-IT" dirty="0" smtClean="0"/>
              <a:t>piana (linguistica </a:t>
            </a:r>
            <a:r>
              <a:rPr lang="it-IT" dirty="0" smtClean="0">
                <a:sym typeface="Wingdings" pitchFamily="2" charset="2"/>
              </a:rPr>
              <a:t> parola piana)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Italianismi:</a:t>
            </a:r>
            <a:br>
              <a:rPr lang="it-IT" dirty="0" smtClean="0"/>
            </a:br>
            <a:r>
              <a:rPr lang="it-IT" dirty="0" smtClean="0"/>
              <a:t>parole «</a:t>
            </a:r>
            <a:r>
              <a:rPr lang="it-IT" dirty="0" smtClean="0">
                <a:solidFill>
                  <a:srgbClr val="FF0000"/>
                </a:solidFill>
              </a:rPr>
              <a:t>doppie</a:t>
            </a:r>
            <a:r>
              <a:rPr lang="it-IT" dirty="0" smtClean="0"/>
              <a:t>»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37778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b="1" dirty="0" smtClean="0"/>
              <a:t>Clave</a:t>
            </a:r>
          </a:p>
          <a:p>
            <a:r>
              <a:rPr lang="it-IT" dirty="0" smtClean="0"/>
              <a:t>chiave per decifrare uno scritto in codice</a:t>
            </a:r>
          </a:p>
          <a:p>
            <a:r>
              <a:rPr lang="it-IT" dirty="0" smtClean="0"/>
              <a:t>in senso figurato, l’elemento, il dato o la persona di vitale importanza relativamente a qualcosa</a:t>
            </a:r>
          </a:p>
          <a:p>
            <a:r>
              <a:rPr lang="it-IT" dirty="0" smtClean="0"/>
              <a:t>in architettura c’è la </a:t>
            </a:r>
            <a:r>
              <a:rPr lang="it-IT" i="1" dirty="0" smtClean="0"/>
              <a:t>clave de una </a:t>
            </a:r>
            <a:r>
              <a:rPr lang="it-IT" i="1" dirty="0" err="1" smtClean="0"/>
              <a:t>bóveda</a:t>
            </a:r>
            <a:endParaRPr lang="it-IT" dirty="0" smtClean="0"/>
          </a:p>
          <a:p>
            <a:r>
              <a:rPr lang="it-IT" dirty="0" smtClean="0"/>
              <a:t>in senso musicale (</a:t>
            </a:r>
            <a:r>
              <a:rPr lang="it-IT" i="1" dirty="0" smtClean="0"/>
              <a:t>clave de sol</a:t>
            </a:r>
            <a:r>
              <a:rPr lang="it-IT" dirty="0" smtClean="0"/>
              <a:t>)</a:t>
            </a:r>
          </a:p>
          <a:p>
            <a:endParaRPr lang="it-IT" sz="1200" dirty="0"/>
          </a:p>
          <a:p>
            <a:r>
              <a:rPr lang="it-IT" b="1" dirty="0" err="1" smtClean="0"/>
              <a:t>Llave</a:t>
            </a:r>
            <a:endParaRPr lang="it-IT" b="1" dirty="0" smtClean="0"/>
          </a:p>
          <a:p>
            <a:r>
              <a:rPr lang="it-IT" dirty="0" smtClean="0"/>
              <a:t>solo nel senso di oggetto metallico per aprire/chiudere porte…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Italianismi:</a:t>
            </a:r>
            <a:br>
              <a:rPr lang="it-IT" dirty="0" smtClean="0"/>
            </a:br>
            <a:r>
              <a:rPr lang="it-IT" dirty="0" smtClean="0"/>
              <a:t>parole «</a:t>
            </a:r>
            <a:r>
              <a:rPr lang="it-IT" dirty="0" smtClean="0">
                <a:solidFill>
                  <a:srgbClr val="FF0000"/>
                </a:solidFill>
              </a:rPr>
              <a:t>doppie</a:t>
            </a:r>
            <a:r>
              <a:rPr lang="it-IT" dirty="0" smtClean="0"/>
              <a:t>»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79841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pertina">
  <a:themeElements>
    <a:clrScheme name="Copertina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Copertina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pertina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653</TotalTime>
  <Words>244</Words>
  <Application>Microsoft Office PowerPoint</Application>
  <PresentationFormat>Presentazione su schermo (4:3)</PresentationFormat>
  <Paragraphs>66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7" baseType="lpstr">
      <vt:lpstr>Copertina</vt:lpstr>
      <vt:lpstr>Italianismi: divisione sillabica</vt:lpstr>
      <vt:lpstr>Italianismi: problemi di genere</vt:lpstr>
      <vt:lpstr>Italianismi: parole «doppie»</vt:lpstr>
      <vt:lpstr>Italianismi: parole «doppie»</vt:lpstr>
      <vt:lpstr>Italianismi: parole «doppie»</vt:lpstr>
      <vt:lpstr>Italianismi: parole «doppie»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Anglicismi</dc:title>
  <dc:creator>Mirko Brizi</dc:creator>
  <cp:lastModifiedBy>Mirko Brizi</cp:lastModifiedBy>
  <cp:revision>54</cp:revision>
  <dcterms:created xsi:type="dcterms:W3CDTF">2014-04-02T09:52:20Z</dcterms:created>
  <dcterms:modified xsi:type="dcterms:W3CDTF">2014-05-05T22:35:12Z</dcterms:modified>
</cp:coreProperties>
</file>