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8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BBAC80A2-E4D0-4702-8970-321F4F7B920E}">
          <p14:sldIdLst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C39EE-D49C-44AB-9BE7-F87810B6FDFE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8A8F0-4938-48F6-80EA-EB529A425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794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23/05/2014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Lingua materna </a:t>
            </a:r>
            <a:r>
              <a:rPr lang="it-IT" dirty="0" smtClean="0"/>
              <a:t>(LM o L1): la lingua che acquisiamo ‘inconsciamente’, del nostro </a:t>
            </a:r>
            <a:r>
              <a:rPr lang="it-IT" dirty="0" smtClean="0">
                <a:solidFill>
                  <a:srgbClr val="FF0000"/>
                </a:solidFill>
              </a:rPr>
              <a:t>vivere quotidiano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Lingua seconda </a:t>
            </a:r>
            <a:r>
              <a:rPr lang="it-IT" dirty="0" smtClean="0"/>
              <a:t>(L2): la lingua che si impara in comunità che dispongano di </a:t>
            </a:r>
            <a:r>
              <a:rPr lang="it-IT" dirty="0" smtClean="0">
                <a:solidFill>
                  <a:srgbClr val="FF0000"/>
                </a:solidFill>
              </a:rPr>
              <a:t>due sistemi linguistici in contatto</a:t>
            </a:r>
            <a:r>
              <a:rPr lang="it-IT" dirty="0" smtClean="0"/>
              <a:t> o che si impara in un </a:t>
            </a:r>
            <a:r>
              <a:rPr lang="it-IT" dirty="0" smtClean="0">
                <a:solidFill>
                  <a:srgbClr val="FF0000"/>
                </a:solidFill>
              </a:rPr>
              <a:t>contesto naturale</a:t>
            </a:r>
            <a:r>
              <a:rPr lang="it-IT" dirty="0" smtClean="0"/>
              <a:t>, senza grandi sforzi di studio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Lingua straniera </a:t>
            </a:r>
            <a:r>
              <a:rPr lang="it-IT" dirty="0" smtClean="0"/>
              <a:t>(LE): la lingua che si impara in un </a:t>
            </a:r>
            <a:r>
              <a:rPr lang="it-IT" dirty="0" smtClean="0">
                <a:solidFill>
                  <a:srgbClr val="FF0000"/>
                </a:solidFill>
              </a:rPr>
              <a:t>contesto istituzionale </a:t>
            </a:r>
            <a:r>
              <a:rPr lang="it-IT" dirty="0" smtClean="0"/>
              <a:t>(scuola), attraverso lo studio (labile il confine con L2 nel caso si studi nel contesto linguistico che le è proprio)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Lingua </a:t>
            </a:r>
            <a:r>
              <a:rPr lang="it-IT" dirty="0" smtClean="0"/>
              <a:t>madre, </a:t>
            </a:r>
            <a:br>
              <a:rPr lang="it-IT" dirty="0" smtClean="0"/>
            </a:br>
            <a:r>
              <a:rPr lang="it-IT" dirty="0" smtClean="0"/>
              <a:t>seconda</a:t>
            </a:r>
            <a:r>
              <a:rPr lang="it-IT" dirty="0" smtClean="0"/>
              <a:t>, straniera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786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Il </a:t>
            </a:r>
            <a:r>
              <a:rPr lang="it-IT" dirty="0" smtClean="0">
                <a:solidFill>
                  <a:srgbClr val="FF0000"/>
                </a:solidFill>
              </a:rPr>
              <a:t>processo di acquisizione </a:t>
            </a:r>
            <a:r>
              <a:rPr lang="it-IT" dirty="0" smtClean="0"/>
              <a:t>di una lingua può variare a seconda di fattori di </a:t>
            </a:r>
            <a:r>
              <a:rPr lang="it-IT" dirty="0" smtClean="0">
                <a:solidFill>
                  <a:srgbClr val="FF0000"/>
                </a:solidFill>
              </a:rPr>
              <a:t>età</a:t>
            </a:r>
            <a:r>
              <a:rPr lang="it-IT" dirty="0" smtClean="0"/>
              <a:t> e di </a:t>
            </a:r>
            <a:r>
              <a:rPr lang="it-IT" dirty="0" smtClean="0">
                <a:solidFill>
                  <a:srgbClr val="FF0000"/>
                </a:solidFill>
              </a:rPr>
              <a:t>contesto</a:t>
            </a:r>
            <a:r>
              <a:rPr lang="it-IT" dirty="0" smtClean="0"/>
              <a:t> di chi studia</a:t>
            </a:r>
          </a:p>
          <a:p>
            <a:r>
              <a:rPr lang="it-IT" b="1" dirty="0" smtClean="0">
                <a:solidFill>
                  <a:srgbClr val="FF0000"/>
                </a:solidFill>
              </a:rPr>
              <a:t>Età</a:t>
            </a:r>
            <a:r>
              <a:rPr lang="it-IT" dirty="0" smtClean="0"/>
              <a:t>: tradizionalmente si è pensato che i </a:t>
            </a:r>
            <a:r>
              <a:rPr lang="it-IT" dirty="0" smtClean="0">
                <a:solidFill>
                  <a:srgbClr val="FF0000"/>
                </a:solidFill>
              </a:rPr>
              <a:t>bambini</a:t>
            </a:r>
            <a:r>
              <a:rPr lang="it-IT" dirty="0" smtClean="0"/>
              <a:t> apprendano le lingue in </a:t>
            </a:r>
            <a:r>
              <a:rPr lang="it-IT" dirty="0" smtClean="0">
                <a:solidFill>
                  <a:srgbClr val="FF0000"/>
                </a:solidFill>
              </a:rPr>
              <a:t>maniera più proficua </a:t>
            </a:r>
            <a:r>
              <a:rPr lang="it-IT" dirty="0" smtClean="0"/>
              <a:t>che gli adulti, arrivando ad ipotizzare un </a:t>
            </a:r>
            <a:r>
              <a:rPr lang="it-IT" dirty="0" smtClean="0">
                <a:solidFill>
                  <a:srgbClr val="FF0000"/>
                </a:solidFill>
              </a:rPr>
              <a:t>periodo critico </a:t>
            </a:r>
            <a:r>
              <a:rPr lang="it-IT" dirty="0" smtClean="0"/>
              <a:t>(intorno alla pubertà) oltre il quale l’acquisizione di una lingua diventa più problematica (per alcuni aspetti quasi impossibile, secondo alcuni studiosi)</a:t>
            </a:r>
          </a:p>
          <a:p>
            <a:r>
              <a:rPr lang="it-IT" dirty="0" smtClean="0"/>
              <a:t>È vero che gli adulti che studiano una LE riescono a dominarla meno bene di quanto un bambino domini LM, ma ci sono anche adulti che dominano LE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Differenze </a:t>
            </a:r>
            <a:r>
              <a:rPr lang="it-IT" dirty="0" smtClean="0"/>
              <a:t>nell’acquisire </a:t>
            </a:r>
            <a:r>
              <a:rPr lang="it-IT" dirty="0" smtClean="0"/>
              <a:t>LM e 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7098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Un </a:t>
            </a:r>
            <a:r>
              <a:rPr lang="it-IT" b="1" dirty="0" smtClean="0">
                <a:solidFill>
                  <a:srgbClr val="FF0000"/>
                </a:solidFill>
              </a:rPr>
              <a:t>bambino</a:t>
            </a:r>
            <a:r>
              <a:rPr lang="it-IT" dirty="0" smtClean="0"/>
              <a:t> ottiene un dominio più proficuo di L2 in un contesto di </a:t>
            </a:r>
            <a:r>
              <a:rPr lang="it-IT" dirty="0" smtClean="0">
                <a:solidFill>
                  <a:srgbClr val="FF0000"/>
                </a:solidFill>
              </a:rPr>
              <a:t>bilinguismo</a:t>
            </a:r>
            <a:r>
              <a:rPr lang="it-IT" dirty="0" smtClean="0"/>
              <a:t> o di </a:t>
            </a:r>
            <a:r>
              <a:rPr lang="it-IT" dirty="0" smtClean="0">
                <a:solidFill>
                  <a:srgbClr val="FF0000"/>
                </a:solidFill>
              </a:rPr>
              <a:t>immersione linguistica</a:t>
            </a:r>
            <a:r>
              <a:rPr lang="it-IT" dirty="0" smtClean="0"/>
              <a:t>, ma in questi casi </a:t>
            </a:r>
            <a:r>
              <a:rPr lang="it-IT" dirty="0" smtClean="0">
                <a:solidFill>
                  <a:srgbClr val="FF0000"/>
                </a:solidFill>
              </a:rPr>
              <a:t>anche un adulto </a:t>
            </a:r>
            <a:r>
              <a:rPr lang="it-IT" dirty="0" smtClean="0"/>
              <a:t>può raggiungere ottimi livelli purché ci siano fattori quali</a:t>
            </a:r>
          </a:p>
          <a:p>
            <a:pPr lvl="1"/>
            <a:r>
              <a:rPr lang="it-IT" dirty="0" smtClean="0"/>
              <a:t>percezione della distanza sociale della comunità</a:t>
            </a:r>
          </a:p>
          <a:p>
            <a:pPr lvl="1"/>
            <a:r>
              <a:rPr lang="it-IT" dirty="0" smtClean="0"/>
              <a:t>integrazione in un gruppo sociale</a:t>
            </a:r>
          </a:p>
          <a:p>
            <a:pPr lvl="1"/>
            <a:r>
              <a:rPr lang="it-IT" dirty="0" smtClean="0"/>
              <a:t>opportunità di usare la lingua appresa</a:t>
            </a:r>
          </a:p>
          <a:p>
            <a:pPr lvl="1"/>
            <a:endParaRPr lang="it-IT" dirty="0" smtClean="0"/>
          </a:p>
          <a:p>
            <a:r>
              <a:rPr lang="it-IT" dirty="0" smtClean="0"/>
              <a:t>è ben dimostrato, comunque, che gli </a:t>
            </a:r>
            <a:r>
              <a:rPr lang="it-IT" b="1" dirty="0" smtClean="0">
                <a:solidFill>
                  <a:srgbClr val="FF0000"/>
                </a:solidFill>
              </a:rPr>
              <a:t>adulti</a:t>
            </a:r>
          </a:p>
          <a:p>
            <a:pPr lvl="1"/>
            <a:r>
              <a:rPr lang="it-IT" dirty="0" smtClean="0"/>
              <a:t>riescono ad imparare una LE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Differenze nell’acquisire LM e 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0399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it-IT" dirty="0" smtClean="0"/>
              <a:t>dimostrano una produzione non limitata di enunciati nuovi, personali</a:t>
            </a:r>
          </a:p>
          <a:p>
            <a:pPr lvl="1"/>
            <a:r>
              <a:rPr lang="it-IT" dirty="0" smtClean="0"/>
              <a:t>includono nella loro conoscenza linguistica una componente deduttiva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Non</a:t>
            </a:r>
            <a:r>
              <a:rPr lang="it-IT" dirty="0" smtClean="0"/>
              <a:t> sembra quindi accettabile il concetto del </a:t>
            </a:r>
            <a:r>
              <a:rPr lang="it-IT" dirty="0" smtClean="0">
                <a:solidFill>
                  <a:srgbClr val="FF0000"/>
                </a:solidFill>
              </a:rPr>
              <a:t>periodo critico </a:t>
            </a:r>
            <a:r>
              <a:rPr lang="it-IT" dirty="0" smtClean="0"/>
              <a:t>per l’apprendimento di una lingua: il concetto </a:t>
            </a:r>
            <a:r>
              <a:rPr lang="it-IT" dirty="0" err="1" smtClean="0"/>
              <a:t>chomskyano</a:t>
            </a:r>
            <a:r>
              <a:rPr lang="it-IT" dirty="0" smtClean="0"/>
              <a:t> di </a:t>
            </a:r>
            <a:r>
              <a:rPr lang="it-IT" dirty="0" smtClean="0">
                <a:solidFill>
                  <a:srgbClr val="FF0000"/>
                </a:solidFill>
              </a:rPr>
              <a:t>grammatica universale </a:t>
            </a:r>
            <a:r>
              <a:rPr lang="it-IT" dirty="0" smtClean="0"/>
              <a:t>sembra poter continuare a funzionare </a:t>
            </a:r>
            <a:r>
              <a:rPr lang="it-IT" dirty="0" smtClean="0">
                <a:solidFill>
                  <a:srgbClr val="FF0000"/>
                </a:solidFill>
              </a:rPr>
              <a:t>anche in età adulta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Differenze nell’acquisire LM e 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877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in genere, gli </a:t>
            </a:r>
            <a:r>
              <a:rPr lang="it-IT" dirty="0" smtClean="0">
                <a:solidFill>
                  <a:srgbClr val="FF0000"/>
                </a:solidFill>
              </a:rPr>
              <a:t>adulti</a:t>
            </a:r>
            <a:r>
              <a:rPr lang="it-IT" dirty="0" smtClean="0"/>
              <a:t> che imparano una LE hanno </a:t>
            </a:r>
            <a:r>
              <a:rPr lang="it-IT" dirty="0" smtClean="0">
                <a:solidFill>
                  <a:srgbClr val="FF0000"/>
                </a:solidFill>
              </a:rPr>
              <a:t>accenti più marcati </a:t>
            </a:r>
            <a:r>
              <a:rPr lang="it-IT" dirty="0" smtClean="0"/>
              <a:t>dei bambini; per evitare queste inflessioni bisognerebbe imparare la lingua prima dei cinque anni di età</a:t>
            </a:r>
          </a:p>
          <a:p>
            <a:r>
              <a:rPr lang="it-IT" dirty="0" smtClean="0"/>
              <a:t>una volta che una persona ha fissato le </a:t>
            </a:r>
            <a:r>
              <a:rPr lang="it-IT" dirty="0" smtClean="0">
                <a:solidFill>
                  <a:srgbClr val="FF0000"/>
                </a:solidFill>
              </a:rPr>
              <a:t>linee divisorie tra i fonemi</a:t>
            </a:r>
            <a:r>
              <a:rPr lang="it-IT" dirty="0" smtClean="0"/>
              <a:t> della sua LM, queste probabilmente </a:t>
            </a:r>
            <a:r>
              <a:rPr lang="it-IT" dirty="0" smtClean="0">
                <a:solidFill>
                  <a:srgbClr val="FF0000"/>
                </a:solidFill>
              </a:rPr>
              <a:t>influenzeranno</a:t>
            </a:r>
            <a:r>
              <a:rPr lang="it-IT" dirty="0" smtClean="0"/>
              <a:t> l’apprendimento di fonemi stranieri</a:t>
            </a:r>
          </a:p>
          <a:p>
            <a:r>
              <a:rPr lang="it-IT" dirty="0" smtClean="0"/>
              <a:t>una ragione pratica può anche essere che i </a:t>
            </a:r>
            <a:r>
              <a:rPr lang="it-IT" dirty="0" smtClean="0">
                <a:solidFill>
                  <a:srgbClr val="FF0000"/>
                </a:solidFill>
              </a:rPr>
              <a:t>bambini</a:t>
            </a:r>
            <a:r>
              <a:rPr lang="it-IT" dirty="0" smtClean="0"/>
              <a:t> «giocano» con i </a:t>
            </a:r>
            <a:r>
              <a:rPr lang="it-IT" dirty="0" smtClean="0">
                <a:solidFill>
                  <a:srgbClr val="FF0000"/>
                </a:solidFill>
              </a:rPr>
              <a:t>suoni</a:t>
            </a:r>
            <a:r>
              <a:rPr lang="it-IT" dirty="0" smtClean="0"/>
              <a:t>, mentre gli </a:t>
            </a:r>
            <a:r>
              <a:rPr lang="it-IT" dirty="0" smtClean="0">
                <a:solidFill>
                  <a:srgbClr val="FF0000"/>
                </a:solidFill>
              </a:rPr>
              <a:t>adulti</a:t>
            </a:r>
            <a:r>
              <a:rPr lang="it-IT" dirty="0" smtClean="0"/>
              <a:t> sono più attenti al </a:t>
            </a:r>
            <a:r>
              <a:rPr lang="it-IT" dirty="0" smtClean="0">
                <a:solidFill>
                  <a:srgbClr val="FF0000"/>
                </a:solidFill>
              </a:rPr>
              <a:t>significato</a:t>
            </a:r>
            <a:r>
              <a:rPr lang="it-IT" dirty="0" smtClean="0"/>
              <a:t>, alla morfologia e alla sintassi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pronuncia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796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La </a:t>
            </a:r>
            <a:r>
              <a:rPr lang="it-IT" dirty="0" smtClean="0">
                <a:solidFill>
                  <a:srgbClr val="FF0000"/>
                </a:solidFill>
              </a:rPr>
              <a:t>grammatica universale </a:t>
            </a:r>
            <a:r>
              <a:rPr lang="it-IT" dirty="0" smtClean="0"/>
              <a:t>offre importanti conseguenze deduttive dal punto di vista della costruzione della grammatica della lingua meta</a:t>
            </a:r>
          </a:p>
          <a:p>
            <a:r>
              <a:rPr lang="it-IT" dirty="0" smtClean="0"/>
              <a:t>essa però non valuta i risultati, ma si limita a studiare </a:t>
            </a:r>
            <a:r>
              <a:rPr lang="it-IT" dirty="0" smtClean="0">
                <a:solidFill>
                  <a:srgbClr val="FF0000"/>
                </a:solidFill>
              </a:rPr>
              <a:t>cosa</a:t>
            </a:r>
            <a:r>
              <a:rPr lang="it-IT" dirty="0" smtClean="0"/>
              <a:t> sa un parlante nel momento in cui usa la LE e </a:t>
            </a:r>
            <a:r>
              <a:rPr lang="it-IT" dirty="0" smtClean="0">
                <a:solidFill>
                  <a:srgbClr val="FF0000"/>
                </a:solidFill>
              </a:rPr>
              <a:t>come</a:t>
            </a:r>
            <a:r>
              <a:rPr lang="it-IT" dirty="0" smtClean="0"/>
              <a:t> ha acquisito tale conoscenza</a:t>
            </a:r>
          </a:p>
          <a:p>
            <a:r>
              <a:rPr lang="it-IT" dirty="0" smtClean="0"/>
              <a:t>chi parla «sa» (anche inconsciamente) che l’</a:t>
            </a:r>
            <a:r>
              <a:rPr lang="it-IT" dirty="0" smtClean="0">
                <a:solidFill>
                  <a:srgbClr val="FF0000"/>
                </a:solidFill>
              </a:rPr>
              <a:t>ordine delle parole </a:t>
            </a:r>
            <a:r>
              <a:rPr lang="it-IT" dirty="0" smtClean="0"/>
              <a:t>non è lineare, ma </a:t>
            </a:r>
            <a:r>
              <a:rPr lang="it-IT" dirty="0" smtClean="0">
                <a:solidFill>
                  <a:srgbClr val="FF0000"/>
                </a:solidFill>
              </a:rPr>
              <a:t>dipende dalla struttura sintagmatica </a:t>
            </a:r>
            <a:r>
              <a:rPr lang="it-IT" dirty="0" smtClean="0"/>
              <a:t>che lega le parti del discorso</a:t>
            </a:r>
          </a:p>
          <a:p>
            <a:r>
              <a:rPr lang="it-IT" dirty="0" smtClean="0"/>
              <a:t>tale conoscenza, naturalmente, è però «guidata»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L’apprendimento sintattico di ELE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855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di solito una </a:t>
            </a:r>
            <a:r>
              <a:rPr lang="it-IT" dirty="0" smtClean="0">
                <a:solidFill>
                  <a:srgbClr val="FF0000"/>
                </a:solidFill>
              </a:rPr>
              <a:t>LE</a:t>
            </a:r>
            <a:r>
              <a:rPr lang="it-IT" dirty="0" smtClean="0"/>
              <a:t> si impara in un </a:t>
            </a:r>
            <a:r>
              <a:rPr lang="it-IT" dirty="0" smtClean="0">
                <a:solidFill>
                  <a:srgbClr val="FF0000"/>
                </a:solidFill>
              </a:rPr>
              <a:t>contesto istituzionale </a:t>
            </a:r>
            <a:r>
              <a:rPr lang="it-IT" dirty="0" smtClean="0"/>
              <a:t>e quindi </a:t>
            </a:r>
            <a:r>
              <a:rPr lang="it-IT" dirty="0" smtClean="0">
                <a:solidFill>
                  <a:srgbClr val="FF0000"/>
                </a:solidFill>
              </a:rPr>
              <a:t>artificiale</a:t>
            </a:r>
            <a:r>
              <a:rPr lang="it-IT" dirty="0" smtClean="0"/>
              <a:t> (mediante studio), mentre LM viene appresa senza sforzo</a:t>
            </a:r>
          </a:p>
          <a:p>
            <a:endParaRPr lang="it-IT" dirty="0" smtClean="0"/>
          </a:p>
          <a:p>
            <a:r>
              <a:rPr lang="it-IT" dirty="0" smtClean="0"/>
              <a:t>imparare una lingua in un </a:t>
            </a:r>
            <a:r>
              <a:rPr lang="it-IT" dirty="0" smtClean="0">
                <a:solidFill>
                  <a:srgbClr val="FF0000"/>
                </a:solidFill>
              </a:rPr>
              <a:t>contesto comunicativo reale</a:t>
            </a:r>
            <a:r>
              <a:rPr lang="it-IT" dirty="0" smtClean="0"/>
              <a:t> è molto più semplice, in quanto la situazione ci dà una grande quantità di </a:t>
            </a:r>
            <a:r>
              <a:rPr lang="it-IT" dirty="0" smtClean="0">
                <a:solidFill>
                  <a:srgbClr val="FF0000"/>
                </a:solidFill>
              </a:rPr>
              <a:t>informazioni</a:t>
            </a:r>
            <a:r>
              <a:rPr lang="it-IT" dirty="0" smtClean="0"/>
              <a:t> che ci ‘guidano’ nelle nostre scelte; in </a:t>
            </a:r>
            <a:r>
              <a:rPr lang="it-IT" dirty="0" smtClean="0">
                <a:solidFill>
                  <a:srgbClr val="FF0000"/>
                </a:solidFill>
              </a:rPr>
              <a:t>aula</a:t>
            </a:r>
            <a:r>
              <a:rPr lang="it-IT" dirty="0" smtClean="0"/>
              <a:t> gli unici punti di riferimento che si hanno sono il </a:t>
            </a:r>
            <a:r>
              <a:rPr lang="it-IT" dirty="0" smtClean="0">
                <a:solidFill>
                  <a:srgbClr val="FF0000"/>
                </a:solidFill>
              </a:rPr>
              <a:t>dizionario</a:t>
            </a:r>
            <a:r>
              <a:rPr lang="it-IT" dirty="0" smtClean="0"/>
              <a:t> ed il </a:t>
            </a:r>
            <a:r>
              <a:rPr lang="it-IT" dirty="0" smtClean="0">
                <a:solidFill>
                  <a:srgbClr val="FF0000"/>
                </a:solidFill>
              </a:rPr>
              <a:t>professore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Contesto e situazione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6384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Clr>
                <a:srgbClr val="873624"/>
              </a:buClr>
            </a:pP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un </a:t>
            </a:r>
            <a:r>
              <a:rPr lang="it-IT" dirty="0">
                <a:solidFill>
                  <a:srgbClr val="FF0000"/>
                </a:solidFill>
              </a:rPr>
              <a:t>bambino</a:t>
            </a: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 impara grazie alla </a:t>
            </a:r>
            <a:r>
              <a:rPr lang="it-IT" dirty="0">
                <a:solidFill>
                  <a:srgbClr val="FF0000"/>
                </a:solidFill>
              </a:rPr>
              <a:t>semplicità</a:t>
            </a: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 e alla </a:t>
            </a:r>
            <a:r>
              <a:rPr lang="it-IT" dirty="0">
                <a:solidFill>
                  <a:srgbClr val="FF0000"/>
                </a:solidFill>
              </a:rPr>
              <a:t>chiarezza</a:t>
            </a: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 delle strutture, ed è </a:t>
            </a:r>
            <a:r>
              <a:rPr lang="it-IT" dirty="0">
                <a:solidFill>
                  <a:srgbClr val="FF0000"/>
                </a:solidFill>
              </a:rPr>
              <a:t>interlocutore attivo </a:t>
            </a: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molto prima di quando possa effettivamente esserlo</a:t>
            </a:r>
          </a:p>
          <a:p>
            <a:r>
              <a:rPr lang="it-IT" dirty="0" smtClean="0"/>
              <a:t>tanto la situazione istituzionale quanto la naturale prevedono comunque una </a:t>
            </a:r>
            <a:r>
              <a:rPr lang="it-IT" dirty="0" smtClean="0">
                <a:solidFill>
                  <a:srgbClr val="FF0000"/>
                </a:solidFill>
              </a:rPr>
              <a:t>conoscenza esplicita </a:t>
            </a:r>
            <a:r>
              <a:rPr lang="it-IT" dirty="0" smtClean="0"/>
              <a:t>(con attenzione quindi alla forma) e una </a:t>
            </a:r>
            <a:r>
              <a:rPr lang="it-IT" dirty="0" smtClean="0">
                <a:solidFill>
                  <a:srgbClr val="FF0000"/>
                </a:solidFill>
              </a:rPr>
              <a:t>conoscenza implicita</a:t>
            </a:r>
            <a:r>
              <a:rPr lang="it-IT" dirty="0" smtClean="0"/>
              <a:t> (con attenzione, invece, al contenuto)</a:t>
            </a:r>
          </a:p>
          <a:p>
            <a:r>
              <a:rPr lang="it-IT" dirty="0" smtClean="0"/>
              <a:t>altro «punto a favore» del </a:t>
            </a:r>
            <a:r>
              <a:rPr lang="it-IT" dirty="0" smtClean="0">
                <a:solidFill>
                  <a:srgbClr val="FF0000"/>
                </a:solidFill>
              </a:rPr>
              <a:t>bambino</a:t>
            </a:r>
            <a:r>
              <a:rPr lang="it-IT" dirty="0" smtClean="0"/>
              <a:t> è la possibilità di </a:t>
            </a:r>
            <a:r>
              <a:rPr lang="it-IT" dirty="0" smtClean="0">
                <a:solidFill>
                  <a:srgbClr val="FF0000"/>
                </a:solidFill>
              </a:rPr>
              <a:t>non rispondere </a:t>
            </a:r>
            <a:r>
              <a:rPr lang="it-IT" dirty="0" smtClean="0"/>
              <a:t>quando gli si parli, possibilità che, di norma, l’adulto non ha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Contesto e situazione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3204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La </a:t>
            </a:r>
            <a:r>
              <a:rPr lang="it-IT" dirty="0" smtClean="0">
                <a:solidFill>
                  <a:srgbClr val="FF0000"/>
                </a:solidFill>
              </a:rPr>
              <a:t>conoscenza linguistica </a:t>
            </a:r>
            <a:r>
              <a:rPr lang="it-IT" dirty="0" smtClean="0"/>
              <a:t>di </a:t>
            </a:r>
            <a:r>
              <a:rPr lang="it-IT" dirty="0" smtClean="0">
                <a:solidFill>
                  <a:srgbClr val="FF0000"/>
                </a:solidFill>
              </a:rPr>
              <a:t>LM</a:t>
            </a:r>
            <a:r>
              <a:rPr lang="it-IT" dirty="0" smtClean="0"/>
              <a:t> è caratterizzata dalla sua </a:t>
            </a:r>
            <a:r>
              <a:rPr lang="it-IT" dirty="0" smtClean="0">
                <a:solidFill>
                  <a:srgbClr val="FF0000"/>
                </a:solidFill>
              </a:rPr>
              <a:t>certezza</a:t>
            </a:r>
            <a:r>
              <a:rPr lang="it-IT" dirty="0" smtClean="0"/>
              <a:t>, dalla possibilità di affidarsi all’</a:t>
            </a:r>
            <a:r>
              <a:rPr lang="it-IT" dirty="0" smtClean="0">
                <a:solidFill>
                  <a:srgbClr val="FF0000"/>
                </a:solidFill>
              </a:rPr>
              <a:t>intuito</a:t>
            </a:r>
            <a:r>
              <a:rPr lang="it-IT" dirty="0" smtClean="0"/>
              <a:t> su questioni come «si dice / non si dice», «suona bene / suona male»</a:t>
            </a:r>
          </a:p>
          <a:p>
            <a:r>
              <a:rPr lang="it-IT" dirty="0" smtClean="0"/>
              <a:t>Naturalmente, nel caso di una </a:t>
            </a:r>
            <a:r>
              <a:rPr lang="it-IT" dirty="0" smtClean="0">
                <a:solidFill>
                  <a:srgbClr val="FF0000"/>
                </a:solidFill>
              </a:rPr>
              <a:t>LE</a:t>
            </a:r>
            <a:r>
              <a:rPr lang="it-IT" dirty="0" smtClean="0"/>
              <a:t> ci sarà maggior </a:t>
            </a:r>
            <a:r>
              <a:rPr lang="it-IT" dirty="0" smtClean="0">
                <a:solidFill>
                  <a:srgbClr val="FF0000"/>
                </a:solidFill>
              </a:rPr>
              <a:t>variabilità</a:t>
            </a:r>
            <a:r>
              <a:rPr lang="it-IT" dirty="0" smtClean="0"/>
              <a:t> tra i parlanti per quanto riguarda la produzione e la percezione linguistica</a:t>
            </a:r>
          </a:p>
          <a:p>
            <a:r>
              <a:rPr lang="it-IT" dirty="0" smtClean="0"/>
              <a:t>I tratti </a:t>
            </a:r>
            <a:r>
              <a:rPr lang="it-IT" dirty="0" smtClean="0">
                <a:solidFill>
                  <a:srgbClr val="FF0000"/>
                </a:solidFill>
              </a:rPr>
              <a:t>più difficili </a:t>
            </a:r>
            <a:r>
              <a:rPr lang="it-IT" dirty="0" smtClean="0"/>
              <a:t>da imparare saranno, naturalmente, quelli più </a:t>
            </a:r>
            <a:r>
              <a:rPr lang="it-IT" dirty="0" smtClean="0">
                <a:solidFill>
                  <a:srgbClr val="FF0000"/>
                </a:solidFill>
              </a:rPr>
              <a:t>idiosincratici</a:t>
            </a:r>
            <a:r>
              <a:rPr lang="it-IT" dirty="0" smtClean="0"/>
              <a:t> (quindi più specifici) di LE (es. p. 30)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Esito finale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2652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La </a:t>
            </a:r>
            <a:r>
              <a:rPr lang="it-IT" b="1" dirty="0" smtClean="0">
                <a:solidFill>
                  <a:srgbClr val="FF0000"/>
                </a:solidFill>
              </a:rPr>
              <a:t>motivazione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è determinante nell’apprendimento; </a:t>
            </a:r>
            <a:r>
              <a:rPr lang="it-IT" dirty="0" smtClean="0">
                <a:solidFill>
                  <a:srgbClr val="FF0000"/>
                </a:solidFill>
              </a:rPr>
              <a:t>senza</a:t>
            </a:r>
            <a:r>
              <a:rPr lang="it-IT" dirty="0" smtClean="0"/>
              <a:t> motivazione ciò che viene appreso rimarrà nella </a:t>
            </a:r>
            <a:r>
              <a:rPr lang="it-IT" dirty="0" smtClean="0">
                <a:solidFill>
                  <a:srgbClr val="FF0000"/>
                </a:solidFill>
              </a:rPr>
              <a:t>memoria a breve termine </a:t>
            </a:r>
            <a:r>
              <a:rPr lang="it-IT" dirty="0" smtClean="0"/>
              <a:t>e quindi si potrebbe perdere ben presto</a:t>
            </a:r>
          </a:p>
          <a:p>
            <a:r>
              <a:rPr lang="it-IT" dirty="0" smtClean="0"/>
              <a:t>Con la LM questo problema non sussiste, ma sì con una LE dove risultano importanti i fattori</a:t>
            </a:r>
          </a:p>
          <a:p>
            <a:pPr lvl="1"/>
            <a:r>
              <a:rPr lang="it-IT" dirty="0" smtClean="0"/>
              <a:t>percezione della </a:t>
            </a:r>
            <a:r>
              <a:rPr lang="it-IT" dirty="0" smtClean="0">
                <a:solidFill>
                  <a:srgbClr val="FF0000"/>
                </a:solidFill>
              </a:rPr>
              <a:t>distanza sociale e psicologica </a:t>
            </a:r>
            <a:r>
              <a:rPr lang="it-IT" dirty="0" smtClean="0"/>
              <a:t>rispetto ai madrelingua</a:t>
            </a:r>
          </a:p>
          <a:p>
            <a:pPr lvl="1"/>
            <a:r>
              <a:rPr lang="it-IT" dirty="0" smtClean="0">
                <a:solidFill>
                  <a:srgbClr val="FF0000"/>
                </a:solidFill>
              </a:rPr>
              <a:t>necessità di integrazione </a:t>
            </a:r>
            <a:r>
              <a:rPr lang="it-IT" dirty="0" smtClean="0"/>
              <a:t>nella nuova comunità linguistica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Motivazione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1787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Clr>
                <a:srgbClr val="873624"/>
              </a:buClr>
            </a:pP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maggiore sarà la distanza sociale tra i due gruppi, maggiori saranno le </a:t>
            </a:r>
            <a:r>
              <a:rPr lang="it-IT" dirty="0">
                <a:solidFill>
                  <a:srgbClr val="FF0000"/>
                </a:solidFill>
              </a:rPr>
              <a:t>difficoltà di integrazione</a:t>
            </a:r>
            <a:r>
              <a:rPr lang="it-IT" dirty="0">
                <a:solidFill>
                  <a:prstClr val="black">
                    <a:lumMod val="85000"/>
                    <a:lumOff val="15000"/>
                  </a:prstClr>
                </a:solidFill>
              </a:rPr>
              <a:t>, soprattutto 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se il rapporto sociale è </a:t>
            </a:r>
            <a:r>
              <a:rPr lang="it-IT" dirty="0">
                <a:solidFill>
                  <a:srgbClr val="FF0000"/>
                </a:solidFill>
              </a:rPr>
              <a:t>LE &gt; </a:t>
            </a:r>
            <a:r>
              <a:rPr lang="it-IT" dirty="0" smtClean="0">
                <a:solidFill>
                  <a:srgbClr val="FF0000"/>
                </a:solidFill>
              </a:rPr>
              <a:t>LM</a:t>
            </a:r>
          </a:p>
          <a:p>
            <a:pPr lvl="0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naturalmente ci sono poi le </a:t>
            </a:r>
            <a:r>
              <a:rPr lang="it-IT" dirty="0" smtClean="0">
                <a:solidFill>
                  <a:srgbClr val="FF0000"/>
                </a:solidFill>
              </a:rPr>
              <a:t>varianti personali 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di chi studia la lingua, come</a:t>
            </a:r>
          </a:p>
          <a:p>
            <a:pPr lvl="1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personalità</a:t>
            </a:r>
          </a:p>
          <a:p>
            <a:pPr lvl="1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carattere</a:t>
            </a:r>
          </a:p>
          <a:p>
            <a:pPr lvl="1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memoria</a:t>
            </a:r>
          </a:p>
          <a:p>
            <a:pPr lvl="1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capacità intellettive</a:t>
            </a:r>
          </a:p>
          <a:p>
            <a:pPr lvl="0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che </a:t>
            </a:r>
            <a:r>
              <a:rPr lang="it-IT" dirty="0" smtClean="0">
                <a:solidFill>
                  <a:srgbClr val="FF0000"/>
                </a:solidFill>
              </a:rPr>
              <a:t>influiscono</a:t>
            </a: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direttamente sull’uso di LE</a:t>
            </a:r>
            <a:endParaRPr lang="it-IT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lvl="1">
              <a:buClr>
                <a:srgbClr val="873624"/>
              </a:buClr>
            </a:pPr>
            <a:endParaRPr lang="it-IT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Motivazione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8044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tra un bambino ed un adulto sono anche diversi la </a:t>
            </a:r>
            <a:r>
              <a:rPr lang="it-IT" dirty="0" smtClean="0">
                <a:solidFill>
                  <a:srgbClr val="FF0000"/>
                </a:solidFill>
              </a:rPr>
              <a:t>condizione di partenza </a:t>
            </a:r>
            <a:r>
              <a:rPr lang="it-IT" dirty="0" smtClean="0"/>
              <a:t>e il </a:t>
            </a:r>
            <a:r>
              <a:rPr lang="it-IT" dirty="0" smtClean="0">
                <a:solidFill>
                  <a:srgbClr val="FF0000"/>
                </a:solidFill>
              </a:rPr>
              <a:t>processo cognitivo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bambino</a:t>
            </a:r>
          </a:p>
          <a:p>
            <a:pPr lvl="1"/>
            <a:r>
              <a:rPr lang="it-IT" dirty="0" smtClean="0"/>
              <a:t>non ha conoscenze previe</a:t>
            </a:r>
          </a:p>
          <a:p>
            <a:pPr lvl="1"/>
            <a:r>
              <a:rPr lang="it-IT" dirty="0" smtClean="0"/>
              <a:t>sviluppa la conoscenza linguistica inconsciamente, come strumento naturale per interagire con il mondo</a:t>
            </a:r>
          </a:p>
          <a:p>
            <a:pPr lvl="0">
              <a:buClr>
                <a:srgbClr val="873624"/>
              </a:buClr>
            </a:pPr>
            <a:r>
              <a:rPr lang="it-IT" dirty="0" smtClean="0">
                <a:solidFill>
                  <a:srgbClr val="FF0000"/>
                </a:solidFill>
              </a:rPr>
              <a:t>adulto</a:t>
            </a:r>
          </a:p>
          <a:p>
            <a:pPr lvl="1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già conosce LM e potrebbe anche conoscere un’altra o più LE</a:t>
            </a:r>
          </a:p>
          <a:p>
            <a:pPr lvl="1">
              <a:buClr>
                <a:srgbClr val="873624"/>
              </a:buClr>
            </a:pPr>
            <a:r>
              <a:rPr lang="it-IT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ha una coscienza metalinguistica (sa trattare la lingua come oggetto)</a:t>
            </a:r>
            <a:endParaRPr lang="it-IT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411480" lvl="1" indent="0">
              <a:buNone/>
            </a:pP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Differenze cognitive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4325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non è facile capire quanto entri in gioco la </a:t>
            </a:r>
            <a:r>
              <a:rPr lang="it-IT" dirty="0" smtClean="0">
                <a:solidFill>
                  <a:srgbClr val="FF0000"/>
                </a:solidFill>
              </a:rPr>
              <a:t>dotazione biologica</a:t>
            </a:r>
            <a:r>
              <a:rPr lang="it-IT" dirty="0" smtClean="0"/>
              <a:t> nell’apprendimento delle lingue</a:t>
            </a:r>
          </a:p>
          <a:p>
            <a:r>
              <a:rPr lang="it-IT" dirty="0" smtClean="0"/>
              <a:t>il </a:t>
            </a:r>
            <a:r>
              <a:rPr lang="it-IT" dirty="0" smtClean="0">
                <a:solidFill>
                  <a:srgbClr val="FF0000"/>
                </a:solidFill>
              </a:rPr>
              <a:t>bambino</a:t>
            </a:r>
            <a:r>
              <a:rPr lang="it-IT" dirty="0" smtClean="0"/>
              <a:t> è esposto ad una serie di </a:t>
            </a:r>
            <a:r>
              <a:rPr lang="it-IT" dirty="0" smtClean="0">
                <a:solidFill>
                  <a:srgbClr val="FF0000"/>
                </a:solidFill>
              </a:rPr>
              <a:t>input linguistici </a:t>
            </a:r>
            <a:r>
              <a:rPr lang="it-IT" dirty="0" smtClean="0"/>
              <a:t>grazie ai quali mano a mano acquisisce la lingua, </a:t>
            </a:r>
            <a:r>
              <a:rPr lang="it-IT" dirty="0" smtClean="0">
                <a:solidFill>
                  <a:srgbClr val="FF0000"/>
                </a:solidFill>
              </a:rPr>
              <a:t>identificandoli</a:t>
            </a:r>
            <a:r>
              <a:rPr lang="it-IT" dirty="0" smtClean="0"/>
              <a:t>, </a:t>
            </a:r>
            <a:r>
              <a:rPr lang="it-IT" dirty="0" smtClean="0">
                <a:solidFill>
                  <a:srgbClr val="FF0000"/>
                </a:solidFill>
              </a:rPr>
              <a:t>interpretandoli</a:t>
            </a:r>
            <a:r>
              <a:rPr lang="it-IT" dirty="0" smtClean="0"/>
              <a:t> e </a:t>
            </a:r>
            <a:r>
              <a:rPr lang="it-IT" dirty="0" smtClean="0">
                <a:solidFill>
                  <a:srgbClr val="FF0000"/>
                </a:solidFill>
              </a:rPr>
              <a:t>memorizzandoli</a:t>
            </a:r>
          </a:p>
          <a:p>
            <a:r>
              <a:rPr lang="it-IT" dirty="0" smtClean="0"/>
              <a:t>questi input gli permetteranno di generare strutture sintagmatiche e quindi di </a:t>
            </a:r>
            <a:r>
              <a:rPr lang="it-IT" dirty="0" smtClean="0">
                <a:solidFill>
                  <a:srgbClr val="FF0000"/>
                </a:solidFill>
              </a:rPr>
              <a:t>produrre enunciati</a:t>
            </a:r>
            <a:r>
              <a:rPr lang="it-IT" dirty="0" smtClean="0"/>
              <a:t>, che saranno il suo </a:t>
            </a:r>
            <a:r>
              <a:rPr lang="it-IT" dirty="0" smtClean="0">
                <a:solidFill>
                  <a:srgbClr val="FF0000"/>
                </a:solidFill>
              </a:rPr>
              <a:t>output linguistico</a:t>
            </a:r>
          </a:p>
          <a:p>
            <a:r>
              <a:rPr lang="it-IT" dirty="0" smtClean="0"/>
              <a:t>se nell’apprendimento di LE non intervenisse la grammatica universale, dovrebbe intervenire la grammatica di LM o una serie di regole generali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Differenze cognitive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5985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pertina">
  <a:themeElements>
    <a:clrScheme name="Copertin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opertin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pertin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2096</TotalTime>
  <Words>1003</Words>
  <Application>Microsoft Office PowerPoint</Application>
  <PresentationFormat>Presentazione su schermo (4:3)</PresentationFormat>
  <Paragraphs>67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Copertina</vt:lpstr>
      <vt:lpstr>Lingua madre,  seconda, straniera</vt:lpstr>
      <vt:lpstr>Differenze nell’acquisire LM e LE</vt:lpstr>
      <vt:lpstr>Differenze nell’acquisire LM e LE</vt:lpstr>
      <vt:lpstr>Differenze nell’acquisire LM e LE</vt:lpstr>
      <vt:lpstr>La pronuncia</vt:lpstr>
      <vt:lpstr>L’apprendimento sintattico di ELE</vt:lpstr>
      <vt:lpstr>Contesto e situazione</vt:lpstr>
      <vt:lpstr>Contesto e situazione</vt:lpstr>
      <vt:lpstr>Esito finale</vt:lpstr>
      <vt:lpstr>Motivazione</vt:lpstr>
      <vt:lpstr>Motivazione</vt:lpstr>
      <vt:lpstr>Differenze cognitive</vt:lpstr>
      <vt:lpstr>Differenze cognitive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Anglicismi</dc:title>
  <dc:creator>Mirko Brizi</dc:creator>
  <cp:lastModifiedBy>Mirko Brizi</cp:lastModifiedBy>
  <cp:revision>117</cp:revision>
  <dcterms:created xsi:type="dcterms:W3CDTF">2014-04-02T09:52:20Z</dcterms:created>
  <dcterms:modified xsi:type="dcterms:W3CDTF">2014-05-23T14:43:38Z</dcterms:modified>
</cp:coreProperties>
</file>