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78" r:id="rId2"/>
    <p:sldId id="279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302" r:id="rId2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BBAC80A2-E4D0-4702-8970-321F4F7B920E}">
          <p14:sldIdLst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DC39EE-D49C-44AB-9BE7-F87810B6FDFE}" type="datetimeFigureOut">
              <a:rPr lang="it-IT" smtClean="0"/>
              <a:t>24/05/2014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98A8F0-4938-48F6-80EA-EB529A4257E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7948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0AFFAF-E454-4316-B4D1-D9AFBFB73CAB}" type="datetimeFigureOut">
              <a:rPr lang="it-IT" smtClean="0"/>
              <a:t>24/05/2014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24/05/2014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24/05/2014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24/05/2014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24/05/2014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24/05/2014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24/05/2014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24/05/2014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24/05/2014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24/05/2014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24/05/2014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30AFFAF-E454-4316-B4D1-D9AFBFB73CAB}" type="datetimeFigureOut">
              <a:rPr lang="it-IT" smtClean="0"/>
              <a:t>24/05/2014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>
                <a:solidFill>
                  <a:schemeClr val="tx1"/>
                </a:solidFill>
              </a:rPr>
              <a:t>La </a:t>
            </a:r>
            <a:r>
              <a:rPr lang="it-IT" dirty="0" smtClean="0">
                <a:solidFill>
                  <a:srgbClr val="FF0000"/>
                </a:solidFill>
              </a:rPr>
              <a:t>traduzione</a:t>
            </a:r>
            <a:r>
              <a:rPr lang="it-IT" dirty="0" smtClean="0">
                <a:solidFill>
                  <a:schemeClr val="tx1"/>
                </a:solidFill>
              </a:rPr>
              <a:t> può anche avere </a:t>
            </a:r>
            <a:r>
              <a:rPr lang="it-IT" dirty="0" smtClean="0">
                <a:solidFill>
                  <a:srgbClr val="FF0000"/>
                </a:solidFill>
              </a:rPr>
              <a:t>aspetti ludici</a:t>
            </a:r>
            <a:r>
              <a:rPr lang="it-IT" dirty="0" smtClean="0">
                <a:solidFill>
                  <a:schemeClr val="tx1"/>
                </a:solidFill>
              </a:rPr>
              <a:t>, legati soprattutto all’</a:t>
            </a:r>
            <a:r>
              <a:rPr lang="it-IT" dirty="0" smtClean="0">
                <a:solidFill>
                  <a:srgbClr val="FF0000"/>
                </a:solidFill>
              </a:rPr>
              <a:t>orizzonte di attesa </a:t>
            </a:r>
            <a:r>
              <a:rPr lang="it-IT" dirty="0" smtClean="0">
                <a:solidFill>
                  <a:schemeClr val="tx1"/>
                </a:solidFill>
              </a:rPr>
              <a:t>di chi legge (in base a informazioni come il genere letterario, l’autore, … il lettore si immagina di trovarsi di fronte ad un certo testo, ma scoprirà se è davvero così solo man mano che lo legge)</a:t>
            </a:r>
          </a:p>
          <a:p>
            <a:r>
              <a:rPr lang="it-IT" b="1" dirty="0" err="1" smtClean="0">
                <a:solidFill>
                  <a:schemeClr val="tx1"/>
                </a:solidFill>
              </a:rPr>
              <a:t>Levý</a:t>
            </a:r>
            <a:r>
              <a:rPr lang="it-IT" dirty="0" smtClean="0">
                <a:solidFill>
                  <a:schemeClr val="tx1"/>
                </a:solidFill>
              </a:rPr>
              <a:t> immagina la </a:t>
            </a:r>
            <a:r>
              <a:rPr lang="it-IT" dirty="0" smtClean="0">
                <a:solidFill>
                  <a:srgbClr val="FF0000"/>
                </a:solidFill>
              </a:rPr>
              <a:t>traduzione</a:t>
            </a:r>
            <a:r>
              <a:rPr lang="it-IT" dirty="0" smtClean="0">
                <a:solidFill>
                  <a:schemeClr val="tx1"/>
                </a:solidFill>
              </a:rPr>
              <a:t> come un </a:t>
            </a:r>
            <a:r>
              <a:rPr lang="it-IT" dirty="0" smtClean="0">
                <a:solidFill>
                  <a:srgbClr val="FF0000"/>
                </a:solidFill>
              </a:rPr>
              <a:t>gioco a informazione completa</a:t>
            </a:r>
            <a:r>
              <a:rPr lang="it-IT" dirty="0" smtClean="0">
                <a:solidFill>
                  <a:schemeClr val="tx1"/>
                </a:solidFill>
              </a:rPr>
              <a:t>, dove ogni mossa influisce su quella successiva e, soprattutto, dipende da tutte quelle precedenti (tipo gli scacchi, ad esempio)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Traduzione come gioco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7867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Con il sistema di </a:t>
            </a:r>
            <a:r>
              <a:rPr lang="it-IT" dirty="0" err="1" smtClean="0"/>
              <a:t>Levý</a:t>
            </a:r>
            <a:r>
              <a:rPr lang="it-IT" dirty="0" smtClean="0"/>
              <a:t> si vuole </a:t>
            </a:r>
            <a:r>
              <a:rPr lang="it-IT" dirty="0" smtClean="0">
                <a:solidFill>
                  <a:srgbClr val="FF0000"/>
                </a:solidFill>
              </a:rPr>
              <a:t>verificare</a:t>
            </a:r>
            <a:r>
              <a:rPr lang="it-IT" dirty="0" smtClean="0"/>
              <a:t> di volta in volta le </a:t>
            </a:r>
            <a:r>
              <a:rPr lang="it-IT" dirty="0" smtClean="0">
                <a:solidFill>
                  <a:srgbClr val="FF0000"/>
                </a:solidFill>
              </a:rPr>
              <a:t>scelte traduttive </a:t>
            </a:r>
            <a:r>
              <a:rPr lang="it-IT" dirty="0" smtClean="0"/>
              <a:t>fatte alla luce del panorama completo delle scelte possibili</a:t>
            </a:r>
          </a:p>
          <a:p>
            <a:r>
              <a:rPr lang="it-IT" dirty="0" smtClean="0"/>
              <a:t>Importante secondo </a:t>
            </a:r>
            <a:r>
              <a:rPr lang="it-IT" dirty="0" err="1" smtClean="0"/>
              <a:t>Levý</a:t>
            </a:r>
            <a:r>
              <a:rPr lang="it-IT" dirty="0" smtClean="0"/>
              <a:t> è anche il fattore </a:t>
            </a:r>
            <a:r>
              <a:rPr lang="it-IT" b="1" dirty="0" smtClean="0">
                <a:solidFill>
                  <a:srgbClr val="FF0000"/>
                </a:solidFill>
              </a:rPr>
              <a:t>tempo</a:t>
            </a:r>
            <a:r>
              <a:rPr lang="it-IT" dirty="0" smtClean="0"/>
              <a:t>: esso infatti non è infinito, per cui incide in qualche modo sul lavoro del traduttore </a:t>
            </a:r>
            <a:r>
              <a:rPr lang="it-IT" dirty="0" smtClean="0">
                <a:sym typeface="Wingdings" pitchFamily="2" charset="2"/>
              </a:rPr>
              <a:t> propenderà per la </a:t>
            </a:r>
            <a:r>
              <a:rPr lang="it-IT" dirty="0" smtClean="0">
                <a:solidFill>
                  <a:srgbClr val="FF0000"/>
                </a:solidFill>
                <a:sym typeface="Wingdings" pitchFamily="2" charset="2"/>
              </a:rPr>
              <a:t>strategia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smtClean="0">
                <a:solidFill>
                  <a:srgbClr val="FF0000"/>
                </a:solidFill>
                <a:sym typeface="Wingdings" pitchFamily="2" charset="2"/>
              </a:rPr>
              <a:t>minimax</a:t>
            </a:r>
            <a:r>
              <a:rPr lang="it-IT" dirty="0" smtClean="0">
                <a:sym typeface="Wingdings" pitchFamily="2" charset="2"/>
              </a:rPr>
              <a:t>, che gli permette, cioè, di ottenere il massimo risultato con il minimo sforzo (non si cerca quindi la soluzione migliore in assoluto, ma quella che soddisfi ‘i requisiti minimi’)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Traduzione come gioco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3023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Anche </a:t>
            </a:r>
            <a:r>
              <a:rPr lang="it-IT" b="1" dirty="0" smtClean="0"/>
              <a:t>Eco</a:t>
            </a:r>
            <a:r>
              <a:rPr lang="it-IT" dirty="0" smtClean="0"/>
              <a:t> vede la </a:t>
            </a:r>
            <a:r>
              <a:rPr lang="it-IT" dirty="0" smtClean="0">
                <a:solidFill>
                  <a:srgbClr val="FF0000"/>
                </a:solidFill>
              </a:rPr>
              <a:t>traduzione</a:t>
            </a:r>
            <a:r>
              <a:rPr lang="it-IT" dirty="0" smtClean="0"/>
              <a:t> come una sorta di </a:t>
            </a:r>
            <a:r>
              <a:rPr lang="it-IT" dirty="0" smtClean="0">
                <a:solidFill>
                  <a:srgbClr val="FF0000"/>
                </a:solidFill>
              </a:rPr>
              <a:t>gioco d’azzardo</a:t>
            </a:r>
            <a:r>
              <a:rPr lang="it-IT" dirty="0" smtClean="0"/>
              <a:t>, perché tradurre significa interpretare, e interpretare significa </a:t>
            </a:r>
            <a:r>
              <a:rPr lang="it-IT" dirty="0" smtClean="0">
                <a:solidFill>
                  <a:srgbClr val="FF0000"/>
                </a:solidFill>
              </a:rPr>
              <a:t>scommettere</a:t>
            </a:r>
            <a:r>
              <a:rPr lang="it-IT" dirty="0" smtClean="0"/>
              <a:t> che il senso che noi diamo ad un testo sia effettivamente il senso di quel testo</a:t>
            </a:r>
          </a:p>
          <a:p>
            <a:r>
              <a:rPr lang="it-IT" dirty="0" smtClean="0"/>
              <a:t>Tradurre è quindi il risultato di una </a:t>
            </a:r>
            <a:r>
              <a:rPr lang="it-IT" dirty="0" smtClean="0">
                <a:solidFill>
                  <a:srgbClr val="FF0000"/>
                </a:solidFill>
              </a:rPr>
              <a:t>congettura interpretativa</a:t>
            </a:r>
          </a:p>
          <a:p>
            <a:r>
              <a:rPr lang="it-IT" dirty="0" smtClean="0"/>
              <a:t>Tradurre è una scommessa, un </a:t>
            </a:r>
            <a:r>
              <a:rPr lang="it-IT" dirty="0" smtClean="0">
                <a:solidFill>
                  <a:srgbClr val="FF0000"/>
                </a:solidFill>
              </a:rPr>
              <a:t>processo di approssimazione</a:t>
            </a:r>
            <a:r>
              <a:rPr lang="it-IT" dirty="0" smtClean="0"/>
              <a:t>: migliore sarà l’approssimazione, più efficace sarà la traduzione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Traduzione come gioco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76325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Secondo </a:t>
            </a:r>
            <a:r>
              <a:rPr lang="it-IT" b="1" dirty="0" smtClean="0"/>
              <a:t>Leopardi</a:t>
            </a:r>
            <a:r>
              <a:rPr lang="it-IT" dirty="0" smtClean="0"/>
              <a:t>, il testo poetico in </a:t>
            </a:r>
            <a:r>
              <a:rPr lang="it-IT" dirty="0" smtClean="0">
                <a:solidFill>
                  <a:srgbClr val="FF0000"/>
                </a:solidFill>
              </a:rPr>
              <a:t>rima</a:t>
            </a:r>
            <a:r>
              <a:rPr lang="it-IT" dirty="0" smtClean="0"/>
              <a:t> finisce per </a:t>
            </a:r>
            <a:r>
              <a:rPr lang="it-IT" dirty="0" smtClean="0">
                <a:solidFill>
                  <a:srgbClr val="FF0000"/>
                </a:solidFill>
              </a:rPr>
              <a:t>influenzare il poeta </a:t>
            </a:r>
            <a:r>
              <a:rPr lang="it-IT" dirty="0" smtClean="0"/>
              <a:t>nell’espressione dei concetti («il concetto è mezzo del poeta, mezzo della rima, e talvolta un terzo di quello e due di questa, talvolta tutto solo della rima»)</a:t>
            </a:r>
          </a:p>
          <a:p>
            <a:r>
              <a:rPr lang="it-IT" dirty="0" smtClean="0"/>
              <a:t>Ma la stessa cosa la si potrebbe dire di altre dominanti come il </a:t>
            </a:r>
            <a:r>
              <a:rPr lang="it-IT" dirty="0" smtClean="0">
                <a:solidFill>
                  <a:srgbClr val="FF0000"/>
                </a:solidFill>
              </a:rPr>
              <a:t>metro</a:t>
            </a:r>
            <a:r>
              <a:rPr lang="it-IT" dirty="0" smtClean="0"/>
              <a:t>, le </a:t>
            </a:r>
            <a:r>
              <a:rPr lang="it-IT" dirty="0" smtClean="0">
                <a:solidFill>
                  <a:srgbClr val="FF0000"/>
                </a:solidFill>
              </a:rPr>
              <a:t>assonanze</a:t>
            </a:r>
            <a:r>
              <a:rPr lang="it-IT" dirty="0" smtClean="0"/>
              <a:t>, la </a:t>
            </a:r>
            <a:r>
              <a:rPr lang="it-IT" dirty="0" smtClean="0">
                <a:solidFill>
                  <a:srgbClr val="FF0000"/>
                </a:solidFill>
              </a:rPr>
              <a:t>strofa</a:t>
            </a:r>
            <a:r>
              <a:rPr lang="it-IT" dirty="0" smtClean="0"/>
              <a:t>, le </a:t>
            </a:r>
            <a:r>
              <a:rPr lang="it-IT" dirty="0" smtClean="0">
                <a:solidFill>
                  <a:srgbClr val="FF0000"/>
                </a:solidFill>
              </a:rPr>
              <a:t>allitterazioni</a:t>
            </a:r>
            <a:r>
              <a:rPr lang="it-IT" dirty="0" smtClean="0"/>
              <a:t>, la </a:t>
            </a:r>
            <a:r>
              <a:rPr lang="it-IT" dirty="0" smtClean="0">
                <a:solidFill>
                  <a:srgbClr val="FF0000"/>
                </a:solidFill>
              </a:rPr>
              <a:t>posizione grafica </a:t>
            </a:r>
            <a:r>
              <a:rPr lang="it-IT" dirty="0" smtClean="0"/>
              <a:t>del testo…</a:t>
            </a:r>
          </a:p>
          <a:p>
            <a:r>
              <a:rPr lang="it-IT" dirty="0" smtClean="0"/>
              <a:t>Nel passaggio da una lingua ad un’altra è quasi </a:t>
            </a:r>
            <a:r>
              <a:rPr lang="it-IT" dirty="0" smtClean="0">
                <a:solidFill>
                  <a:srgbClr val="FF0000"/>
                </a:solidFill>
              </a:rPr>
              <a:t>impossibile</a:t>
            </a:r>
            <a:r>
              <a:rPr lang="it-IT" dirty="0" smtClean="0"/>
              <a:t> riuscire a mantenere tutti gli </a:t>
            </a:r>
            <a:r>
              <a:rPr lang="it-IT" dirty="0" smtClean="0">
                <a:solidFill>
                  <a:srgbClr val="FF0000"/>
                </a:solidFill>
              </a:rPr>
              <a:t>aspetti connotativi</a:t>
            </a:r>
            <a:r>
              <a:rPr lang="it-IT" dirty="0" smtClean="0"/>
              <a:t> di un testo poetico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traduzione poetica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04018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Molti </a:t>
            </a:r>
            <a:r>
              <a:rPr lang="it-IT" dirty="0" smtClean="0">
                <a:solidFill>
                  <a:srgbClr val="FF0000"/>
                </a:solidFill>
              </a:rPr>
              <a:t>traduttori di poesia </a:t>
            </a:r>
            <a:r>
              <a:rPr lang="it-IT" dirty="0" smtClean="0"/>
              <a:t>hanno </a:t>
            </a:r>
            <a:r>
              <a:rPr lang="it-IT" dirty="0" smtClean="0">
                <a:solidFill>
                  <a:srgbClr val="FF0000"/>
                </a:solidFill>
              </a:rPr>
              <a:t>rinunciato</a:t>
            </a:r>
            <a:r>
              <a:rPr lang="it-IT" dirty="0" smtClean="0"/>
              <a:t> a priori </a:t>
            </a:r>
            <a:r>
              <a:rPr lang="it-IT" dirty="0" smtClean="0">
                <a:solidFill>
                  <a:srgbClr val="FF0000"/>
                </a:solidFill>
              </a:rPr>
              <a:t>ai versi</a:t>
            </a:r>
            <a:r>
              <a:rPr lang="it-IT" dirty="0" smtClean="0"/>
              <a:t>, alcuni hanno </a:t>
            </a:r>
            <a:r>
              <a:rPr lang="it-IT" dirty="0" smtClean="0">
                <a:solidFill>
                  <a:srgbClr val="FF0000"/>
                </a:solidFill>
              </a:rPr>
              <a:t>rinunciato alla resa metrica</a:t>
            </a:r>
            <a:r>
              <a:rPr lang="it-IT" dirty="0" smtClean="0"/>
              <a:t>, altri hanno </a:t>
            </a:r>
            <a:r>
              <a:rPr lang="it-IT" dirty="0" smtClean="0">
                <a:solidFill>
                  <a:srgbClr val="FF0000"/>
                </a:solidFill>
              </a:rPr>
              <a:t>trasformato il metro</a:t>
            </a:r>
            <a:r>
              <a:rPr lang="it-IT" dirty="0" smtClean="0"/>
              <a:t>, altri hanno tentato di </a:t>
            </a:r>
            <a:r>
              <a:rPr lang="it-IT" dirty="0" smtClean="0">
                <a:solidFill>
                  <a:srgbClr val="FF0000"/>
                </a:solidFill>
              </a:rPr>
              <a:t>mantenere</a:t>
            </a:r>
            <a:r>
              <a:rPr lang="it-IT" dirty="0" smtClean="0"/>
              <a:t> magari </a:t>
            </a:r>
            <a:r>
              <a:rPr lang="it-IT" dirty="0" smtClean="0">
                <a:solidFill>
                  <a:srgbClr val="FF0000"/>
                </a:solidFill>
              </a:rPr>
              <a:t>la rima</a:t>
            </a:r>
            <a:r>
              <a:rPr lang="it-IT" dirty="0" smtClean="0"/>
              <a:t>; in genere, però, in quest’ultimo caso il risultato sono versi che con l’originale hanno in comune poco o niente.</a:t>
            </a:r>
          </a:p>
          <a:p>
            <a:r>
              <a:rPr lang="it-IT" b="1" dirty="0" smtClean="0"/>
              <a:t>Nabokov</a:t>
            </a:r>
            <a:r>
              <a:rPr lang="it-IT" dirty="0" smtClean="0"/>
              <a:t> (e i </a:t>
            </a:r>
            <a:r>
              <a:rPr lang="it-IT" b="1" dirty="0" smtClean="0"/>
              <a:t>tedeschi</a:t>
            </a:r>
            <a:r>
              <a:rPr lang="it-IT" dirty="0" smtClean="0"/>
              <a:t> negli ultimi due secoli) ritengono che la </a:t>
            </a:r>
            <a:r>
              <a:rPr lang="it-IT" dirty="0" smtClean="0">
                <a:solidFill>
                  <a:srgbClr val="FF0000"/>
                </a:solidFill>
              </a:rPr>
              <a:t>traduzione poetica </a:t>
            </a:r>
            <a:r>
              <a:rPr lang="it-IT" dirty="0" smtClean="0"/>
              <a:t>vada affidata ad un </a:t>
            </a:r>
            <a:r>
              <a:rPr lang="it-IT" dirty="0" smtClean="0">
                <a:solidFill>
                  <a:srgbClr val="FF0000"/>
                </a:solidFill>
              </a:rPr>
              <a:t>poeta e filologo</a:t>
            </a:r>
            <a:r>
              <a:rPr lang="it-IT" dirty="0" smtClean="0"/>
              <a:t>, che rispetterà le </a:t>
            </a:r>
            <a:r>
              <a:rPr lang="it-IT" dirty="0" smtClean="0">
                <a:solidFill>
                  <a:srgbClr val="FF0000"/>
                </a:solidFill>
              </a:rPr>
              <a:t>caratteristiche del testo originale</a:t>
            </a:r>
            <a:r>
              <a:rPr lang="it-IT" dirty="0" smtClean="0"/>
              <a:t>, chiedendo al lettore lo sforzo di accettare schemi magari a lui poco familiari.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traduzione poetica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33334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Una </a:t>
            </a:r>
            <a:r>
              <a:rPr lang="it-IT" dirty="0" smtClean="0">
                <a:solidFill>
                  <a:srgbClr val="FF0000"/>
                </a:solidFill>
              </a:rPr>
              <a:t>traduzione poetica </a:t>
            </a:r>
            <a:r>
              <a:rPr lang="it-IT" dirty="0" smtClean="0"/>
              <a:t>può quindi essere fatta:</a:t>
            </a:r>
          </a:p>
          <a:p>
            <a:pPr lvl="1"/>
            <a:r>
              <a:rPr lang="it-IT" b="1" dirty="0" smtClean="0">
                <a:solidFill>
                  <a:srgbClr val="FF0000"/>
                </a:solidFill>
              </a:rPr>
              <a:t>Accesso diretto all’originale</a:t>
            </a:r>
            <a:r>
              <a:rPr lang="it-IT" dirty="0" smtClean="0"/>
              <a:t>: forma di traduzione sia interlinguistica che </a:t>
            </a:r>
            <a:r>
              <a:rPr lang="it-IT" dirty="0" err="1" smtClean="0"/>
              <a:t>intralinguistica</a:t>
            </a:r>
            <a:r>
              <a:rPr lang="it-IT" dirty="0" smtClean="0"/>
              <a:t>, si offre il </a:t>
            </a:r>
            <a:r>
              <a:rPr lang="it-IT" dirty="0" smtClean="0">
                <a:solidFill>
                  <a:srgbClr val="FF0000"/>
                </a:solidFill>
              </a:rPr>
              <a:t>testo originale</a:t>
            </a:r>
            <a:r>
              <a:rPr lang="it-IT" dirty="0" smtClean="0"/>
              <a:t> (non tradotto, quindi) accompagnato da un </a:t>
            </a:r>
            <a:r>
              <a:rPr lang="it-IT" dirty="0" smtClean="0">
                <a:solidFill>
                  <a:srgbClr val="FF0000"/>
                </a:solidFill>
              </a:rPr>
              <a:t>apparato critico </a:t>
            </a:r>
            <a:r>
              <a:rPr lang="it-IT" dirty="0" smtClean="0"/>
              <a:t>che ne faciliti l’accesso</a:t>
            </a:r>
          </a:p>
          <a:p>
            <a:pPr lvl="1"/>
            <a:r>
              <a:rPr lang="it-IT" b="1" dirty="0" smtClean="0">
                <a:solidFill>
                  <a:srgbClr val="FF0000"/>
                </a:solidFill>
              </a:rPr>
              <a:t>Traduzione lineare con testo a fronte</a:t>
            </a:r>
            <a:r>
              <a:rPr lang="it-IT" dirty="0" smtClean="0"/>
              <a:t>: è una traduzione testuale e interlinguistica, dove il </a:t>
            </a:r>
            <a:r>
              <a:rPr lang="it-IT" dirty="0" err="1" smtClean="0">
                <a:solidFill>
                  <a:srgbClr val="FF0000"/>
                </a:solidFill>
              </a:rPr>
              <a:t>metatesto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(traduzione) è </a:t>
            </a:r>
            <a:r>
              <a:rPr lang="it-IT" dirty="0" smtClean="0">
                <a:solidFill>
                  <a:srgbClr val="FF0000"/>
                </a:solidFill>
              </a:rPr>
              <a:t>supplementare e complementare </a:t>
            </a:r>
            <a:r>
              <a:rPr lang="it-IT" dirty="0" smtClean="0"/>
              <a:t>al </a:t>
            </a:r>
            <a:r>
              <a:rPr lang="it-IT" dirty="0" err="1" smtClean="0"/>
              <a:t>prototesto</a:t>
            </a:r>
            <a:r>
              <a:rPr lang="it-IT" dirty="0" smtClean="0"/>
              <a:t> (testo d’origine); se il </a:t>
            </a:r>
            <a:r>
              <a:rPr lang="it-IT" dirty="0" err="1" smtClean="0"/>
              <a:t>metatesto</a:t>
            </a:r>
            <a:r>
              <a:rPr lang="it-IT" dirty="0" smtClean="0"/>
              <a:t> è molto servile (traduzione parola per parola) non si può definire testo, ma sarà un’accozzaglia di parole che non avrebbe senso in un contesto diverso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traduzione poetica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4936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it-IT" b="1" dirty="0" smtClean="0">
                <a:solidFill>
                  <a:srgbClr val="FF0000"/>
                </a:solidFill>
              </a:rPr>
              <a:t>Traduzione filologica</a:t>
            </a:r>
            <a:r>
              <a:rPr lang="it-IT" dirty="0" smtClean="0"/>
              <a:t>: traduzione linguistica </a:t>
            </a:r>
            <a:r>
              <a:rPr lang="it-IT" dirty="0" smtClean="0">
                <a:solidFill>
                  <a:srgbClr val="FF0000"/>
                </a:solidFill>
              </a:rPr>
              <a:t>adeguata</a:t>
            </a:r>
            <a:r>
              <a:rPr lang="it-IT" dirty="0" smtClean="0"/>
              <a:t> (fedele al </a:t>
            </a:r>
            <a:r>
              <a:rPr lang="it-IT" dirty="0" err="1" smtClean="0"/>
              <a:t>prototesto</a:t>
            </a:r>
            <a:r>
              <a:rPr lang="it-IT" dirty="0" smtClean="0"/>
              <a:t>) ma </a:t>
            </a:r>
            <a:r>
              <a:rPr lang="it-IT" dirty="0" smtClean="0">
                <a:solidFill>
                  <a:srgbClr val="FF0000"/>
                </a:solidFill>
              </a:rPr>
              <a:t>non accettabile </a:t>
            </a:r>
            <a:r>
              <a:rPr lang="it-IT" dirty="0" smtClean="0"/>
              <a:t>(il </a:t>
            </a:r>
            <a:r>
              <a:rPr lang="it-IT" dirty="0" err="1" smtClean="0"/>
              <a:t>metatesto</a:t>
            </a:r>
            <a:r>
              <a:rPr lang="it-IT" dirty="0" smtClean="0"/>
              <a:t> non è leggibile a sé stante), finalizzata alla comprensione del </a:t>
            </a:r>
            <a:r>
              <a:rPr lang="it-IT" dirty="0" err="1" smtClean="0"/>
              <a:t>prototesto</a:t>
            </a:r>
            <a:r>
              <a:rPr lang="it-IT" dirty="0" smtClean="0"/>
              <a:t> da parte del lettore (per cui si sacrificano gli aspetti formali quando necessario)</a:t>
            </a:r>
          </a:p>
          <a:p>
            <a:pPr lvl="1"/>
            <a:r>
              <a:rPr lang="it-IT" b="1" dirty="0" smtClean="0">
                <a:solidFill>
                  <a:srgbClr val="FF0000"/>
                </a:solidFill>
              </a:rPr>
              <a:t>Traduzione con una sola dominante</a:t>
            </a:r>
            <a:r>
              <a:rPr lang="it-IT" dirty="0" smtClean="0"/>
              <a:t>: si dà la precedenza alla </a:t>
            </a:r>
            <a:r>
              <a:rPr lang="it-IT" dirty="0" smtClean="0">
                <a:solidFill>
                  <a:srgbClr val="FF0000"/>
                </a:solidFill>
              </a:rPr>
              <a:t>caratteristica più evidente </a:t>
            </a:r>
            <a:r>
              <a:rPr lang="it-IT" dirty="0" smtClean="0"/>
              <a:t>del testo (spesso la rima), ottenendo in genere </a:t>
            </a:r>
            <a:r>
              <a:rPr lang="it-IT" dirty="0" smtClean="0">
                <a:solidFill>
                  <a:srgbClr val="FF0000"/>
                </a:solidFill>
              </a:rPr>
              <a:t>pessimi risultati</a:t>
            </a:r>
          </a:p>
          <a:p>
            <a:pPr lvl="1"/>
            <a:r>
              <a:rPr lang="it-IT" b="1" dirty="0" smtClean="0">
                <a:solidFill>
                  <a:srgbClr val="FF0000"/>
                </a:solidFill>
              </a:rPr>
              <a:t>Traduzione con gerarchia di dominanti</a:t>
            </a:r>
            <a:r>
              <a:rPr lang="it-IT" dirty="0" smtClean="0"/>
              <a:t>: prevede una </a:t>
            </a:r>
            <a:r>
              <a:rPr lang="it-IT" dirty="0" smtClean="0">
                <a:solidFill>
                  <a:srgbClr val="FF0000"/>
                </a:solidFill>
              </a:rPr>
              <a:t>scelta razionale degli elementi </a:t>
            </a:r>
            <a:r>
              <a:rPr lang="it-IT" dirty="0" smtClean="0"/>
              <a:t>della poesia da mantenere (spesso in base alle esigenze editoriali), spiegando in nota gli aspetti che si sono perduti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traduzione poetica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544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it-IT" b="1" dirty="0" smtClean="0">
                <a:solidFill>
                  <a:srgbClr val="FF0000"/>
                </a:solidFill>
              </a:rPr>
              <a:t>Trasposizione culturale</a:t>
            </a:r>
            <a:r>
              <a:rPr lang="it-IT" dirty="0" smtClean="0"/>
              <a:t>: prevede l’esistenza di </a:t>
            </a:r>
            <a:r>
              <a:rPr lang="it-IT" dirty="0" smtClean="0">
                <a:solidFill>
                  <a:srgbClr val="FF0000"/>
                </a:solidFill>
              </a:rPr>
              <a:t>omologhi culturali </a:t>
            </a:r>
            <a:r>
              <a:rPr lang="it-IT" dirty="0" smtClean="0"/>
              <a:t>nella lingua ricevente, e la possibilità di individuarli (es. il pentametro giambico inglese per gli alessandrini francesi, il verso libero per le forme classiche di versi…) </a:t>
            </a:r>
            <a:r>
              <a:rPr lang="it-IT" dirty="0" smtClean="0">
                <a:sym typeface="Wingdings" pitchFamily="2" charset="2"/>
              </a:rPr>
              <a:t> </a:t>
            </a:r>
            <a:r>
              <a:rPr lang="it-IT" dirty="0" smtClean="0">
                <a:solidFill>
                  <a:srgbClr val="FF0000"/>
                </a:solidFill>
                <a:sym typeface="Wingdings" pitchFamily="2" charset="2"/>
              </a:rPr>
              <a:t>bassa considerazione del lettore modello</a:t>
            </a:r>
            <a:r>
              <a:rPr lang="it-IT" dirty="0" smtClean="0">
                <a:sym typeface="Wingdings" pitchFamily="2" charset="2"/>
              </a:rPr>
              <a:t> (non favorisce lo scambio culturale)</a:t>
            </a:r>
          </a:p>
          <a:p>
            <a:pPr lvl="1"/>
            <a:r>
              <a:rPr lang="it-IT" b="1" dirty="0" smtClean="0">
                <a:solidFill>
                  <a:srgbClr val="FF0000"/>
                </a:solidFill>
                <a:sym typeface="Wingdings" pitchFamily="2" charset="2"/>
              </a:rPr>
              <a:t>Traduzione poetica / d’autore</a:t>
            </a:r>
            <a:r>
              <a:rPr lang="it-IT" dirty="0" smtClean="0">
                <a:sym typeface="Wingdings" pitchFamily="2" charset="2"/>
              </a:rPr>
              <a:t>: è affidata ad un </a:t>
            </a:r>
            <a:r>
              <a:rPr lang="it-IT" dirty="0" smtClean="0">
                <a:solidFill>
                  <a:srgbClr val="FF0000"/>
                </a:solidFill>
                <a:sym typeface="Wingdings" pitchFamily="2" charset="2"/>
              </a:rPr>
              <a:t>poeta</a:t>
            </a:r>
            <a:r>
              <a:rPr lang="it-IT" dirty="0" smtClean="0">
                <a:sym typeface="Wingdings" pitchFamily="2" charset="2"/>
              </a:rPr>
              <a:t> della cultura ricevente, che </a:t>
            </a:r>
            <a:r>
              <a:rPr lang="it-IT" dirty="0" smtClean="0">
                <a:solidFill>
                  <a:srgbClr val="FF0000"/>
                </a:solidFill>
                <a:sym typeface="Wingdings" pitchFamily="2" charset="2"/>
              </a:rPr>
              <a:t>rielabora</a:t>
            </a:r>
            <a:r>
              <a:rPr lang="it-IT" dirty="0" smtClean="0">
                <a:sym typeface="Wingdings" pitchFamily="2" charset="2"/>
              </a:rPr>
              <a:t> l’originale e ne crea una nuova poesia  ottimo dal punto di vista della resa, </a:t>
            </a:r>
            <a:r>
              <a:rPr lang="it-IT" dirty="0" smtClean="0">
                <a:solidFill>
                  <a:srgbClr val="FF0000"/>
                </a:solidFill>
                <a:sym typeface="Wingdings" pitchFamily="2" charset="2"/>
              </a:rPr>
              <a:t>pessimo dal punto di vista della traduzione</a:t>
            </a:r>
            <a:endParaRPr lang="it-IT" dirty="0" smtClean="0">
              <a:solidFill>
                <a:srgbClr val="FF0000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traduzione poetica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43262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Si può cercare di stabilire il </a:t>
            </a:r>
            <a:r>
              <a:rPr lang="it-IT" dirty="0" smtClean="0">
                <a:solidFill>
                  <a:srgbClr val="FF0000"/>
                </a:solidFill>
              </a:rPr>
              <a:t>lettore modello </a:t>
            </a:r>
            <a:r>
              <a:rPr lang="it-IT" dirty="0" smtClean="0"/>
              <a:t>(quello, cioè, che prevedo leggerà il testo tradotto)</a:t>
            </a:r>
          </a:p>
          <a:p>
            <a:r>
              <a:rPr lang="it-IT" dirty="0" smtClean="0"/>
              <a:t>Più vasto è il mercato, più è possibile offrire anche traduzioni di nicchia</a:t>
            </a:r>
          </a:p>
          <a:p>
            <a:r>
              <a:rPr lang="it-IT" dirty="0" smtClean="0"/>
              <a:t>Gli </a:t>
            </a:r>
            <a:r>
              <a:rPr lang="it-IT" dirty="0" smtClean="0">
                <a:solidFill>
                  <a:srgbClr val="FF0000"/>
                </a:solidFill>
              </a:rPr>
              <a:t>agenti internazionali </a:t>
            </a:r>
            <a:r>
              <a:rPr lang="it-IT" dirty="0" smtClean="0"/>
              <a:t>mediano tra editore/autore straniero ed editore locale</a:t>
            </a:r>
          </a:p>
          <a:p>
            <a:r>
              <a:rPr lang="it-IT" dirty="0" smtClean="0"/>
              <a:t>Fondamentale è la figura del </a:t>
            </a:r>
            <a:r>
              <a:rPr lang="it-IT" dirty="0" smtClean="0">
                <a:solidFill>
                  <a:srgbClr val="FF0000"/>
                </a:solidFill>
              </a:rPr>
              <a:t>redattore</a:t>
            </a:r>
            <a:r>
              <a:rPr lang="it-IT" dirty="0" smtClean="0"/>
              <a:t>, che ‘corregge’ le traduzioni per renderle più leggibili, ma che spesso non ha la stessa competenza del traduttore sulla cultura da cui il testo proviene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traduzione editoriale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17110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La </a:t>
            </a:r>
            <a:r>
              <a:rPr lang="it-IT" dirty="0" smtClean="0">
                <a:solidFill>
                  <a:srgbClr val="FF0000"/>
                </a:solidFill>
              </a:rPr>
              <a:t>qualità della traduzione </a:t>
            </a:r>
            <a:r>
              <a:rPr lang="it-IT" dirty="0" smtClean="0"/>
              <a:t>può essere valutata:</a:t>
            </a:r>
          </a:p>
          <a:p>
            <a:endParaRPr lang="it-IT" dirty="0" smtClean="0"/>
          </a:p>
          <a:p>
            <a:pPr lvl="1"/>
            <a:r>
              <a:rPr lang="it-IT" dirty="0" smtClean="0"/>
              <a:t>Sull’</a:t>
            </a:r>
            <a:r>
              <a:rPr lang="it-IT" dirty="0" smtClean="0">
                <a:solidFill>
                  <a:srgbClr val="FF0000"/>
                </a:solidFill>
              </a:rPr>
              <a:t>esperienza personale </a:t>
            </a:r>
            <a:r>
              <a:rPr lang="it-IT" dirty="0" smtClean="0"/>
              <a:t>e sull’</a:t>
            </a:r>
            <a:r>
              <a:rPr lang="it-IT" dirty="0" smtClean="0">
                <a:solidFill>
                  <a:srgbClr val="FF0000"/>
                </a:solidFill>
              </a:rPr>
              <a:t>intuito</a:t>
            </a:r>
            <a:r>
              <a:rPr lang="it-IT" dirty="0" smtClean="0"/>
              <a:t>: ci si basa sull’esperienza del </a:t>
            </a:r>
            <a:r>
              <a:rPr lang="it-IT" dirty="0" smtClean="0">
                <a:solidFill>
                  <a:srgbClr val="FF0000"/>
                </a:solidFill>
              </a:rPr>
              <a:t>traduttore</a:t>
            </a:r>
            <a:r>
              <a:rPr lang="it-IT" dirty="0" smtClean="0"/>
              <a:t>, la cui sensibilità è quindi molto importante</a:t>
            </a:r>
          </a:p>
          <a:p>
            <a:pPr lvl="1"/>
            <a:r>
              <a:rPr lang="it-IT" dirty="0" smtClean="0"/>
              <a:t>Sull’</a:t>
            </a:r>
            <a:r>
              <a:rPr lang="it-IT" dirty="0" smtClean="0">
                <a:solidFill>
                  <a:srgbClr val="FF0000"/>
                </a:solidFill>
              </a:rPr>
              <a:t>equivalenza dinamica</a:t>
            </a:r>
            <a:r>
              <a:rPr lang="it-IT" dirty="0" smtClean="0"/>
              <a:t>: la traduzione suscita nel lettore lo </a:t>
            </a:r>
            <a:r>
              <a:rPr lang="it-IT" dirty="0" smtClean="0">
                <a:solidFill>
                  <a:srgbClr val="FF0000"/>
                </a:solidFill>
              </a:rPr>
              <a:t>stesso effetto </a:t>
            </a:r>
            <a:r>
              <a:rPr lang="it-IT" dirty="0" smtClean="0"/>
              <a:t>(o simile) che l’originale suscita nel lettore della lingua originale (teoria di </a:t>
            </a:r>
            <a:r>
              <a:rPr lang="it-IT" dirty="0" err="1" smtClean="0"/>
              <a:t>Nida</a:t>
            </a:r>
            <a:r>
              <a:rPr lang="it-IT" dirty="0" smtClean="0"/>
              <a:t>). Un problema è l’identificare l’effetto suscitato da un testo; altro problema è che, per ottenere tale effetto, potrei dover tradurre allontanandomi dal testo originale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traduzione editoriale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42632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/>
            <a:r>
              <a:rPr lang="it-IT" b="1" dirty="0" err="1" smtClean="0"/>
              <a:t>Reiss</a:t>
            </a:r>
            <a:r>
              <a:rPr lang="it-IT" dirty="0" smtClean="0"/>
              <a:t> e </a:t>
            </a:r>
            <a:r>
              <a:rPr lang="it-IT" b="1" dirty="0" err="1" smtClean="0"/>
              <a:t>Vermeer</a:t>
            </a:r>
            <a:r>
              <a:rPr lang="it-IT" dirty="0" smtClean="0"/>
              <a:t> applicano la teoria dello </a:t>
            </a:r>
            <a:r>
              <a:rPr lang="it-IT" i="1" dirty="0" err="1" smtClean="0">
                <a:solidFill>
                  <a:srgbClr val="FF0000"/>
                </a:solidFill>
              </a:rPr>
              <a:t>skopos</a:t>
            </a:r>
            <a:r>
              <a:rPr lang="it-IT" dirty="0" smtClean="0"/>
              <a:t>: il testo è un patrimonio informativo, e la traduzione deve fornire le </a:t>
            </a:r>
            <a:r>
              <a:rPr lang="it-IT" dirty="0" smtClean="0">
                <a:solidFill>
                  <a:srgbClr val="FF0000"/>
                </a:solidFill>
              </a:rPr>
              <a:t>stesse informazioni </a:t>
            </a:r>
            <a:r>
              <a:rPr lang="it-IT" dirty="0" smtClean="0"/>
              <a:t>alla cultura ricevente</a:t>
            </a:r>
          </a:p>
          <a:p>
            <a:pPr lvl="1"/>
            <a:r>
              <a:rPr lang="it-IT" b="1" dirty="0" smtClean="0"/>
              <a:t>House</a:t>
            </a:r>
            <a:r>
              <a:rPr lang="it-IT" dirty="0" smtClean="0"/>
              <a:t> parla invece di </a:t>
            </a:r>
            <a:r>
              <a:rPr lang="it-IT" dirty="0" smtClean="0">
                <a:solidFill>
                  <a:srgbClr val="FF0000"/>
                </a:solidFill>
              </a:rPr>
              <a:t>traduzione esplicitante </a:t>
            </a:r>
            <a:r>
              <a:rPr lang="it-IT" dirty="0" smtClean="0"/>
              <a:t>(è evidente l’opera del traduttore, perché il testo è legato alla cultura di partenza) e </a:t>
            </a:r>
            <a:r>
              <a:rPr lang="it-IT" dirty="0" smtClean="0">
                <a:solidFill>
                  <a:srgbClr val="FF0000"/>
                </a:solidFill>
              </a:rPr>
              <a:t>traduzione implicita </a:t>
            </a:r>
            <a:r>
              <a:rPr lang="it-IT" dirty="0" smtClean="0"/>
              <a:t>(la traduzione è ‘invisibile’, passa per essere un originale, perché il testo non ha peculiarità culturali)</a:t>
            </a:r>
          </a:p>
          <a:p>
            <a:pPr lvl="1"/>
            <a:r>
              <a:rPr lang="it-IT" dirty="0" smtClean="0"/>
              <a:t>È vero che molti editori si affidano all’intuito del traduttore, ma questo non significa che il traduttore sia poi libero in tutto e per tutto nelle sue scelte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traduzione editoriale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25095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Si tratta della traduzione di quelli che Eco definisce </a:t>
            </a:r>
            <a:r>
              <a:rPr lang="it-IT" dirty="0" smtClean="0">
                <a:solidFill>
                  <a:srgbClr val="FF0000"/>
                </a:solidFill>
              </a:rPr>
              <a:t>testi chiusi</a:t>
            </a:r>
            <a:r>
              <a:rPr lang="it-IT" dirty="0" smtClean="0"/>
              <a:t>, e </a:t>
            </a:r>
            <a:r>
              <a:rPr lang="it-IT" dirty="0" err="1" smtClean="0"/>
              <a:t>Jakobson</a:t>
            </a:r>
            <a:r>
              <a:rPr lang="it-IT" dirty="0" smtClean="0"/>
              <a:t> </a:t>
            </a:r>
            <a:r>
              <a:rPr lang="it-IT" dirty="0" smtClean="0">
                <a:solidFill>
                  <a:srgbClr val="FF0000"/>
                </a:solidFill>
              </a:rPr>
              <a:t>non poetici </a:t>
            </a:r>
            <a:r>
              <a:rPr lang="it-IT" dirty="0" smtClean="0"/>
              <a:t>(quelli, cioè che </a:t>
            </a:r>
            <a:r>
              <a:rPr lang="it-IT" dirty="0" smtClean="0">
                <a:solidFill>
                  <a:srgbClr val="FF0000"/>
                </a:solidFill>
              </a:rPr>
              <a:t>non hanno variabili interpretative</a:t>
            </a:r>
            <a:r>
              <a:rPr lang="it-IT" dirty="0" smtClean="0"/>
              <a:t>, come un manuale, una norma, un articolo divulgativo, un elenco telefonico…)</a:t>
            </a:r>
          </a:p>
          <a:p>
            <a:r>
              <a:rPr lang="it-IT" dirty="0" smtClean="0"/>
              <a:t>Il traduttore non ha quindi la preoccupazione del ‘come’ dire, e può ricorrere a </a:t>
            </a:r>
            <a:r>
              <a:rPr lang="it-IT" dirty="0" smtClean="0">
                <a:solidFill>
                  <a:srgbClr val="FF0000"/>
                </a:solidFill>
              </a:rPr>
              <a:t>note</a:t>
            </a:r>
            <a:r>
              <a:rPr lang="it-IT" dirty="0" smtClean="0"/>
              <a:t>, </a:t>
            </a:r>
            <a:r>
              <a:rPr lang="it-IT" dirty="0" smtClean="0">
                <a:solidFill>
                  <a:srgbClr val="FF0000"/>
                </a:solidFill>
              </a:rPr>
              <a:t>piccoli adattamenti</a:t>
            </a:r>
            <a:r>
              <a:rPr lang="it-IT" dirty="0" smtClean="0"/>
              <a:t>, precisazioni, anche se in caso di intervento cospicuo è tenuto a </a:t>
            </a:r>
            <a:r>
              <a:rPr lang="it-IT" dirty="0" smtClean="0">
                <a:solidFill>
                  <a:srgbClr val="FF0000"/>
                </a:solidFill>
              </a:rPr>
              <a:t>distinguere</a:t>
            </a:r>
            <a:r>
              <a:rPr lang="it-IT" dirty="0" smtClean="0"/>
              <a:t> il testo originale dal suo </a:t>
            </a:r>
            <a:r>
              <a:rPr lang="it-IT" dirty="0" smtClean="0">
                <a:solidFill>
                  <a:srgbClr val="FF0000"/>
                </a:solidFill>
              </a:rPr>
              <a:t>intervento personale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traduzione specializzata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51716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Dovendo tradurre informazioni con </a:t>
            </a:r>
            <a:r>
              <a:rPr lang="it-IT" dirty="0" smtClean="0">
                <a:solidFill>
                  <a:srgbClr val="FF0000"/>
                </a:solidFill>
              </a:rPr>
              <a:t>utilità pratica</a:t>
            </a:r>
            <a:r>
              <a:rPr lang="it-IT" dirty="0" smtClean="0"/>
              <a:t>, il traduttore </a:t>
            </a:r>
            <a:r>
              <a:rPr lang="it-IT" dirty="0" smtClean="0">
                <a:solidFill>
                  <a:srgbClr val="FF0000"/>
                </a:solidFill>
              </a:rPr>
              <a:t>adeguerà</a:t>
            </a:r>
            <a:r>
              <a:rPr lang="it-IT" dirty="0" smtClean="0"/>
              <a:t>, ad esempio, le </a:t>
            </a:r>
            <a:r>
              <a:rPr lang="it-IT" dirty="0" smtClean="0">
                <a:solidFill>
                  <a:srgbClr val="FF0000"/>
                </a:solidFill>
              </a:rPr>
              <a:t>unità di misura</a:t>
            </a:r>
            <a:r>
              <a:rPr lang="it-IT" dirty="0" smtClean="0"/>
              <a:t>, può leggermente </a:t>
            </a:r>
            <a:r>
              <a:rPr lang="it-IT" dirty="0" smtClean="0">
                <a:solidFill>
                  <a:srgbClr val="FF0000"/>
                </a:solidFill>
              </a:rPr>
              <a:t>modificare la sintassi</a:t>
            </a:r>
            <a:r>
              <a:rPr lang="it-IT" dirty="0" smtClean="0"/>
              <a:t>, e </a:t>
            </a:r>
            <a:r>
              <a:rPr lang="it-IT" dirty="0" smtClean="0">
                <a:solidFill>
                  <a:srgbClr val="FF0000"/>
                </a:solidFill>
              </a:rPr>
              <a:t>abolire le ripetizioni</a:t>
            </a:r>
            <a:r>
              <a:rPr lang="it-IT" dirty="0" smtClean="0"/>
              <a:t>, anche se queste a volte sono utili per evitare noiosi rimandi</a:t>
            </a:r>
          </a:p>
          <a:p>
            <a:r>
              <a:rPr lang="it-IT" dirty="0" smtClean="0"/>
              <a:t>La traduzione settoriale non deve essere bella, deve essere </a:t>
            </a:r>
            <a:r>
              <a:rPr lang="it-IT" dirty="0" smtClean="0">
                <a:solidFill>
                  <a:srgbClr val="FF0000"/>
                </a:solidFill>
              </a:rPr>
              <a:t>chiara</a:t>
            </a:r>
            <a:r>
              <a:rPr lang="it-IT" dirty="0" smtClean="0"/>
              <a:t>. Occorre però massimo rispetto per paragrafi, proposizioni e frasi.</a:t>
            </a:r>
          </a:p>
          <a:p>
            <a:r>
              <a:rPr lang="it-IT" dirty="0" smtClean="0"/>
              <a:t>È importante per la traduzione settoriale il </a:t>
            </a:r>
            <a:r>
              <a:rPr lang="it-IT" dirty="0" smtClean="0">
                <a:solidFill>
                  <a:srgbClr val="FF0000"/>
                </a:solidFill>
              </a:rPr>
              <a:t>livello di specializzazione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traduzione specializzata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39978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/>
            <a:r>
              <a:rPr lang="it-IT" dirty="0" smtClean="0">
                <a:solidFill>
                  <a:srgbClr val="FF0000"/>
                </a:solidFill>
              </a:rPr>
              <a:t>Testo tecnico</a:t>
            </a:r>
            <a:r>
              <a:rPr lang="it-IT" dirty="0" smtClean="0"/>
              <a:t>: un testo scritto da specialisti per specialisti (articoli scientifici in riviste specializzate)</a:t>
            </a:r>
          </a:p>
          <a:p>
            <a:pPr lvl="1"/>
            <a:r>
              <a:rPr lang="it-IT" dirty="0" smtClean="0">
                <a:solidFill>
                  <a:srgbClr val="FF0000"/>
                </a:solidFill>
              </a:rPr>
              <a:t>Testo a media specializzazione</a:t>
            </a:r>
            <a:r>
              <a:rPr lang="it-IT" dirty="0" smtClean="0"/>
              <a:t>: comprensibile anche a non addetti ai lavori con qualche competenza generica</a:t>
            </a:r>
          </a:p>
          <a:p>
            <a:pPr lvl="1"/>
            <a:r>
              <a:rPr lang="it-IT" dirty="0" smtClean="0">
                <a:solidFill>
                  <a:srgbClr val="FF0000"/>
                </a:solidFill>
              </a:rPr>
              <a:t>Testo divulgativo</a:t>
            </a:r>
            <a:r>
              <a:rPr lang="it-IT" dirty="0" smtClean="0"/>
              <a:t>: comprensibile anche ad un pubblico generico</a:t>
            </a:r>
          </a:p>
          <a:p>
            <a:pPr lvl="0">
              <a:buClr>
                <a:srgbClr val="873624"/>
              </a:buClr>
            </a:pP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È </a:t>
            </a:r>
            <a:r>
              <a:rPr lang="it-IT" dirty="0" smtClean="0">
                <a:solidFill>
                  <a:srgbClr val="FF0000"/>
                </a:solidFill>
              </a:rPr>
              <a:t>esclusa</a:t>
            </a: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la </a:t>
            </a:r>
            <a:r>
              <a:rPr lang="it-IT" dirty="0" smtClean="0">
                <a:solidFill>
                  <a:srgbClr val="FF0000"/>
                </a:solidFill>
              </a:rPr>
              <a:t>possibilità interpretativa </a:t>
            </a: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personale</a:t>
            </a:r>
          </a:p>
          <a:p>
            <a:pPr lvl="0">
              <a:buClr>
                <a:srgbClr val="873624"/>
              </a:buClr>
            </a:pP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Il </a:t>
            </a:r>
            <a:r>
              <a:rPr lang="it-IT" dirty="0" smtClean="0">
                <a:solidFill>
                  <a:srgbClr val="FF0000"/>
                </a:solidFill>
              </a:rPr>
              <a:t>residuo</a:t>
            </a: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(la parte ‘non traducibile’ di un testo) è qui praticamente riducibile a </a:t>
            </a:r>
            <a:r>
              <a:rPr lang="it-IT" dirty="0" smtClean="0">
                <a:solidFill>
                  <a:srgbClr val="FF0000"/>
                </a:solidFill>
              </a:rPr>
              <a:t>zero</a:t>
            </a: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.</a:t>
            </a:r>
          </a:p>
          <a:p>
            <a:pPr lvl="0">
              <a:buClr>
                <a:srgbClr val="873624"/>
              </a:buClr>
            </a:pP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Il traduttore conosce le </a:t>
            </a:r>
            <a:r>
              <a:rPr lang="it-IT" dirty="0" smtClean="0">
                <a:solidFill>
                  <a:srgbClr val="FF0000"/>
                </a:solidFill>
              </a:rPr>
              <a:t>consuetudini settoriali </a:t>
            </a: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(sono molto utili i testi paralleli)</a:t>
            </a:r>
            <a:endParaRPr lang="it-IT" dirty="0">
              <a:solidFill>
                <a:srgbClr val="FF0000"/>
              </a:solidFill>
            </a:endParaRPr>
          </a:p>
          <a:p>
            <a:pPr lvl="1"/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traduzione specializzata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77277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Il </a:t>
            </a:r>
            <a:r>
              <a:rPr lang="it-IT" dirty="0" smtClean="0">
                <a:solidFill>
                  <a:srgbClr val="FF0000"/>
                </a:solidFill>
              </a:rPr>
              <a:t>saggio</a:t>
            </a:r>
            <a:r>
              <a:rPr lang="it-IT" dirty="0" smtClean="0"/>
              <a:t> spesso ha maggiore </a:t>
            </a:r>
            <a:r>
              <a:rPr lang="it-IT" dirty="0" err="1" smtClean="0">
                <a:solidFill>
                  <a:srgbClr val="FF0000"/>
                </a:solidFill>
              </a:rPr>
              <a:t>connotatività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(cioè dice più di quel che dice, dà una grande possibilità di interpretazione) del testo che commenta</a:t>
            </a:r>
          </a:p>
          <a:p>
            <a:r>
              <a:rPr lang="it-IT" dirty="0" smtClean="0"/>
              <a:t>È un testo </a:t>
            </a:r>
            <a:r>
              <a:rPr lang="it-IT" dirty="0" smtClean="0">
                <a:solidFill>
                  <a:srgbClr val="FF0000"/>
                </a:solidFill>
              </a:rPr>
              <a:t>non narrativo </a:t>
            </a:r>
            <a:r>
              <a:rPr lang="it-IT" dirty="0" smtClean="0"/>
              <a:t>su un argomento di carattere prevalentemente filosofico, dove prevalgono la </a:t>
            </a:r>
            <a:r>
              <a:rPr lang="it-IT" dirty="0" smtClean="0">
                <a:solidFill>
                  <a:srgbClr val="FF0000"/>
                </a:solidFill>
              </a:rPr>
              <a:t>razionalità delle argomentazioni </a:t>
            </a:r>
            <a:r>
              <a:rPr lang="it-IT" dirty="0" smtClean="0"/>
              <a:t>e l’</a:t>
            </a:r>
            <a:r>
              <a:rPr lang="it-IT" dirty="0" smtClean="0">
                <a:solidFill>
                  <a:srgbClr val="FF0000"/>
                </a:solidFill>
              </a:rPr>
              <a:t>aspirazione estetica </a:t>
            </a:r>
            <a:r>
              <a:rPr lang="it-IT" dirty="0" smtClean="0"/>
              <a:t>(da cui la </a:t>
            </a:r>
            <a:r>
              <a:rPr lang="it-IT" dirty="0" err="1" smtClean="0"/>
              <a:t>connotatività</a:t>
            </a:r>
            <a:r>
              <a:rPr lang="it-IT" dirty="0" smtClean="0"/>
              <a:t>)</a:t>
            </a:r>
          </a:p>
          <a:p>
            <a:r>
              <a:rPr lang="it-IT" dirty="0" smtClean="0"/>
              <a:t>Rispetto ad un articolo scientifico, nel saggio il </a:t>
            </a:r>
            <a:r>
              <a:rPr lang="it-IT" dirty="0" smtClean="0">
                <a:solidFill>
                  <a:srgbClr val="FF0000"/>
                </a:solidFill>
              </a:rPr>
              <a:t>riferimento</a:t>
            </a:r>
            <a:r>
              <a:rPr lang="it-IT" dirty="0" smtClean="0"/>
              <a:t> all’oggetto è più </a:t>
            </a:r>
            <a:r>
              <a:rPr lang="it-IT" dirty="0" smtClean="0">
                <a:solidFill>
                  <a:srgbClr val="FF0000"/>
                </a:solidFill>
              </a:rPr>
              <a:t>disteso</a:t>
            </a:r>
            <a:r>
              <a:rPr lang="it-IT" dirty="0" smtClean="0"/>
              <a:t>, più </a:t>
            </a:r>
            <a:r>
              <a:rPr lang="it-IT" dirty="0" smtClean="0">
                <a:solidFill>
                  <a:srgbClr val="FF0000"/>
                </a:solidFill>
              </a:rPr>
              <a:t>elegante</a:t>
            </a:r>
            <a:r>
              <a:rPr lang="it-IT" dirty="0" smtClean="0"/>
              <a:t> e </a:t>
            </a:r>
            <a:r>
              <a:rPr lang="it-IT" dirty="0" smtClean="0">
                <a:solidFill>
                  <a:srgbClr val="FF0000"/>
                </a:solidFill>
              </a:rPr>
              <a:t>non necessariamente preciso </a:t>
            </a:r>
            <a:r>
              <a:rPr lang="it-IT" dirty="0" smtClean="0"/>
              <a:t>(può darsi per scontato)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traduzione saggistica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59371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Lo </a:t>
            </a:r>
            <a:r>
              <a:rPr lang="it-IT" dirty="0" smtClean="0">
                <a:solidFill>
                  <a:srgbClr val="FF0000"/>
                </a:solidFill>
              </a:rPr>
              <a:t>stile</a:t>
            </a:r>
            <a:r>
              <a:rPr lang="it-IT" dirty="0" smtClean="0"/>
              <a:t> del saggio è sensibilmente più </a:t>
            </a:r>
            <a:r>
              <a:rPr lang="it-IT" dirty="0" smtClean="0">
                <a:solidFill>
                  <a:srgbClr val="FF0000"/>
                </a:solidFill>
              </a:rPr>
              <a:t>elegante</a:t>
            </a:r>
            <a:r>
              <a:rPr lang="it-IT" dirty="0" smtClean="0"/>
              <a:t> di quello di un articolo critico</a:t>
            </a:r>
          </a:p>
          <a:p>
            <a:r>
              <a:rPr lang="it-IT" dirty="0" smtClean="0"/>
              <a:t>Il traduttore deve conoscere molto in molti campi, proprio perché il saggio può essere ricco di </a:t>
            </a:r>
            <a:r>
              <a:rPr lang="it-IT" dirty="0" smtClean="0">
                <a:solidFill>
                  <a:srgbClr val="FF0000"/>
                </a:solidFill>
              </a:rPr>
              <a:t>riferimenti intertestuali impliciti</a:t>
            </a:r>
            <a:r>
              <a:rPr lang="it-IT" dirty="0" smtClean="0"/>
              <a:t>, che naturalmente vanno colti e rispettati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traduzione saggistica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68393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Dando al </a:t>
            </a:r>
            <a:r>
              <a:rPr lang="it-IT" i="1" dirty="0" err="1" smtClean="0">
                <a:solidFill>
                  <a:srgbClr val="FF0000"/>
                </a:solidFill>
              </a:rPr>
              <a:t>technical</a:t>
            </a:r>
            <a:r>
              <a:rPr lang="it-IT" i="1" dirty="0" smtClean="0">
                <a:solidFill>
                  <a:srgbClr val="FF0000"/>
                </a:solidFill>
              </a:rPr>
              <a:t> </a:t>
            </a:r>
            <a:r>
              <a:rPr lang="it-IT" i="1" dirty="0" err="1" smtClean="0">
                <a:solidFill>
                  <a:srgbClr val="FF0000"/>
                </a:solidFill>
              </a:rPr>
              <a:t>writer</a:t>
            </a:r>
            <a:r>
              <a:rPr lang="it-IT" i="1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le </a:t>
            </a:r>
            <a:r>
              <a:rPr lang="it-IT" dirty="0" smtClean="0">
                <a:solidFill>
                  <a:srgbClr val="FF0000"/>
                </a:solidFill>
              </a:rPr>
              <a:t>informazioni tecniche </a:t>
            </a:r>
            <a:r>
              <a:rPr lang="it-IT" dirty="0" smtClean="0"/>
              <a:t>e il </a:t>
            </a:r>
            <a:r>
              <a:rPr lang="it-IT" dirty="0" smtClean="0">
                <a:solidFill>
                  <a:srgbClr val="FF0000"/>
                </a:solidFill>
              </a:rPr>
              <a:t>lettore modello </a:t>
            </a:r>
            <a:r>
              <a:rPr lang="it-IT" dirty="0" smtClean="0"/>
              <a:t>(quello che ne leggerà la traduzione), questi deve produrre il </a:t>
            </a:r>
            <a:r>
              <a:rPr lang="it-IT" dirty="0" smtClean="0">
                <a:solidFill>
                  <a:srgbClr val="FF0000"/>
                </a:solidFill>
              </a:rPr>
              <a:t>testo più adatto </a:t>
            </a:r>
            <a:r>
              <a:rPr lang="it-IT" dirty="0" smtClean="0"/>
              <a:t>allo scopo</a:t>
            </a:r>
          </a:p>
          <a:p>
            <a:r>
              <a:rPr lang="it-IT" dirty="0" smtClean="0"/>
              <a:t>Egli </a:t>
            </a:r>
            <a:r>
              <a:rPr lang="it-IT" dirty="0" smtClean="0">
                <a:solidFill>
                  <a:srgbClr val="FF0000"/>
                </a:solidFill>
              </a:rPr>
              <a:t>non è un esperto in materia</a:t>
            </a:r>
            <a:r>
              <a:rPr lang="it-IT" dirty="0" smtClean="0"/>
              <a:t>, ma qualcuno che si fa spiegare dagli esperti per poi esporre in maniera chiara ai non esperti</a:t>
            </a:r>
          </a:p>
          <a:p>
            <a:r>
              <a:rPr lang="it-IT" dirty="0" smtClean="0"/>
              <a:t>In </a:t>
            </a:r>
            <a:r>
              <a:rPr lang="it-IT" dirty="0" smtClean="0">
                <a:solidFill>
                  <a:srgbClr val="FF0000"/>
                </a:solidFill>
              </a:rPr>
              <a:t>ambito scientifico </a:t>
            </a:r>
            <a:r>
              <a:rPr lang="it-IT" dirty="0" smtClean="0"/>
              <a:t>è comune l’uso di </a:t>
            </a:r>
            <a:r>
              <a:rPr lang="it-IT" dirty="0" smtClean="0">
                <a:solidFill>
                  <a:srgbClr val="FF0000"/>
                </a:solidFill>
              </a:rPr>
              <a:t>termini stranieri</a:t>
            </a:r>
            <a:r>
              <a:rPr lang="it-IT" dirty="0" smtClean="0"/>
              <a:t>, ma questo non è tanto frutto di xenofilia quanto dal fatto che il materiale di riferimento è scritto in quella lingua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</a:t>
            </a:r>
            <a:r>
              <a:rPr lang="it-IT" dirty="0" err="1" smtClean="0"/>
              <a:t>technical</a:t>
            </a:r>
            <a:r>
              <a:rPr lang="it-IT" dirty="0" smtClean="0"/>
              <a:t> </a:t>
            </a:r>
            <a:r>
              <a:rPr lang="it-IT" dirty="0" err="1" smtClean="0"/>
              <a:t>writing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2454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Ci possono essere due tipi di </a:t>
            </a:r>
            <a:r>
              <a:rPr lang="it-IT" dirty="0" smtClean="0">
                <a:solidFill>
                  <a:srgbClr val="FF0000"/>
                </a:solidFill>
              </a:rPr>
              <a:t>problemi</a:t>
            </a:r>
            <a:r>
              <a:rPr lang="it-IT" dirty="0" smtClean="0"/>
              <a:t> però:</a:t>
            </a:r>
          </a:p>
          <a:p>
            <a:pPr lvl="1"/>
            <a:r>
              <a:rPr lang="it-IT" dirty="0" smtClean="0"/>
              <a:t>Il progresso scientifico porta a reinterpretazioni teoriche e </a:t>
            </a:r>
            <a:r>
              <a:rPr lang="it-IT" dirty="0" smtClean="0">
                <a:solidFill>
                  <a:srgbClr val="FF0000"/>
                </a:solidFill>
              </a:rPr>
              <a:t>nuovi inquadramenti </a:t>
            </a:r>
            <a:r>
              <a:rPr lang="it-IT" dirty="0" smtClean="0"/>
              <a:t>di elementi e concetti</a:t>
            </a:r>
          </a:p>
          <a:p>
            <a:pPr lvl="1"/>
            <a:r>
              <a:rPr lang="it-IT" dirty="0" smtClean="0"/>
              <a:t>La ricerca scientifica si va sempre più </a:t>
            </a:r>
            <a:r>
              <a:rPr lang="it-IT" dirty="0" smtClean="0">
                <a:solidFill>
                  <a:srgbClr val="FF0000"/>
                </a:solidFill>
              </a:rPr>
              <a:t>specializzando</a:t>
            </a:r>
            <a:r>
              <a:rPr lang="it-IT" dirty="0" smtClean="0"/>
              <a:t>, rendendo difficile la comunicazione tra i diversi settori</a:t>
            </a:r>
          </a:p>
          <a:p>
            <a:r>
              <a:rPr lang="it-IT" dirty="0" smtClean="0"/>
              <a:t>C’è poi il problema delle </a:t>
            </a:r>
            <a:r>
              <a:rPr lang="it-IT" dirty="0" smtClean="0">
                <a:solidFill>
                  <a:srgbClr val="FF0000"/>
                </a:solidFill>
              </a:rPr>
              <a:t>sigle</a:t>
            </a:r>
            <a:r>
              <a:rPr lang="it-IT" dirty="0" smtClean="0"/>
              <a:t>, degli </a:t>
            </a:r>
            <a:r>
              <a:rPr lang="it-IT" dirty="0" smtClean="0">
                <a:solidFill>
                  <a:srgbClr val="FF0000"/>
                </a:solidFill>
              </a:rPr>
              <a:t>acronimi</a:t>
            </a:r>
            <a:r>
              <a:rPr lang="it-IT" dirty="0" smtClean="0"/>
              <a:t> e delle </a:t>
            </a:r>
            <a:r>
              <a:rPr lang="it-IT" dirty="0" smtClean="0">
                <a:solidFill>
                  <a:srgbClr val="FF0000"/>
                </a:solidFill>
              </a:rPr>
              <a:t>parole contratte</a:t>
            </a:r>
            <a:r>
              <a:rPr lang="it-IT" dirty="0" smtClean="0"/>
              <a:t>, ormai quasi ovunque usate nella lingua internazionale (non in Spagna)</a:t>
            </a:r>
          </a:p>
          <a:p>
            <a:r>
              <a:rPr lang="it-IT" dirty="0" smtClean="0"/>
              <a:t>Esistono enti internazionali per l’unificazione della terminologia e dei simboli scientifici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</a:t>
            </a:r>
            <a:r>
              <a:rPr lang="it-IT" dirty="0" err="1" smtClean="0"/>
              <a:t>technical</a:t>
            </a:r>
            <a:r>
              <a:rPr lang="it-IT" dirty="0" smtClean="0"/>
              <a:t> </a:t>
            </a:r>
            <a:r>
              <a:rPr lang="it-IT" dirty="0" err="1" smtClean="0"/>
              <a:t>writing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86197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È il tipo di testo scritto più vicino alla forma orale</a:t>
            </a:r>
          </a:p>
          <a:p>
            <a:r>
              <a:rPr lang="it-IT" dirty="0" smtClean="0"/>
              <a:t>Di solito il </a:t>
            </a:r>
            <a:r>
              <a:rPr lang="it-IT" b="1" dirty="0" smtClean="0">
                <a:solidFill>
                  <a:srgbClr val="FF0000"/>
                </a:solidFill>
              </a:rPr>
              <a:t>doppiaggio</a:t>
            </a:r>
            <a:r>
              <a:rPr lang="it-IT" dirty="0" smtClean="0"/>
              <a:t> permette di </a:t>
            </a:r>
            <a:r>
              <a:rPr lang="it-IT" dirty="0" smtClean="0">
                <a:solidFill>
                  <a:srgbClr val="FF0000"/>
                </a:solidFill>
              </a:rPr>
              <a:t>modificare</a:t>
            </a:r>
            <a:r>
              <a:rPr lang="it-IT" dirty="0" smtClean="0"/>
              <a:t> timbro di voce, pronuncia, pause, inflessioni…</a:t>
            </a:r>
          </a:p>
          <a:p>
            <a:r>
              <a:rPr lang="it-IT" dirty="0" smtClean="0"/>
              <a:t>Per doppiaggio si intende di solito quello </a:t>
            </a:r>
            <a:r>
              <a:rPr lang="it-IT" dirty="0" smtClean="0">
                <a:solidFill>
                  <a:srgbClr val="FF0000"/>
                </a:solidFill>
              </a:rPr>
              <a:t>interlinguistico</a:t>
            </a:r>
            <a:r>
              <a:rPr lang="it-IT" dirty="0" smtClean="0"/>
              <a:t> (spesso non controllato dal regista)</a:t>
            </a:r>
          </a:p>
          <a:p>
            <a:r>
              <a:rPr lang="it-IT" dirty="0" smtClean="0"/>
              <a:t>Il doppiaggio interlinguistico condivide con la poesia il problema dei </a:t>
            </a:r>
            <a:r>
              <a:rPr lang="it-IT" dirty="0" smtClean="0">
                <a:solidFill>
                  <a:srgbClr val="FF0000"/>
                </a:solidFill>
              </a:rPr>
              <a:t>due piani indipendenti</a:t>
            </a:r>
            <a:r>
              <a:rPr lang="it-IT" dirty="0" smtClean="0"/>
              <a:t>, in questo caso il labiale e il semantico </a:t>
            </a:r>
            <a:r>
              <a:rPr lang="it-IT" dirty="0" smtClean="0">
                <a:sym typeface="Wingdings" pitchFamily="2" charset="2"/>
              </a:rPr>
              <a:t> naturalmente in genere si predilige l’</a:t>
            </a:r>
            <a:r>
              <a:rPr lang="it-IT" dirty="0" smtClean="0">
                <a:solidFill>
                  <a:srgbClr val="FF0000"/>
                </a:solidFill>
                <a:sym typeface="Wingdings" pitchFamily="2" charset="2"/>
              </a:rPr>
              <a:t>accettabilità</a:t>
            </a:r>
            <a:r>
              <a:rPr lang="it-IT" dirty="0" smtClean="0">
                <a:sym typeface="Wingdings" pitchFamily="2" charset="2"/>
              </a:rPr>
              <a:t> (il testo va capito, poco importa se non è del tutto fedele all’originale)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Traduzione </a:t>
            </a:r>
            <a:br>
              <a:rPr lang="it-IT" dirty="0" smtClean="0"/>
            </a:br>
            <a:r>
              <a:rPr lang="it-IT" dirty="0" smtClean="0"/>
              <a:t>per il cinema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51312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L’</a:t>
            </a:r>
            <a:r>
              <a:rPr lang="it-IT" dirty="0" smtClean="0">
                <a:solidFill>
                  <a:srgbClr val="FF0000"/>
                </a:solidFill>
              </a:rPr>
              <a:t>Italia</a:t>
            </a:r>
            <a:r>
              <a:rPr lang="it-IT" dirty="0" smtClean="0"/>
              <a:t> (così come la Spagna) ha una grande </a:t>
            </a:r>
            <a:r>
              <a:rPr lang="it-IT" dirty="0" smtClean="0">
                <a:solidFill>
                  <a:srgbClr val="FF0000"/>
                </a:solidFill>
              </a:rPr>
              <a:t>tradizione di doppiaggio</a:t>
            </a:r>
            <a:r>
              <a:rPr lang="it-IT" dirty="0" smtClean="0"/>
              <a:t>, che nasce dall’imposizione fascista di tradurre in italiano tutto, anche i nomi</a:t>
            </a:r>
          </a:p>
          <a:p>
            <a:r>
              <a:rPr lang="it-IT" dirty="0" smtClean="0"/>
              <a:t>Lo </a:t>
            </a:r>
            <a:r>
              <a:rPr lang="it-IT" dirty="0" smtClean="0">
                <a:solidFill>
                  <a:srgbClr val="FF0000"/>
                </a:solidFill>
              </a:rPr>
              <a:t>svantaggio</a:t>
            </a:r>
            <a:r>
              <a:rPr lang="it-IT" dirty="0" smtClean="0"/>
              <a:t> del doppiaggio è la perdita di autenticità (soprattutto se pensiamo che doppiatori famosi doppiano attori famosi, e quindi i grandi attori hanno ‘tutti’ la stessa voce)</a:t>
            </a:r>
          </a:p>
          <a:p>
            <a:r>
              <a:rPr lang="it-IT" b="1" dirty="0" smtClean="0">
                <a:solidFill>
                  <a:srgbClr val="FF0000"/>
                </a:solidFill>
              </a:rPr>
              <a:t>Sottotitoli</a:t>
            </a:r>
            <a:r>
              <a:rPr lang="it-IT" dirty="0" smtClean="0"/>
              <a:t>: usatissimi nel mondo, permettono di avere la </a:t>
            </a:r>
            <a:r>
              <a:rPr lang="it-IT" dirty="0" smtClean="0">
                <a:solidFill>
                  <a:srgbClr val="FF0000"/>
                </a:solidFill>
              </a:rPr>
              <a:t>voce originale</a:t>
            </a:r>
            <a:r>
              <a:rPr lang="it-IT" dirty="0" smtClean="0"/>
              <a:t>, il </a:t>
            </a:r>
            <a:r>
              <a:rPr lang="it-IT" dirty="0" smtClean="0">
                <a:solidFill>
                  <a:srgbClr val="FF0000"/>
                </a:solidFill>
              </a:rPr>
              <a:t>significato delle parole </a:t>
            </a:r>
            <a:r>
              <a:rPr lang="it-IT" dirty="0" smtClean="0"/>
              <a:t>e, per di più, facilitano la </a:t>
            </a:r>
            <a:r>
              <a:rPr lang="it-IT" dirty="0" smtClean="0">
                <a:solidFill>
                  <a:srgbClr val="FF0000"/>
                </a:solidFill>
              </a:rPr>
              <a:t>comprensione linguistica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Traduzione </a:t>
            </a:r>
            <a:br>
              <a:rPr lang="it-IT" dirty="0" smtClean="0"/>
            </a:br>
            <a:r>
              <a:rPr lang="it-IT" dirty="0" smtClean="0"/>
              <a:t>per il cinema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44623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Con il </a:t>
            </a:r>
            <a:r>
              <a:rPr lang="it-IT" dirty="0" smtClean="0">
                <a:solidFill>
                  <a:srgbClr val="FF0000"/>
                </a:solidFill>
              </a:rPr>
              <a:t>doppiaggio</a:t>
            </a:r>
            <a:r>
              <a:rPr lang="it-IT" dirty="0" smtClean="0"/>
              <a:t> si occulta il più possibile il fatto che il testo offerto sia una traduzione, il che </a:t>
            </a:r>
            <a:r>
              <a:rPr lang="it-IT" dirty="0" smtClean="0">
                <a:solidFill>
                  <a:srgbClr val="FF0000"/>
                </a:solidFill>
              </a:rPr>
              <a:t>‘chiude’ il potenziale interpretativo</a:t>
            </a:r>
            <a:r>
              <a:rPr lang="it-IT" dirty="0" smtClean="0"/>
              <a:t> del fruitore finale</a:t>
            </a:r>
          </a:p>
          <a:p>
            <a:r>
              <a:rPr lang="it-IT" dirty="0" smtClean="0"/>
              <a:t>Il </a:t>
            </a:r>
            <a:r>
              <a:rPr lang="it-IT" dirty="0" smtClean="0">
                <a:solidFill>
                  <a:srgbClr val="FF0000"/>
                </a:solidFill>
              </a:rPr>
              <a:t>doppiaggio</a:t>
            </a:r>
            <a:r>
              <a:rPr lang="it-IT" dirty="0" smtClean="0"/>
              <a:t> tende a cancellare i confini tra la cultura emittente e quella ricevente e quindi ad </a:t>
            </a:r>
            <a:r>
              <a:rPr lang="it-IT" dirty="0" smtClean="0">
                <a:solidFill>
                  <a:srgbClr val="FF0000"/>
                </a:solidFill>
              </a:rPr>
              <a:t>annichilire la curiosità </a:t>
            </a:r>
            <a:r>
              <a:rPr lang="it-IT" dirty="0" smtClean="0"/>
              <a:t>per il diverso</a:t>
            </a:r>
          </a:p>
          <a:p>
            <a:r>
              <a:rPr lang="it-IT" dirty="0" smtClean="0"/>
              <a:t>Nel nord Europa si ricorre al </a:t>
            </a:r>
            <a:r>
              <a:rPr lang="it-IT" i="1" dirty="0" smtClean="0">
                <a:solidFill>
                  <a:srgbClr val="FF0000"/>
                </a:solidFill>
              </a:rPr>
              <a:t>voice-over</a:t>
            </a:r>
            <a:r>
              <a:rPr lang="it-IT" dirty="0" smtClean="0"/>
              <a:t>: audio originale in sottofondo, con voce narrante (nella propria lingua) in primo piano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Traduzione</a:t>
            </a:r>
            <a:br>
              <a:rPr lang="it-IT" dirty="0" smtClean="0"/>
            </a:br>
            <a:r>
              <a:rPr lang="it-IT" dirty="0" smtClean="0"/>
              <a:t>per il cinema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73376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</a:t>
            </a:r>
            <a:r>
              <a:rPr lang="it-IT" dirty="0" err="1" smtClean="0">
                <a:solidFill>
                  <a:srgbClr val="FF0000"/>
                </a:solidFill>
              </a:rPr>
              <a:t>sottotitolaggio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può essere:</a:t>
            </a:r>
          </a:p>
          <a:p>
            <a:pPr lvl="1"/>
            <a:r>
              <a:rPr lang="it-IT" dirty="0" err="1" smtClean="0">
                <a:solidFill>
                  <a:srgbClr val="FF0000"/>
                </a:solidFill>
              </a:rPr>
              <a:t>Intralinguistico</a:t>
            </a:r>
            <a:r>
              <a:rPr lang="it-IT" dirty="0" smtClean="0">
                <a:solidFill>
                  <a:srgbClr val="FF0000"/>
                </a:solidFill>
              </a:rPr>
              <a:t> come ausilio fisico</a:t>
            </a:r>
            <a:r>
              <a:rPr lang="it-IT" dirty="0" smtClean="0"/>
              <a:t>: entra in gioco la componente </a:t>
            </a:r>
            <a:r>
              <a:rPr lang="it-IT" dirty="0" err="1" smtClean="0"/>
              <a:t>extraverbale</a:t>
            </a:r>
            <a:r>
              <a:rPr lang="it-IT" dirty="0" smtClean="0"/>
              <a:t> (gesti, intonazione, timbro, pronuncia…; di solito sui testi scritti)</a:t>
            </a:r>
          </a:p>
          <a:p>
            <a:pPr lvl="1"/>
            <a:r>
              <a:rPr lang="it-IT" dirty="0" err="1" smtClean="0">
                <a:solidFill>
                  <a:srgbClr val="FF0000"/>
                </a:solidFill>
              </a:rPr>
              <a:t>Intralinguistico</a:t>
            </a:r>
            <a:r>
              <a:rPr lang="it-IT" dirty="0" smtClean="0">
                <a:solidFill>
                  <a:srgbClr val="FF0000"/>
                </a:solidFill>
              </a:rPr>
              <a:t> come ausilio linguistico</a:t>
            </a:r>
            <a:r>
              <a:rPr lang="it-IT" dirty="0" smtClean="0"/>
              <a:t>: si esprimono anche i tratti soprasegmentali (si fanno ‘vedere’ i suoni </a:t>
            </a:r>
            <a:r>
              <a:rPr lang="it-IT" dirty="0" smtClean="0">
                <a:sym typeface="Wingdings" pitchFamily="2" charset="2"/>
              </a:rPr>
              <a:t> </a:t>
            </a:r>
            <a:r>
              <a:rPr lang="it-IT" dirty="0" smtClean="0"/>
              <a:t>sottotitoli per non udenti)</a:t>
            </a:r>
          </a:p>
          <a:p>
            <a:pPr lvl="1"/>
            <a:r>
              <a:rPr lang="it-IT" dirty="0" smtClean="0">
                <a:solidFill>
                  <a:srgbClr val="FF0000"/>
                </a:solidFill>
              </a:rPr>
              <a:t>Interlinguistico come ausilio fisico </a:t>
            </a:r>
            <a:r>
              <a:rPr lang="it-IT" dirty="0" smtClean="0"/>
              <a:t>e </a:t>
            </a:r>
            <a:r>
              <a:rPr lang="it-IT" dirty="0" smtClean="0">
                <a:solidFill>
                  <a:srgbClr val="FF0000"/>
                </a:solidFill>
              </a:rPr>
              <a:t>come ausilio linguistico</a:t>
            </a:r>
            <a:r>
              <a:rPr lang="it-IT" dirty="0" smtClean="0"/>
              <a:t>: come sopra, ma traducendo da una lingua ad un’altra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Traduzione</a:t>
            </a:r>
            <a:br>
              <a:rPr lang="it-IT" dirty="0" smtClean="0"/>
            </a:br>
            <a:r>
              <a:rPr lang="it-IT" dirty="0" smtClean="0"/>
              <a:t>per il cinema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69886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Va distinto innanzitutto</a:t>
            </a:r>
          </a:p>
          <a:p>
            <a:pPr lvl="1"/>
            <a:r>
              <a:rPr lang="it-IT" dirty="0" smtClean="0">
                <a:solidFill>
                  <a:srgbClr val="FF0000"/>
                </a:solidFill>
              </a:rPr>
              <a:t>Testo drammaturgico</a:t>
            </a:r>
            <a:r>
              <a:rPr lang="it-IT" dirty="0" smtClean="0"/>
              <a:t>: destinato alla </a:t>
            </a:r>
            <a:r>
              <a:rPr lang="it-IT" dirty="0" smtClean="0">
                <a:solidFill>
                  <a:srgbClr val="FF0000"/>
                </a:solidFill>
              </a:rPr>
              <a:t>pubblicazione</a:t>
            </a:r>
            <a:r>
              <a:rPr lang="it-IT" dirty="0" smtClean="0"/>
              <a:t>, che quindi ha le stesse problematiche di un qualsiasi testo letterario</a:t>
            </a:r>
          </a:p>
          <a:p>
            <a:pPr lvl="1"/>
            <a:r>
              <a:rPr lang="it-IT" dirty="0" smtClean="0">
                <a:solidFill>
                  <a:srgbClr val="FF0000"/>
                </a:solidFill>
              </a:rPr>
              <a:t>Testo scenico</a:t>
            </a:r>
            <a:r>
              <a:rPr lang="it-IT" dirty="0" smtClean="0"/>
              <a:t>: finalizzato ad essere messo in scena, destinato quindi alla </a:t>
            </a:r>
            <a:r>
              <a:rPr lang="it-IT" dirty="0" smtClean="0">
                <a:solidFill>
                  <a:srgbClr val="FF0000"/>
                </a:solidFill>
              </a:rPr>
              <a:t>recitazione</a:t>
            </a:r>
          </a:p>
          <a:p>
            <a:r>
              <a:rPr lang="it-IT" dirty="0" smtClean="0"/>
              <a:t>La prima </a:t>
            </a:r>
            <a:r>
              <a:rPr lang="it-IT" dirty="0" smtClean="0">
                <a:solidFill>
                  <a:srgbClr val="FF0000"/>
                </a:solidFill>
              </a:rPr>
              <a:t>difficoltà</a:t>
            </a:r>
            <a:r>
              <a:rPr lang="it-IT" dirty="0" smtClean="0"/>
              <a:t> è che di solito si tratta di dialoghi e monologhi, per cui la traduzione va fatta in termini realistici, e tradurre </a:t>
            </a:r>
            <a:r>
              <a:rPr lang="it-IT" dirty="0" smtClean="0">
                <a:solidFill>
                  <a:srgbClr val="FF0000"/>
                </a:solidFill>
              </a:rPr>
              <a:t>lingua parlata </a:t>
            </a:r>
            <a:r>
              <a:rPr lang="it-IT" dirty="0" smtClean="0"/>
              <a:t>in (altra) lingua parlata è particolarmente difficile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Traduzione per il teatro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11976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In caso di traduzione scenica, la </a:t>
            </a:r>
            <a:r>
              <a:rPr lang="it-IT" dirty="0" err="1" smtClean="0">
                <a:solidFill>
                  <a:srgbClr val="FF0000"/>
                </a:solidFill>
              </a:rPr>
              <a:t>recitabilità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ha il sopravvento su qualsiasi altro elemento, anche sulla precisione filologica della traduzione</a:t>
            </a:r>
          </a:p>
          <a:p>
            <a:r>
              <a:rPr lang="it-IT" dirty="0" smtClean="0"/>
              <a:t>Problema dei </a:t>
            </a:r>
            <a:r>
              <a:rPr lang="it-IT" dirty="0" smtClean="0">
                <a:solidFill>
                  <a:srgbClr val="FF0000"/>
                </a:solidFill>
              </a:rPr>
              <a:t>dialetti</a:t>
            </a:r>
            <a:r>
              <a:rPr lang="it-IT" dirty="0" smtClean="0"/>
              <a:t>, </a:t>
            </a:r>
            <a:r>
              <a:rPr lang="it-IT" dirty="0" smtClean="0">
                <a:solidFill>
                  <a:srgbClr val="FF0000"/>
                </a:solidFill>
              </a:rPr>
              <a:t>slang</a:t>
            </a:r>
            <a:r>
              <a:rPr lang="it-IT" dirty="0" smtClean="0"/>
              <a:t>, </a:t>
            </a:r>
            <a:r>
              <a:rPr lang="it-IT" dirty="0" smtClean="0">
                <a:solidFill>
                  <a:srgbClr val="FF0000"/>
                </a:solidFill>
              </a:rPr>
              <a:t>gerghi</a:t>
            </a:r>
            <a:r>
              <a:rPr lang="it-IT" dirty="0" smtClean="0"/>
              <a:t>: se tradotti con equivalenti della cultura ricevente potrebbero creare effetti comici indesiderati o spaesamento</a:t>
            </a:r>
          </a:p>
          <a:p>
            <a:r>
              <a:rPr lang="it-IT" dirty="0" smtClean="0"/>
              <a:t>Alcune compagnie lasciano il testo originale con dei </a:t>
            </a:r>
            <a:r>
              <a:rPr lang="it-IT" dirty="0" err="1" smtClean="0">
                <a:solidFill>
                  <a:srgbClr val="FF0000"/>
                </a:solidFill>
              </a:rPr>
              <a:t>sopratitoli</a:t>
            </a:r>
            <a:endParaRPr lang="it-IT" dirty="0" smtClean="0">
              <a:solidFill>
                <a:srgbClr val="FF0000"/>
              </a:solidFill>
            </a:endParaRPr>
          </a:p>
          <a:p>
            <a:r>
              <a:rPr lang="it-IT" dirty="0" smtClean="0"/>
              <a:t>Dove la dominante sia l’</a:t>
            </a:r>
            <a:r>
              <a:rPr lang="it-IT" dirty="0" smtClean="0">
                <a:solidFill>
                  <a:srgbClr val="FF0000"/>
                </a:solidFill>
              </a:rPr>
              <a:t>intrattenimento</a:t>
            </a:r>
            <a:r>
              <a:rPr lang="it-IT" dirty="0" smtClean="0"/>
              <a:t>, di solito ci si affida al </a:t>
            </a:r>
            <a:r>
              <a:rPr lang="it-IT" dirty="0" smtClean="0">
                <a:solidFill>
                  <a:srgbClr val="FF0000"/>
                </a:solidFill>
              </a:rPr>
              <a:t>rifacimento</a:t>
            </a:r>
            <a:r>
              <a:rPr lang="it-IT" dirty="0" smtClean="0"/>
              <a:t> (la precisione filologica passa in secondo piano)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Traduzione per il teatro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392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Traduzione letteraria e saggistica</a:t>
            </a:r>
            <a:r>
              <a:rPr lang="it-IT" dirty="0" smtClean="0"/>
              <a:t>: ampia cultura generale, acuta sensibilità linguistica e letteraria, grande formazione critica</a:t>
            </a:r>
          </a:p>
          <a:p>
            <a:endParaRPr lang="it-IT" dirty="0" smtClean="0"/>
          </a:p>
          <a:p>
            <a:r>
              <a:rPr lang="it-IT" dirty="0" smtClean="0">
                <a:solidFill>
                  <a:srgbClr val="FF0000"/>
                </a:solidFill>
              </a:rPr>
              <a:t>Traduzione editoriale</a:t>
            </a:r>
            <a:r>
              <a:rPr lang="it-IT" dirty="0" smtClean="0"/>
              <a:t>: disposti al compromesso</a:t>
            </a:r>
          </a:p>
          <a:p>
            <a:endParaRPr lang="it-IT" dirty="0" smtClean="0"/>
          </a:p>
          <a:p>
            <a:r>
              <a:rPr lang="it-IT" dirty="0" smtClean="0">
                <a:solidFill>
                  <a:srgbClr val="FF0000"/>
                </a:solidFill>
              </a:rPr>
              <a:t>Traduzione non letteraria</a:t>
            </a:r>
            <a:r>
              <a:rPr lang="it-IT" dirty="0" smtClean="0"/>
              <a:t>: approfondire le proprie conoscenze, ma in un numero limitato di campi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Conclusioni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464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pertina">
  <a:themeElements>
    <a:clrScheme name="Copertina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Copertina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pertina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2192</TotalTime>
  <Words>2103</Words>
  <Application>Microsoft Office PowerPoint</Application>
  <PresentationFormat>Presentazione su schermo (4:3)</PresentationFormat>
  <Paragraphs>107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26" baseType="lpstr">
      <vt:lpstr>Copertina</vt:lpstr>
      <vt:lpstr>Traduzione come gioco</vt:lpstr>
      <vt:lpstr>Traduzione come gioco</vt:lpstr>
      <vt:lpstr>Traduzione come gioco</vt:lpstr>
      <vt:lpstr>La traduzione poetica</vt:lpstr>
      <vt:lpstr>La traduzione poetica</vt:lpstr>
      <vt:lpstr>La traduzione poetica</vt:lpstr>
      <vt:lpstr>La traduzione poetica</vt:lpstr>
      <vt:lpstr>La traduzione poetica</vt:lpstr>
      <vt:lpstr>La traduzione editoriale</vt:lpstr>
      <vt:lpstr>La traduzione editoriale</vt:lpstr>
      <vt:lpstr>La traduzione editoriale</vt:lpstr>
      <vt:lpstr>La traduzione specializzata</vt:lpstr>
      <vt:lpstr>La traduzione specializzata</vt:lpstr>
      <vt:lpstr>La traduzione specializzata</vt:lpstr>
      <vt:lpstr>La traduzione saggistica</vt:lpstr>
      <vt:lpstr>La traduzione saggistica</vt:lpstr>
      <vt:lpstr>Il technical writing</vt:lpstr>
      <vt:lpstr>Il technical writing</vt:lpstr>
      <vt:lpstr>Traduzione  per il cinema</vt:lpstr>
      <vt:lpstr>Traduzione  per il cinema</vt:lpstr>
      <vt:lpstr>Traduzione per il cinema</vt:lpstr>
      <vt:lpstr>Traduzione per il cinema</vt:lpstr>
      <vt:lpstr>Traduzione per il teatro</vt:lpstr>
      <vt:lpstr>Traduzione per il teatro</vt:lpstr>
      <vt:lpstr>Conclusioni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Anglicismi</dc:title>
  <dc:creator>Mirko Brizi</dc:creator>
  <cp:lastModifiedBy>Mirko Brizi</cp:lastModifiedBy>
  <cp:revision>147</cp:revision>
  <dcterms:created xsi:type="dcterms:W3CDTF">2014-04-02T09:52:20Z</dcterms:created>
  <dcterms:modified xsi:type="dcterms:W3CDTF">2014-05-24T08:06:57Z</dcterms:modified>
</cp:coreProperties>
</file>