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78" r:id="rId2"/>
    <p:sldId id="279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BBAC80A2-E4D0-4702-8970-321F4F7B920E}">
          <p14:sldIdLst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DC39EE-D49C-44AB-9BE7-F87810B6FDFE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98A8F0-4938-48F6-80EA-EB529A4257E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7948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0AFFAF-E454-4316-B4D1-D9AFBFB73CAB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30AFFAF-E454-4316-B4D1-D9AFBFB73CAB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Interlingua</a:t>
            </a:r>
            <a:r>
              <a:rPr lang="it-IT" dirty="0" smtClean="0">
                <a:solidFill>
                  <a:schemeClr val="tx1"/>
                </a:solidFill>
              </a:rPr>
              <a:t>: il termine si usa a partire dalle proposte di </a:t>
            </a:r>
            <a:r>
              <a:rPr lang="it-IT" b="1" dirty="0" err="1" smtClean="0">
                <a:solidFill>
                  <a:schemeClr val="tx1"/>
                </a:solidFill>
              </a:rPr>
              <a:t>Selinker</a:t>
            </a:r>
            <a:r>
              <a:rPr lang="it-IT" dirty="0" smtClean="0">
                <a:solidFill>
                  <a:schemeClr val="tx1"/>
                </a:solidFill>
              </a:rPr>
              <a:t> (1972) per definire quella lingua che non è né LM, né LE, ma una </a:t>
            </a:r>
            <a:r>
              <a:rPr lang="it-IT" dirty="0" smtClean="0">
                <a:solidFill>
                  <a:srgbClr val="FF0000"/>
                </a:solidFill>
              </a:rPr>
              <a:t>lingua ‘intermedia’ </a:t>
            </a:r>
            <a:r>
              <a:rPr lang="it-IT" dirty="0" smtClean="0">
                <a:solidFill>
                  <a:schemeClr val="tx1"/>
                </a:solidFill>
              </a:rPr>
              <a:t>con </a:t>
            </a:r>
            <a:r>
              <a:rPr lang="it-IT" dirty="0" smtClean="0">
                <a:solidFill>
                  <a:srgbClr val="FF0000"/>
                </a:solidFill>
              </a:rPr>
              <a:t>caratteristiche proprie</a:t>
            </a:r>
          </a:p>
          <a:p>
            <a:r>
              <a:rPr lang="it-IT" dirty="0" smtClean="0">
                <a:solidFill>
                  <a:schemeClr val="tx1"/>
                </a:solidFill>
              </a:rPr>
              <a:t>Negli </a:t>
            </a:r>
            <a:r>
              <a:rPr lang="it-IT" b="1" dirty="0" smtClean="0">
                <a:solidFill>
                  <a:schemeClr val="tx1"/>
                </a:solidFill>
              </a:rPr>
              <a:t>anni ’60</a:t>
            </a:r>
            <a:r>
              <a:rPr lang="it-IT" dirty="0" smtClean="0">
                <a:solidFill>
                  <a:schemeClr val="tx1"/>
                </a:solidFill>
              </a:rPr>
              <a:t>, quando vigeva il modello comportamentale e lo strutturalismo, si pensava che gli errori nell’apprendimento delle lingue si potessero prevenire partendo da un’</a:t>
            </a:r>
            <a:r>
              <a:rPr lang="it-IT" dirty="0" smtClean="0">
                <a:solidFill>
                  <a:srgbClr val="FF0000"/>
                </a:solidFill>
              </a:rPr>
              <a:t>analisi contrastiva </a:t>
            </a:r>
            <a:r>
              <a:rPr lang="it-IT" dirty="0" smtClean="0">
                <a:solidFill>
                  <a:schemeClr val="tx1"/>
                </a:solidFill>
              </a:rPr>
              <a:t>dei sistemi linguistici in gioco: l’apprendimento era infatti legato all’</a:t>
            </a:r>
            <a:r>
              <a:rPr lang="it-IT" dirty="0" smtClean="0">
                <a:solidFill>
                  <a:srgbClr val="FF0000"/>
                </a:solidFill>
              </a:rPr>
              <a:t>abitudine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L’interlingua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7867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secondo questa teoria chi studia una lingua riceve un </a:t>
            </a:r>
            <a:r>
              <a:rPr lang="it-IT" dirty="0" smtClean="0">
                <a:solidFill>
                  <a:srgbClr val="FF0000"/>
                </a:solidFill>
              </a:rPr>
              <a:t>input linguistico </a:t>
            </a:r>
            <a:r>
              <a:rPr lang="it-IT" dirty="0" smtClean="0"/>
              <a:t>da madrelingua, in un </a:t>
            </a:r>
            <a:r>
              <a:rPr lang="it-IT" dirty="0" smtClean="0">
                <a:solidFill>
                  <a:srgbClr val="FF0000"/>
                </a:solidFill>
              </a:rPr>
              <a:t>contesto</a:t>
            </a:r>
            <a:r>
              <a:rPr lang="it-IT" dirty="0" smtClean="0"/>
              <a:t>, per cui l’abitudine si ottiene mediante </a:t>
            </a:r>
            <a:r>
              <a:rPr lang="it-IT" dirty="0" smtClean="0">
                <a:solidFill>
                  <a:srgbClr val="FF0000"/>
                </a:solidFill>
              </a:rPr>
              <a:t>ripetizione</a:t>
            </a:r>
            <a:r>
              <a:rPr lang="it-IT" dirty="0" smtClean="0"/>
              <a:t> e </a:t>
            </a:r>
            <a:r>
              <a:rPr lang="it-IT" dirty="0" smtClean="0">
                <a:solidFill>
                  <a:srgbClr val="FF0000"/>
                </a:solidFill>
              </a:rPr>
              <a:t>imitazione</a:t>
            </a:r>
          </a:p>
          <a:p>
            <a:r>
              <a:rPr lang="it-IT" dirty="0" smtClean="0"/>
              <a:t>il presupposto è che ci si accinga a studiare una LE lo fa partendo dalle </a:t>
            </a:r>
            <a:r>
              <a:rPr lang="it-IT" dirty="0" smtClean="0">
                <a:solidFill>
                  <a:srgbClr val="FF0000"/>
                </a:solidFill>
              </a:rPr>
              <a:t>strutture della sua LM</a:t>
            </a:r>
            <a:r>
              <a:rPr lang="it-IT" dirty="0" smtClean="0"/>
              <a:t>, che quindi </a:t>
            </a:r>
            <a:r>
              <a:rPr lang="it-IT" dirty="0" smtClean="0">
                <a:solidFill>
                  <a:srgbClr val="FF0000"/>
                </a:solidFill>
              </a:rPr>
              <a:t>interferiscono</a:t>
            </a:r>
            <a:r>
              <a:rPr lang="it-IT" dirty="0" smtClean="0"/>
              <a:t> nell’apprendimento, e che risultano utili solo se coincidono con quelle di LE</a:t>
            </a:r>
          </a:p>
          <a:p>
            <a:r>
              <a:rPr lang="it-IT" dirty="0" smtClean="0"/>
              <a:t>l’</a:t>
            </a:r>
            <a:r>
              <a:rPr lang="it-IT" b="1" dirty="0" smtClean="0">
                <a:solidFill>
                  <a:srgbClr val="FF0000"/>
                </a:solidFill>
              </a:rPr>
              <a:t>analisi contrastiva</a:t>
            </a:r>
            <a:r>
              <a:rPr lang="it-IT" dirty="0" smtClean="0"/>
              <a:t> cerca quindi di </a:t>
            </a:r>
            <a:r>
              <a:rPr lang="it-IT" dirty="0" smtClean="0">
                <a:solidFill>
                  <a:srgbClr val="FF0000"/>
                </a:solidFill>
              </a:rPr>
              <a:t>prevedere</a:t>
            </a:r>
            <a:r>
              <a:rPr lang="it-IT" dirty="0" smtClean="0"/>
              <a:t> quali </a:t>
            </a:r>
            <a:r>
              <a:rPr lang="it-IT" dirty="0" smtClean="0">
                <a:solidFill>
                  <a:srgbClr val="FF0000"/>
                </a:solidFill>
              </a:rPr>
              <a:t>strutture</a:t>
            </a:r>
            <a:r>
              <a:rPr lang="it-IT" dirty="0" smtClean="0"/>
              <a:t> potrebbero risultare </a:t>
            </a:r>
            <a:r>
              <a:rPr lang="it-IT" dirty="0" smtClean="0">
                <a:solidFill>
                  <a:srgbClr val="FF0000"/>
                </a:solidFill>
              </a:rPr>
              <a:t>problematiche</a:t>
            </a:r>
            <a:r>
              <a:rPr lang="it-IT" dirty="0" smtClean="0"/>
              <a:t>, in modo da poter evitare l’errore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L’interlingua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58717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l’</a:t>
            </a:r>
            <a:r>
              <a:rPr lang="it-IT" dirty="0" smtClean="0">
                <a:solidFill>
                  <a:srgbClr val="FF0000"/>
                </a:solidFill>
              </a:rPr>
              <a:t>analisi contrastiva</a:t>
            </a:r>
            <a:r>
              <a:rPr lang="it-IT" dirty="0" smtClean="0"/>
              <a:t> paragona quindi le strutture di LM e LE dal punto di vista</a:t>
            </a:r>
          </a:p>
          <a:p>
            <a:pPr lvl="1"/>
            <a:r>
              <a:rPr lang="it-IT" dirty="0" smtClean="0"/>
              <a:t>fonologico</a:t>
            </a:r>
          </a:p>
          <a:p>
            <a:pPr lvl="1"/>
            <a:r>
              <a:rPr lang="it-IT" dirty="0" smtClean="0"/>
              <a:t>morfologico</a:t>
            </a:r>
          </a:p>
          <a:p>
            <a:pPr lvl="1"/>
            <a:r>
              <a:rPr lang="it-IT" dirty="0" smtClean="0"/>
              <a:t>sintattico</a:t>
            </a:r>
          </a:p>
          <a:p>
            <a:pPr lvl="1"/>
            <a:r>
              <a:rPr lang="it-IT" dirty="0" smtClean="0"/>
              <a:t>lessicale</a:t>
            </a:r>
          </a:p>
          <a:p>
            <a:pPr lvl="0">
              <a:buClr>
                <a:srgbClr val="873624"/>
              </a:buClr>
            </a:pP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dando per supposte due questioni</a:t>
            </a:r>
          </a:p>
          <a:p>
            <a:pPr lvl="1">
              <a:buClr>
                <a:srgbClr val="873624"/>
              </a:buClr>
            </a:pP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l’apprendimento si ha grazie al </a:t>
            </a:r>
            <a:r>
              <a:rPr lang="it-IT" dirty="0" smtClean="0">
                <a:solidFill>
                  <a:srgbClr val="FF0000"/>
                </a:solidFill>
              </a:rPr>
              <a:t>trasferimento di conoscenze da LM a LE</a:t>
            </a:r>
          </a:p>
          <a:p>
            <a:pPr lvl="1">
              <a:buClr>
                <a:srgbClr val="873624"/>
              </a:buClr>
            </a:pP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questo trasferimento sarà </a:t>
            </a:r>
            <a:r>
              <a:rPr lang="it-IT" dirty="0" smtClean="0">
                <a:solidFill>
                  <a:srgbClr val="FF0000"/>
                </a:solidFill>
              </a:rPr>
              <a:t>positivo in caso di strutture coincidenti</a:t>
            </a: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, negativo in caso contrario</a:t>
            </a:r>
            <a:endParaRPr lang="it-IT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lvl="1"/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L’interlingua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2364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L’</a:t>
            </a:r>
            <a:r>
              <a:rPr lang="it-IT" dirty="0" smtClean="0">
                <a:solidFill>
                  <a:srgbClr val="FF0000"/>
                </a:solidFill>
              </a:rPr>
              <a:t>influenza</a:t>
            </a:r>
            <a:r>
              <a:rPr lang="it-IT" dirty="0" smtClean="0"/>
              <a:t> di LM sull’apprendimento di LE sembra abbastanza evidente sul piano </a:t>
            </a:r>
            <a:r>
              <a:rPr lang="it-IT" dirty="0" smtClean="0">
                <a:solidFill>
                  <a:srgbClr val="FF0000"/>
                </a:solidFill>
              </a:rPr>
              <a:t>fonologico</a:t>
            </a:r>
            <a:r>
              <a:rPr lang="it-IT" dirty="0" smtClean="0"/>
              <a:t>, meno su quello grammaticale</a:t>
            </a:r>
          </a:p>
          <a:p>
            <a:r>
              <a:rPr lang="it-IT" dirty="0" smtClean="0"/>
              <a:t>questi presupposti portarono allo sviluppo dei </a:t>
            </a:r>
            <a:r>
              <a:rPr lang="it-IT" dirty="0" smtClean="0">
                <a:solidFill>
                  <a:srgbClr val="FF0000"/>
                </a:solidFill>
              </a:rPr>
              <a:t>metodi audiolinguistici</a:t>
            </a:r>
            <a:r>
              <a:rPr lang="it-IT" dirty="0" smtClean="0"/>
              <a:t>, e quindi all’uso di laboratori linguistici dove ascoltare e ripetere</a:t>
            </a:r>
          </a:p>
          <a:p>
            <a:r>
              <a:rPr lang="it-IT" dirty="0" smtClean="0"/>
              <a:t>a partire dagli anni ‘70 questo metodo fu molto criticato, e si passò man mano all’</a:t>
            </a:r>
            <a:r>
              <a:rPr lang="it-IT" dirty="0" smtClean="0">
                <a:solidFill>
                  <a:srgbClr val="FF0000"/>
                </a:solidFill>
              </a:rPr>
              <a:t>analisi diretta degli errori </a:t>
            </a:r>
            <a:r>
              <a:rPr lang="it-IT" dirty="0" smtClean="0"/>
              <a:t>per poterli capire e ‘combattere’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L’interlingua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59829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si basa sulla </a:t>
            </a:r>
            <a:r>
              <a:rPr lang="it-IT" dirty="0" smtClean="0">
                <a:solidFill>
                  <a:srgbClr val="FF0000"/>
                </a:solidFill>
              </a:rPr>
              <a:t>linguistica </a:t>
            </a:r>
            <a:r>
              <a:rPr lang="it-IT" dirty="0" err="1" smtClean="0">
                <a:solidFill>
                  <a:srgbClr val="FF0000"/>
                </a:solidFill>
              </a:rPr>
              <a:t>chomskyana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e sui modelli cognitivi e clinici</a:t>
            </a:r>
          </a:p>
          <a:p>
            <a:r>
              <a:rPr lang="it-IT" dirty="0" smtClean="0"/>
              <a:t>l’analisi degli errori portò a notare che molti </a:t>
            </a:r>
            <a:r>
              <a:rPr lang="it-IT" dirty="0" smtClean="0">
                <a:solidFill>
                  <a:srgbClr val="FF0000"/>
                </a:solidFill>
              </a:rPr>
              <a:t>non</a:t>
            </a:r>
            <a:r>
              <a:rPr lang="it-IT" dirty="0" smtClean="0"/>
              <a:t> si devono all’</a:t>
            </a:r>
            <a:r>
              <a:rPr lang="it-IT" dirty="0" smtClean="0">
                <a:solidFill>
                  <a:srgbClr val="FF0000"/>
                </a:solidFill>
              </a:rPr>
              <a:t>influenza negativa di LM</a:t>
            </a:r>
          </a:p>
          <a:p>
            <a:r>
              <a:rPr lang="it-IT" b="1" dirty="0" err="1" smtClean="0"/>
              <a:t>Corder</a:t>
            </a:r>
            <a:r>
              <a:rPr lang="it-IT" dirty="0" smtClean="0"/>
              <a:t> fu il primo a sottolineare l’importanza degli errori, e considerava la lingua di chi studia una LE una sorta di </a:t>
            </a:r>
            <a:r>
              <a:rPr lang="it-IT" dirty="0" smtClean="0">
                <a:solidFill>
                  <a:srgbClr val="FF0000"/>
                </a:solidFill>
              </a:rPr>
              <a:t>dialetto idiosincrasico </a:t>
            </a:r>
            <a:r>
              <a:rPr lang="it-IT" dirty="0" smtClean="0"/>
              <a:t>con caratteristiche proprie</a:t>
            </a:r>
          </a:p>
          <a:p>
            <a:r>
              <a:rPr lang="it-IT" dirty="0" smtClean="0"/>
              <a:t>secondo </a:t>
            </a:r>
            <a:r>
              <a:rPr lang="it-IT" dirty="0" err="1" smtClean="0"/>
              <a:t>Corder</a:t>
            </a:r>
            <a:r>
              <a:rPr lang="it-IT" dirty="0" smtClean="0"/>
              <a:t>, quindi, era necessario studiare tutte le strutture prodotte dallo studente di LE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L’analisi degli errori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24378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it-IT" dirty="0" smtClean="0"/>
              <a:t>Secondo </a:t>
            </a:r>
            <a:r>
              <a:rPr lang="it-IT" dirty="0" err="1" smtClean="0"/>
              <a:t>Corder</a:t>
            </a:r>
            <a:r>
              <a:rPr lang="it-IT" dirty="0" smtClean="0"/>
              <a:t> ci sono tre tappe di analisi degli errori:</a:t>
            </a:r>
          </a:p>
          <a:p>
            <a:pPr marL="0" indent="0">
              <a:buNone/>
            </a:pPr>
            <a:endParaRPr lang="it-IT" dirty="0" smtClean="0"/>
          </a:p>
          <a:p>
            <a:r>
              <a:rPr lang="it-IT" dirty="0" smtClean="0">
                <a:solidFill>
                  <a:srgbClr val="FF0000"/>
                </a:solidFill>
              </a:rPr>
              <a:t>riconoscimento dell’idiosincrasia</a:t>
            </a:r>
            <a:r>
              <a:rPr lang="it-IT" dirty="0" smtClean="0"/>
              <a:t>: una frase potrebbe anche essere grammaticalmente ben costruita, ma (ad esempio) inadeguata al contesto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fase descrittiva</a:t>
            </a:r>
            <a:r>
              <a:rPr lang="it-IT" dirty="0" smtClean="0"/>
              <a:t>: il dialetto idiosincrasico va comparato con LM e con LE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fase esplicativa</a:t>
            </a:r>
            <a:r>
              <a:rPr lang="it-IT" dirty="0" smtClean="0"/>
              <a:t>: andrebbero trovate le cause psicolinguistiche del come e del perché lo studente ha prodotto il (quel) dialetto idiosincrasico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L’analisi degli errori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1816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L’idea di </a:t>
            </a:r>
            <a:r>
              <a:rPr lang="it-IT" dirty="0" smtClean="0">
                <a:solidFill>
                  <a:srgbClr val="FF0000"/>
                </a:solidFill>
              </a:rPr>
              <a:t>idiosincrasia</a:t>
            </a:r>
            <a:r>
              <a:rPr lang="it-IT" dirty="0" smtClean="0"/>
              <a:t> (definita anche «sistema approssimativo» o «competenza transizionale») fu rielaborata da </a:t>
            </a:r>
            <a:r>
              <a:rPr lang="it-IT" b="1" dirty="0" err="1" smtClean="0"/>
              <a:t>Selinker</a:t>
            </a:r>
            <a:r>
              <a:rPr lang="it-IT" dirty="0" smtClean="0"/>
              <a:t>, che introdusse il termine </a:t>
            </a:r>
            <a:r>
              <a:rPr lang="it-IT" b="1" dirty="0" smtClean="0">
                <a:solidFill>
                  <a:srgbClr val="FF0000"/>
                </a:solidFill>
              </a:rPr>
              <a:t>interlingua</a:t>
            </a:r>
            <a:r>
              <a:rPr lang="it-IT" dirty="0" smtClean="0"/>
              <a:t> (IL); i dati osservabili sono</a:t>
            </a:r>
          </a:p>
          <a:p>
            <a:pPr lvl="1"/>
            <a:r>
              <a:rPr lang="it-IT" dirty="0" smtClean="0"/>
              <a:t>le locuzioni prodotte dall’alunno nella sua IL</a:t>
            </a:r>
          </a:p>
          <a:p>
            <a:pPr lvl="1"/>
            <a:r>
              <a:rPr lang="it-IT" dirty="0" smtClean="0"/>
              <a:t>le locuzioni prodotte dall’alunno nella sua LM</a:t>
            </a:r>
          </a:p>
          <a:p>
            <a:pPr lvl="1"/>
            <a:r>
              <a:rPr lang="it-IT" dirty="0" smtClean="0"/>
              <a:t>gli equivalenti di un madrelingua in LE</a:t>
            </a:r>
          </a:p>
          <a:p>
            <a:pPr lvl="1"/>
            <a:endParaRPr lang="it-IT" dirty="0" smtClean="0"/>
          </a:p>
          <a:p>
            <a:pPr lvl="0">
              <a:buClr>
                <a:srgbClr val="873624"/>
              </a:buClr>
            </a:pPr>
            <a:r>
              <a:rPr lang="it-IT" b="1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Selinker</a:t>
            </a:r>
            <a:r>
              <a:rPr lang="it-IT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individua </a:t>
            </a:r>
            <a:r>
              <a:rPr lang="it-IT" dirty="0" smtClean="0">
                <a:solidFill>
                  <a:srgbClr val="FF0000"/>
                </a:solidFill>
              </a:rPr>
              <a:t>cinque processi </a:t>
            </a: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nella struttura psicologica latente nell’apprendimento di LE: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L’analisi degli errori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2722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/>
            <a:r>
              <a:rPr lang="it-IT" dirty="0" smtClean="0"/>
              <a:t>il trasferimento linguistico</a:t>
            </a:r>
          </a:p>
          <a:p>
            <a:pPr lvl="1"/>
            <a:r>
              <a:rPr lang="it-IT" dirty="0" smtClean="0"/>
              <a:t>il trasferimento di istruzione</a:t>
            </a:r>
          </a:p>
          <a:p>
            <a:pPr lvl="1"/>
            <a:r>
              <a:rPr lang="it-IT" dirty="0" smtClean="0"/>
              <a:t>le strategie di apprendimento di LE</a:t>
            </a:r>
          </a:p>
          <a:p>
            <a:pPr lvl="1"/>
            <a:r>
              <a:rPr lang="it-IT" dirty="0" smtClean="0"/>
              <a:t>le strategie di comunicazione in LE</a:t>
            </a:r>
          </a:p>
          <a:p>
            <a:pPr lvl="1"/>
            <a:r>
              <a:rPr lang="it-IT" dirty="0" smtClean="0"/>
              <a:t>l’</a:t>
            </a:r>
            <a:r>
              <a:rPr lang="it-IT" dirty="0" err="1" smtClean="0"/>
              <a:t>ipergeneralizzazione</a:t>
            </a:r>
            <a:r>
              <a:rPr lang="it-IT" dirty="0" smtClean="0"/>
              <a:t> del materiale linguistico in LE</a:t>
            </a:r>
          </a:p>
          <a:p>
            <a:endParaRPr lang="it-IT" dirty="0"/>
          </a:p>
          <a:p>
            <a:r>
              <a:rPr lang="it-IT" dirty="0" smtClean="0"/>
              <a:t>per </a:t>
            </a:r>
            <a:r>
              <a:rPr lang="it-IT" b="1" dirty="0" smtClean="0">
                <a:solidFill>
                  <a:srgbClr val="FF0000"/>
                </a:solidFill>
              </a:rPr>
              <a:t>interlingua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si intende oggi</a:t>
            </a:r>
          </a:p>
          <a:p>
            <a:pPr lvl="1"/>
            <a:r>
              <a:rPr lang="it-IT" dirty="0" smtClean="0">
                <a:solidFill>
                  <a:srgbClr val="FF0000"/>
                </a:solidFill>
              </a:rPr>
              <a:t>sistema strutturato </a:t>
            </a:r>
            <a:r>
              <a:rPr lang="it-IT" dirty="0" smtClean="0"/>
              <a:t>che costruisce lo studente di LE, in un dato momento dello sviluppo dell’apprendimento</a:t>
            </a:r>
          </a:p>
          <a:p>
            <a:pPr lvl="1"/>
            <a:r>
              <a:rPr lang="it-IT" dirty="0" smtClean="0"/>
              <a:t>serie di sistemi collegati tra loro che costituiscono il </a:t>
            </a:r>
            <a:r>
              <a:rPr lang="it-IT" dirty="0" smtClean="0">
                <a:solidFill>
                  <a:srgbClr val="FF0000"/>
                </a:solidFill>
              </a:rPr>
              <a:t>continuum interlinguistico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L’analisi degli errori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6338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err="1" smtClean="0"/>
              <a:t>Vázquez</a:t>
            </a:r>
            <a:r>
              <a:rPr lang="it-IT" dirty="0" smtClean="0"/>
              <a:t> ha studiato lo spagnolo come Le per un gruppo di studenti universitari tedeschi, su materiale scritto e orale</a:t>
            </a:r>
          </a:p>
          <a:p>
            <a:r>
              <a:rPr lang="it-IT" dirty="0" smtClean="0"/>
              <a:t>fissò dei </a:t>
            </a:r>
            <a:r>
              <a:rPr lang="it-IT" dirty="0" smtClean="0">
                <a:solidFill>
                  <a:srgbClr val="FF0000"/>
                </a:solidFill>
              </a:rPr>
              <a:t>criteri di valutazione </a:t>
            </a:r>
            <a:r>
              <a:rPr lang="it-IT" dirty="0" smtClean="0"/>
              <a:t>(v. p. 40)</a:t>
            </a:r>
          </a:p>
          <a:p>
            <a:r>
              <a:rPr lang="it-IT" dirty="0" smtClean="0"/>
              <a:t>propose come possibili soluzioni agli errori di IL, tra le quali lo stabilire un </a:t>
            </a:r>
            <a:r>
              <a:rPr lang="it-IT" dirty="0" smtClean="0">
                <a:solidFill>
                  <a:srgbClr val="FF0000"/>
                </a:solidFill>
              </a:rPr>
              <a:t>criterio minimo per l’identificazione degli errori</a:t>
            </a:r>
            <a:r>
              <a:rPr lang="it-IT" dirty="0" smtClean="0"/>
              <a:t> e la costruzione di una sorta di «</a:t>
            </a:r>
            <a:r>
              <a:rPr lang="it-IT" dirty="0" smtClean="0">
                <a:solidFill>
                  <a:srgbClr val="FF0000"/>
                </a:solidFill>
              </a:rPr>
              <a:t>schedario degli errori</a:t>
            </a:r>
            <a:r>
              <a:rPr lang="it-IT" dirty="0" smtClean="0"/>
              <a:t>», da poter affiancare alle grammatiche e ai materiali di studio consueti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Lo spagnolo come 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5584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b="1" dirty="0" smtClean="0"/>
              <a:t>Fernández</a:t>
            </a:r>
            <a:r>
              <a:rPr lang="it-IT" dirty="0" smtClean="0"/>
              <a:t> studiò invece la sviluppo dell’apprendimento dello spagnolo di </a:t>
            </a:r>
            <a:r>
              <a:rPr lang="it-IT" dirty="0" smtClean="0">
                <a:solidFill>
                  <a:srgbClr val="FF0000"/>
                </a:solidFill>
              </a:rPr>
              <a:t>quattro gruppi linguistici </a:t>
            </a:r>
            <a:r>
              <a:rPr lang="it-IT" dirty="0" smtClean="0"/>
              <a:t>(tedeschi, francesi, giapponesi e arabi) in </a:t>
            </a:r>
            <a:r>
              <a:rPr lang="it-IT" dirty="0" smtClean="0">
                <a:solidFill>
                  <a:srgbClr val="FF0000"/>
                </a:solidFill>
              </a:rPr>
              <a:t>tre fasi </a:t>
            </a:r>
            <a:r>
              <a:rPr lang="it-IT" dirty="0" smtClean="0"/>
              <a:t>di evoluzione dell’interlingua</a:t>
            </a:r>
          </a:p>
          <a:p>
            <a:r>
              <a:rPr lang="it-IT" dirty="0" smtClean="0"/>
              <a:t>risulta una certa </a:t>
            </a:r>
            <a:r>
              <a:rPr lang="it-IT" dirty="0" smtClean="0">
                <a:solidFill>
                  <a:srgbClr val="FF0000"/>
                </a:solidFill>
              </a:rPr>
              <a:t>universalità</a:t>
            </a:r>
            <a:r>
              <a:rPr lang="it-IT" dirty="0" smtClean="0"/>
              <a:t> negli aspetti studiati, sia per quanto riguardale </a:t>
            </a:r>
            <a:r>
              <a:rPr lang="it-IT" dirty="0" smtClean="0">
                <a:solidFill>
                  <a:srgbClr val="FF0000"/>
                </a:solidFill>
              </a:rPr>
              <a:t>strutture linguistiche</a:t>
            </a:r>
            <a:r>
              <a:rPr lang="it-IT" dirty="0" smtClean="0"/>
              <a:t>, sia nell’</a:t>
            </a:r>
            <a:r>
              <a:rPr lang="it-IT" dirty="0" smtClean="0">
                <a:solidFill>
                  <a:srgbClr val="FF0000"/>
                </a:solidFill>
              </a:rPr>
              <a:t>evoluzione</a:t>
            </a:r>
            <a:r>
              <a:rPr lang="it-IT" dirty="0" smtClean="0"/>
              <a:t> delle strutture verso un progressivo arricchimento, sia nella </a:t>
            </a:r>
            <a:r>
              <a:rPr lang="it-IT" dirty="0" smtClean="0">
                <a:solidFill>
                  <a:srgbClr val="FF0000"/>
                </a:solidFill>
              </a:rPr>
              <a:t>gerarchia degli errori </a:t>
            </a:r>
            <a:r>
              <a:rPr lang="it-IT" dirty="0" smtClean="0"/>
              <a:t>più comuni e nella sua evoluzione, sia nelle </a:t>
            </a:r>
            <a:r>
              <a:rPr lang="it-IT" dirty="0" smtClean="0">
                <a:solidFill>
                  <a:srgbClr val="FF0000"/>
                </a:solidFill>
              </a:rPr>
              <a:t>strategie</a:t>
            </a:r>
          </a:p>
          <a:p>
            <a:r>
              <a:rPr lang="it-IT" dirty="0" smtClean="0"/>
              <a:t>ciò non elimina il </a:t>
            </a:r>
            <a:r>
              <a:rPr lang="it-IT" dirty="0" smtClean="0">
                <a:solidFill>
                  <a:srgbClr val="FF0000"/>
                </a:solidFill>
              </a:rPr>
              <a:t>fattore idiosincratico</a:t>
            </a:r>
            <a:r>
              <a:rPr lang="it-IT" dirty="0" smtClean="0"/>
              <a:t>, né il fatto che la </a:t>
            </a:r>
            <a:r>
              <a:rPr lang="it-IT" dirty="0" smtClean="0">
                <a:solidFill>
                  <a:srgbClr val="FF0000"/>
                </a:solidFill>
              </a:rPr>
              <a:t>vicinanza linguistica </a:t>
            </a:r>
            <a:r>
              <a:rPr lang="it-IT" dirty="0" smtClean="0"/>
              <a:t>aiuti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Lo spagnolo come 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45418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ad esempio, </a:t>
            </a:r>
            <a:r>
              <a:rPr lang="it-IT" dirty="0" smtClean="0">
                <a:solidFill>
                  <a:srgbClr val="FF0000"/>
                </a:solidFill>
              </a:rPr>
              <a:t>errori</a:t>
            </a:r>
            <a:r>
              <a:rPr lang="it-IT" dirty="0" smtClean="0"/>
              <a:t> abbastanza comuni sono</a:t>
            </a:r>
          </a:p>
          <a:p>
            <a:pPr lvl="1"/>
            <a:r>
              <a:rPr lang="it-IT" dirty="0" smtClean="0">
                <a:solidFill>
                  <a:srgbClr val="FF0000"/>
                </a:solidFill>
              </a:rPr>
              <a:t>confusione</a:t>
            </a:r>
            <a:r>
              <a:rPr lang="it-IT" dirty="0" smtClean="0"/>
              <a:t> tra la prima e la terza persona</a:t>
            </a:r>
          </a:p>
          <a:p>
            <a:pPr lvl="1"/>
            <a:r>
              <a:rPr lang="it-IT" dirty="0" smtClean="0">
                <a:solidFill>
                  <a:srgbClr val="FF0000"/>
                </a:solidFill>
              </a:rPr>
              <a:t>assenza di dittongazione </a:t>
            </a:r>
            <a:r>
              <a:rPr lang="it-IT" dirty="0" smtClean="0"/>
              <a:t>nei verbi di 2a e 3</a:t>
            </a:r>
            <a:r>
              <a:rPr lang="it-IT" dirty="0"/>
              <a:t>a</a:t>
            </a:r>
            <a:r>
              <a:rPr lang="it-IT" dirty="0" smtClean="0"/>
              <a:t> coniugazione</a:t>
            </a:r>
          </a:p>
          <a:p>
            <a:pPr lvl="1"/>
            <a:r>
              <a:rPr lang="it-IT" dirty="0" smtClean="0"/>
              <a:t>cambi delle </a:t>
            </a:r>
            <a:r>
              <a:rPr lang="it-IT" dirty="0" smtClean="0">
                <a:solidFill>
                  <a:srgbClr val="FF0000"/>
                </a:solidFill>
              </a:rPr>
              <a:t>vocali tematiche</a:t>
            </a:r>
          </a:p>
          <a:p>
            <a:pPr lvl="1"/>
            <a:r>
              <a:rPr lang="it-IT" dirty="0" smtClean="0">
                <a:solidFill>
                  <a:srgbClr val="FF0000"/>
                </a:solidFill>
              </a:rPr>
              <a:t>forme irregolari </a:t>
            </a:r>
            <a:r>
              <a:rPr lang="it-IT" dirty="0" smtClean="0"/>
              <a:t>di chiusura (e&gt;i / o&gt;u)</a:t>
            </a:r>
          </a:p>
          <a:p>
            <a:pPr lvl="1"/>
            <a:r>
              <a:rPr lang="it-IT" dirty="0" smtClean="0">
                <a:solidFill>
                  <a:srgbClr val="FF0000"/>
                </a:solidFill>
              </a:rPr>
              <a:t>passati</a:t>
            </a:r>
          </a:p>
          <a:p>
            <a:pPr lvl="0">
              <a:buClr>
                <a:srgbClr val="873624"/>
              </a:buClr>
            </a:pP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molti di questi errori scompaiono con l’avanzare del tempo, ma alcuni si fossilizzano</a:t>
            </a:r>
            <a:endParaRPr lang="it-IT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lvl="1"/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Lo spagnolo come 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20721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si parla di </a:t>
            </a:r>
            <a:r>
              <a:rPr lang="it-IT" b="1" dirty="0" smtClean="0">
                <a:solidFill>
                  <a:srgbClr val="FF0000"/>
                </a:solidFill>
              </a:rPr>
              <a:t>fossilizzazione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quando si commettono errori (generalmente di carattere grammaticale) che si credevano ormai superati</a:t>
            </a:r>
          </a:p>
          <a:p>
            <a:r>
              <a:rPr lang="it-IT" dirty="0" smtClean="0"/>
              <a:t>a partire da </a:t>
            </a:r>
            <a:r>
              <a:rPr lang="it-IT" b="1" dirty="0" err="1" smtClean="0"/>
              <a:t>Corder</a:t>
            </a:r>
            <a:r>
              <a:rPr lang="it-IT" dirty="0" smtClean="0"/>
              <a:t> e </a:t>
            </a:r>
            <a:r>
              <a:rPr lang="it-IT" b="1" dirty="0" err="1" smtClean="0"/>
              <a:t>Selinker</a:t>
            </a:r>
            <a:r>
              <a:rPr lang="it-IT" dirty="0" smtClean="0"/>
              <a:t> gli </a:t>
            </a:r>
            <a:r>
              <a:rPr lang="it-IT" dirty="0" smtClean="0">
                <a:solidFill>
                  <a:srgbClr val="FF0000"/>
                </a:solidFill>
              </a:rPr>
              <a:t>errori</a:t>
            </a:r>
            <a:r>
              <a:rPr lang="it-IT" dirty="0" smtClean="0"/>
              <a:t> non sono più visti come aspetti negativi da evitare, ma come </a:t>
            </a:r>
            <a:r>
              <a:rPr lang="it-IT" dirty="0" smtClean="0">
                <a:solidFill>
                  <a:srgbClr val="FF0000"/>
                </a:solidFill>
              </a:rPr>
              <a:t>risultati di una strategia </a:t>
            </a:r>
            <a:r>
              <a:rPr lang="it-IT" dirty="0" smtClean="0"/>
              <a:t>ben precisa usata tanto dai bambini per imparare LM quanto dagli studenti per imparare LE</a:t>
            </a:r>
          </a:p>
          <a:p>
            <a:r>
              <a:rPr lang="it-IT" b="1" dirty="0" err="1" smtClean="0"/>
              <a:t>Corder</a:t>
            </a:r>
            <a:r>
              <a:rPr lang="it-IT" dirty="0" smtClean="0"/>
              <a:t> distingue tra </a:t>
            </a:r>
          </a:p>
          <a:p>
            <a:pPr lvl="1"/>
            <a:r>
              <a:rPr lang="it-IT" dirty="0" smtClean="0">
                <a:solidFill>
                  <a:srgbClr val="FF0000"/>
                </a:solidFill>
              </a:rPr>
              <a:t>errori sistematici </a:t>
            </a:r>
            <a:r>
              <a:rPr lang="it-IT" dirty="0" smtClean="0"/>
              <a:t>(rivelano la conoscenza della lingua)</a:t>
            </a:r>
          </a:p>
          <a:p>
            <a:pPr lvl="1"/>
            <a:r>
              <a:rPr lang="it-IT" dirty="0" smtClean="0">
                <a:solidFill>
                  <a:srgbClr val="FF0000"/>
                </a:solidFill>
              </a:rPr>
              <a:t>refusi</a:t>
            </a:r>
            <a:r>
              <a:rPr lang="it-IT" dirty="0" smtClean="0"/>
              <a:t> (dipendono da fattori accidentali)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fossilizzazione </a:t>
            </a:r>
            <a:br>
              <a:rPr lang="it-IT" dirty="0" smtClean="0"/>
            </a:br>
            <a:r>
              <a:rPr lang="it-IT" dirty="0" smtClean="0"/>
              <a:t>degli errori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76808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l’</a:t>
            </a:r>
            <a:r>
              <a:rPr lang="it-IT" dirty="0" smtClean="0">
                <a:solidFill>
                  <a:srgbClr val="FF0000"/>
                </a:solidFill>
              </a:rPr>
              <a:t>errore</a:t>
            </a:r>
            <a:r>
              <a:rPr lang="it-IT" dirty="0" smtClean="0"/>
              <a:t> è ora inteso come segno del </a:t>
            </a:r>
            <a:r>
              <a:rPr lang="it-IT" dirty="0" smtClean="0">
                <a:solidFill>
                  <a:srgbClr val="FF0000"/>
                </a:solidFill>
              </a:rPr>
              <a:t>progresso nel processo di apprendimento della lingua</a:t>
            </a:r>
            <a:r>
              <a:rPr lang="it-IT" dirty="0" smtClean="0"/>
              <a:t>: si tenta e si rischia di più in LE </a:t>
            </a:r>
            <a:r>
              <a:rPr lang="it-IT" dirty="0" smtClean="0">
                <a:sym typeface="Wingdings" pitchFamily="2" charset="2"/>
              </a:rPr>
              <a:t> diventa importante l’</a:t>
            </a:r>
            <a:r>
              <a:rPr lang="it-IT" dirty="0" smtClean="0">
                <a:solidFill>
                  <a:srgbClr val="FF0000"/>
                </a:solidFill>
                <a:sym typeface="Wingdings" pitchFamily="2" charset="2"/>
              </a:rPr>
              <a:t>analisi qualitativa </a:t>
            </a:r>
            <a:r>
              <a:rPr lang="it-IT" dirty="0" smtClean="0">
                <a:sym typeface="Wingdings" pitchFamily="2" charset="2"/>
              </a:rPr>
              <a:t>degli errori e del tipo di espressioni che vengono evitate</a:t>
            </a:r>
          </a:p>
          <a:p>
            <a:r>
              <a:rPr lang="it-IT" dirty="0" smtClean="0">
                <a:sym typeface="Wingdings" pitchFamily="2" charset="2"/>
              </a:rPr>
              <a:t>la </a:t>
            </a:r>
            <a:r>
              <a:rPr lang="it-IT" dirty="0" smtClean="0">
                <a:solidFill>
                  <a:srgbClr val="FF0000"/>
                </a:solidFill>
                <a:sym typeface="Wingdings" pitchFamily="2" charset="2"/>
              </a:rPr>
              <a:t>fossilizzazione</a:t>
            </a:r>
            <a:r>
              <a:rPr lang="it-IT" dirty="0" smtClean="0">
                <a:sym typeface="Wingdings" pitchFamily="2" charset="2"/>
              </a:rPr>
              <a:t> è il meccanismo per cui chi parla tende a mantenere in LE alcuni </a:t>
            </a:r>
            <a:r>
              <a:rPr lang="it-IT" dirty="0" smtClean="0">
                <a:solidFill>
                  <a:srgbClr val="FF0000"/>
                </a:solidFill>
                <a:sym typeface="Wingdings" pitchFamily="2" charset="2"/>
              </a:rPr>
              <a:t>elementi, regole e sottosistemi linguistici di LM</a:t>
            </a:r>
          </a:p>
          <a:p>
            <a:r>
              <a:rPr lang="it-IT" dirty="0" smtClean="0">
                <a:sym typeface="Wingdings" pitchFamily="2" charset="2"/>
              </a:rPr>
              <a:t>questi errori possono tornare alla luce in situazioni di </a:t>
            </a:r>
            <a:r>
              <a:rPr lang="it-IT" dirty="0" smtClean="0">
                <a:solidFill>
                  <a:srgbClr val="FF0000"/>
                </a:solidFill>
                <a:sym typeface="Wingdings" pitchFamily="2" charset="2"/>
              </a:rPr>
              <a:t>tematiche nuove</a:t>
            </a:r>
            <a:r>
              <a:rPr lang="it-IT" dirty="0" smtClean="0">
                <a:sym typeface="Wingdings" pitchFamily="2" charset="2"/>
              </a:rPr>
              <a:t>, </a:t>
            </a:r>
            <a:r>
              <a:rPr lang="it-IT" dirty="0" smtClean="0">
                <a:solidFill>
                  <a:srgbClr val="FF0000"/>
                </a:solidFill>
                <a:sym typeface="Wingdings" pitchFamily="2" charset="2"/>
              </a:rPr>
              <a:t>stanchezza</a:t>
            </a:r>
            <a:r>
              <a:rPr lang="it-IT" dirty="0" smtClean="0">
                <a:sym typeface="Wingdings" pitchFamily="2" charset="2"/>
              </a:rPr>
              <a:t>, </a:t>
            </a:r>
            <a:r>
              <a:rPr lang="it-IT" dirty="0" smtClean="0">
                <a:solidFill>
                  <a:srgbClr val="FF0000"/>
                </a:solidFill>
                <a:sym typeface="Wingdings" pitchFamily="2" charset="2"/>
              </a:rPr>
              <a:t>stress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fossilizzazione</a:t>
            </a:r>
            <a:br>
              <a:rPr lang="it-IT" dirty="0" smtClean="0"/>
            </a:br>
            <a:r>
              <a:rPr lang="it-IT" dirty="0" smtClean="0"/>
              <a:t>degli errori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17322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naturalmente la fossilizzazione può essere ‘</a:t>
            </a:r>
            <a:r>
              <a:rPr lang="it-IT" dirty="0" smtClean="0">
                <a:solidFill>
                  <a:srgbClr val="FF0000"/>
                </a:solidFill>
              </a:rPr>
              <a:t>neutralizzata</a:t>
            </a:r>
            <a:r>
              <a:rPr lang="it-IT" dirty="0" smtClean="0"/>
              <a:t>’ in un contesto in cui il parlante può </a:t>
            </a:r>
            <a:r>
              <a:rPr lang="it-IT" dirty="0" smtClean="0">
                <a:solidFill>
                  <a:srgbClr val="FF0000"/>
                </a:solidFill>
              </a:rPr>
              <a:t>controllare e correggere </a:t>
            </a:r>
            <a:r>
              <a:rPr lang="it-IT" dirty="0" smtClean="0"/>
              <a:t>quanto detto, mentre sarà più </a:t>
            </a:r>
            <a:r>
              <a:rPr lang="it-IT" dirty="0" smtClean="0">
                <a:solidFill>
                  <a:srgbClr val="FF0000"/>
                </a:solidFill>
              </a:rPr>
              <a:t>frequente</a:t>
            </a:r>
            <a:r>
              <a:rPr lang="it-IT" dirty="0" smtClean="0"/>
              <a:t> in una situazione </a:t>
            </a:r>
            <a:r>
              <a:rPr lang="it-IT" dirty="0" smtClean="0">
                <a:solidFill>
                  <a:srgbClr val="FF0000"/>
                </a:solidFill>
              </a:rPr>
              <a:t>orale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fossilizzazione</a:t>
            </a:r>
            <a:br>
              <a:rPr lang="it-IT" dirty="0" smtClean="0"/>
            </a:br>
            <a:r>
              <a:rPr lang="it-IT" dirty="0" smtClean="0"/>
              <a:t>degli errori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250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parliamo di </a:t>
            </a:r>
            <a:r>
              <a:rPr lang="it-IT" dirty="0" smtClean="0">
                <a:solidFill>
                  <a:srgbClr val="FF0000"/>
                </a:solidFill>
              </a:rPr>
              <a:t>trasferimento linguistico </a:t>
            </a:r>
            <a:r>
              <a:rPr lang="it-IT" dirty="0" smtClean="0"/>
              <a:t>quando in IL manteniamo </a:t>
            </a:r>
            <a:r>
              <a:rPr lang="it-IT" dirty="0" smtClean="0">
                <a:solidFill>
                  <a:srgbClr val="FF0000"/>
                </a:solidFill>
              </a:rPr>
              <a:t>strutture di LM </a:t>
            </a:r>
            <a:r>
              <a:rPr lang="it-IT" dirty="0" smtClean="0"/>
              <a:t>(o altra L2) come proprie di LE</a:t>
            </a:r>
          </a:p>
          <a:p>
            <a:r>
              <a:rPr lang="it-IT" dirty="0" smtClean="0"/>
              <a:t>nel caso dello spagnolo può succedere con le opposizioni imperfetto / perfetto; uso / omissione dell’articolo; indicativo / congiuntivo; frequente è anche in casi di polisemia e nella fonetica</a:t>
            </a:r>
          </a:p>
          <a:p>
            <a:r>
              <a:rPr lang="it-IT" dirty="0" smtClean="0"/>
              <a:t>oggi questo trasferimento è visto anche come </a:t>
            </a:r>
            <a:r>
              <a:rPr lang="it-IT" dirty="0" smtClean="0">
                <a:solidFill>
                  <a:srgbClr val="FF0000"/>
                </a:solidFill>
              </a:rPr>
              <a:t>possibile meccanismo di acquisizione cosciente</a:t>
            </a:r>
            <a:r>
              <a:rPr lang="it-IT" dirty="0" smtClean="0"/>
              <a:t>, che compensa eventuali carenze nella LE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L’influenza di LM o L2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12723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rgbClr val="873624"/>
              </a:buClr>
            </a:pPr>
            <a:r>
              <a:rPr lang="it-IT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Selinker</a:t>
            </a:r>
            <a:r>
              <a:rPr lang="it-IT" dirty="0">
                <a:solidFill>
                  <a:prstClr val="black">
                    <a:lumMod val="85000"/>
                    <a:lumOff val="15000"/>
                  </a:prstClr>
                </a:solidFill>
              </a:rPr>
              <a:t> parla anche di «</a:t>
            </a:r>
            <a:r>
              <a:rPr lang="it-IT" dirty="0">
                <a:solidFill>
                  <a:srgbClr val="FF0000"/>
                </a:solidFill>
              </a:rPr>
              <a:t>trasferimento di istruzione</a:t>
            </a: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», che può essere dovuto a</a:t>
            </a:r>
          </a:p>
          <a:p>
            <a:pPr lvl="0">
              <a:buClr>
                <a:srgbClr val="873624"/>
              </a:buClr>
            </a:pPr>
            <a:endParaRPr lang="it-IT" dirty="0" smtClean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lvl="1">
              <a:buClr>
                <a:srgbClr val="873624"/>
              </a:buClr>
            </a:pPr>
            <a:r>
              <a:rPr lang="it-IT" sz="24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scarsità dei dati in input</a:t>
            </a:r>
          </a:p>
          <a:p>
            <a:pPr lvl="1">
              <a:buClr>
                <a:srgbClr val="873624"/>
              </a:buClr>
            </a:pPr>
            <a:r>
              <a:rPr lang="it-IT" sz="24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mancanza di adeguatezza dei materiali didattici</a:t>
            </a:r>
          </a:p>
          <a:p>
            <a:pPr lvl="1">
              <a:buClr>
                <a:srgbClr val="873624"/>
              </a:buClr>
            </a:pPr>
            <a:r>
              <a:rPr lang="it-IT" sz="24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errata (o comunque inadeguata) metodologia di insegnamento</a:t>
            </a:r>
            <a:endParaRPr lang="it-IT" sz="2400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L’influenza di LM o L2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59546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a volte la </a:t>
            </a:r>
            <a:r>
              <a:rPr lang="it-IT" dirty="0" smtClean="0">
                <a:solidFill>
                  <a:srgbClr val="FF0000"/>
                </a:solidFill>
              </a:rPr>
              <a:t>fossilizzazione</a:t>
            </a:r>
            <a:r>
              <a:rPr lang="it-IT" dirty="0" smtClean="0"/>
              <a:t> di un errore può anche dipendere dalla </a:t>
            </a:r>
            <a:r>
              <a:rPr lang="it-IT" dirty="0" smtClean="0">
                <a:solidFill>
                  <a:srgbClr val="FF0000"/>
                </a:solidFill>
              </a:rPr>
              <a:t>strategia di apprendimento </a:t>
            </a:r>
            <a:r>
              <a:rPr lang="it-IT" dirty="0" smtClean="0"/>
              <a:t>usata, soprattutto a causa di </a:t>
            </a:r>
            <a:r>
              <a:rPr lang="it-IT" dirty="0" err="1" smtClean="0"/>
              <a:t>ipergeneralizzazione</a:t>
            </a:r>
            <a:r>
              <a:rPr lang="it-IT" dirty="0" smtClean="0"/>
              <a:t> e semplificazione</a:t>
            </a:r>
          </a:p>
          <a:p>
            <a:r>
              <a:rPr lang="it-IT" dirty="0" smtClean="0"/>
              <a:t>la </a:t>
            </a:r>
            <a:r>
              <a:rPr lang="it-IT" b="1" dirty="0" smtClean="0">
                <a:solidFill>
                  <a:srgbClr val="FF0000"/>
                </a:solidFill>
              </a:rPr>
              <a:t>semplificazione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è comune nelle prime fasi di apprendimento; ad esempio, nell’IL spagnola si tende ad evitare elementi poco significativi come </a:t>
            </a:r>
          </a:p>
          <a:p>
            <a:pPr lvl="1"/>
            <a:r>
              <a:rPr lang="it-IT" dirty="0" smtClean="0"/>
              <a:t>gli articoli </a:t>
            </a:r>
          </a:p>
          <a:p>
            <a:pPr lvl="1"/>
            <a:r>
              <a:rPr lang="it-IT" dirty="0" smtClean="0"/>
              <a:t>la distinzione maschile/femminile e singolare/plurale</a:t>
            </a:r>
          </a:p>
          <a:p>
            <a:pPr lvl="1"/>
            <a:r>
              <a:rPr lang="it-IT" dirty="0" smtClean="0"/>
              <a:t>i pronomi atoni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Errori dovuti a strategie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5927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anche l’</a:t>
            </a:r>
            <a:r>
              <a:rPr lang="it-IT" b="1" dirty="0" err="1" smtClean="0">
                <a:solidFill>
                  <a:srgbClr val="FF0000"/>
                </a:solidFill>
              </a:rPr>
              <a:t>ipergeneralizzazione</a:t>
            </a:r>
            <a:r>
              <a:rPr lang="it-IT" dirty="0" smtClean="0"/>
              <a:t> è abbastanza frequente, e consiste nell’applicare una </a:t>
            </a:r>
            <a:r>
              <a:rPr lang="it-IT" dirty="0" smtClean="0">
                <a:solidFill>
                  <a:srgbClr val="FF0000"/>
                </a:solidFill>
              </a:rPr>
              <a:t>regola</a:t>
            </a:r>
            <a:r>
              <a:rPr lang="it-IT" dirty="0" smtClean="0"/>
              <a:t> anche </a:t>
            </a:r>
            <a:r>
              <a:rPr lang="it-IT" dirty="0" smtClean="0">
                <a:solidFill>
                  <a:srgbClr val="FF0000"/>
                </a:solidFill>
              </a:rPr>
              <a:t>fuori del suo campo di competenza</a:t>
            </a:r>
            <a:r>
              <a:rPr lang="it-IT" dirty="0" smtClean="0"/>
              <a:t>; può entrare in gioco, ad esempio</a:t>
            </a:r>
          </a:p>
          <a:p>
            <a:pPr lvl="1"/>
            <a:r>
              <a:rPr lang="it-IT" dirty="0" smtClean="0"/>
              <a:t>nella formazione di avverbi a partire da aggettivi</a:t>
            </a:r>
          </a:p>
          <a:p>
            <a:pPr lvl="1"/>
            <a:r>
              <a:rPr lang="it-IT" dirty="0" smtClean="0"/>
              <a:t>nella formazione di participi regolari per verbi irregolari</a:t>
            </a:r>
          </a:p>
          <a:p>
            <a:pPr lvl="1"/>
            <a:r>
              <a:rPr lang="it-IT" dirty="0" smtClean="0"/>
              <a:t>nell’uso di verbi intransitivi in frasi transitive (e viceversa)</a:t>
            </a:r>
          </a:p>
          <a:p>
            <a:pPr lvl="1"/>
            <a:r>
              <a:rPr lang="it-IT" dirty="0" smtClean="0"/>
              <a:t>maschili che terminino in -a</a:t>
            </a:r>
          </a:p>
          <a:p>
            <a:pPr lvl="1"/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Errori dovuti a strategie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61332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buClr>
                <a:srgbClr val="873624"/>
              </a:buClr>
            </a:pPr>
            <a:r>
              <a:rPr lang="it-IT" dirty="0">
                <a:solidFill>
                  <a:prstClr val="black">
                    <a:lumMod val="85000"/>
                    <a:lumOff val="15000"/>
                  </a:prstClr>
                </a:solidFill>
              </a:rPr>
              <a:t>questi errori sono </a:t>
            </a:r>
            <a:r>
              <a:rPr lang="it-IT" dirty="0">
                <a:solidFill>
                  <a:srgbClr val="FF0000"/>
                </a:solidFill>
              </a:rPr>
              <a:t>frequenti</a:t>
            </a:r>
            <a:r>
              <a:rPr lang="it-IT" dirty="0">
                <a:solidFill>
                  <a:prstClr val="black">
                    <a:lumMod val="85000"/>
                    <a:lumOff val="15000"/>
                  </a:prstClr>
                </a:solidFill>
              </a:rPr>
              <a:t> in una fase di apprendimento, ma poi </a:t>
            </a:r>
            <a:r>
              <a:rPr lang="it-IT" dirty="0">
                <a:solidFill>
                  <a:srgbClr val="FF0000"/>
                </a:solidFill>
              </a:rPr>
              <a:t>tendono a </a:t>
            </a:r>
            <a:r>
              <a:rPr lang="it-IT" dirty="0" smtClean="0">
                <a:solidFill>
                  <a:srgbClr val="FF0000"/>
                </a:solidFill>
              </a:rPr>
              <a:t>sparire</a:t>
            </a:r>
          </a:p>
          <a:p>
            <a:pPr lvl="0">
              <a:buClr>
                <a:srgbClr val="873624"/>
              </a:buClr>
            </a:pPr>
            <a:r>
              <a:rPr lang="it-IT" dirty="0" smtClean="0">
                <a:solidFill>
                  <a:schemeClr val="tx1"/>
                </a:solidFill>
              </a:rPr>
              <a:t>è abbastanza </a:t>
            </a:r>
            <a:r>
              <a:rPr lang="it-IT" dirty="0" smtClean="0">
                <a:solidFill>
                  <a:srgbClr val="FF0000"/>
                </a:solidFill>
              </a:rPr>
              <a:t>difficile eliminare gli errori fossilizzati</a:t>
            </a:r>
            <a:r>
              <a:rPr lang="it-IT" dirty="0" smtClean="0"/>
              <a:t>, a volte anche perché lo studente si «accontenta» del livello raggiunto</a:t>
            </a:r>
          </a:p>
          <a:p>
            <a:pPr lvl="0">
              <a:buClr>
                <a:srgbClr val="873624"/>
              </a:buClr>
            </a:pPr>
            <a:endParaRPr lang="it-IT" dirty="0" smtClean="0">
              <a:solidFill>
                <a:schemeClr val="tx1"/>
              </a:solidFill>
            </a:endParaRPr>
          </a:p>
          <a:p>
            <a:pPr lvl="0">
              <a:buClr>
                <a:srgbClr val="873624"/>
              </a:buClr>
            </a:pPr>
            <a:r>
              <a:rPr lang="it-IT" dirty="0" smtClean="0">
                <a:solidFill>
                  <a:schemeClr val="tx1"/>
                </a:solidFill>
              </a:rPr>
              <a:t>quando uno studente </a:t>
            </a:r>
            <a:r>
              <a:rPr lang="it-IT" dirty="0" smtClean="0">
                <a:solidFill>
                  <a:srgbClr val="FF0000"/>
                </a:solidFill>
              </a:rPr>
              <a:t>percepisce l’errore </a:t>
            </a:r>
            <a:r>
              <a:rPr lang="it-IT" dirty="0" smtClean="0">
                <a:solidFill>
                  <a:schemeClr val="tx1"/>
                </a:solidFill>
              </a:rPr>
              <a:t>e tenta di correggerlo, presumibilmente andrà a formulare </a:t>
            </a:r>
            <a:r>
              <a:rPr lang="it-IT" dirty="0" smtClean="0">
                <a:solidFill>
                  <a:srgbClr val="FF0000"/>
                </a:solidFill>
              </a:rPr>
              <a:t>nuove ipotesi </a:t>
            </a:r>
            <a:r>
              <a:rPr lang="it-IT" dirty="0" smtClean="0">
                <a:solidFill>
                  <a:schemeClr val="tx1"/>
                </a:solidFill>
              </a:rPr>
              <a:t>che, inevitabilmente, lo porteranno a commettere </a:t>
            </a:r>
            <a:r>
              <a:rPr lang="it-IT" dirty="0" smtClean="0">
                <a:solidFill>
                  <a:srgbClr val="FF0000"/>
                </a:solidFill>
              </a:rPr>
              <a:t>nuovi errori </a:t>
            </a:r>
            <a:r>
              <a:rPr lang="it-IT" dirty="0" smtClean="0">
                <a:solidFill>
                  <a:schemeClr val="tx1"/>
                </a:solidFill>
              </a:rPr>
              <a:t>prima di arrivare alla forma corretta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Errori dovuti a strategie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3818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pertina">
  <a:themeElements>
    <a:clrScheme name="Copertina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Copertina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pertina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2064</TotalTime>
  <Words>1266</Words>
  <Application>Microsoft Office PowerPoint</Application>
  <PresentationFormat>Presentazione su schermo (4:3)</PresentationFormat>
  <Paragraphs>103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0" baseType="lpstr">
      <vt:lpstr>Copertina</vt:lpstr>
      <vt:lpstr>L’interlingua</vt:lpstr>
      <vt:lpstr>L’interlingua</vt:lpstr>
      <vt:lpstr>L’interlingua</vt:lpstr>
      <vt:lpstr>L’interlingua</vt:lpstr>
      <vt:lpstr>L’analisi degli errori</vt:lpstr>
      <vt:lpstr>L’analisi degli errori</vt:lpstr>
      <vt:lpstr>L’analisi degli errori</vt:lpstr>
      <vt:lpstr>L’analisi degli errori</vt:lpstr>
      <vt:lpstr>Lo spagnolo come LE</vt:lpstr>
      <vt:lpstr>Lo spagnolo come LE</vt:lpstr>
      <vt:lpstr>Lo spagnolo come LE</vt:lpstr>
      <vt:lpstr>La fossilizzazione  degli errori</vt:lpstr>
      <vt:lpstr>La fossilizzazione degli errori</vt:lpstr>
      <vt:lpstr>La fossilizzazione degli errori</vt:lpstr>
      <vt:lpstr>L’influenza di LM o L2</vt:lpstr>
      <vt:lpstr>L’influenza di LM o L2</vt:lpstr>
      <vt:lpstr>Errori dovuti a strategie</vt:lpstr>
      <vt:lpstr>Errori dovuti a strategie</vt:lpstr>
      <vt:lpstr>Errori dovuti a strategie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Anglicismi</dc:title>
  <dc:creator>Mirko Brizi</dc:creator>
  <cp:lastModifiedBy>Mirko Brizi</cp:lastModifiedBy>
  <cp:revision>127</cp:revision>
  <dcterms:created xsi:type="dcterms:W3CDTF">2014-04-02T09:52:20Z</dcterms:created>
  <dcterms:modified xsi:type="dcterms:W3CDTF">2014-05-23T12:25:51Z</dcterms:modified>
</cp:coreProperties>
</file>