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85" r:id="rId1"/>
  </p:sldMasterIdLst>
  <p:notesMasterIdLst>
    <p:notesMasterId r:id="rId7"/>
  </p:notesMasterIdLst>
  <p:sldIdLst>
    <p:sldId id="256" r:id="rId2"/>
    <p:sldId id="259" r:id="rId3"/>
    <p:sldId id="260" r:id="rId4"/>
    <p:sldId id="261" r:id="rId5"/>
    <p:sldId id="262" r:id="rId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4BDDBB-2FF9-4D1F-939E-37225CD693E6}" type="datetimeFigureOut">
              <a:rPr lang="it-IT" smtClean="0"/>
              <a:pPr/>
              <a:t>23/10/2010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BA6D6C-88AE-4BB9-BDEF-5105867102D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tonda angolo diagonale rettangolo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endParaRPr lang="it-IT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2" name="Segnaposto piè di pagina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</p:spTree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Rettangolo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9" name="Segnaposto data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endParaRPr lang="it-IT"/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1" name="Segnaposto piè di pagina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3" name="Segnaposto immagine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it-IT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Fare clic sull'icona per inserire un'immagine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egnaposto data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olo isosce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323528" y="6093296"/>
            <a:ext cx="8064896" cy="620688"/>
          </a:xfrm>
        </p:spPr>
        <p:txBody>
          <a:bodyPr tIns="0" bIns="0" anchor="b"/>
          <a:lstStyle>
            <a:lvl1pPr algn="r">
              <a:defRPr sz="1800"/>
            </a:lvl1pPr>
          </a:lstStyle>
          <a:p>
            <a:r>
              <a:rPr lang="it-IT" dirty="0" smtClean="0"/>
              <a:t>Corso di Analisi delle Politiche pubbliche e della protezione sociale </a:t>
            </a:r>
            <a:r>
              <a:rPr lang="it-IT" dirty="0" err="1" smtClean="0"/>
              <a:t>a.a.</a:t>
            </a:r>
            <a:r>
              <a:rPr lang="it-IT" dirty="0" smtClean="0"/>
              <a:t> 2010-2011</a:t>
            </a:r>
            <a:endParaRPr lang="it-IT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392247" y="5661248"/>
            <a:ext cx="751753" cy="412997"/>
          </a:xfrm>
        </p:spPr>
        <p:txBody>
          <a:bodyPr anchor="ctr"/>
          <a:lstStyle>
            <a:lvl1pPr algn="ctr">
              <a:defRPr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3" name="Titolo 12"/>
          <p:cNvSpPr>
            <a:spLocks noGrp="1"/>
          </p:cNvSpPr>
          <p:nvPr>
            <p:ph type="title" hasCustomPrompt="1"/>
          </p:nvPr>
        </p:nvSpPr>
        <p:spPr>
          <a:xfrm>
            <a:off x="323528" y="0"/>
            <a:ext cx="8229600" cy="1399032"/>
          </a:xfrm>
        </p:spPr>
        <p:txBody>
          <a:bodyPr>
            <a:normAutofit/>
          </a:bodyPr>
          <a:lstStyle>
            <a:lvl1pPr algn="ctr">
              <a:defRPr sz="2800" b="1" baseline="0"/>
            </a:lvl1pPr>
          </a:lstStyle>
          <a:p>
            <a:r>
              <a:rPr lang="it-IT" dirty="0" smtClean="0"/>
              <a:t>Il carattere “pubblico” del diritto pubblico</a:t>
            </a:r>
            <a:endParaRPr lang="it-IT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olo isosce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323528" y="6093296"/>
            <a:ext cx="8064896" cy="620688"/>
          </a:xfrm>
        </p:spPr>
        <p:txBody>
          <a:bodyPr tIns="0" bIns="0" anchor="b"/>
          <a:lstStyle>
            <a:lvl1pPr algn="r">
              <a:defRPr sz="1800"/>
            </a:lvl1pPr>
          </a:lstStyle>
          <a:p>
            <a:r>
              <a:rPr lang="it-IT" dirty="0" smtClean="0"/>
              <a:t>Corso di Analisi delle Politiche pubbliche e della protezione sociale </a:t>
            </a:r>
            <a:r>
              <a:rPr lang="it-IT" dirty="0" err="1" smtClean="0"/>
              <a:t>a.a.</a:t>
            </a:r>
            <a:r>
              <a:rPr lang="it-IT" dirty="0" smtClean="0"/>
              <a:t> 2010-2011</a:t>
            </a:r>
            <a:endParaRPr lang="it-IT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392247" y="5661248"/>
            <a:ext cx="751753" cy="412997"/>
          </a:xfrm>
        </p:spPr>
        <p:txBody>
          <a:bodyPr anchor="ctr"/>
          <a:lstStyle>
            <a:lvl1pPr algn="ctr">
              <a:defRPr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3" name="Titolo 12"/>
          <p:cNvSpPr>
            <a:spLocks noGrp="1"/>
          </p:cNvSpPr>
          <p:nvPr>
            <p:ph type="title" hasCustomPrompt="1"/>
          </p:nvPr>
        </p:nvSpPr>
        <p:spPr>
          <a:xfrm>
            <a:off x="323528" y="0"/>
            <a:ext cx="8229600" cy="1399032"/>
          </a:xfrm>
        </p:spPr>
        <p:txBody>
          <a:bodyPr>
            <a:normAutofit/>
          </a:bodyPr>
          <a:lstStyle>
            <a:lvl1pPr algn="ctr">
              <a:defRPr sz="2800" b="1" baseline="0"/>
            </a:lvl1pPr>
          </a:lstStyle>
          <a:p>
            <a:r>
              <a:rPr lang="it-IT" dirty="0" err="1" smtClean="0"/>
              <a:t>N-persons</a:t>
            </a:r>
            <a:r>
              <a:rPr lang="it-IT" dirty="0" smtClean="0"/>
              <a:t> </a:t>
            </a:r>
            <a:r>
              <a:rPr lang="it-IT" dirty="0" err="1" smtClean="0"/>
              <a:t>dilemmas</a:t>
            </a:r>
            <a:endParaRPr lang="it-IT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olo isosce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>
          <a:xfrm>
            <a:off x="323528" y="6093296"/>
            <a:ext cx="8064896" cy="620688"/>
          </a:xfrm>
        </p:spPr>
        <p:txBody>
          <a:bodyPr tIns="0" bIns="0" anchor="b"/>
          <a:lstStyle>
            <a:lvl1pPr algn="r">
              <a:defRPr sz="1800"/>
            </a:lvl1pPr>
          </a:lstStyle>
          <a:p>
            <a:r>
              <a:rPr lang="it-IT" dirty="0" smtClean="0"/>
              <a:t>Corso di Analisi delle Politiche pubbliche e della protezione sociale </a:t>
            </a:r>
            <a:r>
              <a:rPr lang="it-IT" dirty="0" err="1" smtClean="0"/>
              <a:t>a.a.</a:t>
            </a:r>
            <a:r>
              <a:rPr lang="it-IT" dirty="0" smtClean="0"/>
              <a:t> 2010-2011</a:t>
            </a:r>
            <a:endParaRPr lang="it-IT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>
          <a:xfrm>
            <a:off x="8392247" y="5661248"/>
            <a:ext cx="751753" cy="412997"/>
          </a:xfrm>
        </p:spPr>
        <p:txBody>
          <a:bodyPr anchor="ctr"/>
          <a:lstStyle>
            <a:lvl1pPr algn="ctr">
              <a:defRPr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 dirty="0"/>
          </a:p>
        </p:txBody>
      </p:sp>
      <p:sp>
        <p:nvSpPr>
          <p:cNvPr id="13" name="Titolo 12"/>
          <p:cNvSpPr>
            <a:spLocks noGrp="1"/>
          </p:cNvSpPr>
          <p:nvPr>
            <p:ph type="title" hasCustomPrompt="1"/>
          </p:nvPr>
        </p:nvSpPr>
        <p:spPr>
          <a:xfrm>
            <a:off x="323528" y="0"/>
            <a:ext cx="8229600" cy="1399032"/>
          </a:xfrm>
        </p:spPr>
        <p:txBody>
          <a:bodyPr>
            <a:normAutofit/>
          </a:bodyPr>
          <a:lstStyle>
            <a:lvl1pPr algn="ctr">
              <a:defRPr sz="2800" b="1" baseline="0"/>
            </a:lvl1pPr>
          </a:lstStyle>
          <a:p>
            <a:r>
              <a:rPr lang="it-IT" dirty="0" smtClean="0"/>
              <a:t>Il carattere “pubblico” del diritto pubblico</a:t>
            </a:r>
            <a:endParaRPr lang="it-IT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tonda angolo diagonale rettangolo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r>
              <a:rPr lang="it-IT" smtClean="0"/>
              <a:t>Corso di Analisi delle Politiche pubbliche e della protezione sociale a.a. 2010-2011</a:t>
            </a:r>
            <a:endParaRPr lang="it-IT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25B1BEC0-A0A9-49AB-8D0A-BE2D34DF3DF6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684" r:id="rId15"/>
  </p:sldLayoutIdLst>
  <p:hf hdr="0" dt="0"/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395536" y="2924944"/>
            <a:ext cx="835292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N-persons</a:t>
            </a:r>
            <a:r>
              <a:rPr lang="it-I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it-IT" sz="4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dilemmas</a:t>
            </a:r>
            <a:r>
              <a:rPr lang="it-IT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razionalità vs. azione collettiva</a:t>
            </a:r>
            <a:endParaRPr lang="it-IT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539552" y="6021288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 smtClean="0"/>
              <a:t>Corso di Analisi delle politiche pubbliche e della protezione sociale </a:t>
            </a:r>
            <a:r>
              <a:rPr lang="it-IT" dirty="0" err="1" smtClean="0"/>
              <a:t>a.a.</a:t>
            </a:r>
            <a:r>
              <a:rPr lang="it-IT" dirty="0" smtClean="0"/>
              <a:t> 2010-2011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>
          <a:xfrm>
            <a:off x="-180528" y="5877272"/>
            <a:ext cx="8604448" cy="764704"/>
          </a:xfrm>
        </p:spPr>
        <p:txBody>
          <a:bodyPr/>
          <a:lstStyle/>
          <a:p>
            <a:r>
              <a:rPr lang="it-IT" sz="1600" dirty="0" smtClean="0"/>
              <a:t>Corso di Analisi delle Politiche pubbliche e della protezione sociale </a:t>
            </a:r>
            <a:r>
              <a:rPr lang="it-IT" sz="1600" dirty="0" err="1" smtClean="0"/>
              <a:t>a.a.</a:t>
            </a:r>
            <a:r>
              <a:rPr lang="it-IT" sz="1600" dirty="0" smtClean="0"/>
              <a:t> 2010-2011</a:t>
            </a:r>
            <a:endParaRPr lang="it-IT" sz="1600" dirty="0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1</a:t>
            </a:fld>
            <a:endParaRPr lang="it-IT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N-persons</a:t>
            </a:r>
            <a:r>
              <a:rPr lang="it-IT" dirty="0" smtClean="0"/>
              <a:t> </a:t>
            </a:r>
            <a:r>
              <a:rPr lang="it-IT" dirty="0" err="1" smtClean="0"/>
              <a:t>dilemmas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2267744" y="1628800"/>
            <a:ext cx="648072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</a:rPr>
              <a:t>BENI PUBBLICI</a:t>
            </a:r>
          </a:p>
          <a:p>
            <a:r>
              <a:rPr lang="it-IT" dirty="0" smtClean="0"/>
              <a:t>Il costo genera un beneficio condiviso tra tutti.</a:t>
            </a:r>
          </a:p>
          <a:p>
            <a:r>
              <a:rPr lang="it-IT" dirty="0" smtClean="0"/>
              <a:t>Individualmente si ha l’incentivo ad evitare di sostenere il costo, ma se tutti pongono in essere lo stesso comportamento opportunistico il risultato è un peggioramento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2339752" y="3717032"/>
            <a:ext cx="655272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smtClean="0">
                <a:solidFill>
                  <a:srgbClr val="FF0000"/>
                </a:solidFill>
              </a:rPr>
              <a:t>TRAGEDY OF THE COMMONS</a:t>
            </a:r>
          </a:p>
          <a:p>
            <a:r>
              <a:rPr lang="it-IT" dirty="0" smtClean="0"/>
              <a:t>L’individuo è tentato da un beneficio il cui costo è suddiviso tra tutti; se tutti non resistono alla tentazione l’esito è un disastro collettivo</a:t>
            </a:r>
            <a:endParaRPr lang="it-IT" dirty="0"/>
          </a:p>
        </p:txBody>
      </p:sp>
      <p:sp>
        <p:nvSpPr>
          <p:cNvPr id="7" name="Freccia circolare a destra 6"/>
          <p:cNvSpPr/>
          <p:nvPr/>
        </p:nvSpPr>
        <p:spPr>
          <a:xfrm>
            <a:off x="323528" y="2348880"/>
            <a:ext cx="2016224" cy="3816424"/>
          </a:xfrm>
          <a:prstGeom prst="curvedRightArrow">
            <a:avLst/>
          </a:prstGeom>
          <a:solidFill>
            <a:srgbClr val="FFFF00"/>
          </a:solidFill>
          <a:effectLst>
            <a:glow rad="139700">
              <a:schemeClr val="accent3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8" name="Freccia circolare a destra 7"/>
          <p:cNvSpPr/>
          <p:nvPr/>
        </p:nvSpPr>
        <p:spPr>
          <a:xfrm>
            <a:off x="611560" y="3645024"/>
            <a:ext cx="1512168" cy="2520280"/>
          </a:xfrm>
          <a:prstGeom prst="curvedRightArrow">
            <a:avLst/>
          </a:prstGeom>
          <a:solidFill>
            <a:srgbClr val="FFFF00"/>
          </a:solidFill>
          <a:effectLst>
            <a:glow rad="139700">
              <a:schemeClr val="accent3">
                <a:satMod val="175000"/>
                <a:alpha val="40000"/>
              </a:schemeClr>
            </a:glow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699792" y="5373216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ESTERNALITA’ NEGATIVE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 dirty="0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2</a:t>
            </a:fld>
            <a:endParaRPr lang="it-IT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N-persons</a:t>
            </a:r>
            <a:r>
              <a:rPr lang="it-IT" dirty="0" smtClean="0"/>
              <a:t> </a:t>
            </a:r>
            <a:r>
              <a:rPr lang="it-IT" dirty="0" err="1" smtClean="0"/>
              <a:t>dilemmas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683568" y="1556792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PUBLIC GOODS DILEMMAS</a:t>
            </a:r>
          </a:p>
          <a:p>
            <a:pPr algn="just"/>
            <a:r>
              <a:rPr lang="it-IT" dirty="0" smtClean="0"/>
              <a:t>Riguardano i beni pubblici puri, non esclusivi, per cui individualmente è razionale comportarsi da free rider, collettivamente invece no, e non rivali, in quanto l’uso non diminuisce la disponibilità del bene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755576" y="3140968"/>
            <a:ext cx="78488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Questione centrale dei </a:t>
            </a:r>
            <a:r>
              <a:rPr lang="it-IT" i="1" dirty="0" smtClean="0"/>
              <a:t>public </a:t>
            </a:r>
            <a:r>
              <a:rPr lang="it-IT" i="1" dirty="0" err="1" smtClean="0"/>
              <a:t>goods</a:t>
            </a:r>
            <a:r>
              <a:rPr lang="it-IT" i="1" dirty="0" smtClean="0"/>
              <a:t> </a:t>
            </a:r>
            <a:r>
              <a:rPr lang="it-IT" i="1" dirty="0" err="1" smtClean="0"/>
              <a:t>dilemmas</a:t>
            </a:r>
            <a:r>
              <a:rPr lang="it-IT" dirty="0" smtClean="0"/>
              <a:t> è la relazione tra il livello di risorse reso disponibile e il livello di bene pubblico fornito, ossia la sua 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FUNZIONE </a:t>
            </a:r>
            <a:r>
              <a:rPr lang="it-IT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</a:t>
            </a:r>
            <a:r>
              <a:rPr lang="it-IT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PRODUZIONE</a:t>
            </a:r>
            <a:r>
              <a:rPr lang="it-IT" dirty="0" smtClean="0"/>
              <a:t>:</a:t>
            </a:r>
          </a:p>
          <a:p>
            <a:endParaRPr lang="it-IT" dirty="0"/>
          </a:p>
        </p:txBody>
      </p:sp>
      <p:sp>
        <p:nvSpPr>
          <p:cNvPr id="7" name="CasellaDiTesto 6"/>
          <p:cNvSpPr txBox="1"/>
          <p:nvPr/>
        </p:nvSpPr>
        <p:spPr>
          <a:xfrm>
            <a:off x="827584" y="4437112"/>
            <a:ext cx="69847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i="1" dirty="0" err="1" smtClean="0"/>
              <a:t>Step</a:t>
            </a:r>
            <a:r>
              <a:rPr lang="it-IT" i="1" dirty="0" smtClean="0"/>
              <a:t> </a:t>
            </a:r>
            <a:r>
              <a:rPr lang="it-IT" i="1" dirty="0" err="1" smtClean="0"/>
              <a:t>function</a:t>
            </a:r>
            <a:r>
              <a:rPr lang="it-IT" dirty="0" smtClean="0"/>
              <a:t>:</a:t>
            </a:r>
          </a:p>
          <a:p>
            <a:pPr algn="just"/>
            <a:r>
              <a:rPr lang="it-IT" dirty="0" smtClean="0"/>
              <a:t>Viene prodotta una piccola quantità, o addirittura nessuna, fino a che non si raggiunge un livello in corrispondenza del quale ad un piccolo aumento di risorse corrisponde un’ampia e discontinua quantità del bene pubblico prodotto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 dirty="0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3</a:t>
            </a:fld>
            <a:endParaRPr lang="it-IT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>
          <a:xfrm>
            <a:off x="395536" y="-387424"/>
            <a:ext cx="8229600" cy="1399032"/>
          </a:xfrm>
        </p:spPr>
        <p:txBody>
          <a:bodyPr/>
          <a:lstStyle/>
          <a:p>
            <a:r>
              <a:rPr lang="it-IT" dirty="0" err="1" smtClean="0"/>
              <a:t>N-persons</a:t>
            </a:r>
            <a:r>
              <a:rPr lang="it-IT" dirty="0" smtClean="0"/>
              <a:t> </a:t>
            </a:r>
            <a:r>
              <a:rPr lang="it-IT" dirty="0" err="1" smtClean="0"/>
              <a:t>dilemmas</a:t>
            </a:r>
            <a:endParaRPr lang="it-IT" dirty="0"/>
          </a:p>
        </p:txBody>
      </p:sp>
      <p:cxnSp>
        <p:nvCxnSpPr>
          <p:cNvPr id="6" name="Connettore 1 5"/>
          <p:cNvCxnSpPr/>
          <p:nvPr/>
        </p:nvCxnSpPr>
        <p:spPr>
          <a:xfrm rot="5400000">
            <a:off x="-288540" y="2240868"/>
            <a:ext cx="20882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ttore 1 7"/>
          <p:cNvCxnSpPr/>
          <p:nvPr/>
        </p:nvCxnSpPr>
        <p:spPr>
          <a:xfrm>
            <a:off x="755576" y="3284984"/>
            <a:ext cx="24482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co 8"/>
          <p:cNvSpPr/>
          <p:nvPr/>
        </p:nvSpPr>
        <p:spPr>
          <a:xfrm rot="273691" flipH="1">
            <a:off x="772567" y="1992776"/>
            <a:ext cx="2002161" cy="2317886"/>
          </a:xfrm>
          <a:prstGeom prst="arc">
            <a:avLst>
              <a:gd name="adj1" fmla="val 15255302"/>
              <a:gd name="adj2" fmla="val 906822"/>
            </a:avLst>
          </a:prstGeom>
          <a:ln w="57150">
            <a:solidFill>
              <a:schemeClr val="accent6">
                <a:lumMod val="75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CasellaDiTesto 9"/>
          <p:cNvSpPr txBox="1"/>
          <p:nvPr/>
        </p:nvSpPr>
        <p:spPr>
          <a:xfrm>
            <a:off x="1979712" y="342900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Risorse</a:t>
            </a:r>
            <a:endParaRPr lang="it-IT" dirty="0"/>
          </a:p>
        </p:txBody>
      </p:sp>
      <p:sp>
        <p:nvSpPr>
          <p:cNvPr id="13" name="CasellaDiTesto 12"/>
          <p:cNvSpPr txBox="1"/>
          <p:nvPr/>
        </p:nvSpPr>
        <p:spPr>
          <a:xfrm rot="16200000">
            <a:off x="-463479" y="1983759"/>
            <a:ext cx="1943346" cy="369332"/>
          </a:xfrm>
          <a:prstGeom prst="rect">
            <a:avLst/>
          </a:prstGeom>
          <a:noFill/>
          <a:scene3d>
            <a:camera prst="orthographicFront">
              <a:rot lat="0" lon="21299999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it-IT" dirty="0" smtClean="0"/>
              <a:t>Bene pubblico</a:t>
            </a:r>
            <a:endParaRPr lang="it-IT" dirty="0"/>
          </a:p>
        </p:txBody>
      </p:sp>
      <p:cxnSp>
        <p:nvCxnSpPr>
          <p:cNvPr id="14" name="Connettore 1 13"/>
          <p:cNvCxnSpPr/>
          <p:nvPr/>
        </p:nvCxnSpPr>
        <p:spPr>
          <a:xfrm rot="5400000">
            <a:off x="2663788" y="2240868"/>
            <a:ext cx="20882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1 14"/>
          <p:cNvCxnSpPr/>
          <p:nvPr/>
        </p:nvCxnSpPr>
        <p:spPr>
          <a:xfrm>
            <a:off x="3707904" y="3284984"/>
            <a:ext cx="24482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/>
          <p:cNvSpPr txBox="1"/>
          <p:nvPr/>
        </p:nvSpPr>
        <p:spPr>
          <a:xfrm>
            <a:off x="4932040" y="342900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Risorse</a:t>
            </a:r>
            <a:endParaRPr lang="it-IT" dirty="0"/>
          </a:p>
        </p:txBody>
      </p:sp>
      <p:sp>
        <p:nvSpPr>
          <p:cNvPr id="17" name="CasellaDiTesto 16"/>
          <p:cNvSpPr txBox="1"/>
          <p:nvPr/>
        </p:nvSpPr>
        <p:spPr>
          <a:xfrm rot="16200000">
            <a:off x="2488849" y="1983759"/>
            <a:ext cx="1943346" cy="369332"/>
          </a:xfrm>
          <a:prstGeom prst="rect">
            <a:avLst/>
          </a:prstGeom>
          <a:noFill/>
          <a:scene3d>
            <a:camera prst="orthographicFront">
              <a:rot lat="0" lon="21299999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it-IT" dirty="0" smtClean="0"/>
              <a:t>Bene pubblico</a:t>
            </a:r>
            <a:endParaRPr lang="it-IT" dirty="0"/>
          </a:p>
        </p:txBody>
      </p:sp>
      <p:sp>
        <p:nvSpPr>
          <p:cNvPr id="18" name="Arco 17"/>
          <p:cNvSpPr/>
          <p:nvPr/>
        </p:nvSpPr>
        <p:spPr>
          <a:xfrm rot="10800000" flipH="1">
            <a:off x="2910991" y="903286"/>
            <a:ext cx="2355058" cy="2375371"/>
          </a:xfrm>
          <a:prstGeom prst="arc">
            <a:avLst>
              <a:gd name="adj1" fmla="val 15255302"/>
              <a:gd name="adj2" fmla="val 1143496"/>
            </a:avLst>
          </a:prstGeom>
          <a:ln w="57150">
            <a:solidFill>
              <a:schemeClr val="accent6">
                <a:lumMod val="75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9" name="Connettore 1 18"/>
          <p:cNvCxnSpPr/>
          <p:nvPr/>
        </p:nvCxnSpPr>
        <p:spPr>
          <a:xfrm rot="5400000">
            <a:off x="5400092" y="2240868"/>
            <a:ext cx="20882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1 19"/>
          <p:cNvCxnSpPr/>
          <p:nvPr/>
        </p:nvCxnSpPr>
        <p:spPr>
          <a:xfrm>
            <a:off x="6444208" y="3284984"/>
            <a:ext cx="24482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sellaDiTesto 20"/>
          <p:cNvSpPr txBox="1"/>
          <p:nvPr/>
        </p:nvSpPr>
        <p:spPr>
          <a:xfrm>
            <a:off x="7596336" y="3429000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Risorse</a:t>
            </a:r>
            <a:endParaRPr lang="it-IT" dirty="0"/>
          </a:p>
        </p:txBody>
      </p:sp>
      <p:sp>
        <p:nvSpPr>
          <p:cNvPr id="22" name="CasellaDiTesto 21"/>
          <p:cNvSpPr txBox="1"/>
          <p:nvPr/>
        </p:nvSpPr>
        <p:spPr>
          <a:xfrm rot="16200000">
            <a:off x="5225153" y="1983759"/>
            <a:ext cx="1943346" cy="369332"/>
          </a:xfrm>
          <a:prstGeom prst="rect">
            <a:avLst/>
          </a:prstGeom>
          <a:noFill/>
          <a:scene3d>
            <a:camera prst="orthographicFront">
              <a:rot lat="0" lon="21299999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it-IT" dirty="0" smtClean="0"/>
              <a:t>Bene pubblico</a:t>
            </a:r>
            <a:endParaRPr lang="it-IT" dirty="0"/>
          </a:p>
        </p:txBody>
      </p:sp>
      <p:cxnSp>
        <p:nvCxnSpPr>
          <p:cNvPr id="24" name="Connettore 1 23"/>
          <p:cNvCxnSpPr/>
          <p:nvPr/>
        </p:nvCxnSpPr>
        <p:spPr>
          <a:xfrm rot="5400000" flipH="1" flipV="1">
            <a:off x="6300192" y="1412776"/>
            <a:ext cx="2016224" cy="1728192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nettore 1 24"/>
          <p:cNvCxnSpPr/>
          <p:nvPr/>
        </p:nvCxnSpPr>
        <p:spPr>
          <a:xfrm rot="5400000">
            <a:off x="2735796" y="4617132"/>
            <a:ext cx="208823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ttore 1 25"/>
          <p:cNvCxnSpPr/>
          <p:nvPr/>
        </p:nvCxnSpPr>
        <p:spPr>
          <a:xfrm>
            <a:off x="3779912" y="5661248"/>
            <a:ext cx="244827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CasellaDiTesto 26"/>
          <p:cNvSpPr txBox="1"/>
          <p:nvPr/>
        </p:nvSpPr>
        <p:spPr>
          <a:xfrm>
            <a:off x="4932040" y="5805264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Risorse</a:t>
            </a:r>
            <a:endParaRPr lang="it-IT" dirty="0"/>
          </a:p>
        </p:txBody>
      </p:sp>
      <p:sp>
        <p:nvSpPr>
          <p:cNvPr id="28" name="CasellaDiTesto 27"/>
          <p:cNvSpPr txBox="1"/>
          <p:nvPr/>
        </p:nvSpPr>
        <p:spPr>
          <a:xfrm rot="16200000">
            <a:off x="2560857" y="4360023"/>
            <a:ext cx="1943346" cy="369332"/>
          </a:xfrm>
          <a:prstGeom prst="rect">
            <a:avLst/>
          </a:prstGeom>
          <a:noFill/>
          <a:scene3d>
            <a:camera prst="orthographicFront">
              <a:rot lat="0" lon="21299999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it-IT" dirty="0" smtClean="0"/>
              <a:t>Bene pubblico</a:t>
            </a:r>
            <a:endParaRPr lang="it-IT" dirty="0"/>
          </a:p>
        </p:txBody>
      </p:sp>
      <p:cxnSp>
        <p:nvCxnSpPr>
          <p:cNvPr id="36" name="Connettore 1 35"/>
          <p:cNvCxnSpPr/>
          <p:nvPr/>
        </p:nvCxnSpPr>
        <p:spPr>
          <a:xfrm>
            <a:off x="3779912" y="5013176"/>
            <a:ext cx="1224136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onnettore 1 37"/>
          <p:cNvCxnSpPr/>
          <p:nvPr/>
        </p:nvCxnSpPr>
        <p:spPr>
          <a:xfrm rot="5400000" flipH="1" flipV="1">
            <a:off x="4752020" y="4761148"/>
            <a:ext cx="504056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1 39"/>
          <p:cNvCxnSpPr/>
          <p:nvPr/>
        </p:nvCxnSpPr>
        <p:spPr>
          <a:xfrm>
            <a:off x="5004048" y="4509120"/>
            <a:ext cx="1080120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asellaDiTesto 40"/>
          <p:cNvSpPr txBox="1"/>
          <p:nvPr/>
        </p:nvSpPr>
        <p:spPr>
          <a:xfrm>
            <a:off x="395536" y="4077072"/>
            <a:ext cx="18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STEP FUNCTION o funzione “a gradini”</a:t>
            </a:r>
            <a:endParaRPr lang="it-IT" dirty="0"/>
          </a:p>
        </p:txBody>
      </p:sp>
      <p:sp>
        <p:nvSpPr>
          <p:cNvPr id="42" name="Freccia a destra 41"/>
          <p:cNvSpPr/>
          <p:nvPr/>
        </p:nvSpPr>
        <p:spPr>
          <a:xfrm>
            <a:off x="2051720" y="4437112"/>
            <a:ext cx="1224136" cy="864096"/>
          </a:xfrm>
          <a:prstGeom prst="rightArrow">
            <a:avLst/>
          </a:prstGeom>
          <a:solidFill>
            <a:schemeClr val="accent6">
              <a:lumMod val="75000"/>
            </a:schemeClr>
          </a:solidFill>
          <a:effectLst>
            <a:glow rad="228600">
              <a:schemeClr val="accent6">
                <a:satMod val="175000"/>
                <a:alpha val="40000"/>
              </a:schemeClr>
            </a:glow>
            <a:innerShdw blurRad="63500" dist="50800" dir="189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piè di pagina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Corso di Analisi delle Politiche pubbliche e della protezione sociale a.a. 2010-2011</a:t>
            </a:r>
            <a:endParaRPr lang="it-IT" dirty="0"/>
          </a:p>
        </p:txBody>
      </p:sp>
      <p:sp>
        <p:nvSpPr>
          <p:cNvPr id="11" name="Segnaposto numero diapositiva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B1BEC0-A0A9-49AB-8D0A-BE2D34DF3DF6}" type="slidenum">
              <a:rPr lang="it-IT" smtClean="0"/>
              <a:pPr/>
              <a:t>4</a:t>
            </a:fld>
            <a:endParaRPr lang="it-IT" dirty="0"/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N-persons</a:t>
            </a:r>
            <a:r>
              <a:rPr lang="it-IT" dirty="0" smtClean="0"/>
              <a:t> </a:t>
            </a:r>
            <a:r>
              <a:rPr lang="it-IT" dirty="0" err="1" smtClean="0"/>
              <a:t>dilemmas</a:t>
            </a:r>
            <a:endParaRPr lang="it-IT" dirty="0"/>
          </a:p>
        </p:txBody>
      </p:sp>
      <p:sp>
        <p:nvSpPr>
          <p:cNvPr id="5" name="CasellaDiTesto 4"/>
          <p:cNvSpPr txBox="1"/>
          <p:nvPr/>
        </p:nvSpPr>
        <p:spPr>
          <a:xfrm>
            <a:off x="683568" y="1556792"/>
            <a:ext cx="7992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THE TRAGEDY OF THE COMMONS</a:t>
            </a:r>
          </a:p>
          <a:p>
            <a:pPr algn="just"/>
            <a:r>
              <a:rPr lang="it-IT" dirty="0" smtClean="0"/>
              <a:t>Il problema è la non esclusività, ma, a differenza dei beni pubblici, i COMMONS DILEMMAS sono caratterizzati dalla SOTTRAIBILITA’ dei benefici (in antitesi alla non rivalità).</a:t>
            </a:r>
            <a:endParaRPr lang="it-IT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755576" y="3140968"/>
            <a:ext cx="784887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 smtClean="0"/>
              <a:t>Questione centrale NON è la funzione di produzione, ma la capacità portante (“</a:t>
            </a:r>
            <a:r>
              <a:rPr lang="it-IT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carrying</a:t>
            </a:r>
            <a:r>
              <a:rPr lang="it-IT" sz="2400" dirty="0" smtClean="0"/>
              <a:t>”) dei </a:t>
            </a:r>
            <a:r>
              <a:rPr lang="it-IT" sz="2400" i="1" dirty="0" err="1" smtClean="0"/>
              <a:t>commons</a:t>
            </a:r>
            <a:r>
              <a:rPr lang="it-IT" sz="2400" dirty="0" smtClean="0"/>
              <a:t>, che è funzione del livello di reintegrazione, per es. il livello di riproduzione di una specie ittica consente di determinare il livello di “prelievo” (“</a:t>
            </a:r>
            <a:r>
              <a:rPr lang="it-IT" sz="2400" b="1" i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harvesting</a:t>
            </a:r>
            <a:r>
              <a:rPr lang="it-IT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it-IT" sz="2400" dirty="0" smtClean="0"/>
              <a:t>) della risorsa che ne eviti l’esaurimento o l’estinzione (questione della “</a:t>
            </a:r>
            <a:r>
              <a:rPr lang="it-IT" sz="24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sostenibilità</a:t>
            </a:r>
            <a:r>
              <a:rPr lang="it-IT" sz="2400" dirty="0" smtClean="0"/>
              <a:t>”).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alassia">
  <a:themeElements>
    <a:clrScheme name="Galassia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Galassia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Galassia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68</TotalTime>
  <Words>385</Words>
  <Application>Microsoft Office PowerPoint</Application>
  <PresentationFormat>Presentazione su schermo (4:3)</PresentationFormat>
  <Paragraphs>37</Paragraphs>
  <Slides>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6" baseType="lpstr">
      <vt:lpstr>Galassia</vt:lpstr>
      <vt:lpstr>Diapositiva 0</vt:lpstr>
      <vt:lpstr>N-persons dilemmas</vt:lpstr>
      <vt:lpstr>N-persons dilemmas</vt:lpstr>
      <vt:lpstr>N-persons dilemmas</vt:lpstr>
      <vt:lpstr>N-persons dilemmas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5538G</dc:creator>
  <cp:lastModifiedBy>5538G</cp:lastModifiedBy>
  <cp:revision>15</cp:revision>
  <dcterms:created xsi:type="dcterms:W3CDTF">2010-10-11T08:33:21Z</dcterms:created>
  <dcterms:modified xsi:type="dcterms:W3CDTF">2010-10-23T14:33:46Z</dcterms:modified>
</cp:coreProperties>
</file>