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40F43-4CC4-4D2F-A269-F69B8F41AB93}" type="datetimeFigureOut">
              <a:rPr lang="it-IT" smtClean="0"/>
              <a:pPr/>
              <a:t>27/10/2010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5426C7-86CD-4CD2-B005-989294719B1D}"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E1FA67E-7A45-4139-81DE-6E28646AC930}" type="datetime1">
              <a:rPr lang="it-IT" smtClean="0"/>
              <a:pPr/>
              <a:t>27/10/2010</a:t>
            </a:fld>
            <a:endParaRPr lang="it-IT"/>
          </a:p>
        </p:txBody>
      </p:sp>
      <p:sp>
        <p:nvSpPr>
          <p:cNvPr id="5" name="Segnaposto piè di pagina 4"/>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279157F-4DB2-4405-8656-DAC57C4AD22D}" type="datetime1">
              <a:rPr lang="it-IT" smtClean="0"/>
              <a:pPr/>
              <a:t>27/10/2010</a:t>
            </a:fld>
            <a:endParaRPr lang="it-IT"/>
          </a:p>
        </p:txBody>
      </p:sp>
      <p:sp>
        <p:nvSpPr>
          <p:cNvPr id="5" name="Segnaposto piè di pagina 4"/>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281CBEE-174D-4923-A628-2A465FE17286}" type="datetime1">
              <a:rPr lang="it-IT" smtClean="0"/>
              <a:pPr/>
              <a:t>27/10/2010</a:t>
            </a:fld>
            <a:endParaRPr lang="it-IT"/>
          </a:p>
        </p:txBody>
      </p:sp>
      <p:sp>
        <p:nvSpPr>
          <p:cNvPr id="5" name="Segnaposto piè di pagina 4"/>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5B1B5A0-217D-44B4-9270-2748DA93F1E0}" type="datetime1">
              <a:rPr lang="it-IT" smtClean="0"/>
              <a:pPr/>
              <a:t>27/10/2010</a:t>
            </a:fld>
            <a:endParaRPr lang="it-IT"/>
          </a:p>
        </p:txBody>
      </p:sp>
      <p:sp>
        <p:nvSpPr>
          <p:cNvPr id="6" name="Segnaposto piè di pagina 5"/>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7" name="Segnaposto numero diapositiva 6"/>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032332A-A6A5-40A5-B674-38F45D8014DF}" type="datetime1">
              <a:rPr lang="it-IT" smtClean="0"/>
              <a:pPr/>
              <a:t>27/10/2010</a:t>
            </a:fld>
            <a:endParaRPr lang="it-IT"/>
          </a:p>
        </p:txBody>
      </p:sp>
      <p:sp>
        <p:nvSpPr>
          <p:cNvPr id="8" name="Segnaposto piè di pagina 7"/>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9" name="Segnaposto numero diapositiva 8"/>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7EB5658-7E45-46AB-8CAD-014EC7BAB930}" type="datetime1">
              <a:rPr lang="it-IT" smtClean="0"/>
              <a:pPr/>
              <a:t>27/10/2010</a:t>
            </a:fld>
            <a:endParaRPr lang="it-IT"/>
          </a:p>
        </p:txBody>
      </p:sp>
      <p:sp>
        <p:nvSpPr>
          <p:cNvPr id="4" name="Segnaposto piè di pagina 3"/>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5" name="Segnaposto numero diapositiva 4"/>
          <p:cNvSpPr>
            <a:spLocks noGrp="1"/>
          </p:cNvSpPr>
          <p:nvPr>
            <p:ph type="sldNum" sz="quarter" idx="12"/>
          </p:nvPr>
        </p:nvSpPr>
        <p:spPr/>
        <p:txBody>
          <a:bodyPr/>
          <a:lstStyle/>
          <a:p>
            <a:fld id="{0C7A4C2D-3F1C-4AC8-A07E-42F2212147E3}"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0DF7910-1A65-4CAE-8103-F1D1417E4465}" type="datetime1">
              <a:rPr lang="it-IT" smtClean="0"/>
              <a:pPr/>
              <a:t>27/10/2010</a:t>
            </a:fld>
            <a:endParaRPr lang="it-IT"/>
          </a:p>
        </p:txBody>
      </p:sp>
      <p:sp>
        <p:nvSpPr>
          <p:cNvPr id="3" name="Segnaposto piè di pagina 2"/>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4" name="Segnaposto numero diapositiva 3"/>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8903B85-128E-4D5D-95BC-115C1A029581}" type="datetime1">
              <a:rPr lang="it-IT" smtClean="0"/>
              <a:pPr/>
              <a:t>27/10/2010</a:t>
            </a:fld>
            <a:endParaRPr lang="it-IT"/>
          </a:p>
        </p:txBody>
      </p:sp>
      <p:sp>
        <p:nvSpPr>
          <p:cNvPr id="6" name="Segnaposto piè di pagina 5"/>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7" name="Segnaposto numero diapositiva 6"/>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DA8F5E2-85BC-495A-BFC5-4A50373ADED3}" type="datetime1">
              <a:rPr lang="it-IT" smtClean="0"/>
              <a:pPr/>
              <a:t>27/10/2010</a:t>
            </a:fld>
            <a:endParaRPr lang="it-IT"/>
          </a:p>
        </p:txBody>
      </p:sp>
      <p:sp>
        <p:nvSpPr>
          <p:cNvPr id="6" name="Segnaposto piè di pagina 5"/>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7" name="Segnaposto numero diapositiva 6"/>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5D98441-16FD-4B7F-84A7-5A0A9DD6AB0F}" type="datetime1">
              <a:rPr lang="it-IT" smtClean="0"/>
              <a:pPr/>
              <a:t>27/10/2010</a:t>
            </a:fld>
            <a:endParaRPr lang="it-IT"/>
          </a:p>
        </p:txBody>
      </p:sp>
      <p:sp>
        <p:nvSpPr>
          <p:cNvPr id="5" name="Segnaposto piè di pagina 4"/>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E10522F-97A0-41E1-9A5B-082E1649B1C2}" type="datetime1">
              <a:rPr lang="it-IT" smtClean="0"/>
              <a:pPr/>
              <a:t>27/10/2010</a:t>
            </a:fld>
            <a:endParaRPr lang="it-IT"/>
          </a:p>
        </p:txBody>
      </p:sp>
      <p:sp>
        <p:nvSpPr>
          <p:cNvPr id="5" name="Segnaposto piè di pagina 4"/>
          <p:cNvSpPr>
            <a:spLocks noGrp="1"/>
          </p:cNvSpPr>
          <p:nvPr>
            <p:ph type="ftr" sz="quarter" idx="11"/>
          </p:nvPr>
        </p:nvSpPr>
        <p:spPr/>
        <p:txBody>
          <a:bodyPr/>
          <a:lstStyle/>
          <a:p>
            <a:r>
              <a:rPr lang="it-IT" smtClean="0"/>
              <a:t>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p>
            <a:fld id="{0C7A4C2D-3F1C-4AC8-A07E-42F2212147E3}"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72795-2462-4028-9546-26542858CF4F}" type="datetime1">
              <a:rPr lang="it-IT" smtClean="0"/>
              <a:pPr/>
              <a:t>27/10/2010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Analisi delle politiche pubbliche e della protezione sociale a.a. 2010-2011</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7A4C2D-3F1C-4AC8-A07E-42F2212147E3}"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rmAutofit fontScale="90000"/>
          </a:bodyPr>
          <a:lstStyle/>
          <a:p>
            <a:r>
              <a:rPr lang="it-IT" dirty="0" smtClean="0">
                <a:solidFill>
                  <a:schemeClr val="bg2">
                    <a:lumMod val="75000"/>
                  </a:schemeClr>
                </a:solidFill>
              </a:rPr>
              <a:t>La condizione di efficienza </a:t>
            </a:r>
            <a:r>
              <a:rPr lang="it-IT" dirty="0" err="1" smtClean="0">
                <a:solidFill>
                  <a:schemeClr val="bg2">
                    <a:lumMod val="75000"/>
                  </a:schemeClr>
                </a:solidFill>
              </a:rPr>
              <a:t>paretiana</a:t>
            </a:r>
            <a:endParaRPr lang="it-IT" dirty="0">
              <a:solidFill>
                <a:schemeClr val="bg2">
                  <a:lumMod val="75000"/>
                </a:schemeClr>
              </a:solidFill>
            </a:endParaRPr>
          </a:p>
        </p:txBody>
      </p:sp>
      <p:sp>
        <p:nvSpPr>
          <p:cNvPr id="122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12289" name="Object 1"/>
          <p:cNvGraphicFramePr>
            <a:graphicFrameLocks noChangeAspect="1"/>
          </p:cNvGraphicFramePr>
          <p:nvPr/>
        </p:nvGraphicFramePr>
        <p:xfrm>
          <a:off x="1115616" y="1268760"/>
          <a:ext cx="6912768" cy="5184576"/>
        </p:xfrm>
        <a:graphic>
          <a:graphicData uri="http://schemas.openxmlformats.org/presentationml/2006/ole">
            <p:oleObj spid="_x0000_s12289" name="Diapositiva" r:id="rId3" imgW="4572000" imgH="3429000" progId="PowerPoint.Slide.8">
              <p:embed/>
            </p:oleObj>
          </a:graphicData>
        </a:graphic>
      </p:graphicFrame>
      <p:sp>
        <p:nvSpPr>
          <p:cNvPr id="7" name="Segnaposto numero diapositiva 6"/>
          <p:cNvSpPr>
            <a:spLocks noGrp="1"/>
          </p:cNvSpPr>
          <p:nvPr>
            <p:ph type="sldNum" sz="quarter" idx="12"/>
          </p:nvPr>
        </p:nvSpPr>
        <p:spPr/>
        <p:txBody>
          <a:bodyPr/>
          <a:lstStyle/>
          <a:p>
            <a:fld id="{0C7A4C2D-3F1C-4AC8-A07E-42F2212147E3}" type="slidenum">
              <a:rPr lang="it-IT" sz="2000" smtClean="0">
                <a:solidFill>
                  <a:schemeClr val="bg2">
                    <a:lumMod val="75000"/>
                  </a:schemeClr>
                </a:solidFill>
                <a:latin typeface="Arial Rounded MT Bold" pitchFamily="34" charset="0"/>
              </a:rPr>
              <a:pPr/>
              <a:t>1</a:t>
            </a:fld>
            <a:endParaRPr lang="it-IT" sz="2000" dirty="0">
              <a:solidFill>
                <a:schemeClr val="bg2">
                  <a:lumMod val="75000"/>
                </a:schemeClr>
              </a:solidFill>
              <a:latin typeface="Arial Rounded MT Bold" pitchFamily="34" charset="0"/>
            </a:endParaRPr>
          </a:p>
        </p:txBody>
      </p:sp>
      <p:sp>
        <p:nvSpPr>
          <p:cNvPr id="8" name="Segnaposto piè di pagina 7"/>
          <p:cNvSpPr>
            <a:spLocks noGrp="1"/>
          </p:cNvSpPr>
          <p:nvPr>
            <p:ph type="ftr" sz="quarter" idx="11"/>
          </p:nvPr>
        </p:nvSpPr>
        <p:spPr>
          <a:xfrm>
            <a:off x="1475656" y="6381328"/>
            <a:ext cx="5832648" cy="313009"/>
          </a:xfrm>
        </p:spPr>
        <p:txBody>
          <a:bodyPr/>
          <a:lstStyle/>
          <a:p>
            <a:r>
              <a:rPr lang="it-IT" b="1" dirty="0" smtClean="0">
                <a:solidFill>
                  <a:schemeClr val="bg2">
                    <a:lumMod val="75000"/>
                  </a:schemeClr>
                </a:solidFill>
              </a:rPr>
              <a:t>Analisi delle politiche pubbliche e della protezione sociale </a:t>
            </a:r>
            <a:r>
              <a:rPr lang="it-IT" b="1" dirty="0" err="1" smtClean="0">
                <a:solidFill>
                  <a:schemeClr val="bg2">
                    <a:lumMod val="75000"/>
                  </a:schemeClr>
                </a:solidFill>
              </a:rPr>
              <a:t>a.a.</a:t>
            </a:r>
            <a:r>
              <a:rPr lang="it-IT" b="1" dirty="0" smtClean="0">
                <a:solidFill>
                  <a:schemeClr val="bg2">
                    <a:lumMod val="75000"/>
                  </a:schemeClr>
                </a:solidFill>
              </a:rPr>
              <a:t> 2010-2011</a:t>
            </a:r>
            <a:endParaRPr lang="it-IT" b="1" dirty="0">
              <a:solidFill>
                <a:schemeClr val="bg2">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467544" y="1340768"/>
            <a:ext cx="8208912" cy="5324535"/>
          </a:xfrm>
          <a:prstGeom prst="rect">
            <a:avLst/>
          </a:prstGeom>
          <a:noFill/>
        </p:spPr>
        <p:txBody>
          <a:bodyPr wrap="square" rtlCol="0">
            <a:spAutoFit/>
          </a:bodyPr>
          <a:lstStyle/>
          <a:p>
            <a:pPr algn="just"/>
            <a:r>
              <a:rPr lang="it-IT" sz="2000" dirty="0">
                <a:solidFill>
                  <a:schemeClr val="bg2">
                    <a:lumMod val="75000"/>
                  </a:schemeClr>
                </a:solidFill>
              </a:rPr>
              <a:t>L’ottimo </a:t>
            </a:r>
            <a:r>
              <a:rPr lang="it-IT" sz="2000" dirty="0" err="1">
                <a:solidFill>
                  <a:schemeClr val="bg2">
                    <a:lumMod val="75000"/>
                  </a:schemeClr>
                </a:solidFill>
              </a:rPr>
              <a:t>paretiano</a:t>
            </a:r>
            <a:r>
              <a:rPr lang="it-IT" sz="2000" dirty="0">
                <a:solidFill>
                  <a:schemeClr val="bg2">
                    <a:lumMod val="75000"/>
                  </a:schemeClr>
                </a:solidFill>
              </a:rPr>
              <a:t> è il criterio fondamentale di valutazione del benessere sociale, spesso enunciato come una condizione modificabile (l’allontanamento da un precedente punto di equilibrio) soltanto nel caso in cui almeno un individuo migliori il suo stato senza pregiudicare la condizione degli altri (che, nella peggiore delle ipotesi, dovrà rimanere invariata rispetto allo </a:t>
            </a:r>
            <a:r>
              <a:rPr lang="it-IT" sz="2000" i="1" dirty="0">
                <a:solidFill>
                  <a:schemeClr val="bg2">
                    <a:lumMod val="75000"/>
                  </a:schemeClr>
                </a:solidFill>
              </a:rPr>
              <a:t>status quo)</a:t>
            </a:r>
            <a:r>
              <a:rPr lang="it-IT" sz="2000" dirty="0">
                <a:solidFill>
                  <a:schemeClr val="bg2">
                    <a:lumMod val="75000"/>
                  </a:schemeClr>
                </a:solidFill>
              </a:rPr>
              <a:t>. In altri termini non si tratta di un criterio di valutazione di una condizione </a:t>
            </a:r>
            <a:r>
              <a:rPr lang="it-IT" sz="2000" i="1" dirty="0">
                <a:solidFill>
                  <a:schemeClr val="bg2">
                    <a:lumMod val="75000"/>
                  </a:schemeClr>
                </a:solidFill>
              </a:rPr>
              <a:t>statica</a:t>
            </a:r>
            <a:r>
              <a:rPr lang="it-IT" sz="2000" dirty="0">
                <a:solidFill>
                  <a:schemeClr val="bg2">
                    <a:lumMod val="75000"/>
                  </a:schemeClr>
                </a:solidFill>
              </a:rPr>
              <a:t> di benessere, ma di un mutamento progettato per implementare una nuova “politica”. Questa valutazione comparativa del benessere di due attori sociali, individuali o collettivi, esclude peraltro qualsiasi considerazione di carattere distributivo ed equitativo: perché la condizione </a:t>
            </a:r>
            <a:r>
              <a:rPr lang="it-IT" sz="2000" dirty="0" err="1">
                <a:solidFill>
                  <a:schemeClr val="bg2">
                    <a:lumMod val="75000"/>
                  </a:schemeClr>
                </a:solidFill>
              </a:rPr>
              <a:t>paretiana</a:t>
            </a:r>
            <a:r>
              <a:rPr lang="it-IT" sz="2000" dirty="0">
                <a:solidFill>
                  <a:schemeClr val="bg2">
                    <a:lumMod val="75000"/>
                  </a:schemeClr>
                </a:solidFill>
              </a:rPr>
              <a:t> risulti verificata è </a:t>
            </a:r>
            <a:r>
              <a:rPr lang="it-IT" sz="2000" i="1" dirty="0">
                <a:solidFill>
                  <a:schemeClr val="bg2">
                    <a:lumMod val="75000"/>
                  </a:schemeClr>
                </a:solidFill>
              </a:rPr>
              <a:t>sufficiente</a:t>
            </a:r>
            <a:r>
              <a:rPr lang="it-IT" sz="2000" dirty="0">
                <a:solidFill>
                  <a:schemeClr val="bg2">
                    <a:lumMod val="75000"/>
                  </a:schemeClr>
                </a:solidFill>
              </a:rPr>
              <a:t> non imporre alcuna restrizione al benessere individuale altrui, senza riguardo all’</a:t>
            </a:r>
            <a:r>
              <a:rPr lang="it-IT" sz="2000" i="1" dirty="0">
                <a:solidFill>
                  <a:schemeClr val="bg2">
                    <a:lumMod val="75000"/>
                  </a:schemeClr>
                </a:solidFill>
              </a:rPr>
              <a:t>entità</a:t>
            </a:r>
            <a:r>
              <a:rPr lang="it-IT" sz="2000" dirty="0">
                <a:solidFill>
                  <a:schemeClr val="bg2">
                    <a:lumMod val="75000"/>
                  </a:schemeClr>
                </a:solidFill>
              </a:rPr>
              <a:t> del miglioramento della condizione dei soggetti per i quali il mutamento risulta conveniente. In altri termini, un “miglioramento” potrebbe risultare </a:t>
            </a:r>
            <a:r>
              <a:rPr lang="it-IT" sz="2000" dirty="0" err="1">
                <a:solidFill>
                  <a:schemeClr val="bg2">
                    <a:lumMod val="75000"/>
                  </a:schemeClr>
                </a:solidFill>
              </a:rPr>
              <a:t>pareto-ottimale</a:t>
            </a:r>
            <a:r>
              <a:rPr lang="it-IT" sz="2000" dirty="0">
                <a:solidFill>
                  <a:schemeClr val="bg2">
                    <a:lumMod val="75000"/>
                  </a:schemeClr>
                </a:solidFill>
              </a:rPr>
              <a:t> pur favorendo, al limite, una redistribuzione fortemente iniqua dal punto di vista della comparazione delle condizioni di benessere sociale.</a:t>
            </a:r>
          </a:p>
          <a:p>
            <a:endParaRPr lang="it-IT" sz="2000" dirty="0">
              <a:solidFill>
                <a:schemeClr val="bg2">
                  <a:lumMod val="75000"/>
                </a:schemeClr>
              </a:solidFill>
            </a:endParaRPr>
          </a:p>
        </p:txBody>
      </p:sp>
      <p:sp>
        <p:nvSpPr>
          <p:cNvPr id="5" name="Titolo 3"/>
          <p:cNvSpPr>
            <a:spLocks noGrp="1"/>
          </p:cNvSpPr>
          <p:nvPr>
            <p:ph type="title"/>
          </p:nvPr>
        </p:nvSpPr>
        <p:spPr/>
        <p:txBody>
          <a:bodyPr>
            <a:normAutofit fontScale="90000"/>
          </a:bodyPr>
          <a:lstStyle/>
          <a:p>
            <a:r>
              <a:rPr lang="it-IT" dirty="0" smtClean="0">
                <a:solidFill>
                  <a:schemeClr val="bg2">
                    <a:lumMod val="75000"/>
                  </a:schemeClr>
                </a:solidFill>
              </a:rPr>
              <a:t>La condizione di efficienza </a:t>
            </a:r>
            <a:r>
              <a:rPr lang="it-IT" dirty="0" err="1" smtClean="0">
                <a:solidFill>
                  <a:schemeClr val="bg2">
                    <a:lumMod val="75000"/>
                  </a:schemeClr>
                </a:solidFill>
              </a:rPr>
              <a:t>paretiana</a:t>
            </a:r>
            <a:endParaRPr lang="it-IT" dirty="0">
              <a:solidFill>
                <a:schemeClr val="bg2">
                  <a:lumMod val="75000"/>
                </a:schemeClr>
              </a:solidFill>
            </a:endParaRPr>
          </a:p>
        </p:txBody>
      </p:sp>
      <p:sp>
        <p:nvSpPr>
          <p:cNvPr id="6" name="Segnaposto numero diapositiva 5"/>
          <p:cNvSpPr>
            <a:spLocks noGrp="1"/>
          </p:cNvSpPr>
          <p:nvPr>
            <p:ph type="sldNum" sz="quarter" idx="12"/>
          </p:nvPr>
        </p:nvSpPr>
        <p:spPr/>
        <p:txBody>
          <a:bodyPr/>
          <a:lstStyle/>
          <a:p>
            <a:fld id="{0C7A4C2D-3F1C-4AC8-A07E-42F2212147E3}" type="slidenum">
              <a:rPr lang="it-IT" sz="2000">
                <a:solidFill>
                  <a:schemeClr val="bg2">
                    <a:lumMod val="75000"/>
                  </a:schemeClr>
                </a:solidFill>
                <a:latin typeface="Arial Rounded MT Bold" pitchFamily="34" charset="0"/>
              </a:rPr>
              <a:pPr/>
              <a:t>2</a:t>
            </a:fld>
            <a:endParaRPr lang="it-IT" sz="2000" dirty="0">
              <a:solidFill>
                <a:schemeClr val="bg2">
                  <a:lumMod val="75000"/>
                </a:schemeClr>
              </a:solidFill>
              <a:latin typeface="Arial Rounded MT Bold" pitchFamily="34" charset="0"/>
            </a:endParaRPr>
          </a:p>
        </p:txBody>
      </p:sp>
      <p:sp>
        <p:nvSpPr>
          <p:cNvPr id="7" name="Segnaposto piè di pagina 6"/>
          <p:cNvSpPr>
            <a:spLocks noGrp="1"/>
          </p:cNvSpPr>
          <p:nvPr>
            <p:ph type="ftr" sz="quarter" idx="11"/>
          </p:nvPr>
        </p:nvSpPr>
        <p:spPr>
          <a:xfrm>
            <a:off x="1475656" y="6381328"/>
            <a:ext cx="5976664" cy="313009"/>
          </a:xfrm>
        </p:spPr>
        <p:txBody>
          <a:bodyPr/>
          <a:lstStyle/>
          <a:p>
            <a:r>
              <a:rPr lang="it-IT" b="1" dirty="0" smtClean="0">
                <a:solidFill>
                  <a:schemeClr val="bg2">
                    <a:lumMod val="75000"/>
                  </a:schemeClr>
                </a:solidFill>
              </a:rPr>
              <a:t>Analisi delle politiche pubbliche e della protezione sociale </a:t>
            </a:r>
            <a:r>
              <a:rPr lang="it-IT" b="1" dirty="0" err="1" smtClean="0">
                <a:solidFill>
                  <a:schemeClr val="bg2">
                    <a:lumMod val="75000"/>
                  </a:schemeClr>
                </a:solidFill>
              </a:rPr>
              <a:t>a.a.</a:t>
            </a:r>
            <a:r>
              <a:rPr lang="it-IT" b="1" dirty="0" smtClean="0">
                <a:solidFill>
                  <a:schemeClr val="bg2">
                    <a:lumMod val="75000"/>
                  </a:schemeClr>
                </a:solidFill>
              </a:rPr>
              <a:t> 2010-2011</a:t>
            </a:r>
            <a:endParaRPr lang="it-IT" b="1" dirty="0">
              <a:solidFill>
                <a:schemeClr val="bg2">
                  <a:lumMod val="7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3"/>
          <p:cNvSpPr>
            <a:spLocks noGrp="1"/>
          </p:cNvSpPr>
          <p:nvPr>
            <p:ph type="title"/>
          </p:nvPr>
        </p:nvSpPr>
        <p:spPr/>
        <p:txBody>
          <a:bodyPr>
            <a:normAutofit fontScale="90000"/>
          </a:bodyPr>
          <a:lstStyle/>
          <a:p>
            <a:r>
              <a:rPr lang="it-IT" dirty="0" smtClean="0">
                <a:solidFill>
                  <a:schemeClr val="bg2">
                    <a:lumMod val="75000"/>
                  </a:schemeClr>
                </a:solidFill>
              </a:rPr>
              <a:t>La determinazione</a:t>
            </a:r>
            <a:r>
              <a:rPr lang="it-IT" dirty="0" smtClean="0">
                <a:solidFill>
                  <a:schemeClr val="bg2">
                    <a:lumMod val="75000"/>
                  </a:schemeClr>
                </a:solidFill>
              </a:rPr>
              <a:t> degli ottimi </a:t>
            </a:r>
            <a:r>
              <a:rPr lang="it-IT" dirty="0" err="1" smtClean="0">
                <a:solidFill>
                  <a:schemeClr val="bg2">
                    <a:lumMod val="75000"/>
                  </a:schemeClr>
                </a:solidFill>
              </a:rPr>
              <a:t>paretiani</a:t>
            </a:r>
            <a:endParaRPr lang="it-IT" dirty="0">
              <a:solidFill>
                <a:schemeClr val="bg2">
                  <a:lumMod val="75000"/>
                </a:schemeClr>
              </a:solidFill>
            </a:endParaRPr>
          </a:p>
        </p:txBody>
      </p:sp>
      <p:sp>
        <p:nvSpPr>
          <p:cNvPr id="6" name="Segnaposto numero diapositiva 5"/>
          <p:cNvSpPr>
            <a:spLocks noGrp="1"/>
          </p:cNvSpPr>
          <p:nvPr>
            <p:ph type="sldNum" sz="quarter" idx="12"/>
          </p:nvPr>
        </p:nvSpPr>
        <p:spPr/>
        <p:txBody>
          <a:bodyPr/>
          <a:lstStyle/>
          <a:p>
            <a:fld id="{0C7A4C2D-3F1C-4AC8-A07E-42F2212147E3}" type="slidenum">
              <a:rPr lang="it-IT" sz="2000">
                <a:solidFill>
                  <a:schemeClr val="bg2">
                    <a:lumMod val="75000"/>
                  </a:schemeClr>
                </a:solidFill>
                <a:latin typeface="Arial Rounded MT Bold" pitchFamily="34" charset="0"/>
              </a:rPr>
              <a:pPr/>
              <a:t>3</a:t>
            </a:fld>
            <a:endParaRPr lang="it-IT" sz="2000" dirty="0">
              <a:solidFill>
                <a:schemeClr val="bg2">
                  <a:lumMod val="75000"/>
                </a:schemeClr>
              </a:solidFill>
              <a:latin typeface="Arial Rounded MT Bold" pitchFamily="34" charset="0"/>
            </a:endParaRPr>
          </a:p>
        </p:txBody>
      </p:sp>
      <p:sp>
        <p:nvSpPr>
          <p:cNvPr id="7" name="Segnaposto piè di pagina 6"/>
          <p:cNvSpPr>
            <a:spLocks noGrp="1"/>
          </p:cNvSpPr>
          <p:nvPr>
            <p:ph type="ftr" sz="quarter" idx="11"/>
          </p:nvPr>
        </p:nvSpPr>
        <p:spPr>
          <a:xfrm>
            <a:off x="1475656" y="6381328"/>
            <a:ext cx="5976664" cy="313009"/>
          </a:xfrm>
        </p:spPr>
        <p:txBody>
          <a:bodyPr/>
          <a:lstStyle/>
          <a:p>
            <a:r>
              <a:rPr lang="it-IT" b="1" dirty="0" smtClean="0">
                <a:solidFill>
                  <a:schemeClr val="bg2">
                    <a:lumMod val="75000"/>
                  </a:schemeClr>
                </a:solidFill>
              </a:rPr>
              <a:t>Analisi delle politiche pubbliche e della protezione sociale </a:t>
            </a:r>
            <a:r>
              <a:rPr lang="it-IT" b="1" dirty="0" err="1" smtClean="0">
                <a:solidFill>
                  <a:schemeClr val="bg2">
                    <a:lumMod val="75000"/>
                  </a:schemeClr>
                </a:solidFill>
              </a:rPr>
              <a:t>a.a.</a:t>
            </a:r>
            <a:r>
              <a:rPr lang="it-IT" b="1" dirty="0" smtClean="0">
                <a:solidFill>
                  <a:schemeClr val="bg2">
                    <a:lumMod val="75000"/>
                  </a:schemeClr>
                </a:solidFill>
              </a:rPr>
              <a:t> 2010-2011</a:t>
            </a:r>
            <a:endParaRPr lang="it-IT" b="1" dirty="0">
              <a:solidFill>
                <a:schemeClr val="bg2">
                  <a:lumMod val="75000"/>
                </a:schemeClr>
              </a:solidFill>
            </a:endParaRPr>
          </a:p>
        </p:txBody>
      </p:sp>
      <p:sp>
        <p:nvSpPr>
          <p:cNvPr id="8" name="CasellaDiTesto 7"/>
          <p:cNvSpPr txBox="1"/>
          <p:nvPr/>
        </p:nvSpPr>
        <p:spPr>
          <a:xfrm>
            <a:off x="467544" y="1556792"/>
            <a:ext cx="8280920" cy="4093428"/>
          </a:xfrm>
          <a:prstGeom prst="rect">
            <a:avLst/>
          </a:prstGeom>
          <a:noFill/>
        </p:spPr>
        <p:txBody>
          <a:bodyPr wrap="square" rtlCol="0">
            <a:spAutoFit/>
          </a:bodyPr>
          <a:lstStyle/>
          <a:p>
            <a:r>
              <a:rPr lang="it-IT" dirty="0" smtClean="0">
                <a:solidFill>
                  <a:schemeClr val="bg1"/>
                </a:solidFill>
              </a:rPr>
              <a:t>Si calcolino gli ottimi </a:t>
            </a:r>
            <a:r>
              <a:rPr lang="it-IT" dirty="0" err="1" smtClean="0">
                <a:solidFill>
                  <a:schemeClr val="bg1"/>
                </a:solidFill>
              </a:rPr>
              <a:t>paretiani</a:t>
            </a:r>
            <a:r>
              <a:rPr lang="it-IT" dirty="0" smtClean="0">
                <a:solidFill>
                  <a:schemeClr val="bg1"/>
                </a:solidFill>
              </a:rPr>
              <a:t> per le tre funzioni</a:t>
            </a:r>
          </a:p>
          <a:p>
            <a:endParaRPr lang="it-IT" dirty="0" smtClean="0">
              <a:solidFill>
                <a:schemeClr val="bg1"/>
              </a:solidFill>
            </a:endParaRPr>
          </a:p>
          <a:p>
            <a:pPr algn="ctr"/>
            <a:r>
              <a:rPr lang="it-IT" sz="2400" dirty="0" smtClean="0">
                <a:solidFill>
                  <a:schemeClr val="bg1"/>
                </a:solidFill>
              </a:rPr>
              <a:t>U</a:t>
            </a:r>
            <a:r>
              <a:rPr lang="it-IT" sz="2400" baseline="-25000" dirty="0" smtClean="0">
                <a:solidFill>
                  <a:schemeClr val="bg1"/>
                </a:solidFill>
              </a:rPr>
              <a:t>1</a:t>
            </a:r>
            <a:r>
              <a:rPr lang="it-IT" sz="2400" dirty="0" smtClean="0">
                <a:solidFill>
                  <a:schemeClr val="bg1"/>
                </a:solidFill>
              </a:rPr>
              <a:t>(x)=x</a:t>
            </a:r>
            <a:r>
              <a:rPr lang="it-IT" sz="2400" baseline="-25000" dirty="0" smtClean="0">
                <a:solidFill>
                  <a:schemeClr val="bg1"/>
                </a:solidFill>
              </a:rPr>
              <a:t>1</a:t>
            </a:r>
            <a:r>
              <a:rPr lang="it-IT" sz="2400" dirty="0" smtClean="0">
                <a:solidFill>
                  <a:schemeClr val="bg1"/>
                </a:solidFill>
              </a:rPr>
              <a:t>+x</a:t>
            </a:r>
            <a:r>
              <a:rPr lang="it-IT" sz="2400" baseline="-25000" dirty="0" smtClean="0">
                <a:solidFill>
                  <a:schemeClr val="bg1"/>
                </a:solidFill>
              </a:rPr>
              <a:t>2</a:t>
            </a:r>
            <a:r>
              <a:rPr lang="it-IT" sz="2400" dirty="0" smtClean="0">
                <a:solidFill>
                  <a:schemeClr val="bg1"/>
                </a:solidFill>
              </a:rPr>
              <a:t>+x</a:t>
            </a:r>
            <a:r>
              <a:rPr lang="it-IT" sz="2400" baseline="-25000" dirty="0" smtClean="0">
                <a:solidFill>
                  <a:schemeClr val="bg1"/>
                </a:solidFill>
              </a:rPr>
              <a:t>3</a:t>
            </a:r>
          </a:p>
          <a:p>
            <a:pPr algn="ctr"/>
            <a:r>
              <a:rPr lang="it-IT" sz="2400" dirty="0" smtClean="0">
                <a:solidFill>
                  <a:schemeClr val="bg1"/>
                </a:solidFill>
              </a:rPr>
              <a:t>U</a:t>
            </a:r>
            <a:r>
              <a:rPr lang="it-IT" sz="2400" baseline="-25000" dirty="0" smtClean="0">
                <a:solidFill>
                  <a:schemeClr val="bg1"/>
                </a:solidFill>
              </a:rPr>
              <a:t>2</a:t>
            </a:r>
            <a:r>
              <a:rPr lang="it-IT" sz="2400" dirty="0" smtClean="0">
                <a:solidFill>
                  <a:schemeClr val="bg1"/>
                </a:solidFill>
              </a:rPr>
              <a:t>(x)=x</a:t>
            </a:r>
            <a:r>
              <a:rPr lang="it-IT" sz="2400" baseline="-25000" dirty="0" smtClean="0">
                <a:solidFill>
                  <a:schemeClr val="bg1"/>
                </a:solidFill>
              </a:rPr>
              <a:t>1</a:t>
            </a:r>
            <a:r>
              <a:rPr lang="it-IT" sz="2400" dirty="0" smtClean="0">
                <a:solidFill>
                  <a:schemeClr val="bg1"/>
                </a:solidFill>
              </a:rPr>
              <a:t>+x</a:t>
            </a:r>
            <a:r>
              <a:rPr lang="it-IT" sz="2400" baseline="-25000" dirty="0" smtClean="0">
                <a:solidFill>
                  <a:schemeClr val="bg1"/>
                </a:solidFill>
              </a:rPr>
              <a:t>2</a:t>
            </a:r>
          </a:p>
          <a:p>
            <a:pPr algn="ctr"/>
            <a:r>
              <a:rPr lang="it-IT" sz="2400" dirty="0" smtClean="0">
                <a:solidFill>
                  <a:schemeClr val="bg1"/>
                </a:solidFill>
              </a:rPr>
              <a:t>U</a:t>
            </a:r>
            <a:r>
              <a:rPr lang="it-IT" sz="2400" baseline="-25000" dirty="0" smtClean="0">
                <a:solidFill>
                  <a:schemeClr val="bg1"/>
                </a:solidFill>
              </a:rPr>
              <a:t>3</a:t>
            </a:r>
            <a:r>
              <a:rPr lang="it-IT" sz="2400" dirty="0" smtClean="0">
                <a:solidFill>
                  <a:schemeClr val="bg1"/>
                </a:solidFill>
              </a:rPr>
              <a:t>(x)=x</a:t>
            </a:r>
            <a:r>
              <a:rPr lang="it-IT" sz="2400" baseline="-25000" dirty="0" smtClean="0">
                <a:solidFill>
                  <a:schemeClr val="bg1"/>
                </a:solidFill>
              </a:rPr>
              <a:t>1</a:t>
            </a:r>
          </a:p>
          <a:p>
            <a:r>
              <a:rPr lang="it-IT" dirty="0" smtClean="0">
                <a:solidFill>
                  <a:schemeClr val="bg1"/>
                </a:solidFill>
              </a:rPr>
              <a:t>sottoposti al vincolo </a:t>
            </a:r>
            <a:r>
              <a:rPr lang="it-IT" sz="2400" dirty="0" smtClean="0">
                <a:solidFill>
                  <a:schemeClr val="bg1"/>
                </a:solidFill>
              </a:rPr>
              <a:t>x</a:t>
            </a:r>
            <a:r>
              <a:rPr lang="it-IT" sz="2400" baseline="-25000" dirty="0" smtClean="0">
                <a:solidFill>
                  <a:schemeClr val="bg1"/>
                </a:solidFill>
              </a:rPr>
              <a:t>1</a:t>
            </a:r>
            <a:r>
              <a:rPr lang="it-IT" sz="2400" baseline="30000" dirty="0" smtClean="0">
                <a:solidFill>
                  <a:schemeClr val="bg1"/>
                </a:solidFill>
              </a:rPr>
              <a:t>2</a:t>
            </a:r>
            <a:r>
              <a:rPr lang="it-IT" sz="2400" dirty="0" smtClean="0">
                <a:solidFill>
                  <a:schemeClr val="bg1"/>
                </a:solidFill>
              </a:rPr>
              <a:t>+x</a:t>
            </a:r>
            <a:r>
              <a:rPr lang="it-IT" sz="2400" baseline="-25000" dirty="0" smtClean="0">
                <a:solidFill>
                  <a:schemeClr val="bg1"/>
                </a:solidFill>
              </a:rPr>
              <a:t>2</a:t>
            </a:r>
            <a:r>
              <a:rPr lang="it-IT" sz="2400" baseline="30000" dirty="0" smtClean="0">
                <a:solidFill>
                  <a:schemeClr val="bg1"/>
                </a:solidFill>
              </a:rPr>
              <a:t>2</a:t>
            </a:r>
            <a:r>
              <a:rPr lang="it-IT" sz="2400" dirty="0" smtClean="0">
                <a:solidFill>
                  <a:schemeClr val="bg1"/>
                </a:solidFill>
              </a:rPr>
              <a:t>+x</a:t>
            </a:r>
            <a:r>
              <a:rPr lang="it-IT" sz="2400" baseline="-25000" dirty="0" smtClean="0">
                <a:solidFill>
                  <a:schemeClr val="bg1"/>
                </a:solidFill>
              </a:rPr>
              <a:t>3</a:t>
            </a:r>
            <a:r>
              <a:rPr lang="it-IT" sz="2400" baseline="30000" dirty="0" smtClean="0">
                <a:solidFill>
                  <a:schemeClr val="bg1"/>
                </a:solidFill>
              </a:rPr>
              <a:t>2</a:t>
            </a:r>
            <a:r>
              <a:rPr lang="it-IT" sz="2400" dirty="0" smtClean="0">
                <a:solidFill>
                  <a:schemeClr val="bg1"/>
                </a:solidFill>
              </a:rPr>
              <a:t> ≤1</a:t>
            </a:r>
          </a:p>
          <a:p>
            <a:endParaRPr lang="it-IT" dirty="0" smtClean="0">
              <a:solidFill>
                <a:schemeClr val="bg1"/>
              </a:solidFill>
            </a:endParaRPr>
          </a:p>
          <a:p>
            <a:r>
              <a:rPr lang="it-IT" dirty="0" smtClean="0">
                <a:solidFill>
                  <a:schemeClr val="bg1"/>
                </a:solidFill>
              </a:rPr>
              <a:t>Soluzione:</a:t>
            </a:r>
          </a:p>
          <a:p>
            <a:endParaRPr lang="it-IT" dirty="0" smtClean="0">
              <a:solidFill>
                <a:schemeClr val="bg1"/>
              </a:solidFill>
            </a:endParaRPr>
          </a:p>
          <a:p>
            <a:pPr algn="ctr"/>
            <a:r>
              <a:rPr lang="it-IT" sz="3200" dirty="0" smtClean="0">
                <a:solidFill>
                  <a:schemeClr val="bg1"/>
                </a:solidFill>
              </a:rPr>
              <a:t>MAX W</a:t>
            </a:r>
            <a:r>
              <a:rPr lang="it-IT" sz="3200" baseline="-25000" dirty="0" smtClean="0">
                <a:solidFill>
                  <a:schemeClr val="bg1"/>
                </a:solidFill>
                <a:latin typeface="Symbol" pitchFamily="18" charset="2"/>
              </a:rPr>
              <a:t>a</a:t>
            </a:r>
            <a:r>
              <a:rPr lang="it-IT" sz="3200" baseline="-25000" dirty="0" smtClean="0">
                <a:solidFill>
                  <a:schemeClr val="bg1"/>
                </a:solidFill>
              </a:rPr>
              <a:t>x</a:t>
            </a:r>
            <a:r>
              <a:rPr lang="it-IT" sz="3200" dirty="0" smtClean="0">
                <a:solidFill>
                  <a:schemeClr val="bg1"/>
                </a:solidFill>
              </a:rPr>
              <a:t>=</a:t>
            </a:r>
            <a:r>
              <a:rPr lang="it-IT" sz="3200" dirty="0" smtClean="0">
                <a:solidFill>
                  <a:schemeClr val="bg1"/>
                </a:solidFill>
                <a:latin typeface="Symbol" pitchFamily="18" charset="2"/>
              </a:rPr>
              <a:t>a</a:t>
            </a:r>
            <a:r>
              <a:rPr lang="it-IT" sz="3200" baseline="-25000" dirty="0" smtClean="0">
                <a:solidFill>
                  <a:schemeClr val="bg1"/>
                </a:solidFill>
              </a:rPr>
              <a:t>1</a:t>
            </a:r>
            <a:r>
              <a:rPr lang="it-IT" sz="3200" dirty="0" smtClean="0">
                <a:solidFill>
                  <a:schemeClr val="bg1"/>
                </a:solidFill>
              </a:rPr>
              <a:t>(x</a:t>
            </a:r>
            <a:r>
              <a:rPr lang="it-IT" sz="3200" baseline="-25000" dirty="0" smtClean="0">
                <a:solidFill>
                  <a:schemeClr val="bg1"/>
                </a:solidFill>
              </a:rPr>
              <a:t>1</a:t>
            </a:r>
            <a:r>
              <a:rPr lang="it-IT" sz="3200" dirty="0" smtClean="0">
                <a:solidFill>
                  <a:schemeClr val="bg1"/>
                </a:solidFill>
              </a:rPr>
              <a:t>+x</a:t>
            </a:r>
            <a:r>
              <a:rPr lang="it-IT" sz="3200" baseline="-25000" dirty="0" smtClean="0">
                <a:solidFill>
                  <a:schemeClr val="bg1"/>
                </a:solidFill>
              </a:rPr>
              <a:t>2</a:t>
            </a:r>
            <a:r>
              <a:rPr lang="it-IT" sz="3200" dirty="0" smtClean="0">
                <a:solidFill>
                  <a:schemeClr val="bg1"/>
                </a:solidFill>
              </a:rPr>
              <a:t>+x</a:t>
            </a:r>
            <a:r>
              <a:rPr lang="it-IT" sz="3200" baseline="-25000" dirty="0" smtClean="0">
                <a:solidFill>
                  <a:schemeClr val="bg1"/>
                </a:solidFill>
              </a:rPr>
              <a:t>3</a:t>
            </a:r>
            <a:r>
              <a:rPr lang="it-IT" sz="3200" dirty="0" smtClean="0">
                <a:solidFill>
                  <a:schemeClr val="bg1"/>
                </a:solidFill>
              </a:rPr>
              <a:t>)+</a:t>
            </a:r>
            <a:r>
              <a:rPr lang="it-IT" sz="3200" dirty="0" smtClean="0">
                <a:solidFill>
                  <a:schemeClr val="bg1"/>
                </a:solidFill>
                <a:latin typeface="Symbol" pitchFamily="18" charset="2"/>
              </a:rPr>
              <a:t>a</a:t>
            </a:r>
            <a:r>
              <a:rPr lang="it-IT" sz="3200" baseline="-25000" dirty="0" smtClean="0">
                <a:solidFill>
                  <a:schemeClr val="bg1"/>
                </a:solidFill>
              </a:rPr>
              <a:t>2</a:t>
            </a:r>
            <a:r>
              <a:rPr lang="it-IT" sz="3200" dirty="0" smtClean="0">
                <a:solidFill>
                  <a:schemeClr val="bg1"/>
                </a:solidFill>
              </a:rPr>
              <a:t>(</a:t>
            </a:r>
            <a:r>
              <a:rPr lang="it-IT" sz="3200" dirty="0" smtClean="0">
                <a:solidFill>
                  <a:schemeClr val="bg1"/>
                </a:solidFill>
              </a:rPr>
              <a:t>x</a:t>
            </a:r>
            <a:r>
              <a:rPr lang="it-IT" sz="3200" baseline="-25000" dirty="0" smtClean="0">
                <a:solidFill>
                  <a:schemeClr val="bg1"/>
                </a:solidFill>
              </a:rPr>
              <a:t>1</a:t>
            </a:r>
            <a:r>
              <a:rPr lang="it-IT" sz="3200" dirty="0" smtClean="0">
                <a:solidFill>
                  <a:schemeClr val="bg1"/>
                </a:solidFill>
              </a:rPr>
              <a:t>+x</a:t>
            </a:r>
            <a:r>
              <a:rPr lang="it-IT" sz="3200" baseline="-25000" dirty="0" smtClean="0">
                <a:solidFill>
                  <a:schemeClr val="bg1"/>
                </a:solidFill>
              </a:rPr>
              <a:t>2</a:t>
            </a:r>
            <a:r>
              <a:rPr lang="it-IT" sz="3200" dirty="0" smtClean="0">
                <a:solidFill>
                  <a:schemeClr val="bg1"/>
                </a:solidFill>
              </a:rPr>
              <a:t>)+</a:t>
            </a:r>
            <a:r>
              <a:rPr lang="it-IT" sz="3200" dirty="0" smtClean="0">
                <a:solidFill>
                  <a:schemeClr val="bg1"/>
                </a:solidFill>
                <a:latin typeface="Symbol" pitchFamily="18" charset="2"/>
              </a:rPr>
              <a:t>a</a:t>
            </a:r>
            <a:r>
              <a:rPr lang="it-IT" sz="3200" baseline="-25000" dirty="0" smtClean="0">
                <a:solidFill>
                  <a:schemeClr val="bg1"/>
                </a:solidFill>
              </a:rPr>
              <a:t>3</a:t>
            </a:r>
            <a:r>
              <a:rPr lang="it-IT" sz="3200" dirty="0" smtClean="0">
                <a:solidFill>
                  <a:schemeClr val="bg1"/>
                </a:solidFill>
              </a:rPr>
              <a:t> x</a:t>
            </a:r>
            <a:r>
              <a:rPr lang="it-IT" sz="3200" baseline="-25000" dirty="0" smtClean="0">
                <a:solidFill>
                  <a:schemeClr val="bg1"/>
                </a:solidFill>
              </a:rPr>
              <a:t>1</a:t>
            </a:r>
          </a:p>
          <a:p>
            <a:r>
              <a:rPr lang="it-IT" dirty="0" smtClean="0">
                <a:solidFill>
                  <a:schemeClr val="bg1"/>
                </a:solidFill>
              </a:rPr>
              <a:t>s</a:t>
            </a:r>
            <a:r>
              <a:rPr lang="it-IT" dirty="0" smtClean="0">
                <a:solidFill>
                  <a:schemeClr val="bg1"/>
                </a:solidFill>
              </a:rPr>
              <a:t>ub 				</a:t>
            </a:r>
            <a:r>
              <a:rPr lang="it-IT" sz="2400" dirty="0" smtClean="0">
                <a:solidFill>
                  <a:schemeClr val="bg1"/>
                </a:solidFill>
              </a:rPr>
              <a:t> x</a:t>
            </a:r>
            <a:r>
              <a:rPr lang="it-IT" sz="2400" baseline="-25000" dirty="0" smtClean="0">
                <a:solidFill>
                  <a:schemeClr val="bg1"/>
                </a:solidFill>
              </a:rPr>
              <a:t>1</a:t>
            </a:r>
            <a:r>
              <a:rPr lang="it-IT" sz="2400" baseline="30000" dirty="0" smtClean="0">
                <a:solidFill>
                  <a:schemeClr val="bg1"/>
                </a:solidFill>
              </a:rPr>
              <a:t>2</a:t>
            </a:r>
            <a:r>
              <a:rPr lang="it-IT" sz="2400" dirty="0" smtClean="0">
                <a:solidFill>
                  <a:schemeClr val="bg1"/>
                </a:solidFill>
              </a:rPr>
              <a:t>+x</a:t>
            </a:r>
            <a:r>
              <a:rPr lang="it-IT" sz="2400" baseline="-25000" dirty="0" smtClean="0">
                <a:solidFill>
                  <a:schemeClr val="bg1"/>
                </a:solidFill>
              </a:rPr>
              <a:t>2</a:t>
            </a:r>
            <a:r>
              <a:rPr lang="it-IT" sz="2400" baseline="30000" dirty="0" smtClean="0">
                <a:solidFill>
                  <a:schemeClr val="bg1"/>
                </a:solidFill>
              </a:rPr>
              <a:t>2</a:t>
            </a:r>
            <a:r>
              <a:rPr lang="it-IT" sz="2400" dirty="0" smtClean="0">
                <a:solidFill>
                  <a:schemeClr val="bg1"/>
                </a:solidFill>
              </a:rPr>
              <a:t>+x</a:t>
            </a:r>
            <a:r>
              <a:rPr lang="it-IT" sz="2400" baseline="-25000" dirty="0" smtClean="0">
                <a:solidFill>
                  <a:schemeClr val="bg1"/>
                </a:solidFill>
              </a:rPr>
              <a:t>3</a:t>
            </a:r>
            <a:r>
              <a:rPr lang="it-IT" sz="2400" baseline="30000" dirty="0" smtClean="0">
                <a:solidFill>
                  <a:schemeClr val="bg1"/>
                </a:solidFill>
              </a:rPr>
              <a:t>2</a:t>
            </a:r>
            <a:r>
              <a:rPr lang="it-IT" sz="2400" dirty="0" smtClean="0">
                <a:solidFill>
                  <a:schemeClr val="bg1"/>
                </a:solidFill>
              </a:rPr>
              <a:t> ≤1</a:t>
            </a:r>
            <a:endParaRPr lang="it-IT" sz="2400" dirty="0" smtClean="0">
              <a:solidFill>
                <a:schemeClr val="bg1"/>
              </a:solidFill>
            </a:endParaRPr>
          </a:p>
          <a:p>
            <a:r>
              <a:rPr lang="it-IT" dirty="0" smtClean="0">
                <a:solidFill>
                  <a:schemeClr val="bg1"/>
                </a:solidFill>
              </a:rPr>
              <a:t> </a:t>
            </a:r>
            <a:endParaRPr lang="it-IT"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3"/>
          <p:cNvSpPr>
            <a:spLocks noGrp="1"/>
          </p:cNvSpPr>
          <p:nvPr>
            <p:ph type="title"/>
          </p:nvPr>
        </p:nvSpPr>
        <p:spPr/>
        <p:txBody>
          <a:bodyPr>
            <a:normAutofit fontScale="90000"/>
          </a:bodyPr>
          <a:lstStyle/>
          <a:p>
            <a:r>
              <a:rPr lang="it-IT" dirty="0" smtClean="0">
                <a:solidFill>
                  <a:schemeClr val="bg2">
                    <a:lumMod val="75000"/>
                  </a:schemeClr>
                </a:solidFill>
              </a:rPr>
              <a:t>La determinazione</a:t>
            </a:r>
            <a:r>
              <a:rPr lang="it-IT" dirty="0" smtClean="0">
                <a:solidFill>
                  <a:schemeClr val="bg2">
                    <a:lumMod val="75000"/>
                  </a:schemeClr>
                </a:solidFill>
              </a:rPr>
              <a:t> degli ottimi </a:t>
            </a:r>
            <a:r>
              <a:rPr lang="it-IT" dirty="0" err="1" smtClean="0">
                <a:solidFill>
                  <a:schemeClr val="bg2">
                    <a:lumMod val="75000"/>
                  </a:schemeClr>
                </a:solidFill>
              </a:rPr>
              <a:t>paretiani</a:t>
            </a:r>
            <a:endParaRPr lang="it-IT" dirty="0">
              <a:solidFill>
                <a:schemeClr val="bg2">
                  <a:lumMod val="75000"/>
                </a:schemeClr>
              </a:solidFill>
            </a:endParaRPr>
          </a:p>
        </p:txBody>
      </p:sp>
      <p:sp>
        <p:nvSpPr>
          <p:cNvPr id="6" name="Segnaposto numero diapositiva 5"/>
          <p:cNvSpPr>
            <a:spLocks noGrp="1"/>
          </p:cNvSpPr>
          <p:nvPr>
            <p:ph type="sldNum" sz="quarter" idx="12"/>
          </p:nvPr>
        </p:nvSpPr>
        <p:spPr/>
        <p:txBody>
          <a:bodyPr/>
          <a:lstStyle/>
          <a:p>
            <a:fld id="{0C7A4C2D-3F1C-4AC8-A07E-42F2212147E3}" type="slidenum">
              <a:rPr lang="it-IT" sz="2000">
                <a:solidFill>
                  <a:schemeClr val="bg2">
                    <a:lumMod val="75000"/>
                  </a:schemeClr>
                </a:solidFill>
                <a:latin typeface="Arial Rounded MT Bold" pitchFamily="34" charset="0"/>
              </a:rPr>
              <a:pPr/>
              <a:t>4</a:t>
            </a:fld>
            <a:endParaRPr lang="it-IT" sz="2000" dirty="0">
              <a:solidFill>
                <a:schemeClr val="bg2">
                  <a:lumMod val="75000"/>
                </a:schemeClr>
              </a:solidFill>
              <a:latin typeface="Arial Rounded MT Bold" pitchFamily="34" charset="0"/>
            </a:endParaRPr>
          </a:p>
        </p:txBody>
      </p:sp>
      <p:sp>
        <p:nvSpPr>
          <p:cNvPr id="7" name="Segnaposto piè di pagina 6"/>
          <p:cNvSpPr>
            <a:spLocks noGrp="1"/>
          </p:cNvSpPr>
          <p:nvPr>
            <p:ph type="ftr" sz="quarter" idx="11"/>
          </p:nvPr>
        </p:nvSpPr>
        <p:spPr>
          <a:xfrm>
            <a:off x="1475656" y="6381328"/>
            <a:ext cx="5976664" cy="313009"/>
          </a:xfrm>
        </p:spPr>
        <p:txBody>
          <a:bodyPr/>
          <a:lstStyle/>
          <a:p>
            <a:r>
              <a:rPr lang="it-IT" b="1" dirty="0" smtClean="0">
                <a:solidFill>
                  <a:schemeClr val="bg2">
                    <a:lumMod val="75000"/>
                  </a:schemeClr>
                </a:solidFill>
              </a:rPr>
              <a:t>Analisi delle politiche pubbliche e della protezione sociale </a:t>
            </a:r>
            <a:r>
              <a:rPr lang="it-IT" b="1" dirty="0" err="1" smtClean="0">
                <a:solidFill>
                  <a:schemeClr val="bg2">
                    <a:lumMod val="75000"/>
                  </a:schemeClr>
                </a:solidFill>
              </a:rPr>
              <a:t>a.a.</a:t>
            </a:r>
            <a:r>
              <a:rPr lang="it-IT" b="1" dirty="0" smtClean="0">
                <a:solidFill>
                  <a:schemeClr val="bg2">
                    <a:lumMod val="75000"/>
                  </a:schemeClr>
                </a:solidFill>
              </a:rPr>
              <a:t> 2010-2011</a:t>
            </a:r>
            <a:endParaRPr lang="it-IT" b="1" dirty="0">
              <a:solidFill>
                <a:schemeClr val="bg2">
                  <a:lumMod val="75000"/>
                </a:schemeClr>
              </a:solidFill>
            </a:endParaRPr>
          </a:p>
        </p:txBody>
      </p:sp>
      <p:sp>
        <p:nvSpPr>
          <p:cNvPr id="10" name="CasellaDiTesto 9"/>
          <p:cNvSpPr txBox="1"/>
          <p:nvPr/>
        </p:nvSpPr>
        <p:spPr>
          <a:xfrm>
            <a:off x="539552" y="2204864"/>
            <a:ext cx="7848872" cy="2677656"/>
          </a:xfrm>
          <a:prstGeom prst="rect">
            <a:avLst/>
          </a:prstGeom>
          <a:noFill/>
        </p:spPr>
        <p:txBody>
          <a:bodyPr wrap="square" rtlCol="0">
            <a:spAutoFit/>
          </a:bodyPr>
          <a:lstStyle/>
          <a:p>
            <a:r>
              <a:rPr lang="it-IT" sz="2400" dirty="0" smtClean="0">
                <a:solidFill>
                  <a:schemeClr val="bg1"/>
                </a:solidFill>
              </a:rPr>
              <a:t>Occorre in altri termini costruire una </a:t>
            </a:r>
            <a:r>
              <a:rPr lang="it-IT" sz="2400" b="1" i="1" dirty="0" smtClean="0">
                <a:solidFill>
                  <a:schemeClr val="bg1"/>
                </a:solidFill>
                <a:effectLst>
                  <a:outerShdw blurRad="38100" dist="38100" dir="2700000" algn="tl">
                    <a:srgbClr val="000000">
                      <a:alpha val="43137"/>
                    </a:srgbClr>
                  </a:outerShdw>
                </a:effectLst>
              </a:rPr>
              <a:t>funzione di welfare </a:t>
            </a:r>
            <a:r>
              <a:rPr lang="it-IT" sz="2400" dirty="0" smtClean="0">
                <a:solidFill>
                  <a:schemeClr val="bg1"/>
                </a:solidFill>
              </a:rPr>
              <a:t>del tipo</a:t>
            </a:r>
          </a:p>
          <a:p>
            <a:endParaRPr lang="it-IT" sz="2400" dirty="0" smtClean="0">
              <a:solidFill>
                <a:schemeClr val="bg1"/>
              </a:solidFill>
            </a:endParaRPr>
          </a:p>
          <a:p>
            <a:pPr algn="ctr"/>
            <a:r>
              <a:rPr lang="it-IT" sz="2400" dirty="0" err="1" smtClean="0">
                <a:solidFill>
                  <a:srgbClr val="FF0000"/>
                </a:solidFill>
              </a:rPr>
              <a:t>W</a:t>
            </a:r>
            <a:r>
              <a:rPr lang="it-IT" sz="2400" baseline="-25000" dirty="0" err="1" smtClean="0">
                <a:solidFill>
                  <a:srgbClr val="FF0000"/>
                </a:solidFill>
                <a:latin typeface="Symbol" pitchFamily="18" charset="2"/>
              </a:rPr>
              <a:t>a</a:t>
            </a:r>
            <a:r>
              <a:rPr lang="it-IT" sz="2400" dirty="0" smtClean="0">
                <a:solidFill>
                  <a:srgbClr val="FF0000"/>
                </a:solidFill>
              </a:rPr>
              <a:t>(x)=	     </a:t>
            </a:r>
            <a:r>
              <a:rPr lang="it-IT" sz="2400" dirty="0" err="1" smtClean="0">
                <a:solidFill>
                  <a:srgbClr val="FF0000"/>
                </a:solidFill>
                <a:latin typeface="Symbol" pitchFamily="18" charset="2"/>
              </a:rPr>
              <a:t>a</a:t>
            </a:r>
            <a:r>
              <a:rPr lang="it-IT" sz="2400" baseline="-25000" dirty="0" err="1" smtClean="0">
                <a:solidFill>
                  <a:srgbClr val="FF0000"/>
                </a:solidFill>
              </a:rPr>
              <a:t>i</a:t>
            </a:r>
            <a:r>
              <a:rPr lang="it-IT" sz="2400" dirty="0" err="1" smtClean="0">
                <a:solidFill>
                  <a:srgbClr val="FF0000"/>
                </a:solidFill>
              </a:rPr>
              <a:t>u</a:t>
            </a:r>
            <a:r>
              <a:rPr lang="it-IT" sz="2400" baseline="-25000" dirty="0" err="1" smtClean="0">
                <a:solidFill>
                  <a:srgbClr val="FF0000"/>
                </a:solidFill>
              </a:rPr>
              <a:t>i</a:t>
            </a:r>
            <a:r>
              <a:rPr lang="it-IT" sz="2400" dirty="0" smtClean="0">
                <a:solidFill>
                  <a:srgbClr val="FF0000"/>
                </a:solidFill>
              </a:rPr>
              <a:t>(x)</a:t>
            </a:r>
          </a:p>
          <a:p>
            <a:endParaRPr lang="it-IT" sz="2400" dirty="0" smtClean="0">
              <a:solidFill>
                <a:schemeClr val="bg1"/>
              </a:solidFill>
            </a:endParaRPr>
          </a:p>
          <a:p>
            <a:endParaRPr lang="it-IT" sz="2400" dirty="0" smtClean="0">
              <a:solidFill>
                <a:schemeClr val="bg1"/>
              </a:solidFill>
            </a:endParaRPr>
          </a:p>
          <a:p>
            <a:r>
              <a:rPr lang="it-IT" sz="2400" dirty="0" smtClean="0">
                <a:solidFill>
                  <a:schemeClr val="bg1"/>
                </a:solidFill>
              </a:rPr>
              <a:t>d</a:t>
            </a:r>
            <a:r>
              <a:rPr lang="it-IT" sz="2400" dirty="0" smtClean="0">
                <a:solidFill>
                  <a:schemeClr val="bg1"/>
                </a:solidFill>
              </a:rPr>
              <a:t>ata una distribuzione di pesi </a:t>
            </a:r>
            <a:r>
              <a:rPr lang="it-IT" sz="2400" dirty="0" err="1" smtClean="0">
                <a:solidFill>
                  <a:schemeClr val="bg1"/>
                </a:solidFill>
                <a:latin typeface="Symbol" pitchFamily="18" charset="2"/>
              </a:rPr>
              <a:t>a</a:t>
            </a:r>
            <a:r>
              <a:rPr lang="it-IT" sz="2400" dirty="0" err="1" smtClean="0">
                <a:solidFill>
                  <a:schemeClr val="bg1"/>
                </a:solidFill>
              </a:rPr>
              <a:t>=</a:t>
            </a:r>
            <a:r>
              <a:rPr lang="it-IT" sz="2400" dirty="0" smtClean="0">
                <a:solidFill>
                  <a:schemeClr val="bg1"/>
                </a:solidFill>
              </a:rPr>
              <a:t>(</a:t>
            </a:r>
            <a:r>
              <a:rPr lang="it-IT" sz="2400" dirty="0" smtClean="0">
                <a:solidFill>
                  <a:schemeClr val="bg1"/>
                </a:solidFill>
                <a:latin typeface="Symbol" pitchFamily="18" charset="2"/>
              </a:rPr>
              <a:t>a</a:t>
            </a:r>
            <a:r>
              <a:rPr lang="it-IT" sz="2400" baseline="-25000" dirty="0" smtClean="0">
                <a:solidFill>
                  <a:schemeClr val="bg1"/>
                </a:solidFill>
              </a:rPr>
              <a:t>1</a:t>
            </a:r>
            <a:r>
              <a:rPr lang="it-IT" sz="2400" dirty="0" smtClean="0">
                <a:solidFill>
                  <a:schemeClr val="bg1"/>
                </a:solidFill>
              </a:rPr>
              <a:t>, </a:t>
            </a:r>
            <a:r>
              <a:rPr lang="it-IT" sz="2400" dirty="0" err="1" smtClean="0">
                <a:solidFill>
                  <a:schemeClr val="bg1"/>
                </a:solidFill>
                <a:latin typeface="Symbol" pitchFamily="18" charset="2"/>
              </a:rPr>
              <a:t>a</a:t>
            </a:r>
            <a:r>
              <a:rPr lang="it-IT" sz="2400" baseline="-25000" dirty="0" err="1" smtClean="0">
                <a:solidFill>
                  <a:schemeClr val="bg1"/>
                </a:solidFill>
              </a:rPr>
              <a:t>z</a:t>
            </a:r>
            <a:r>
              <a:rPr lang="it-IT" sz="2400" baseline="-25000" dirty="0" smtClean="0">
                <a:solidFill>
                  <a:schemeClr val="bg1"/>
                </a:solidFill>
              </a:rPr>
              <a:t>,</a:t>
            </a:r>
            <a:r>
              <a:rPr lang="it-IT" sz="2400" dirty="0" smtClean="0">
                <a:solidFill>
                  <a:schemeClr val="bg1"/>
                </a:solidFill>
              </a:rPr>
              <a:t> </a:t>
            </a:r>
            <a:r>
              <a:rPr lang="it-IT" sz="2400" dirty="0" smtClean="0">
                <a:solidFill>
                  <a:schemeClr val="bg1"/>
                </a:solidFill>
                <a:latin typeface="Symbol" pitchFamily="18" charset="2"/>
              </a:rPr>
              <a:t>a</a:t>
            </a:r>
            <a:r>
              <a:rPr lang="it-IT" sz="2400" baseline="-25000" dirty="0" smtClean="0">
                <a:solidFill>
                  <a:schemeClr val="bg1"/>
                </a:solidFill>
              </a:rPr>
              <a:t>3……</a:t>
            </a:r>
            <a:r>
              <a:rPr lang="it-IT" sz="2400" dirty="0" smtClean="0">
                <a:solidFill>
                  <a:schemeClr val="bg1"/>
                </a:solidFill>
                <a:latin typeface="Symbol" pitchFamily="18" charset="2"/>
              </a:rPr>
              <a:t>a</a:t>
            </a:r>
            <a:r>
              <a:rPr lang="it-IT" sz="2400" baseline="-25000" dirty="0" smtClean="0">
                <a:solidFill>
                  <a:schemeClr val="bg1"/>
                </a:solidFill>
              </a:rPr>
              <a:t>n</a:t>
            </a:r>
            <a:r>
              <a:rPr lang="it-IT" sz="2400" dirty="0" smtClean="0">
                <a:solidFill>
                  <a:schemeClr val="bg1"/>
                </a:solidFill>
              </a:rPr>
              <a:t>) con </a:t>
            </a:r>
            <a:r>
              <a:rPr lang="it-IT" sz="2400" dirty="0" smtClean="0">
                <a:solidFill>
                  <a:schemeClr val="bg1"/>
                </a:solidFill>
                <a:latin typeface="Symbol" pitchFamily="18" charset="2"/>
              </a:rPr>
              <a:t>a</a:t>
            </a:r>
            <a:r>
              <a:rPr lang="it-IT" sz="2400" baseline="-25000" dirty="0" smtClean="0">
                <a:solidFill>
                  <a:schemeClr val="bg1"/>
                </a:solidFill>
              </a:rPr>
              <a:t>i</a:t>
            </a:r>
            <a:r>
              <a:rPr lang="it-IT" sz="2400" dirty="0" smtClean="0">
                <a:solidFill>
                  <a:schemeClr val="bg1"/>
                </a:solidFill>
              </a:rPr>
              <a:t>≥</a:t>
            </a:r>
            <a:r>
              <a:rPr lang="it-IT" sz="2400" dirty="0" smtClean="0">
                <a:solidFill>
                  <a:schemeClr val="bg1"/>
                </a:solidFill>
              </a:rPr>
              <a:t>0</a:t>
            </a:r>
            <a:endParaRPr lang="it-IT" sz="2400" dirty="0">
              <a:solidFill>
                <a:schemeClr val="bg1"/>
              </a:solidFill>
            </a:endParaRPr>
          </a:p>
        </p:txBody>
      </p:sp>
      <p:graphicFrame>
        <p:nvGraphicFramePr>
          <p:cNvPr id="12" name="Oggetto 11"/>
          <p:cNvGraphicFramePr>
            <a:graphicFrameLocks noChangeAspect="1"/>
          </p:cNvGraphicFramePr>
          <p:nvPr/>
        </p:nvGraphicFramePr>
        <p:xfrm>
          <a:off x="4355976" y="3140968"/>
          <a:ext cx="292100" cy="791964"/>
        </p:xfrm>
        <a:graphic>
          <a:graphicData uri="http://schemas.openxmlformats.org/presentationml/2006/ole">
            <p:oleObj spid="_x0000_s26627" name="Vergelijking" r:id="rId3" imgW="291960" imgH="431640" progId="Equation.3">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3"/>
          <p:cNvSpPr>
            <a:spLocks noGrp="1"/>
          </p:cNvSpPr>
          <p:nvPr>
            <p:ph type="title"/>
          </p:nvPr>
        </p:nvSpPr>
        <p:spPr/>
        <p:txBody>
          <a:bodyPr>
            <a:normAutofit fontScale="90000"/>
          </a:bodyPr>
          <a:lstStyle/>
          <a:p>
            <a:r>
              <a:rPr lang="it-IT" dirty="0" smtClean="0">
                <a:solidFill>
                  <a:schemeClr val="bg2">
                    <a:lumMod val="75000"/>
                  </a:schemeClr>
                </a:solidFill>
              </a:rPr>
              <a:t>La determinazione</a:t>
            </a:r>
            <a:r>
              <a:rPr lang="it-IT" dirty="0" smtClean="0">
                <a:solidFill>
                  <a:schemeClr val="bg2">
                    <a:lumMod val="75000"/>
                  </a:schemeClr>
                </a:solidFill>
              </a:rPr>
              <a:t> degli ottimi </a:t>
            </a:r>
            <a:r>
              <a:rPr lang="it-IT" dirty="0" err="1" smtClean="0">
                <a:solidFill>
                  <a:schemeClr val="bg2">
                    <a:lumMod val="75000"/>
                  </a:schemeClr>
                </a:solidFill>
              </a:rPr>
              <a:t>paretiani</a:t>
            </a:r>
            <a:endParaRPr lang="it-IT" dirty="0">
              <a:solidFill>
                <a:schemeClr val="bg2">
                  <a:lumMod val="75000"/>
                </a:schemeClr>
              </a:solidFill>
            </a:endParaRPr>
          </a:p>
        </p:txBody>
      </p:sp>
      <p:sp>
        <p:nvSpPr>
          <p:cNvPr id="6" name="Segnaposto numero diapositiva 5"/>
          <p:cNvSpPr>
            <a:spLocks noGrp="1"/>
          </p:cNvSpPr>
          <p:nvPr>
            <p:ph type="sldNum" sz="quarter" idx="12"/>
          </p:nvPr>
        </p:nvSpPr>
        <p:spPr/>
        <p:txBody>
          <a:bodyPr/>
          <a:lstStyle/>
          <a:p>
            <a:fld id="{0C7A4C2D-3F1C-4AC8-A07E-42F2212147E3}" type="slidenum">
              <a:rPr lang="it-IT" sz="2000">
                <a:solidFill>
                  <a:schemeClr val="bg2">
                    <a:lumMod val="75000"/>
                  </a:schemeClr>
                </a:solidFill>
                <a:latin typeface="Arial Rounded MT Bold" pitchFamily="34" charset="0"/>
              </a:rPr>
              <a:pPr/>
              <a:t>5</a:t>
            </a:fld>
            <a:endParaRPr lang="it-IT" sz="2000" dirty="0">
              <a:solidFill>
                <a:schemeClr val="bg2">
                  <a:lumMod val="75000"/>
                </a:schemeClr>
              </a:solidFill>
              <a:latin typeface="Arial Rounded MT Bold" pitchFamily="34" charset="0"/>
            </a:endParaRPr>
          </a:p>
        </p:txBody>
      </p:sp>
      <p:sp>
        <p:nvSpPr>
          <p:cNvPr id="7" name="Segnaposto piè di pagina 6"/>
          <p:cNvSpPr>
            <a:spLocks noGrp="1"/>
          </p:cNvSpPr>
          <p:nvPr>
            <p:ph type="ftr" sz="quarter" idx="11"/>
          </p:nvPr>
        </p:nvSpPr>
        <p:spPr>
          <a:xfrm>
            <a:off x="1475656" y="6381328"/>
            <a:ext cx="5976664" cy="313009"/>
          </a:xfrm>
        </p:spPr>
        <p:txBody>
          <a:bodyPr/>
          <a:lstStyle/>
          <a:p>
            <a:r>
              <a:rPr lang="it-IT" b="1" dirty="0" smtClean="0">
                <a:solidFill>
                  <a:schemeClr val="bg2">
                    <a:lumMod val="75000"/>
                  </a:schemeClr>
                </a:solidFill>
              </a:rPr>
              <a:t>Analisi delle politiche pubbliche e della protezione sociale </a:t>
            </a:r>
            <a:r>
              <a:rPr lang="it-IT" b="1" dirty="0" err="1" smtClean="0">
                <a:solidFill>
                  <a:schemeClr val="bg2">
                    <a:lumMod val="75000"/>
                  </a:schemeClr>
                </a:solidFill>
              </a:rPr>
              <a:t>a.a.</a:t>
            </a:r>
            <a:r>
              <a:rPr lang="it-IT" b="1" dirty="0" smtClean="0">
                <a:solidFill>
                  <a:schemeClr val="bg2">
                    <a:lumMod val="75000"/>
                  </a:schemeClr>
                </a:solidFill>
              </a:rPr>
              <a:t> 2010-2011</a:t>
            </a:r>
            <a:endParaRPr lang="it-IT" b="1" dirty="0">
              <a:solidFill>
                <a:schemeClr val="bg2">
                  <a:lumMod val="75000"/>
                </a:schemeClr>
              </a:solidFill>
            </a:endParaRPr>
          </a:p>
        </p:txBody>
      </p:sp>
      <p:sp>
        <p:nvSpPr>
          <p:cNvPr id="8" name="CasellaDiTesto 7"/>
          <p:cNvSpPr txBox="1"/>
          <p:nvPr/>
        </p:nvSpPr>
        <p:spPr>
          <a:xfrm>
            <a:off x="467544" y="1988840"/>
            <a:ext cx="8280920" cy="861774"/>
          </a:xfrm>
          <a:prstGeom prst="rect">
            <a:avLst/>
          </a:prstGeom>
          <a:noFill/>
        </p:spPr>
        <p:txBody>
          <a:bodyPr wrap="square" rtlCol="0">
            <a:spAutoFit/>
          </a:bodyPr>
          <a:lstStyle/>
          <a:p>
            <a:r>
              <a:rPr lang="it-IT" sz="3200" dirty="0" smtClean="0">
                <a:solidFill>
                  <a:schemeClr val="bg1"/>
                </a:solidFill>
              </a:rPr>
              <a:t>L=</a:t>
            </a:r>
            <a:r>
              <a:rPr lang="it-IT" sz="3200" dirty="0" smtClean="0">
                <a:solidFill>
                  <a:schemeClr val="bg1"/>
                </a:solidFill>
                <a:latin typeface="Symbol" pitchFamily="18" charset="2"/>
              </a:rPr>
              <a:t>a</a:t>
            </a:r>
            <a:r>
              <a:rPr lang="it-IT" sz="3200" baseline="-25000" dirty="0" smtClean="0">
                <a:solidFill>
                  <a:schemeClr val="bg1"/>
                </a:solidFill>
              </a:rPr>
              <a:t>1</a:t>
            </a:r>
            <a:r>
              <a:rPr lang="it-IT" sz="3200" dirty="0" smtClean="0">
                <a:solidFill>
                  <a:schemeClr val="bg1"/>
                </a:solidFill>
              </a:rPr>
              <a:t>(x</a:t>
            </a:r>
            <a:r>
              <a:rPr lang="it-IT" sz="3200" baseline="-25000" dirty="0" smtClean="0">
                <a:solidFill>
                  <a:schemeClr val="bg1"/>
                </a:solidFill>
              </a:rPr>
              <a:t>1</a:t>
            </a:r>
            <a:r>
              <a:rPr lang="it-IT" sz="3200" dirty="0" smtClean="0">
                <a:solidFill>
                  <a:schemeClr val="bg1"/>
                </a:solidFill>
              </a:rPr>
              <a:t>+x</a:t>
            </a:r>
            <a:r>
              <a:rPr lang="it-IT" sz="3200" baseline="-25000" dirty="0" smtClean="0">
                <a:solidFill>
                  <a:schemeClr val="bg1"/>
                </a:solidFill>
              </a:rPr>
              <a:t>2</a:t>
            </a:r>
            <a:r>
              <a:rPr lang="it-IT" sz="3200" dirty="0" smtClean="0">
                <a:solidFill>
                  <a:schemeClr val="bg1"/>
                </a:solidFill>
              </a:rPr>
              <a:t>+x</a:t>
            </a:r>
            <a:r>
              <a:rPr lang="it-IT" sz="3200" baseline="-25000" dirty="0" smtClean="0">
                <a:solidFill>
                  <a:schemeClr val="bg1"/>
                </a:solidFill>
              </a:rPr>
              <a:t>3</a:t>
            </a:r>
            <a:r>
              <a:rPr lang="it-IT" sz="3200" dirty="0" smtClean="0">
                <a:solidFill>
                  <a:schemeClr val="bg1"/>
                </a:solidFill>
              </a:rPr>
              <a:t>)+</a:t>
            </a:r>
            <a:r>
              <a:rPr lang="it-IT" sz="3200" dirty="0" smtClean="0">
                <a:solidFill>
                  <a:schemeClr val="bg1"/>
                </a:solidFill>
                <a:latin typeface="Symbol" pitchFamily="18" charset="2"/>
              </a:rPr>
              <a:t>a</a:t>
            </a:r>
            <a:r>
              <a:rPr lang="it-IT" sz="3200" baseline="-25000" dirty="0" smtClean="0">
                <a:solidFill>
                  <a:schemeClr val="bg1"/>
                </a:solidFill>
              </a:rPr>
              <a:t>2</a:t>
            </a:r>
            <a:r>
              <a:rPr lang="it-IT" sz="3200" dirty="0" smtClean="0">
                <a:solidFill>
                  <a:schemeClr val="bg1"/>
                </a:solidFill>
              </a:rPr>
              <a:t>(x</a:t>
            </a:r>
            <a:r>
              <a:rPr lang="it-IT" sz="3200" baseline="-25000" dirty="0" smtClean="0">
                <a:solidFill>
                  <a:schemeClr val="bg1"/>
                </a:solidFill>
              </a:rPr>
              <a:t>1</a:t>
            </a:r>
            <a:r>
              <a:rPr lang="it-IT" sz="3200" dirty="0" smtClean="0">
                <a:solidFill>
                  <a:schemeClr val="bg1"/>
                </a:solidFill>
              </a:rPr>
              <a:t>+x</a:t>
            </a:r>
            <a:r>
              <a:rPr lang="it-IT" sz="3200" baseline="-25000" dirty="0" smtClean="0">
                <a:solidFill>
                  <a:schemeClr val="bg1"/>
                </a:solidFill>
              </a:rPr>
              <a:t>2</a:t>
            </a:r>
            <a:r>
              <a:rPr lang="it-IT" sz="3200" dirty="0" smtClean="0">
                <a:solidFill>
                  <a:schemeClr val="bg1"/>
                </a:solidFill>
              </a:rPr>
              <a:t>)+</a:t>
            </a:r>
            <a:r>
              <a:rPr lang="it-IT" sz="3200" dirty="0" smtClean="0">
                <a:solidFill>
                  <a:schemeClr val="bg1"/>
                </a:solidFill>
                <a:latin typeface="Symbol" pitchFamily="18" charset="2"/>
              </a:rPr>
              <a:t>a</a:t>
            </a:r>
            <a:r>
              <a:rPr lang="it-IT" sz="3200" baseline="-25000" dirty="0" smtClean="0">
                <a:solidFill>
                  <a:schemeClr val="bg1"/>
                </a:solidFill>
              </a:rPr>
              <a:t>3</a:t>
            </a:r>
            <a:r>
              <a:rPr lang="it-IT" sz="3200" dirty="0" smtClean="0">
                <a:solidFill>
                  <a:schemeClr val="bg1"/>
                </a:solidFill>
              </a:rPr>
              <a:t> x</a:t>
            </a:r>
            <a:r>
              <a:rPr lang="it-IT" sz="3200" baseline="-25000" dirty="0" smtClean="0">
                <a:solidFill>
                  <a:schemeClr val="bg1"/>
                </a:solidFill>
              </a:rPr>
              <a:t>1</a:t>
            </a:r>
            <a:r>
              <a:rPr lang="it-IT" sz="3200" dirty="0" smtClean="0">
                <a:solidFill>
                  <a:schemeClr val="bg1"/>
                </a:solidFill>
              </a:rPr>
              <a:t>+</a:t>
            </a:r>
            <a:r>
              <a:rPr lang="it-IT" sz="3200" dirty="0" smtClean="0">
                <a:solidFill>
                  <a:schemeClr val="bg1"/>
                </a:solidFill>
                <a:latin typeface="Symbol" pitchFamily="18" charset="2"/>
              </a:rPr>
              <a:t>l</a:t>
            </a:r>
            <a:r>
              <a:rPr lang="it-IT" sz="3200" dirty="0" smtClean="0">
                <a:solidFill>
                  <a:schemeClr val="bg1"/>
                </a:solidFill>
              </a:rPr>
              <a:t>(1-x</a:t>
            </a:r>
            <a:r>
              <a:rPr lang="it-IT" sz="3200" baseline="-25000" dirty="0" smtClean="0">
                <a:solidFill>
                  <a:schemeClr val="bg1"/>
                </a:solidFill>
              </a:rPr>
              <a:t>1</a:t>
            </a:r>
            <a:r>
              <a:rPr lang="it-IT" sz="3200" baseline="30000" dirty="0" smtClean="0">
                <a:solidFill>
                  <a:schemeClr val="bg1"/>
                </a:solidFill>
              </a:rPr>
              <a:t>2</a:t>
            </a:r>
            <a:r>
              <a:rPr lang="it-IT" sz="3200" dirty="0" smtClean="0">
                <a:solidFill>
                  <a:schemeClr val="bg1"/>
                </a:solidFill>
              </a:rPr>
              <a:t>-x</a:t>
            </a:r>
            <a:r>
              <a:rPr lang="it-IT" sz="3200" baseline="-25000" dirty="0" smtClean="0">
                <a:solidFill>
                  <a:schemeClr val="bg1"/>
                </a:solidFill>
              </a:rPr>
              <a:t>2</a:t>
            </a:r>
            <a:r>
              <a:rPr lang="it-IT" sz="3200" baseline="30000" dirty="0" smtClean="0">
                <a:solidFill>
                  <a:schemeClr val="bg1"/>
                </a:solidFill>
              </a:rPr>
              <a:t>2</a:t>
            </a:r>
            <a:r>
              <a:rPr lang="it-IT" sz="3200" dirty="0" smtClean="0">
                <a:solidFill>
                  <a:schemeClr val="bg1"/>
                </a:solidFill>
              </a:rPr>
              <a:t>-</a:t>
            </a:r>
            <a:r>
              <a:rPr lang="it-IT" sz="3200" dirty="0" smtClean="0">
                <a:solidFill>
                  <a:schemeClr val="bg1"/>
                </a:solidFill>
              </a:rPr>
              <a:t>x</a:t>
            </a:r>
            <a:r>
              <a:rPr lang="it-IT" sz="3200" baseline="-25000" dirty="0" smtClean="0">
                <a:solidFill>
                  <a:schemeClr val="bg1"/>
                </a:solidFill>
              </a:rPr>
              <a:t>3</a:t>
            </a:r>
            <a:r>
              <a:rPr lang="it-IT" sz="3200" baseline="30000" dirty="0" smtClean="0">
                <a:solidFill>
                  <a:schemeClr val="bg1"/>
                </a:solidFill>
              </a:rPr>
              <a:t>2</a:t>
            </a:r>
            <a:r>
              <a:rPr lang="it-IT" sz="3200" dirty="0" smtClean="0">
                <a:solidFill>
                  <a:schemeClr val="bg1"/>
                </a:solidFill>
              </a:rPr>
              <a:t>)</a:t>
            </a:r>
            <a:endParaRPr lang="it-IT" sz="3200" dirty="0" smtClean="0">
              <a:solidFill>
                <a:schemeClr val="bg1"/>
              </a:solidFill>
            </a:endParaRPr>
          </a:p>
          <a:p>
            <a:r>
              <a:rPr lang="it-IT" dirty="0" smtClean="0">
                <a:solidFill>
                  <a:schemeClr val="bg1"/>
                </a:solidFill>
              </a:rPr>
              <a:t> </a:t>
            </a:r>
            <a:endParaRPr lang="it-IT" dirty="0">
              <a:solidFill>
                <a:schemeClr val="bg1"/>
              </a:solidFill>
            </a:endParaRPr>
          </a:p>
        </p:txBody>
      </p:sp>
      <p:graphicFrame>
        <p:nvGraphicFramePr>
          <p:cNvPr id="9" name="Oggetto 8"/>
          <p:cNvGraphicFramePr>
            <a:graphicFrameLocks noChangeAspect="1"/>
          </p:cNvGraphicFramePr>
          <p:nvPr/>
        </p:nvGraphicFramePr>
        <p:xfrm>
          <a:off x="3635896" y="2708920"/>
          <a:ext cx="1368152" cy="3442447"/>
        </p:xfrm>
        <a:graphic>
          <a:graphicData uri="http://schemas.openxmlformats.org/presentationml/2006/ole">
            <p:oleObj spid="_x0000_s27650" name="Vergelijking" r:id="rId3" imgW="787320" imgH="1981080" progId="Equation.3">
              <p:embed/>
            </p:oleObj>
          </a:graphicData>
        </a:graphic>
      </p:graphicFrame>
      <p:sp>
        <p:nvSpPr>
          <p:cNvPr id="10" name="CasellaDiTesto 9"/>
          <p:cNvSpPr txBox="1"/>
          <p:nvPr/>
        </p:nvSpPr>
        <p:spPr>
          <a:xfrm>
            <a:off x="467544" y="2996952"/>
            <a:ext cx="2880320" cy="369332"/>
          </a:xfrm>
          <a:prstGeom prst="rect">
            <a:avLst/>
          </a:prstGeom>
          <a:noFill/>
        </p:spPr>
        <p:txBody>
          <a:bodyPr wrap="square" rtlCol="0">
            <a:spAutoFit/>
          </a:bodyPr>
          <a:lstStyle/>
          <a:p>
            <a:r>
              <a:rPr lang="it-IT" dirty="0" smtClean="0">
                <a:solidFill>
                  <a:schemeClr val="bg1"/>
                </a:solidFill>
              </a:rPr>
              <a:t>Occorre risolvere il sistema</a:t>
            </a:r>
            <a:endParaRPr lang="it-IT" dirty="0">
              <a:solidFill>
                <a:schemeClr val="bg1"/>
              </a:solidFill>
            </a:endParaRPr>
          </a:p>
        </p:txBody>
      </p:sp>
      <p:sp>
        <p:nvSpPr>
          <p:cNvPr id="11" name="CasellaDiTesto 10"/>
          <p:cNvSpPr txBox="1"/>
          <p:nvPr/>
        </p:nvSpPr>
        <p:spPr>
          <a:xfrm>
            <a:off x="5508104" y="3068960"/>
            <a:ext cx="2880320" cy="1692771"/>
          </a:xfrm>
          <a:prstGeom prst="rect">
            <a:avLst/>
          </a:prstGeom>
          <a:noFill/>
        </p:spPr>
        <p:txBody>
          <a:bodyPr wrap="square" rtlCol="0">
            <a:spAutoFit/>
          </a:bodyPr>
          <a:lstStyle/>
          <a:p>
            <a:r>
              <a:rPr lang="it-IT" dirty="0" smtClean="0">
                <a:solidFill>
                  <a:schemeClr val="bg1"/>
                </a:solidFill>
              </a:rPr>
              <a:t>i</a:t>
            </a:r>
            <a:r>
              <a:rPr lang="it-IT" dirty="0" smtClean="0">
                <a:solidFill>
                  <a:schemeClr val="bg1"/>
                </a:solidFill>
              </a:rPr>
              <a:t>potizzando che</a:t>
            </a:r>
          </a:p>
          <a:p>
            <a:endParaRPr lang="it-IT" dirty="0" smtClean="0">
              <a:solidFill>
                <a:schemeClr val="bg1"/>
              </a:solidFill>
            </a:endParaRPr>
          </a:p>
          <a:p>
            <a:r>
              <a:rPr lang="it-IT" sz="3200" dirty="0" smtClean="0">
                <a:solidFill>
                  <a:schemeClr val="bg1"/>
                </a:solidFill>
                <a:latin typeface="Symbol" pitchFamily="18" charset="2"/>
              </a:rPr>
              <a:t>a</a:t>
            </a:r>
            <a:r>
              <a:rPr lang="it-IT" sz="3200" baseline="-25000" dirty="0" smtClean="0">
                <a:solidFill>
                  <a:schemeClr val="bg1"/>
                </a:solidFill>
              </a:rPr>
              <a:t>1</a:t>
            </a:r>
            <a:r>
              <a:rPr lang="it-IT" sz="3200" dirty="0" smtClean="0">
                <a:solidFill>
                  <a:schemeClr val="bg1"/>
                </a:solidFill>
              </a:rPr>
              <a:t>+</a:t>
            </a:r>
            <a:r>
              <a:rPr lang="it-IT" sz="3200" dirty="0" smtClean="0">
                <a:solidFill>
                  <a:schemeClr val="bg1"/>
                </a:solidFill>
                <a:latin typeface="Symbol" pitchFamily="18" charset="2"/>
              </a:rPr>
              <a:t>a</a:t>
            </a:r>
            <a:r>
              <a:rPr lang="it-IT" sz="3200" baseline="-25000" dirty="0" smtClean="0">
                <a:solidFill>
                  <a:schemeClr val="bg1"/>
                </a:solidFill>
              </a:rPr>
              <a:t>2</a:t>
            </a:r>
            <a:r>
              <a:rPr lang="it-IT" sz="3200" dirty="0" smtClean="0">
                <a:solidFill>
                  <a:schemeClr val="bg1"/>
                </a:solidFill>
              </a:rPr>
              <a:t>+</a:t>
            </a:r>
            <a:r>
              <a:rPr lang="it-IT" sz="3200" dirty="0" smtClean="0">
                <a:solidFill>
                  <a:schemeClr val="bg1"/>
                </a:solidFill>
                <a:latin typeface="Symbol" pitchFamily="18" charset="2"/>
              </a:rPr>
              <a:t>a</a:t>
            </a:r>
            <a:r>
              <a:rPr lang="it-IT" sz="3200" baseline="-25000" dirty="0" smtClean="0">
                <a:solidFill>
                  <a:schemeClr val="bg1"/>
                </a:solidFill>
              </a:rPr>
              <a:t>3</a:t>
            </a:r>
            <a:r>
              <a:rPr lang="it-IT" sz="3200" dirty="0" smtClean="0">
                <a:solidFill>
                  <a:schemeClr val="bg1"/>
                </a:solidFill>
              </a:rPr>
              <a:t>=1</a:t>
            </a:r>
          </a:p>
          <a:p>
            <a:endParaRPr lang="it-IT" dirty="0" smtClean="0">
              <a:solidFill>
                <a:schemeClr val="bg1"/>
              </a:solidFill>
            </a:endParaRPr>
          </a:p>
          <a:p>
            <a:endParaRPr lang="it-IT" dirty="0">
              <a:solidFill>
                <a:schemeClr val="bg1"/>
              </a:solidFill>
            </a:endParaRPr>
          </a:p>
        </p:txBody>
      </p:sp>
    </p:spTree>
  </p:cSld>
  <p:clrMapOvr>
    <a:masterClrMapping/>
  </p:clrMapOvr>
</p:sld>
</file>

<file path=ppt/theme/theme1.xml><?xml version="1.0" encoding="utf-8"?>
<a:theme xmlns:a="http://schemas.openxmlformats.org/drawingml/2006/main" name="Tema di Office">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329</Words>
  <Application>Microsoft Office PowerPoint</Application>
  <PresentationFormat>Presentazione su schermo (4:3)</PresentationFormat>
  <Paragraphs>40</Paragraphs>
  <Slides>5</Slides>
  <Notes>0</Notes>
  <HiddenSlides>0</HiddenSlides>
  <MMClips>0</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5</vt:i4>
      </vt:variant>
    </vt:vector>
  </HeadingPairs>
  <TitlesOfParts>
    <vt:vector size="8" baseType="lpstr">
      <vt:lpstr>Tema di Office</vt:lpstr>
      <vt:lpstr>Diapositiva</vt:lpstr>
      <vt:lpstr>Microsoft Equation 3.0</vt:lpstr>
      <vt:lpstr>La condizione di efficienza paretiana</vt:lpstr>
      <vt:lpstr>La condizione di efficienza paretiana</vt:lpstr>
      <vt:lpstr>La determinazione degli ottimi paretiani</vt:lpstr>
      <vt:lpstr>La determinazione degli ottimi paretiani</vt:lpstr>
      <vt:lpstr>La determinazione degli ottimi paretiani</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condizione di efficienza paretiana</dc:title>
  <dc:creator>Monica Raiteri</dc:creator>
  <cp:lastModifiedBy>Windows User</cp:lastModifiedBy>
  <cp:revision>7</cp:revision>
  <dcterms:created xsi:type="dcterms:W3CDTF">2010-10-20T17:39:55Z</dcterms:created>
  <dcterms:modified xsi:type="dcterms:W3CDTF">2010-10-27T09:40:43Z</dcterms:modified>
</cp:coreProperties>
</file>