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96" r:id="rId1"/>
  </p:sldMasterIdLst>
  <p:notesMasterIdLst>
    <p:notesMasterId r:id="rId28"/>
  </p:notesMasterIdLst>
  <p:sldIdLst>
    <p:sldId id="256" r:id="rId2"/>
    <p:sldId id="260" r:id="rId3"/>
    <p:sldId id="257" r:id="rId4"/>
    <p:sldId id="258" r:id="rId5"/>
    <p:sldId id="270" r:id="rId6"/>
    <p:sldId id="272" r:id="rId7"/>
    <p:sldId id="275" r:id="rId8"/>
    <p:sldId id="276" r:id="rId9"/>
    <p:sldId id="277" r:id="rId10"/>
    <p:sldId id="278" r:id="rId11"/>
    <p:sldId id="271" r:id="rId12"/>
    <p:sldId id="273" r:id="rId13"/>
    <p:sldId id="280" r:id="rId14"/>
    <p:sldId id="279" r:id="rId15"/>
    <p:sldId id="281" r:id="rId16"/>
    <p:sldId id="269" r:id="rId17"/>
    <p:sldId id="259" r:id="rId18"/>
    <p:sldId id="261" r:id="rId19"/>
    <p:sldId id="262" r:id="rId20"/>
    <p:sldId id="274" r:id="rId21"/>
    <p:sldId id="263" r:id="rId22"/>
    <p:sldId id="265" r:id="rId23"/>
    <p:sldId id="266" r:id="rId24"/>
    <p:sldId id="268" r:id="rId25"/>
    <p:sldId id="264" r:id="rId26"/>
    <p:sldId id="267" r:id="rId27"/>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69" d="100"/>
          <a:sy n="69" d="100"/>
        </p:scale>
        <p:origin x="-1404"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571A3A-C8DE-471E-A46E-73F8F3B698FB}" type="datetimeFigureOut">
              <a:rPr lang="it-IT" smtClean="0"/>
              <a:pPr/>
              <a:t>26/10/2010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2219AD5-5D51-4083-99AC-15FAD124497D}" type="slidenum">
              <a:rPr lang="it-IT" smtClean="0"/>
              <a:pPr/>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
        <p:nvSpPr>
          <p:cNvPr id="7" name="Triangolo isosce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ottotitolo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17" name="Segnaposto piè di pagina 16"/>
          <p:cNvSpPr>
            <a:spLocks noGrp="1"/>
          </p:cNvSpPr>
          <p:nvPr>
            <p:ph type="ftr" sz="quarter" idx="11"/>
          </p:nvPr>
        </p:nvSpPr>
        <p:spPr>
          <a:xfrm>
            <a:off x="0" y="6021288"/>
            <a:ext cx="7884368" cy="365125"/>
          </a:xfrm>
        </p:spPr>
        <p:txBody>
          <a:bodyPr tIns="0" bIns="0" anchor="b"/>
          <a:lstStyle>
            <a:lvl1pPr algn="r">
              <a:defRPr sz="1600"/>
            </a:lvl1pPr>
          </a:lstStyle>
          <a:p>
            <a:pPr algn="ctr"/>
            <a:r>
              <a:rPr lang="it-IT" dirty="0" smtClean="0"/>
              <a:t>Corso di Analisi delle Politiche Pubbliche e della Protezione Sociale </a:t>
            </a:r>
            <a:r>
              <a:rPr lang="it-IT" dirty="0" err="1" smtClean="0"/>
              <a:t>a.a.</a:t>
            </a:r>
            <a:r>
              <a:rPr lang="it-IT" dirty="0" smtClean="0"/>
              <a:t> 2010-2011</a:t>
            </a:r>
            <a:endParaRPr lang="it-IT" dirty="0"/>
          </a:p>
        </p:txBody>
      </p:sp>
      <p:sp>
        <p:nvSpPr>
          <p:cNvPr id="29" name="Segnaposto numero diapositiva 28"/>
          <p:cNvSpPr>
            <a:spLocks noGrp="1"/>
          </p:cNvSpPr>
          <p:nvPr>
            <p:ph type="sldNum" sz="quarter" idx="12"/>
          </p:nvPr>
        </p:nvSpPr>
        <p:spPr>
          <a:xfrm>
            <a:off x="8392247" y="5752307"/>
            <a:ext cx="502920" cy="365125"/>
          </a:xfrm>
        </p:spPr>
        <p:txBody>
          <a:bodyPr anchor="ctr"/>
          <a:lstStyle>
            <a:lvl1pPr algn="ctr">
              <a:defRPr sz="4000">
                <a:solidFill>
                  <a:srgbClr val="FFFFFF"/>
                </a:solidFill>
                <a:effectLst>
                  <a:outerShdw blurRad="38100" dist="38100" dir="2700000" algn="tl">
                    <a:srgbClr val="000000">
                      <a:alpha val="43137"/>
                    </a:srgbClr>
                  </a:outerShdw>
                </a:effectLst>
              </a:defRPr>
            </a:lvl1pPr>
          </a:lstStyle>
          <a:p>
            <a:fld id="{96CF7866-0546-49D8-A268-B6E2FDC1F2E2}" type="slidenum">
              <a:rPr lang="it-IT" smtClean="0"/>
              <a:pPr/>
              <a:t>‹N›</a:t>
            </a:fld>
            <a:endParaRPr lang="it-IT" dirty="0"/>
          </a:p>
        </p:txBody>
      </p:sp>
      <p:sp>
        <p:nvSpPr>
          <p:cNvPr id="10" name="Titolo 9"/>
          <p:cNvSpPr>
            <a:spLocks noGrp="1"/>
          </p:cNvSpPr>
          <p:nvPr>
            <p:ph type="title"/>
          </p:nvPr>
        </p:nvSpPr>
        <p:spPr/>
        <p:txBody>
          <a:bodyPr/>
          <a:lstStyle/>
          <a:p>
            <a:r>
              <a:rPr lang="it-IT" smtClean="0"/>
              <a:t>Fare clic per modificare lo stile del titolo</a:t>
            </a:r>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67494"/>
            <a:ext cx="8229600" cy="1399032"/>
          </a:xfrm>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a:xfrm>
            <a:off x="457200" y="1882808"/>
            <a:ext cx="8229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a:xfrm>
            <a:off x="4791456" y="6480048"/>
            <a:ext cx="2133600" cy="301752"/>
          </a:xfrm>
        </p:spPr>
        <p:txBody>
          <a:bodyPr/>
          <a:lstStyle/>
          <a:p>
            <a:fld id="{4BDA0847-34C3-467E-9FF1-B925795F4988}" type="datetime1">
              <a:rPr lang="it-IT" smtClean="0"/>
              <a:pPr/>
              <a:t>26/10/2010</a:t>
            </a:fld>
            <a:endParaRPr lang="it-IT"/>
          </a:p>
        </p:txBody>
      </p:sp>
      <p:sp>
        <p:nvSpPr>
          <p:cNvPr id="5" name="Segnaposto piè di pagina 4"/>
          <p:cNvSpPr>
            <a:spLocks noGrp="1"/>
          </p:cNvSpPr>
          <p:nvPr>
            <p:ph type="ftr" sz="quarter" idx="11"/>
          </p:nvPr>
        </p:nvSpPr>
        <p:spPr>
          <a:xfrm>
            <a:off x="457200" y="6480969"/>
            <a:ext cx="4260056" cy="300831"/>
          </a:xfrm>
        </p:spPr>
        <p:txBody>
          <a:bodyPr/>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a:xfrm>
            <a:off x="8460432" y="3356992"/>
            <a:ext cx="502920" cy="301752"/>
          </a:xfrm>
        </p:spPr>
        <p:txBody>
          <a:bodyPr/>
          <a:lstStyle>
            <a:lvl1pPr>
              <a:defRPr sz="4000">
                <a:solidFill>
                  <a:schemeClr val="accent3">
                    <a:lumMod val="60000"/>
                    <a:lumOff val="40000"/>
                  </a:schemeClr>
                </a:solidFill>
                <a:effectLst>
                  <a:outerShdw blurRad="38100" dist="38100" dir="2700000" algn="tl">
                    <a:srgbClr val="000000">
                      <a:alpha val="43137"/>
                    </a:srgbClr>
                  </a:outerShdw>
                </a:effectLst>
              </a:defRPr>
            </a:lvl1pPr>
          </a:lstStyle>
          <a:p>
            <a:fld id="{96CF7866-0546-49D8-A268-B6E2FDC1F2E2}"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2">
        <a:schemeClr val="bg1"/>
      </p:bgRef>
    </p:bg>
    <p:spTree>
      <p:nvGrpSpPr>
        <p:cNvPr id="1" name=""/>
        <p:cNvGrpSpPr/>
        <p:nvPr/>
      </p:nvGrpSpPr>
      <p:grpSpPr>
        <a:xfrm>
          <a:off x="0" y="0"/>
          <a:ext cx="0" cy="0"/>
          <a:chOff x="0" y="0"/>
          <a:chExt cx="0" cy="0"/>
        </a:xfrm>
      </p:grpSpPr>
      <p:sp>
        <p:nvSpPr>
          <p:cNvPr id="9" name="Triangolo rettangolo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olo isosce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Segnaposto data 3"/>
          <p:cNvSpPr>
            <a:spLocks noGrp="1"/>
          </p:cNvSpPr>
          <p:nvPr>
            <p:ph type="dt" sz="half" idx="10"/>
          </p:nvPr>
        </p:nvSpPr>
        <p:spPr>
          <a:xfrm>
            <a:off x="6955632" y="6477000"/>
            <a:ext cx="2133600" cy="304800"/>
          </a:xfrm>
        </p:spPr>
        <p:txBody>
          <a:bodyPr/>
          <a:lstStyle/>
          <a:p>
            <a:fld id="{0B06D628-8D4A-49FB-B1B6-F1E5FDBF23FE}" type="datetime1">
              <a:rPr lang="it-IT" smtClean="0"/>
              <a:pPr/>
              <a:t>26/10/2010</a:t>
            </a:fld>
            <a:endParaRPr lang="it-IT"/>
          </a:p>
        </p:txBody>
      </p:sp>
      <p:sp>
        <p:nvSpPr>
          <p:cNvPr id="5" name="Segnaposto piè di pagina 4"/>
          <p:cNvSpPr>
            <a:spLocks noGrp="1"/>
          </p:cNvSpPr>
          <p:nvPr>
            <p:ph type="ftr" sz="quarter" idx="11"/>
          </p:nvPr>
        </p:nvSpPr>
        <p:spPr>
          <a:xfrm>
            <a:off x="2619376" y="6480969"/>
            <a:ext cx="4260056" cy="300831"/>
          </a:xfrm>
        </p:spPr>
        <p:txBody>
          <a:bodyPr/>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a:xfrm>
            <a:off x="8172400" y="809624"/>
            <a:ext cx="781576" cy="315120"/>
          </a:xfrm>
        </p:spPr>
        <p:txBody>
          <a:bodyPr/>
          <a:lstStyle/>
          <a:p>
            <a:fld id="{96CF7866-0546-49D8-A268-B6E2FDC1F2E2}" type="slidenum">
              <a:rPr lang="it-IT" smtClean="0"/>
              <a:pPr/>
              <a:t>‹N›</a:t>
            </a:fld>
            <a:endParaRPr lang="it-IT"/>
          </a:p>
        </p:txBody>
      </p:sp>
      <p:cxnSp>
        <p:nvCxnSpPr>
          <p:cNvPr id="11" name="Connettore 1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ttore 1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olo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marL="0" algn="l">
              <a:defRPr/>
            </a:lvl1p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4791456" y="6480969"/>
            <a:ext cx="2133600" cy="301752"/>
          </a:xfrm>
        </p:spPr>
        <p:txBody>
          <a:bodyPr/>
          <a:lstStyle/>
          <a:p>
            <a:fld id="{E1F9F698-9BDB-4C5B-BF54-88AF6F2B4A8F}" type="datetime1">
              <a:rPr lang="it-IT" smtClean="0"/>
              <a:pPr/>
              <a:t>26/10/2010</a:t>
            </a:fld>
            <a:endParaRPr lang="it-IT"/>
          </a:p>
        </p:txBody>
      </p:sp>
      <p:sp>
        <p:nvSpPr>
          <p:cNvPr id="6" name="Segnaposto piè di pagina 5"/>
          <p:cNvSpPr>
            <a:spLocks noGrp="1"/>
          </p:cNvSpPr>
          <p:nvPr>
            <p:ph type="ftr" sz="quarter" idx="11"/>
          </p:nvPr>
        </p:nvSpPr>
        <p:spPr>
          <a:xfrm>
            <a:off x="457200" y="6480969"/>
            <a:ext cx="4260056" cy="301752"/>
          </a:xfrm>
        </p:spPr>
        <p:txBody>
          <a:bodyPr/>
          <a:lstStyle/>
          <a:p>
            <a:r>
              <a:rPr lang="it-IT" smtClean="0"/>
              <a:t>Corso di Analisi delle Politiche Pubbliche e della Protezione Sociale a.a. 2010-2011</a:t>
            </a:r>
            <a:endParaRPr lang="it-IT"/>
          </a:p>
        </p:txBody>
      </p:sp>
      <p:sp>
        <p:nvSpPr>
          <p:cNvPr id="7" name="Segnaposto numero diapositiva 6"/>
          <p:cNvSpPr>
            <a:spLocks noGrp="1"/>
          </p:cNvSpPr>
          <p:nvPr>
            <p:ph type="sldNum" sz="quarter" idx="12"/>
          </p:nvPr>
        </p:nvSpPr>
        <p:spPr>
          <a:xfrm>
            <a:off x="7589520" y="6480969"/>
            <a:ext cx="502920" cy="301752"/>
          </a:xfrm>
        </p:spPr>
        <p:txBody>
          <a:bodyPr/>
          <a:lstStyle/>
          <a:p>
            <a:fld id="{96CF7866-0546-49D8-A268-B6E2FDC1F2E2}"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nfronto">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a:xfrm>
            <a:off x="4791456" y="6480969"/>
            <a:ext cx="2130552" cy="301752"/>
          </a:xfrm>
        </p:spPr>
        <p:txBody>
          <a:bodyPr/>
          <a:lstStyle/>
          <a:p>
            <a:fld id="{685D763E-A199-4423-B781-210B6A66D1E9}" type="datetime1">
              <a:rPr lang="it-IT" smtClean="0"/>
              <a:pPr/>
              <a:t>26/10/2010</a:t>
            </a:fld>
            <a:endParaRPr lang="it-IT"/>
          </a:p>
        </p:txBody>
      </p:sp>
      <p:sp>
        <p:nvSpPr>
          <p:cNvPr id="8" name="Segnaposto piè di pagina 7"/>
          <p:cNvSpPr>
            <a:spLocks noGrp="1"/>
          </p:cNvSpPr>
          <p:nvPr>
            <p:ph type="ftr" sz="quarter" idx="11"/>
          </p:nvPr>
        </p:nvSpPr>
        <p:spPr>
          <a:xfrm>
            <a:off x="457200" y="6480969"/>
            <a:ext cx="4261104" cy="301752"/>
          </a:xfrm>
        </p:spPr>
        <p:txBody>
          <a:bodyPr/>
          <a:lstStyle/>
          <a:p>
            <a:r>
              <a:rPr lang="it-IT" smtClean="0"/>
              <a:t>Corso di Analisi delle Politiche Pubbliche e della Protezione Sociale a.a. 2010-2011</a:t>
            </a:r>
            <a:endParaRPr lang="it-IT"/>
          </a:p>
        </p:txBody>
      </p:sp>
      <p:sp>
        <p:nvSpPr>
          <p:cNvPr id="9" name="Segnaposto numero diapositiva 8"/>
          <p:cNvSpPr>
            <a:spLocks noGrp="1"/>
          </p:cNvSpPr>
          <p:nvPr>
            <p:ph type="sldNum" sz="quarter" idx="12"/>
          </p:nvPr>
        </p:nvSpPr>
        <p:spPr>
          <a:xfrm>
            <a:off x="7589520" y="6483096"/>
            <a:ext cx="502920" cy="301752"/>
          </a:xfrm>
        </p:spPr>
        <p:txBody>
          <a:bodyPr/>
          <a:lstStyle>
            <a:lvl1pPr algn="ctr">
              <a:defRPr/>
            </a:lvl1pPr>
          </a:lstStyle>
          <a:p>
            <a:fld id="{96CF7866-0546-49D8-A268-B6E2FDC1F2E2}"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b="0"/>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919B13AE-FAC8-41D8-B31A-C6A0E89DC5DF}" type="datetime1">
              <a:rPr lang="it-IT" smtClean="0"/>
              <a:pPr/>
              <a:t>26/10/2010</a:t>
            </a:fld>
            <a:endParaRPr lang="it-IT"/>
          </a:p>
        </p:txBody>
      </p:sp>
      <p:sp>
        <p:nvSpPr>
          <p:cNvPr id="4" name="Segnaposto piè di pagina 3"/>
          <p:cNvSpPr>
            <a:spLocks noGrp="1"/>
          </p:cNvSpPr>
          <p:nvPr>
            <p:ph type="ftr" sz="quarter" idx="11"/>
          </p:nvPr>
        </p:nvSpPr>
        <p:spPr/>
        <p:txBody>
          <a:bodyPr/>
          <a:lstStyle/>
          <a:p>
            <a:r>
              <a:rPr lang="it-IT" smtClean="0"/>
              <a:t>Corso di Analisi delle Politiche Pubbliche e della Protezione Sociale a.a. 2010-2011</a:t>
            </a:r>
            <a:endParaRPr lang="it-IT"/>
          </a:p>
        </p:txBody>
      </p:sp>
      <p:sp>
        <p:nvSpPr>
          <p:cNvPr id="5" name="Segnaposto numero diapositiva 4"/>
          <p:cNvSpPr>
            <a:spLocks noGrp="1"/>
          </p:cNvSpPr>
          <p:nvPr>
            <p:ph type="sldNum" sz="quarter" idx="12"/>
          </p:nvPr>
        </p:nvSpPr>
        <p:spPr/>
        <p:txBody>
          <a:bodyPr/>
          <a:lstStyle/>
          <a:p>
            <a:fld id="{96CF7866-0546-49D8-A268-B6E2FDC1F2E2}"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791456" y="6480969"/>
            <a:ext cx="2133600" cy="301752"/>
          </a:xfrm>
        </p:spPr>
        <p:txBody>
          <a:bodyPr/>
          <a:lstStyle/>
          <a:p>
            <a:fld id="{6CCC3EC6-2709-4E9B-8452-CEEA60E20429}" type="datetime1">
              <a:rPr lang="it-IT" smtClean="0"/>
              <a:pPr/>
              <a:t>26/10/2010</a:t>
            </a:fld>
            <a:endParaRPr lang="it-IT"/>
          </a:p>
        </p:txBody>
      </p:sp>
      <p:sp>
        <p:nvSpPr>
          <p:cNvPr id="3" name="Segnaposto piè di pagina 2"/>
          <p:cNvSpPr>
            <a:spLocks noGrp="1"/>
          </p:cNvSpPr>
          <p:nvPr>
            <p:ph type="ftr" sz="quarter" idx="11"/>
          </p:nvPr>
        </p:nvSpPr>
        <p:spPr>
          <a:xfrm>
            <a:off x="457200" y="6481890"/>
            <a:ext cx="4260056" cy="300831"/>
          </a:xfrm>
        </p:spPr>
        <p:txBody>
          <a:bodyPr/>
          <a:lstStyle/>
          <a:p>
            <a:r>
              <a:rPr lang="it-IT" smtClean="0"/>
              <a:t>Corso di Analisi delle Politiche Pubbliche e della Protezione Sociale a.a. 2010-2011</a:t>
            </a:r>
            <a:endParaRPr lang="it-IT"/>
          </a:p>
        </p:txBody>
      </p:sp>
      <p:sp>
        <p:nvSpPr>
          <p:cNvPr id="4" name="Segnaposto numero diapositiva 3"/>
          <p:cNvSpPr>
            <a:spLocks noGrp="1"/>
          </p:cNvSpPr>
          <p:nvPr>
            <p:ph type="sldNum" sz="quarter" idx="12"/>
          </p:nvPr>
        </p:nvSpPr>
        <p:spPr>
          <a:xfrm>
            <a:off x="7589520" y="6480969"/>
            <a:ext cx="502920" cy="301752"/>
          </a:xfrm>
        </p:spPr>
        <p:txBody>
          <a:bodyPr/>
          <a:lstStyle/>
          <a:p>
            <a:fld id="{96CF7866-0546-49D8-A268-B6E2FDC1F2E2}"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a:xfrm>
            <a:off x="6278976" y="6556248"/>
            <a:ext cx="2133600" cy="301752"/>
          </a:xfrm>
        </p:spPr>
        <p:txBody>
          <a:bodyPr/>
          <a:lstStyle>
            <a:lvl1pPr>
              <a:defRPr sz="900"/>
            </a:lvl1pPr>
          </a:lstStyle>
          <a:p>
            <a:fld id="{7D373E67-5D69-4478-8FA1-44FF4020E5F4}" type="datetime1">
              <a:rPr lang="it-IT" smtClean="0"/>
              <a:pPr/>
              <a:t>26/10/2010</a:t>
            </a:fld>
            <a:endParaRPr lang="it-IT"/>
          </a:p>
        </p:txBody>
      </p:sp>
      <p:sp>
        <p:nvSpPr>
          <p:cNvPr id="6" name="Segnaposto piè di pagina 5"/>
          <p:cNvSpPr>
            <a:spLocks noGrp="1"/>
          </p:cNvSpPr>
          <p:nvPr>
            <p:ph type="ftr" sz="quarter" idx="11"/>
          </p:nvPr>
        </p:nvSpPr>
        <p:spPr>
          <a:xfrm>
            <a:off x="1135856" y="6556248"/>
            <a:ext cx="5143120" cy="301752"/>
          </a:xfrm>
        </p:spPr>
        <p:txBody>
          <a:bodyPr/>
          <a:lstStyle>
            <a:lvl1pPr>
              <a:defRPr sz="900"/>
            </a:lvl1pPr>
          </a:lstStyle>
          <a:p>
            <a:r>
              <a:rPr lang="it-IT" smtClean="0"/>
              <a:t>Corso di Analisi delle Politiche Pubbliche e della Protezione Sociale a.a. 2010-2011</a:t>
            </a:r>
            <a:endParaRPr lang="it-IT"/>
          </a:p>
        </p:txBody>
      </p:sp>
      <p:sp>
        <p:nvSpPr>
          <p:cNvPr id="7" name="Segnaposto numero diapositiva 6"/>
          <p:cNvSpPr>
            <a:spLocks noGrp="1"/>
          </p:cNvSpPr>
          <p:nvPr>
            <p:ph type="sldNum" sz="quarter" idx="12"/>
          </p:nvPr>
        </p:nvSpPr>
        <p:spPr>
          <a:xfrm>
            <a:off x="8410576" y="6556248"/>
            <a:ext cx="502920" cy="301752"/>
          </a:xfrm>
        </p:spPr>
        <p:txBody>
          <a:bodyPr/>
          <a:lstStyle>
            <a:lvl1pPr>
              <a:defRPr sz="900"/>
            </a:lvl1pPr>
          </a:lstStyle>
          <a:p>
            <a:fld id="{96CF7866-0546-49D8-A268-B6E2FDC1F2E2}"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bg>
      <p:bgRef idx="1002">
        <a:schemeClr val="bg1"/>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a:xfrm>
            <a:off x="6108192" y="6556248"/>
            <a:ext cx="2103120" cy="301752"/>
          </a:xfrm>
        </p:spPr>
        <p:txBody>
          <a:bodyPr/>
          <a:lstStyle>
            <a:lvl1pPr>
              <a:defRPr sz="900"/>
            </a:lvl1pPr>
          </a:lstStyle>
          <a:p>
            <a:fld id="{2C716E65-3A6D-4354-BAAB-87988229454E}" type="datetime1">
              <a:rPr lang="it-IT" smtClean="0"/>
              <a:pPr/>
              <a:t>26/10/2010</a:t>
            </a:fld>
            <a:endParaRPr lang="it-IT"/>
          </a:p>
        </p:txBody>
      </p:sp>
      <p:sp>
        <p:nvSpPr>
          <p:cNvPr id="6" name="Segnaposto piè di pagina 5"/>
          <p:cNvSpPr>
            <a:spLocks noGrp="1"/>
          </p:cNvSpPr>
          <p:nvPr>
            <p:ph type="ftr" sz="quarter" idx="11"/>
          </p:nvPr>
        </p:nvSpPr>
        <p:spPr>
          <a:xfrm>
            <a:off x="1170432" y="6557169"/>
            <a:ext cx="4948072" cy="301752"/>
          </a:xfrm>
        </p:spPr>
        <p:txBody>
          <a:bodyPr/>
          <a:lstStyle>
            <a:lvl1pPr>
              <a:defRPr sz="900"/>
            </a:lvl1pPr>
          </a:lstStyle>
          <a:p>
            <a:r>
              <a:rPr lang="it-IT" smtClean="0"/>
              <a:t>Corso di Analisi delle Politiche Pubbliche e della Protezione Sociale a.a. 2010-2011</a:t>
            </a:r>
            <a:endParaRPr lang="it-IT"/>
          </a:p>
        </p:txBody>
      </p:sp>
      <p:sp>
        <p:nvSpPr>
          <p:cNvPr id="7" name="Segnaposto numero diapositiva 6"/>
          <p:cNvSpPr>
            <a:spLocks noGrp="1"/>
          </p:cNvSpPr>
          <p:nvPr>
            <p:ph type="sldNum" sz="quarter" idx="12"/>
          </p:nvPr>
        </p:nvSpPr>
        <p:spPr>
          <a:xfrm>
            <a:off x="8217192" y="6556248"/>
            <a:ext cx="365760" cy="301752"/>
          </a:xfrm>
        </p:spPr>
        <p:txBody>
          <a:bodyPr/>
          <a:lstStyle>
            <a:lvl1pPr algn="ctr">
              <a:defRPr sz="900"/>
            </a:lvl1pPr>
          </a:lstStyle>
          <a:p>
            <a:fld id="{96CF7866-0546-49D8-A268-B6E2FDC1F2E2}"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A0568039-6040-4418-B9A0-403E37B1E5F0}" type="datetime1">
              <a:rPr lang="it-IT" smtClean="0"/>
              <a:pPr/>
              <a:t>26/10/2010</a:t>
            </a:fld>
            <a:endParaRPr lang="it-IT"/>
          </a:p>
        </p:txBody>
      </p:sp>
      <p:sp>
        <p:nvSpPr>
          <p:cNvPr id="5" name="Segnaposto piè di pagina 4"/>
          <p:cNvSpPr>
            <a:spLocks noGrp="1"/>
          </p:cNvSpPr>
          <p:nvPr>
            <p:ph type="ftr" sz="quarter" idx="11"/>
          </p:nvPr>
        </p:nvSpPr>
        <p:spPr/>
        <p:txBody>
          <a:bodyPr/>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p>
            <a:fld id="{96CF7866-0546-49D8-A268-B6E2FDC1F2E2}"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781800" y="381000"/>
            <a:ext cx="1905000" cy="5486400"/>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381000"/>
            <a:ext cx="6248400" cy="5486400"/>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7D5437FA-C96E-4E5D-B8BA-AC31D9A65BBF}" type="datetime1">
              <a:rPr lang="it-IT" smtClean="0"/>
              <a:pPr/>
              <a:t>26/10/2010</a:t>
            </a:fld>
            <a:endParaRPr lang="it-IT"/>
          </a:p>
        </p:txBody>
      </p:sp>
      <p:sp>
        <p:nvSpPr>
          <p:cNvPr id="5" name="Segnaposto piè di pagina 4"/>
          <p:cNvSpPr>
            <a:spLocks noGrp="1"/>
          </p:cNvSpPr>
          <p:nvPr>
            <p:ph type="ftr" sz="quarter" idx="11"/>
          </p:nvPr>
        </p:nvSpPr>
        <p:spPr/>
        <p:txBody>
          <a:bodyPr/>
          <a:lstStyle/>
          <a:p>
            <a:r>
              <a:rPr lang="it-IT" smtClean="0"/>
              <a:t>Corso di Analisi delle Politiche Pubbliche e della Protezione Sociale a.a. 2010-2011</a:t>
            </a:r>
            <a:endParaRPr lang="it-IT"/>
          </a:p>
        </p:txBody>
      </p:sp>
      <p:sp>
        <p:nvSpPr>
          <p:cNvPr id="6" name="Segnaposto numero diapositiva 5"/>
          <p:cNvSpPr>
            <a:spLocks noGrp="1"/>
          </p:cNvSpPr>
          <p:nvPr>
            <p:ph type="sldNum" sz="quarter" idx="12"/>
          </p:nvPr>
        </p:nvSpPr>
        <p:spPr/>
        <p:txBody>
          <a:bodyPr/>
          <a:lstStyle/>
          <a:p>
            <a:fld id="{96CF7866-0546-49D8-A268-B6E2FDC1F2E2}"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olo rettangolo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ttore 1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ttore 1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Segnaposto titolo 21"/>
          <p:cNvSpPr>
            <a:spLocks noGrp="1"/>
          </p:cNvSpPr>
          <p:nvPr>
            <p:ph type="title"/>
          </p:nvPr>
        </p:nvSpPr>
        <p:spPr>
          <a:xfrm>
            <a:off x="457200" y="267494"/>
            <a:ext cx="8229600" cy="1399032"/>
          </a:xfrm>
          <a:prstGeom prst="rect">
            <a:avLst/>
          </a:prstGeom>
        </p:spPr>
        <p:txBody>
          <a:bodyPr vert="horz" anchor="ctr">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2FE3810D-8B4C-44AA-8ADE-2C9032DEDDF7}" type="datetime1">
              <a:rPr lang="it-IT" smtClean="0"/>
              <a:pPr/>
              <a:t>26/10/2010</a:t>
            </a:fld>
            <a:endParaRPr lang="it-IT"/>
          </a:p>
        </p:txBody>
      </p:sp>
      <p:sp>
        <p:nvSpPr>
          <p:cNvPr id="3" name="Segnaposto piè di pagina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r>
              <a:rPr lang="it-IT" smtClean="0"/>
              <a:t>Corso di Analisi delle Politiche Pubbliche e della Protezione Sociale a.a. 2010-2011</a:t>
            </a:r>
            <a:endParaRPr lang="it-IT"/>
          </a:p>
        </p:txBody>
      </p:sp>
      <p:sp>
        <p:nvSpPr>
          <p:cNvPr id="23" name="Segnaposto numero diapositiva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6CF7866-0546-49D8-A268-B6E2FDC1F2E2}" type="slidenum">
              <a:rPr lang="it-IT" smtClean="0"/>
              <a:pPr/>
              <a:t>‹N›</a:t>
            </a:fld>
            <a:endParaRPr lang="it-IT"/>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dt="0"/>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79512" y="2924944"/>
            <a:ext cx="8568952" cy="1470025"/>
          </a:xfrm>
        </p:spPr>
        <p:txBody>
          <a:bodyPr>
            <a:noAutofit/>
          </a:bodyPr>
          <a:lstStyle/>
          <a:p>
            <a:pPr algn="ctr"/>
            <a:r>
              <a:rPr lang="it-IT" sz="4800" dirty="0" smtClean="0"/>
              <a:t>Il carattere “pubblicistico” della pubblica amministrazione</a:t>
            </a:r>
            <a:endParaRPr lang="it-IT" sz="4800" dirty="0"/>
          </a:p>
        </p:txBody>
      </p:sp>
      <p:sp>
        <p:nvSpPr>
          <p:cNvPr id="4" name="CasellaDiTesto 3"/>
          <p:cNvSpPr txBox="1"/>
          <p:nvPr/>
        </p:nvSpPr>
        <p:spPr>
          <a:xfrm>
            <a:off x="395536" y="5733256"/>
            <a:ext cx="7992888" cy="646331"/>
          </a:xfrm>
          <a:prstGeom prst="rect">
            <a:avLst/>
          </a:prstGeom>
          <a:noFill/>
        </p:spPr>
        <p:txBody>
          <a:bodyPr wrap="square" rtlCol="0">
            <a:spAutoFit/>
          </a:bodyPr>
          <a:lstStyle/>
          <a:p>
            <a:r>
              <a:rPr lang="it-IT" dirty="0" smtClean="0"/>
              <a:t>Corso di Analisi delle Politiche Pubbliche e della Protezione sociale</a:t>
            </a:r>
          </a:p>
          <a:p>
            <a:pPr algn="ctr"/>
            <a:r>
              <a:rPr lang="it-IT" dirty="0" err="1" smtClean="0"/>
              <a:t>a.a.</a:t>
            </a:r>
            <a:r>
              <a:rPr lang="it-IT" dirty="0" smtClean="0"/>
              <a:t> 2010-2011</a:t>
            </a:r>
            <a:endParaRPr lang="it-IT" dirty="0"/>
          </a:p>
        </p:txBody>
      </p:sp>
      <p:sp>
        <p:nvSpPr>
          <p:cNvPr id="5" name="CasellaDiTesto 4"/>
          <p:cNvSpPr txBox="1"/>
          <p:nvPr/>
        </p:nvSpPr>
        <p:spPr>
          <a:xfrm>
            <a:off x="683568" y="692696"/>
            <a:ext cx="7488832" cy="523220"/>
          </a:xfrm>
          <a:prstGeom prst="rect">
            <a:avLst/>
          </a:prstGeom>
          <a:noFill/>
        </p:spPr>
        <p:txBody>
          <a:bodyPr wrap="square" rtlCol="0">
            <a:spAutoFit/>
          </a:bodyPr>
          <a:lstStyle/>
          <a:p>
            <a:pPr algn="ctr"/>
            <a:r>
              <a:rPr lang="it-IT" sz="2800" b="1" dirty="0" smtClean="0">
                <a:effectLst>
                  <a:outerShdw blurRad="38100" dist="38100" dir="2700000" algn="tl">
                    <a:srgbClr val="000000">
                      <a:alpha val="43137"/>
                    </a:srgbClr>
                  </a:outerShdw>
                </a:effectLst>
                <a:latin typeface="Eurostile" pitchFamily="34" charset="0"/>
              </a:rPr>
              <a:t>Versione aggiornata al </a:t>
            </a:r>
            <a:r>
              <a:rPr lang="it-IT" sz="2800" b="1" dirty="0" smtClean="0">
                <a:effectLst>
                  <a:outerShdw blurRad="38100" dist="38100" dir="2700000" algn="tl">
                    <a:srgbClr val="000000">
                      <a:alpha val="43137"/>
                    </a:srgbClr>
                  </a:outerShdw>
                </a:effectLst>
                <a:latin typeface="Eurostile" pitchFamily="34" charset="0"/>
              </a:rPr>
              <a:t>26/10/2010</a:t>
            </a:r>
            <a:endParaRPr lang="it-IT" sz="2800" b="1" dirty="0">
              <a:effectLst>
                <a:outerShdw blurRad="38100" dist="38100" dir="2700000" algn="tl">
                  <a:srgbClr val="000000">
                    <a:alpha val="43137"/>
                  </a:srgbClr>
                </a:outerShdw>
              </a:effectLst>
              <a:latin typeface="Eurostile"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1027" name="Picture 3"/>
          <p:cNvPicPr>
            <a:picLocks noChangeAspect="1" noChangeArrowheads="1"/>
          </p:cNvPicPr>
          <p:nvPr/>
        </p:nvPicPr>
        <p:blipFill>
          <a:blip r:embed="rId2" cstate="print"/>
          <a:srcRect/>
          <a:stretch>
            <a:fillRect/>
          </a:stretch>
        </p:blipFill>
        <p:spPr bwMode="auto">
          <a:xfrm>
            <a:off x="323528" y="1412776"/>
            <a:ext cx="8096250" cy="4333875"/>
          </a:xfrm>
          <a:prstGeom prst="rect">
            <a:avLst/>
          </a:prstGeom>
          <a:noFill/>
          <a:ln w="9525">
            <a:noFill/>
            <a:miter lim="800000"/>
            <a:headEnd/>
            <a:tailEnd/>
          </a:ln>
        </p:spPr>
      </p:pic>
      <p:sp>
        <p:nvSpPr>
          <p:cNvPr id="8" name="CasellaDiTesto 7"/>
          <p:cNvSpPr txBox="1"/>
          <p:nvPr/>
        </p:nvSpPr>
        <p:spPr>
          <a:xfrm>
            <a:off x="323528" y="5805264"/>
            <a:ext cx="8136904" cy="307777"/>
          </a:xfrm>
          <a:prstGeom prst="rect">
            <a:avLst/>
          </a:prstGeom>
          <a:noFill/>
        </p:spPr>
        <p:txBody>
          <a:bodyPr wrap="square" rtlCol="0">
            <a:spAutoFit/>
          </a:bodyPr>
          <a:lstStyle/>
          <a:p>
            <a:r>
              <a:rPr lang="it-IT" sz="1400" dirty="0" smtClean="0"/>
              <a:t>U. </a:t>
            </a:r>
            <a:r>
              <a:rPr lang="it-IT" sz="1400" dirty="0" err="1" smtClean="0"/>
              <a:t>Pesch</a:t>
            </a:r>
            <a:r>
              <a:rPr lang="it-IT" sz="1400" dirty="0" smtClean="0"/>
              <a:t>, </a:t>
            </a:r>
            <a:r>
              <a:rPr lang="it-IT" sz="1400" i="1" dirty="0" smtClean="0"/>
              <a:t>The </a:t>
            </a:r>
            <a:r>
              <a:rPr lang="it-IT" sz="1400" i="1" dirty="0" err="1" smtClean="0"/>
              <a:t>Publicness</a:t>
            </a:r>
            <a:r>
              <a:rPr lang="it-IT" sz="1400" i="1" dirty="0" smtClean="0"/>
              <a:t> </a:t>
            </a:r>
            <a:r>
              <a:rPr lang="it-IT" sz="1400" i="1" dirty="0" err="1" smtClean="0"/>
              <a:t>of</a:t>
            </a:r>
            <a:r>
              <a:rPr lang="it-IT" sz="1400" i="1" dirty="0" smtClean="0"/>
              <a:t> Public </a:t>
            </a:r>
            <a:r>
              <a:rPr lang="it-IT" sz="1400" i="1" dirty="0" err="1" smtClean="0"/>
              <a:t>Administration</a:t>
            </a:r>
            <a:r>
              <a:rPr lang="it-IT" sz="1400" dirty="0" smtClean="0"/>
              <a:t>, «</a:t>
            </a:r>
            <a:r>
              <a:rPr lang="it-IT" sz="1400" dirty="0" err="1" smtClean="0"/>
              <a:t>Administration&amp;Society</a:t>
            </a:r>
            <a:r>
              <a:rPr lang="it-IT" sz="1400" dirty="0" smtClean="0"/>
              <a:t>», 2008, p. 189 </a:t>
            </a:r>
            <a:endParaRPr lang="it-IT" sz="1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95536" y="764704"/>
            <a:ext cx="7239000" cy="1362075"/>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95536" y="2420888"/>
            <a:ext cx="4479032" cy="2286000"/>
          </a:xfrm>
        </p:spPr>
        <p:txBody>
          <a:bodyPr>
            <a:noAutofit/>
          </a:bodyPr>
          <a:lstStyle/>
          <a:p>
            <a:pPr>
              <a:buNone/>
            </a:pPr>
            <a:r>
              <a:rPr lang="it-IT"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1. Prospettiva dei </a:t>
            </a:r>
            <a:r>
              <a:rPr lang="it-IT" sz="3600" b="1" dirty="0" smtClean="0">
                <a:ln w="18000">
                  <a:solidFill>
                    <a:schemeClr val="accent2">
                      <a:satMod val="140000"/>
                    </a:schemeClr>
                  </a:solidFill>
                  <a:prstDash val="solid"/>
                  <a:miter lim="800000"/>
                </a:ln>
                <a:solidFill>
                  <a:schemeClr val="tx1">
                    <a:lumMod val="85000"/>
                  </a:schemeClr>
                </a:solidFill>
              </a:rPr>
              <a:t>beni pubblici</a:t>
            </a:r>
          </a:p>
          <a:p>
            <a:pPr>
              <a:buNone/>
            </a:pPr>
            <a:endParaRPr lang="it-IT"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endParaRPr>
          </a:p>
          <a:p>
            <a:pPr>
              <a:buNone/>
            </a:pPr>
            <a:r>
              <a:rPr lang="it-IT" sz="3600" b="1" dirty="0" smtClean="0">
                <a:ln w="18000">
                  <a:solidFill>
                    <a:schemeClr val="accent2">
                      <a:satMod val="140000"/>
                    </a:schemeClr>
                  </a:solidFill>
                  <a:prstDash val="solid"/>
                  <a:miter lim="800000"/>
                </a:ln>
                <a:noFill/>
                <a:effectLst>
                  <a:outerShdw blurRad="25500" dist="23000" dir="7020000" algn="tl">
                    <a:srgbClr val="000000">
                      <a:alpha val="50000"/>
                    </a:srgbClr>
                  </a:outerShdw>
                </a:effectLst>
              </a:rPr>
              <a:t>2. Prospettiva del </a:t>
            </a:r>
            <a:r>
              <a:rPr lang="it-IT" sz="3600" b="1" dirty="0" smtClean="0">
                <a:ln w="18000">
                  <a:solidFill>
                    <a:schemeClr val="accent2">
                      <a:satMod val="140000"/>
                    </a:schemeClr>
                  </a:solidFill>
                  <a:prstDash val="solid"/>
                  <a:miter lim="800000"/>
                </a:ln>
                <a:solidFill>
                  <a:schemeClr val="tx1">
                    <a:lumMod val="85000"/>
                  </a:schemeClr>
                </a:solidFill>
              </a:rPr>
              <a:t>“Public interest”</a:t>
            </a:r>
            <a:endParaRPr lang="it-IT" sz="3600" b="1" dirty="0">
              <a:ln w="18000">
                <a:solidFill>
                  <a:schemeClr val="accent2">
                    <a:satMod val="140000"/>
                  </a:schemeClr>
                </a:solidFill>
                <a:prstDash val="solid"/>
                <a:miter lim="800000"/>
              </a:ln>
              <a:solidFill>
                <a:schemeClr val="tx1">
                  <a:lumMod val="85000"/>
                </a:schemeClr>
              </a:solidFill>
            </a:endParaRPr>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2</a:t>
            </a:fld>
            <a:endParaRPr lang="it-IT" sz="2800" dirty="0">
              <a:effectLst>
                <a:glow rad="139700">
                  <a:schemeClr val="accent4">
                    <a:satMod val="175000"/>
                    <a:alpha val="40000"/>
                  </a:schemeClr>
                </a:glow>
                <a:outerShdw blurRad="25500" dist="23000" dir="7020000" algn="tl">
                  <a:srgbClr val="000000">
                    <a:alpha val="50000"/>
                  </a:srgbClr>
                </a:outerShdw>
              </a:effectLst>
            </a:endParaRPr>
          </a:p>
        </p:txBody>
      </p:sp>
      <p:sp>
        <p:nvSpPr>
          <p:cNvPr id="5" name="Segnaposto piè di pagina 4"/>
          <p:cNvSpPr>
            <a:spLocks noGrp="1"/>
          </p:cNvSpPr>
          <p:nvPr>
            <p:ph type="ftr" sz="quarter" idx="11"/>
          </p:nvPr>
        </p:nvSpPr>
        <p:spPr>
          <a:xfrm>
            <a:off x="467544" y="6237312"/>
            <a:ext cx="7992888" cy="377031"/>
          </a:xfrm>
        </p:spPr>
        <p:txBody>
          <a:bodyPr/>
          <a:lstStyle/>
          <a:p>
            <a:r>
              <a:rPr lang="it-IT" sz="1600" dirty="0" smtClean="0"/>
              <a:t>Corso di Analisi delle Politiche Pubbliche e della Protezione Sociale </a:t>
            </a:r>
            <a:r>
              <a:rPr lang="it-IT" sz="1600" dirty="0" err="1" smtClean="0"/>
              <a:t>a.a.</a:t>
            </a:r>
            <a:r>
              <a:rPr lang="it-IT" sz="1600" dirty="0" smtClean="0"/>
              <a:t> 2010-2011</a:t>
            </a:r>
            <a:endParaRPr lang="it-IT" sz="1600" dirty="0"/>
          </a:p>
        </p:txBody>
      </p:sp>
      <p:sp>
        <p:nvSpPr>
          <p:cNvPr id="6" name="CasellaDiTesto 5"/>
          <p:cNvSpPr txBox="1"/>
          <p:nvPr/>
        </p:nvSpPr>
        <p:spPr>
          <a:xfrm>
            <a:off x="4932040" y="1988840"/>
            <a:ext cx="4032448" cy="646331"/>
          </a:xfrm>
          <a:prstGeom prst="rect">
            <a:avLst/>
          </a:prstGeom>
          <a:noFill/>
        </p:spPr>
        <p:txBody>
          <a:bodyPr wrap="square" rtlCol="0">
            <a:spAutoFit/>
          </a:bodyPr>
          <a:lstStyle/>
          <a:p>
            <a:r>
              <a:rPr lang="it-IT" dirty="0" smtClean="0"/>
              <a:t>Approcci distintivi tra organizzazioni pubbliche e private:</a:t>
            </a:r>
            <a:endParaRPr lang="it-IT" dirty="0"/>
          </a:p>
        </p:txBody>
      </p:sp>
      <p:sp>
        <p:nvSpPr>
          <p:cNvPr id="7" name="CasellaDiTesto 6"/>
          <p:cNvSpPr txBox="1"/>
          <p:nvPr/>
        </p:nvSpPr>
        <p:spPr>
          <a:xfrm>
            <a:off x="4860032" y="3212976"/>
            <a:ext cx="3960440" cy="1754326"/>
          </a:xfrm>
          <a:prstGeom prst="rect">
            <a:avLst/>
          </a:prstGeom>
          <a:noFill/>
        </p:spPr>
        <p:txBody>
          <a:bodyPr wrap="square" rtlCol="0">
            <a:spAutoFit/>
          </a:bodyPr>
          <a:lstStyle/>
          <a:p>
            <a:pPr marL="342900" indent="-342900">
              <a:buAutoNum type="arabicPeriod"/>
            </a:pPr>
            <a:r>
              <a:rPr lang="it-IT" dirty="0" smtClean="0">
                <a:ln>
                  <a:solidFill>
                    <a:schemeClr val="accent3">
                      <a:lumMod val="60000"/>
                      <a:lumOff val="40000"/>
                    </a:schemeClr>
                  </a:solidFill>
                </a:ln>
              </a:rPr>
              <a:t>Generico</a:t>
            </a:r>
          </a:p>
          <a:p>
            <a:pPr marL="342900" indent="-342900">
              <a:buAutoNum type="arabicPeriod"/>
            </a:pPr>
            <a:r>
              <a:rPr lang="it-IT" dirty="0" smtClean="0">
                <a:ln>
                  <a:solidFill>
                    <a:schemeClr val="accent3">
                      <a:lumMod val="60000"/>
                      <a:lumOff val="40000"/>
                    </a:schemeClr>
                  </a:solidFill>
                </a:ln>
              </a:rPr>
              <a:t>Economico</a:t>
            </a:r>
          </a:p>
          <a:p>
            <a:pPr marL="342900" indent="-342900">
              <a:buAutoNum type="arabicPeriod"/>
            </a:pPr>
            <a:r>
              <a:rPr lang="it-IT" dirty="0" smtClean="0">
                <a:ln>
                  <a:solidFill>
                    <a:schemeClr val="accent3">
                      <a:lumMod val="60000"/>
                      <a:lumOff val="40000"/>
                    </a:schemeClr>
                  </a:solidFill>
                </a:ln>
              </a:rPr>
              <a:t>Politico</a:t>
            </a:r>
          </a:p>
          <a:p>
            <a:pPr marL="342900" indent="-342900">
              <a:buAutoNum type="arabicPeriod"/>
            </a:pPr>
            <a:r>
              <a:rPr lang="it-IT" dirty="0" smtClean="0">
                <a:ln>
                  <a:solidFill>
                    <a:schemeClr val="accent3">
                      <a:lumMod val="60000"/>
                      <a:lumOff val="40000"/>
                    </a:schemeClr>
                  </a:solidFill>
                </a:ln>
              </a:rPr>
              <a:t>Normativo</a:t>
            </a:r>
          </a:p>
          <a:p>
            <a:pPr marL="342900" indent="-342900">
              <a:buAutoNum type="arabicPeriod"/>
            </a:pPr>
            <a:r>
              <a:rPr lang="it-IT" dirty="0" smtClean="0">
                <a:ln>
                  <a:solidFill>
                    <a:schemeClr val="accent3">
                      <a:lumMod val="60000"/>
                      <a:lumOff val="40000"/>
                    </a:schemeClr>
                  </a:solidFill>
                </a:ln>
              </a:rPr>
              <a:t>Dimensionale</a:t>
            </a:r>
          </a:p>
          <a:p>
            <a:pPr marL="342900" indent="-342900"/>
            <a:endParaRPr lang="it-IT" dirty="0">
              <a:ln>
                <a:solidFill>
                  <a:schemeClr val="accent3">
                    <a:lumMod val="60000"/>
                    <a:lumOff val="40000"/>
                  </a:schemeClr>
                </a:solidFill>
              </a:ln>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95536" y="1268760"/>
            <a:ext cx="4695056" cy="2286000"/>
          </a:xfrm>
        </p:spPr>
        <p:txBody>
          <a:bodyPr/>
          <a:lstStyle/>
          <a:p>
            <a:pPr marL="342900" indent="-342900"/>
            <a:r>
              <a:rPr lang="it-IT" sz="4000" dirty="0" smtClean="0">
                <a:ln>
                  <a:solidFill>
                    <a:schemeClr val="accent3">
                      <a:lumMod val="60000"/>
                      <a:lumOff val="40000"/>
                    </a:schemeClr>
                  </a:solidFill>
                </a:ln>
              </a:rPr>
              <a:t>Beni pubblici:</a:t>
            </a: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3</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graphicFrame>
        <p:nvGraphicFramePr>
          <p:cNvPr id="11" name="Tabella 10"/>
          <p:cNvGraphicFramePr>
            <a:graphicFrameLocks noGrp="1"/>
          </p:cNvGraphicFramePr>
          <p:nvPr/>
        </p:nvGraphicFramePr>
        <p:xfrm>
          <a:off x="611560" y="2420888"/>
          <a:ext cx="7776864" cy="3386791"/>
        </p:xfrm>
        <a:graphic>
          <a:graphicData uri="http://schemas.openxmlformats.org/drawingml/2006/table">
            <a:tbl>
              <a:tblPr firstRow="1" bandRow="1">
                <a:effectLst>
                  <a:innerShdw blurRad="63500" dist="50800" dir="18900000">
                    <a:prstClr val="black">
                      <a:alpha val="50000"/>
                    </a:prstClr>
                  </a:innerShdw>
                </a:effectLst>
                <a:tableStyleId>{5C22544A-7EE6-4342-B048-85BDC9FD1C3A}</a:tableStyleId>
              </a:tblPr>
              <a:tblGrid>
                <a:gridCol w="1296144"/>
                <a:gridCol w="1296144"/>
                <a:gridCol w="1296144"/>
                <a:gridCol w="1296144"/>
                <a:gridCol w="1296144"/>
                <a:gridCol w="1296144"/>
              </a:tblGrid>
              <a:tr h="1112851">
                <a:tc rowSpan="4">
                  <a:txBody>
                    <a:bodyPr/>
                    <a:lstStyle/>
                    <a:p>
                      <a:pPr algn="ctr"/>
                      <a:r>
                        <a:rPr lang="it-IT" dirty="0" smtClean="0"/>
                        <a:t>Indivisibilità nella produzione e nell’uso</a:t>
                      </a:r>
                      <a:endParaRPr lang="it-IT" dirty="0"/>
                    </a:p>
                  </a:txBody>
                  <a:tcPr vert="vert270" anchor="ctr" anchorCtr="1">
                    <a:cell3D prstMaterial="dkEdge">
                      <a:bevel prst="coolSlant"/>
                      <a:lightRig rig="flood" dir="t"/>
                    </a:cell3D>
                  </a:tcPr>
                </a:tc>
                <a:tc rowSpan="2">
                  <a:txBody>
                    <a:bodyPr/>
                    <a:lstStyle/>
                    <a:p>
                      <a:endParaRPr lang="it-IT" dirty="0"/>
                    </a:p>
                  </a:txBody>
                  <a:tcPr>
                    <a:cell3D prstMaterial="dkEdge">
                      <a:bevel prst="coolSlant"/>
                      <a:lightRig rig="flood" dir="t"/>
                    </a:cell3D>
                  </a:tcPr>
                </a:tc>
                <a:tc gridSpan="2">
                  <a:txBody>
                    <a:bodyPr/>
                    <a:lstStyle/>
                    <a:p>
                      <a:pPr algn="ctr"/>
                      <a:r>
                        <a:rPr lang="it-IT" dirty="0" err="1" smtClean="0"/>
                        <a:t>Escludibilità</a:t>
                      </a:r>
                      <a:r>
                        <a:rPr lang="it-IT" baseline="0" dirty="0" smtClean="0"/>
                        <a:t> dal beneficio</a:t>
                      </a:r>
                    </a:p>
                  </a:txBody>
                  <a:tcPr anchor="ctr" anchorCtr="1">
                    <a:cell3D prstMaterial="dkEdge">
                      <a:bevel prst="coolSlant"/>
                      <a:lightRig rig="flood" dir="t"/>
                    </a:cell3D>
                  </a:tcPr>
                </a:tc>
                <a:tc hMerge="1">
                  <a:txBody>
                    <a:bodyPr/>
                    <a:lstStyle/>
                    <a:p>
                      <a:endParaRPr lang="it-IT" dirty="0"/>
                    </a:p>
                  </a:txBody>
                  <a:tcPr/>
                </a:tc>
                <a:tc rowSpan="2">
                  <a:txBody>
                    <a:bodyPr/>
                    <a:lstStyle/>
                    <a:p>
                      <a:endParaRPr lang="it-IT" dirty="0"/>
                    </a:p>
                  </a:txBody>
                  <a:tcPr>
                    <a:cell3D prstMaterial="dkEdge">
                      <a:bevel prst="coolSlant"/>
                      <a:lightRig rig="flood" dir="t"/>
                    </a:cell3D>
                  </a:tcPr>
                </a:tc>
                <a:tc rowSpan="4">
                  <a:txBody>
                    <a:bodyPr/>
                    <a:lstStyle/>
                    <a:p>
                      <a:pPr algn="ctr"/>
                      <a:r>
                        <a:rPr lang="it-IT" dirty="0" smtClean="0"/>
                        <a:t>Costo</a:t>
                      </a:r>
                      <a:r>
                        <a:rPr lang="it-IT" baseline="0" dirty="0" smtClean="0"/>
                        <a:t> marginale di un utente addizionale</a:t>
                      </a:r>
                      <a:endParaRPr lang="it-IT" dirty="0"/>
                    </a:p>
                  </a:txBody>
                  <a:tcPr vert="vert" anchor="ctr" anchorCtr="1">
                    <a:cell3D prstMaterial="dkEdge">
                      <a:bevel prst="coolSlant"/>
                      <a:lightRig rig="flood" dir="t"/>
                    </a:cell3D>
                  </a:tcPr>
                </a:tc>
              </a:tr>
              <a:tr h="445140">
                <a:tc vMerge="1">
                  <a:txBody>
                    <a:bodyPr/>
                    <a:lstStyle/>
                    <a:p>
                      <a:endParaRPr lang="it-IT" dirty="0"/>
                    </a:p>
                  </a:txBody>
                  <a:tcPr/>
                </a:tc>
                <a:tc vMerge="1">
                  <a:txBody>
                    <a:bodyPr/>
                    <a:lstStyle/>
                    <a:p>
                      <a:endParaRPr lang="it-IT" dirty="0"/>
                    </a:p>
                  </a:txBody>
                  <a:tcPr/>
                </a:tc>
                <a:tc>
                  <a:txBody>
                    <a:bodyPr/>
                    <a:lstStyle/>
                    <a:p>
                      <a:pPr algn="ctr"/>
                      <a:r>
                        <a:rPr lang="it-IT" b="1" dirty="0" smtClean="0">
                          <a:effectLst>
                            <a:outerShdw blurRad="38100" dist="38100" dir="2700000" algn="tl">
                              <a:srgbClr val="000000">
                                <a:alpha val="43137"/>
                              </a:srgbClr>
                            </a:outerShdw>
                          </a:effectLst>
                        </a:rPr>
                        <a:t>Bassa</a:t>
                      </a:r>
                      <a:endParaRPr lang="it-IT" b="1" dirty="0">
                        <a:effectLst>
                          <a:outerShdw blurRad="38100" dist="38100" dir="2700000" algn="tl">
                            <a:srgbClr val="000000">
                              <a:alpha val="43137"/>
                            </a:srgbClr>
                          </a:outerShdw>
                        </a:effectLst>
                      </a:endParaRPr>
                    </a:p>
                  </a:txBody>
                  <a:tcPr>
                    <a:cell3D prstMaterial="dkEdge">
                      <a:bevel prst="coolSlant"/>
                      <a:lightRig rig="flood" dir="t"/>
                    </a:cell3D>
                  </a:tcPr>
                </a:tc>
                <a:tc>
                  <a:txBody>
                    <a:bodyPr/>
                    <a:lstStyle/>
                    <a:p>
                      <a:pPr algn="ctr"/>
                      <a:r>
                        <a:rPr lang="it-IT" b="1" dirty="0" smtClean="0">
                          <a:effectLst>
                            <a:outerShdw blurRad="38100" dist="38100" dir="2700000" algn="tl">
                              <a:srgbClr val="000000">
                                <a:alpha val="43137"/>
                              </a:srgbClr>
                            </a:outerShdw>
                          </a:effectLst>
                        </a:rPr>
                        <a:t>Alta</a:t>
                      </a:r>
                      <a:endParaRPr lang="it-IT" b="1" dirty="0">
                        <a:effectLst>
                          <a:outerShdw blurRad="38100" dist="38100" dir="2700000" algn="tl">
                            <a:srgbClr val="000000">
                              <a:alpha val="43137"/>
                            </a:srgbClr>
                          </a:outerShdw>
                        </a:effectLst>
                      </a:endParaRPr>
                    </a:p>
                  </a:txBody>
                  <a:tcPr>
                    <a:cell3D prstMaterial="dkEdge">
                      <a:bevel prst="coolSlant"/>
                      <a:lightRig rig="flood" dir="t"/>
                    </a:cell3D>
                  </a:tcPr>
                </a:tc>
                <a:tc vMerge="1">
                  <a:txBody>
                    <a:bodyPr/>
                    <a:lstStyle/>
                    <a:p>
                      <a:endParaRPr lang="it-IT" dirty="0"/>
                    </a:p>
                  </a:txBody>
                  <a:tcPr/>
                </a:tc>
                <a:tc vMerge="1">
                  <a:txBody>
                    <a:bodyPr/>
                    <a:lstStyle/>
                    <a:p>
                      <a:endParaRPr lang="it-IT" dirty="0"/>
                    </a:p>
                  </a:txBody>
                  <a:tcPr/>
                </a:tc>
              </a:tr>
              <a:tr h="445140">
                <a:tc vMerge="1">
                  <a:txBody>
                    <a:bodyPr/>
                    <a:lstStyle/>
                    <a:p>
                      <a:endParaRPr lang="it-IT" dirty="0"/>
                    </a:p>
                  </a:txBody>
                  <a:tcPr/>
                </a:tc>
                <a:tc>
                  <a:txBody>
                    <a:bodyPr/>
                    <a:lstStyle/>
                    <a:p>
                      <a:pPr algn="ctr"/>
                      <a:r>
                        <a:rPr lang="it-IT" b="1" smtClean="0">
                          <a:effectLst>
                            <a:outerShdw blurRad="38100" dist="38100" dir="2700000" algn="tl">
                              <a:srgbClr val="000000">
                                <a:alpha val="43137"/>
                              </a:srgbClr>
                            </a:outerShdw>
                          </a:effectLst>
                        </a:rPr>
                        <a:t>Bassa</a:t>
                      </a:r>
                      <a:endParaRPr lang="it-IT" b="1" dirty="0">
                        <a:effectLst>
                          <a:outerShdw blurRad="38100" dist="38100" dir="2700000" algn="tl">
                            <a:srgbClr val="000000">
                              <a:alpha val="43137"/>
                            </a:srgbClr>
                          </a:outerShdw>
                        </a:effectLst>
                      </a:endParaRPr>
                    </a:p>
                  </a:txBody>
                  <a:tcPr vert="vert270" anchor="ctr" anchorCtr="1">
                    <a:cell3D prstMaterial="dkEdge">
                      <a:bevel prst="coolSlant"/>
                      <a:lightRig rig="flood" dir="t"/>
                    </a:cell3D>
                  </a:tcPr>
                </a:tc>
                <a:tc>
                  <a:txBody>
                    <a:bodyPr/>
                    <a:lstStyle/>
                    <a:p>
                      <a:pPr algn="ctr"/>
                      <a:r>
                        <a:rPr lang="it-IT" smtClean="0">
                          <a:effectLst>
                            <a:outerShdw blurRad="38100" dist="38100" dir="2700000" algn="tl">
                              <a:srgbClr val="000000">
                                <a:alpha val="43137"/>
                              </a:srgbClr>
                            </a:outerShdw>
                          </a:effectLst>
                          <a:latin typeface="Britannic Bold" pitchFamily="34" charset="0"/>
                        </a:rPr>
                        <a:t>Beni privati </a:t>
                      </a:r>
                      <a:r>
                        <a:rPr lang="it-IT" dirty="0" smtClean="0">
                          <a:effectLst>
                            <a:outerShdw blurRad="38100" dist="38100" dir="2700000" algn="tl">
                              <a:srgbClr val="000000">
                                <a:alpha val="43137"/>
                              </a:srgbClr>
                            </a:outerShdw>
                          </a:effectLst>
                          <a:latin typeface="Britannic Bold" pitchFamily="34" charset="0"/>
                        </a:rPr>
                        <a:t>spuri</a:t>
                      </a:r>
                      <a:endParaRPr lang="it-IT" dirty="0">
                        <a:effectLst>
                          <a:outerShdw blurRad="38100" dist="38100" dir="2700000" algn="tl">
                            <a:srgbClr val="000000">
                              <a:alpha val="43137"/>
                            </a:srgbClr>
                          </a:outerShdw>
                        </a:effectLst>
                        <a:latin typeface="Britannic Bold" pitchFamily="34" charset="0"/>
                      </a:endParaRPr>
                    </a:p>
                  </a:txBody>
                  <a:tcPr>
                    <a:cell3D prstMaterial="dkEdge">
                      <a:bevel prst="coolSlant"/>
                      <a:lightRig rig="flood" dir="t"/>
                    </a:cell3D>
                  </a:tcPr>
                </a:tc>
                <a:tc>
                  <a:txBody>
                    <a:bodyPr/>
                    <a:lstStyle/>
                    <a:p>
                      <a:pPr algn="ctr"/>
                      <a:r>
                        <a:rPr lang="it-IT" dirty="0" smtClean="0">
                          <a:effectLst>
                            <a:outerShdw blurRad="38100" dist="38100" dir="2700000" algn="tl">
                              <a:srgbClr val="000000">
                                <a:alpha val="43137"/>
                              </a:srgbClr>
                            </a:outerShdw>
                          </a:effectLst>
                          <a:latin typeface="Britannic Bold" pitchFamily="34" charset="0"/>
                        </a:rPr>
                        <a:t>Beni privati</a:t>
                      </a:r>
                      <a:r>
                        <a:rPr lang="it-IT" baseline="0" dirty="0" smtClean="0">
                          <a:effectLst>
                            <a:outerShdw blurRad="38100" dist="38100" dir="2700000" algn="tl">
                              <a:srgbClr val="000000">
                                <a:alpha val="43137"/>
                              </a:srgbClr>
                            </a:outerShdw>
                          </a:effectLst>
                          <a:latin typeface="Britannic Bold" pitchFamily="34" charset="0"/>
                        </a:rPr>
                        <a:t> puri</a:t>
                      </a:r>
                      <a:endParaRPr lang="it-IT" dirty="0">
                        <a:effectLst>
                          <a:outerShdw blurRad="38100" dist="38100" dir="2700000" algn="tl">
                            <a:srgbClr val="000000">
                              <a:alpha val="43137"/>
                            </a:srgbClr>
                          </a:outerShdw>
                        </a:effectLst>
                        <a:latin typeface="Britannic Bold" pitchFamily="34" charset="0"/>
                      </a:endParaRPr>
                    </a:p>
                  </a:txBody>
                  <a:tcPr>
                    <a:cell3D prstMaterial="dkEdge">
                      <a:bevel prst="coolSlant"/>
                      <a:lightRig rig="flood" dir="t"/>
                    </a:cell3D>
                  </a:tcPr>
                </a:tc>
                <a:tc>
                  <a:txBody>
                    <a:bodyPr/>
                    <a:lstStyle/>
                    <a:p>
                      <a:r>
                        <a:rPr lang="it-IT" b="1" dirty="0" smtClean="0">
                          <a:effectLst>
                            <a:outerShdw blurRad="38100" dist="38100" dir="2700000" algn="tl">
                              <a:srgbClr val="000000">
                                <a:alpha val="43137"/>
                              </a:srgbClr>
                            </a:outerShdw>
                          </a:effectLst>
                        </a:rPr>
                        <a:t>Alto</a:t>
                      </a:r>
                      <a:endParaRPr lang="it-IT" b="1" dirty="0">
                        <a:effectLst>
                          <a:outerShdw blurRad="38100" dist="38100" dir="2700000" algn="tl">
                            <a:srgbClr val="000000">
                              <a:alpha val="43137"/>
                            </a:srgbClr>
                          </a:outerShdw>
                        </a:effectLst>
                      </a:endParaRPr>
                    </a:p>
                  </a:txBody>
                  <a:tcPr vert="vert" anchor="ctr" anchorCtr="1">
                    <a:cell3D prstMaterial="dkEdge">
                      <a:bevel prst="coolSlant"/>
                      <a:lightRig rig="flood" dir="t"/>
                    </a:cell3D>
                  </a:tcPr>
                </a:tc>
                <a:tc vMerge="1">
                  <a:txBody>
                    <a:bodyPr/>
                    <a:lstStyle/>
                    <a:p>
                      <a:endParaRPr lang="it-IT" dirty="0"/>
                    </a:p>
                  </a:txBody>
                  <a:tcPr/>
                </a:tc>
              </a:tr>
              <a:tr h="445140">
                <a:tc vMerge="1">
                  <a:txBody>
                    <a:bodyPr/>
                    <a:lstStyle/>
                    <a:p>
                      <a:endParaRPr lang="it-IT" dirty="0"/>
                    </a:p>
                  </a:txBody>
                  <a:tcPr/>
                </a:tc>
                <a:tc>
                  <a:txBody>
                    <a:bodyPr/>
                    <a:lstStyle/>
                    <a:p>
                      <a:pPr marL="0" algn="ctr" rtl="0" eaLnBrk="1" latinLnBrk="0" hangingPunct="1"/>
                      <a:r>
                        <a:rPr kumimoji="0" lang="it-IT" b="1" kern="1200" dirty="0" smtClean="0">
                          <a:solidFill>
                            <a:schemeClr val="dk1"/>
                          </a:solidFill>
                          <a:effectLst>
                            <a:outerShdw blurRad="38100" dist="38100" dir="2700000" algn="tl">
                              <a:srgbClr val="000000">
                                <a:alpha val="43137"/>
                              </a:srgbClr>
                            </a:outerShdw>
                          </a:effectLst>
                          <a:latin typeface="+mn-lt"/>
                          <a:ea typeface="+mn-ea"/>
                          <a:cs typeface="+mn-cs"/>
                        </a:rPr>
                        <a:t>Alta</a:t>
                      </a:r>
                    </a:p>
                  </a:txBody>
                  <a:tcPr vert="vert270" anchor="ctr" anchorCtr="1">
                    <a:cell3D prstMaterial="dkEdge">
                      <a:bevel prst="coolSlant"/>
                      <a:lightRig rig="flood" dir="t"/>
                    </a:cell3D>
                  </a:tcPr>
                </a:tc>
                <a:tc>
                  <a:txBody>
                    <a:bodyPr/>
                    <a:lstStyle/>
                    <a:p>
                      <a:pPr algn="ctr"/>
                      <a:r>
                        <a:rPr lang="it-IT" dirty="0" smtClean="0">
                          <a:effectLst>
                            <a:outerShdw blurRad="38100" dist="38100" dir="2700000" algn="tl">
                              <a:srgbClr val="000000">
                                <a:alpha val="43137"/>
                              </a:srgbClr>
                            </a:outerShdw>
                          </a:effectLst>
                          <a:latin typeface="Britannic Bold" pitchFamily="34" charset="0"/>
                        </a:rPr>
                        <a:t>Beni pubblici puri</a:t>
                      </a:r>
                      <a:endParaRPr lang="it-IT" dirty="0">
                        <a:effectLst>
                          <a:outerShdw blurRad="38100" dist="38100" dir="2700000" algn="tl">
                            <a:srgbClr val="000000">
                              <a:alpha val="43137"/>
                            </a:srgbClr>
                          </a:outerShdw>
                        </a:effectLst>
                        <a:latin typeface="Britannic Bold" pitchFamily="34" charset="0"/>
                      </a:endParaRPr>
                    </a:p>
                  </a:txBody>
                  <a:tcPr>
                    <a:cell3D prstMaterial="dkEdge">
                      <a:bevel prst="coolSlant"/>
                      <a:lightRig rig="flood" dir="t"/>
                    </a:cell3D>
                  </a:tcPr>
                </a:tc>
                <a:tc>
                  <a:txBody>
                    <a:bodyPr/>
                    <a:lstStyle/>
                    <a:p>
                      <a:pPr algn="ctr"/>
                      <a:r>
                        <a:rPr lang="it-IT" dirty="0" smtClean="0">
                          <a:effectLst>
                            <a:outerShdw blurRad="38100" dist="38100" dir="2700000" algn="tl">
                              <a:srgbClr val="000000">
                                <a:alpha val="43137"/>
                              </a:srgbClr>
                            </a:outerShdw>
                          </a:effectLst>
                          <a:latin typeface="Britannic Bold" pitchFamily="34" charset="0"/>
                        </a:rPr>
                        <a:t>Beni pubblici spuri</a:t>
                      </a:r>
                      <a:endParaRPr lang="it-IT" dirty="0">
                        <a:effectLst>
                          <a:outerShdw blurRad="38100" dist="38100" dir="2700000" algn="tl">
                            <a:srgbClr val="000000">
                              <a:alpha val="43137"/>
                            </a:srgbClr>
                          </a:outerShdw>
                        </a:effectLst>
                        <a:latin typeface="Britannic Bold" pitchFamily="34" charset="0"/>
                      </a:endParaRPr>
                    </a:p>
                  </a:txBody>
                  <a:tcPr>
                    <a:cell3D prstMaterial="dkEdge">
                      <a:bevel prst="coolSlant"/>
                      <a:lightRig rig="flood" dir="t"/>
                    </a:cell3D>
                  </a:tcPr>
                </a:tc>
                <a:tc>
                  <a:txBody>
                    <a:bodyPr/>
                    <a:lstStyle/>
                    <a:p>
                      <a:r>
                        <a:rPr lang="it-IT" b="1" dirty="0" smtClean="0">
                          <a:effectLst>
                            <a:outerShdw blurRad="38100" dist="38100" dir="2700000" algn="tl">
                              <a:srgbClr val="000000">
                                <a:alpha val="43137"/>
                              </a:srgbClr>
                            </a:outerShdw>
                          </a:effectLst>
                        </a:rPr>
                        <a:t>Basso</a:t>
                      </a:r>
                      <a:endParaRPr lang="it-IT" b="1" dirty="0">
                        <a:effectLst>
                          <a:outerShdw blurRad="38100" dist="38100" dir="2700000" algn="tl">
                            <a:srgbClr val="000000">
                              <a:alpha val="43137"/>
                            </a:srgbClr>
                          </a:outerShdw>
                        </a:effectLst>
                      </a:endParaRPr>
                    </a:p>
                  </a:txBody>
                  <a:tcPr vert="vert" anchor="ctr" anchorCtr="1">
                    <a:cell3D prstMaterial="dkEdge">
                      <a:bevel prst="coolSlant"/>
                      <a:lightRig rig="flood" dir="t"/>
                    </a:cell3D>
                  </a:tcPr>
                </a:tc>
                <a:tc vMerge="1">
                  <a:txBody>
                    <a:bodyPr/>
                    <a:lstStyle/>
                    <a:p>
                      <a:endParaRPr lang="it-IT" dirty="0"/>
                    </a:p>
                  </a:txBody>
                  <a:tcPr/>
                </a:tc>
              </a:tr>
            </a:tbl>
          </a:graphicData>
        </a:graphic>
      </p:graphicFrame>
      <p:sp>
        <p:nvSpPr>
          <p:cNvPr id="12" name="Freccia in giù 11"/>
          <p:cNvSpPr/>
          <p:nvPr/>
        </p:nvSpPr>
        <p:spPr>
          <a:xfrm>
            <a:off x="4572000" y="2132856"/>
            <a:ext cx="1080120" cy="2304256"/>
          </a:xfrm>
          <a:prstGeom prst="downArrow">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p:cNvSpPr txBox="1"/>
          <p:nvPr/>
        </p:nvSpPr>
        <p:spPr>
          <a:xfrm>
            <a:off x="4644008" y="1340768"/>
            <a:ext cx="1872208" cy="923330"/>
          </a:xfrm>
          <a:prstGeom prst="rect">
            <a:avLst/>
          </a:prstGeom>
          <a:noFill/>
        </p:spPr>
        <p:txBody>
          <a:bodyPr wrap="square" rtlCol="0">
            <a:spAutoFit/>
          </a:bodyPr>
          <a:lstStyle/>
          <a:p>
            <a:r>
              <a:rPr lang="it-IT" dirty="0" smtClean="0"/>
              <a:t>Parere legale, video </a:t>
            </a:r>
            <a:r>
              <a:rPr lang="it-IT" i="1" dirty="0" smtClean="0"/>
              <a:t>on </a:t>
            </a:r>
            <a:r>
              <a:rPr lang="it-IT" i="1" dirty="0" err="1" smtClean="0"/>
              <a:t>demand</a:t>
            </a:r>
            <a:r>
              <a:rPr lang="it-IT" dirty="0" smtClean="0"/>
              <a:t>, ecc.</a:t>
            </a:r>
            <a:endParaRPr lang="it-IT" dirty="0"/>
          </a:p>
        </p:txBody>
      </p:sp>
      <p:sp>
        <p:nvSpPr>
          <p:cNvPr id="14" name="Freccia in su 13"/>
          <p:cNvSpPr/>
          <p:nvPr/>
        </p:nvSpPr>
        <p:spPr>
          <a:xfrm>
            <a:off x="4932040" y="5157192"/>
            <a:ext cx="504056" cy="1152128"/>
          </a:xfrm>
          <a:prstGeom prst="upArrow">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CasellaDiTesto 14"/>
          <p:cNvSpPr txBox="1"/>
          <p:nvPr/>
        </p:nvSpPr>
        <p:spPr>
          <a:xfrm>
            <a:off x="5292080" y="5877272"/>
            <a:ext cx="3240360" cy="369332"/>
          </a:xfrm>
          <a:prstGeom prst="rect">
            <a:avLst/>
          </a:prstGeom>
          <a:noFill/>
        </p:spPr>
        <p:txBody>
          <a:bodyPr wrap="square" rtlCol="0">
            <a:spAutoFit/>
          </a:bodyPr>
          <a:lstStyle/>
          <a:p>
            <a:r>
              <a:rPr lang="it-IT" dirty="0" smtClean="0"/>
              <a:t>Lezione universitaria</a:t>
            </a:r>
            <a:endParaRPr lang="it-IT" dirty="0"/>
          </a:p>
        </p:txBody>
      </p:sp>
      <p:sp>
        <p:nvSpPr>
          <p:cNvPr id="16" name="Freccia in su 15"/>
          <p:cNvSpPr/>
          <p:nvPr/>
        </p:nvSpPr>
        <p:spPr>
          <a:xfrm>
            <a:off x="3923928" y="5085184"/>
            <a:ext cx="504056" cy="1152128"/>
          </a:xfrm>
          <a:prstGeom prst="upArrow">
            <a:avLst/>
          </a:prstGeom>
          <a:solidFill>
            <a:schemeClr val="accent1">
              <a:alpha val="4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16"/>
          <p:cNvSpPr txBox="1"/>
          <p:nvPr/>
        </p:nvSpPr>
        <p:spPr>
          <a:xfrm>
            <a:off x="0" y="5805264"/>
            <a:ext cx="4176464" cy="646331"/>
          </a:xfrm>
          <a:prstGeom prst="rect">
            <a:avLst/>
          </a:prstGeom>
          <a:noFill/>
        </p:spPr>
        <p:txBody>
          <a:bodyPr wrap="square" rtlCol="0">
            <a:spAutoFit/>
          </a:bodyPr>
          <a:lstStyle/>
          <a:p>
            <a:r>
              <a:rPr lang="it-IT" dirty="0" smtClean="0"/>
              <a:t>Faro, difesa, trasmissione non criptata, ecc.</a:t>
            </a:r>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95536" y="1268760"/>
            <a:ext cx="7848872" cy="1728192"/>
          </a:xfrm>
        </p:spPr>
        <p:txBody>
          <a:bodyPr>
            <a:normAutofit/>
          </a:bodyPr>
          <a:lstStyle/>
          <a:p>
            <a:pPr marL="342900" indent="-342900"/>
            <a:r>
              <a:rPr lang="it-IT" sz="4000" dirty="0" smtClean="0">
                <a:ln>
                  <a:solidFill>
                    <a:schemeClr val="accent3">
                      <a:lumMod val="60000"/>
                      <a:lumOff val="40000"/>
                    </a:schemeClr>
                  </a:solidFill>
                </a:ln>
              </a:rPr>
              <a:t>Beni pubblici puri:</a:t>
            </a:r>
          </a:p>
          <a:p>
            <a:pPr marL="342900" indent="-342900"/>
            <a:r>
              <a:rPr lang="it-IT" sz="4000" dirty="0" smtClean="0">
                <a:ln>
                  <a:solidFill>
                    <a:schemeClr val="accent3">
                      <a:lumMod val="60000"/>
                      <a:lumOff val="40000"/>
                    </a:schemeClr>
                  </a:solidFill>
                </a:ln>
              </a:rPr>
              <a:t>Indivisibilità e non </a:t>
            </a:r>
            <a:r>
              <a:rPr lang="it-IT" sz="4000" dirty="0" err="1" smtClean="0">
                <a:ln>
                  <a:solidFill>
                    <a:schemeClr val="accent3">
                      <a:lumMod val="60000"/>
                      <a:lumOff val="40000"/>
                    </a:schemeClr>
                  </a:solidFill>
                </a:ln>
              </a:rPr>
              <a:t>escludibilità</a:t>
            </a:r>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4</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asellaDiTesto 6"/>
          <p:cNvSpPr txBox="1"/>
          <p:nvPr/>
        </p:nvSpPr>
        <p:spPr>
          <a:xfrm>
            <a:off x="467544" y="2924944"/>
            <a:ext cx="7992888" cy="2585323"/>
          </a:xfrm>
          <a:prstGeom prst="rect">
            <a:avLst/>
          </a:prstGeom>
          <a:noFill/>
        </p:spPr>
        <p:txBody>
          <a:bodyPr wrap="square" rtlCol="0">
            <a:spAutoFit/>
          </a:bodyPr>
          <a:lstStyle/>
          <a:p>
            <a:pPr marL="342900" indent="-342900">
              <a:buBlip>
                <a:blip r:embed="rId2"/>
              </a:buBlip>
            </a:pPr>
            <a:r>
              <a:rPr lang="it-IT" sz="2400" dirty="0" smtClean="0">
                <a:ln>
                  <a:solidFill>
                    <a:schemeClr val="accent3">
                      <a:lumMod val="60000"/>
                      <a:lumOff val="40000"/>
                    </a:schemeClr>
                  </a:solidFill>
                </a:ln>
              </a:rPr>
              <a:t>Non c’è rivalità a livello del consumo;</a:t>
            </a:r>
          </a:p>
          <a:p>
            <a:pPr marL="342900" indent="-342900" algn="just">
              <a:buBlip>
                <a:blip r:embed="rId2"/>
              </a:buBlip>
            </a:pPr>
            <a:r>
              <a:rPr lang="it-IT" sz="2400" dirty="0" smtClean="0">
                <a:ln>
                  <a:solidFill>
                    <a:schemeClr val="accent3">
                      <a:lumMod val="60000"/>
                      <a:lumOff val="40000"/>
                    </a:schemeClr>
                  </a:solidFill>
                </a:ln>
              </a:rPr>
              <a:t>I costi di esclusione dei beneficiari che non pagano sono elevati;</a:t>
            </a:r>
          </a:p>
          <a:p>
            <a:pPr marL="342900" indent="-342900">
              <a:buBlip>
                <a:blip r:embed="rId2"/>
              </a:buBlip>
            </a:pPr>
            <a:r>
              <a:rPr lang="it-IT" sz="2400" dirty="0" smtClean="0">
                <a:ln>
                  <a:solidFill>
                    <a:schemeClr val="accent3">
                      <a:lumMod val="60000"/>
                      <a:lumOff val="40000"/>
                    </a:schemeClr>
                  </a:solidFill>
                </a:ln>
              </a:rPr>
              <a:t>Si innesca un «fallimento del mercato» perché l’</a:t>
            </a:r>
            <a:r>
              <a:rPr lang="it-IT" sz="2400" i="1" dirty="0" smtClean="0">
                <a:ln>
                  <a:solidFill>
                    <a:schemeClr val="accent3">
                      <a:lumMod val="60000"/>
                      <a:lumOff val="40000"/>
                    </a:schemeClr>
                  </a:solidFill>
                </a:ln>
              </a:rPr>
              <a:t>output</a:t>
            </a:r>
            <a:r>
              <a:rPr lang="it-IT" sz="2400" dirty="0" smtClean="0">
                <a:ln>
                  <a:solidFill>
                    <a:schemeClr val="accent3">
                      <a:lumMod val="60000"/>
                      <a:lumOff val="40000"/>
                    </a:schemeClr>
                  </a:solidFill>
                </a:ln>
              </a:rPr>
              <a:t> non raggiungerà il punto ottimale (dove il costo sociale marginale è uguale al beneficio sociale marginale)</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ccia circolare a sinistra 13"/>
          <p:cNvSpPr/>
          <p:nvPr/>
        </p:nvSpPr>
        <p:spPr>
          <a:xfrm>
            <a:off x="5364088" y="5157192"/>
            <a:ext cx="3312368" cy="1008112"/>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980728"/>
            <a:ext cx="7848872" cy="1152128"/>
          </a:xfrm>
        </p:spPr>
        <p:txBody>
          <a:bodyPr>
            <a:normAutofit/>
          </a:bodyPr>
          <a:lstStyle/>
          <a:p>
            <a:pPr marL="342900" indent="-342900"/>
            <a:r>
              <a:rPr lang="it-IT" sz="3200" dirty="0" smtClean="0">
                <a:ln>
                  <a:solidFill>
                    <a:schemeClr val="accent3">
                      <a:lumMod val="60000"/>
                      <a:lumOff val="40000"/>
                    </a:schemeClr>
                  </a:solidFill>
                </a:ln>
              </a:rPr>
              <a:t>A. </a:t>
            </a:r>
            <a:r>
              <a:rPr lang="it-IT" sz="3200" dirty="0" err="1" smtClean="0">
                <a:ln>
                  <a:solidFill>
                    <a:schemeClr val="accent3">
                      <a:lumMod val="60000"/>
                      <a:lumOff val="40000"/>
                    </a:schemeClr>
                  </a:solidFill>
                </a:ln>
              </a:rPr>
              <a:t>Downs</a:t>
            </a:r>
            <a:r>
              <a:rPr lang="it-IT" sz="3200" dirty="0" smtClean="0">
                <a:ln>
                  <a:solidFill>
                    <a:schemeClr val="accent3">
                      <a:lumMod val="60000"/>
                      <a:lumOff val="40000"/>
                    </a:schemeClr>
                  </a:solidFill>
                </a:ln>
              </a:rPr>
              <a:t>, </a:t>
            </a:r>
            <a:r>
              <a:rPr lang="it-IT" sz="3200" i="1" dirty="0" smtClean="0">
                <a:ln>
                  <a:solidFill>
                    <a:schemeClr val="accent3">
                      <a:lumMod val="60000"/>
                      <a:lumOff val="40000"/>
                    </a:schemeClr>
                  </a:solidFill>
                </a:ln>
              </a:rPr>
              <a:t>La formazione del bilancio dello Stato </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5</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467544" y="2204864"/>
            <a:ext cx="7848872" cy="1200329"/>
          </a:xfrm>
          <a:prstGeom prst="rect">
            <a:avLst/>
          </a:prstGeom>
          <a:noFill/>
        </p:spPr>
        <p:txBody>
          <a:bodyPr wrap="square" rtlCol="0">
            <a:spAutoFit/>
          </a:bodyPr>
          <a:lstStyle/>
          <a:p>
            <a:pPr algn="just"/>
            <a:r>
              <a:rPr lang="it-IT" dirty="0" smtClean="0"/>
              <a:t>Il bilancio, costituito dalla sommatoria di decisioni separate, è formulato sulla base dell’ipotesi di massimizzazione della probabilità di rielezione da parte del politico, per cui le politiche fiscali e le politiche di spesa devono massimizzare il sostegno politico</a:t>
            </a:r>
            <a:endParaRPr lang="it-IT" dirty="0"/>
          </a:p>
        </p:txBody>
      </p:sp>
      <p:sp>
        <p:nvSpPr>
          <p:cNvPr id="9" name="CasellaDiTesto 8"/>
          <p:cNvSpPr txBox="1"/>
          <p:nvPr/>
        </p:nvSpPr>
        <p:spPr>
          <a:xfrm>
            <a:off x="467544" y="3645024"/>
            <a:ext cx="7992888" cy="369332"/>
          </a:xfrm>
          <a:prstGeom prst="rect">
            <a:avLst/>
          </a:prstGeom>
          <a:noFill/>
        </p:spPr>
        <p:txBody>
          <a:bodyPr wrap="square" rtlCol="0">
            <a:spAutoFit/>
          </a:bodyPr>
          <a:lstStyle/>
          <a:p>
            <a:r>
              <a:rPr lang="it-IT" dirty="0" smtClean="0"/>
              <a:t>I benefici degli elettori sono concepiti in senso non strettamente egoistico</a:t>
            </a:r>
            <a:endParaRPr lang="it-IT" dirty="0"/>
          </a:p>
        </p:txBody>
      </p:sp>
      <p:sp>
        <p:nvSpPr>
          <p:cNvPr id="10" name="CasellaDiTesto 9"/>
          <p:cNvSpPr txBox="1"/>
          <p:nvPr/>
        </p:nvSpPr>
        <p:spPr>
          <a:xfrm>
            <a:off x="539552" y="4293096"/>
            <a:ext cx="3024336" cy="92333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8100000" scaled="1"/>
            <a:tileRect/>
          </a:gradFill>
        </p:spPr>
        <p:txBody>
          <a:bodyPr wrap="square" rtlCol="0">
            <a:spAutoFit/>
          </a:bodyPr>
          <a:lstStyle/>
          <a:p>
            <a:r>
              <a:rPr lang="it-IT" dirty="0" smtClean="0"/>
              <a:t>PROGETTI </a:t>
            </a:r>
            <a:r>
              <a:rPr lang="it-IT" dirty="0" err="1" smtClean="0"/>
              <a:t>DI</a:t>
            </a:r>
            <a:r>
              <a:rPr lang="it-IT" dirty="0" smtClean="0"/>
              <a:t> SPESA</a:t>
            </a:r>
          </a:p>
          <a:p>
            <a:r>
              <a:rPr lang="it-IT" dirty="0" smtClean="0"/>
              <a:t>Criterio: capacità di far guadagnare voti</a:t>
            </a:r>
            <a:endParaRPr lang="it-IT" dirty="0"/>
          </a:p>
        </p:txBody>
      </p:sp>
      <p:sp>
        <p:nvSpPr>
          <p:cNvPr id="11" name="CasellaDiTesto 10"/>
          <p:cNvSpPr txBox="1"/>
          <p:nvPr/>
        </p:nvSpPr>
        <p:spPr>
          <a:xfrm>
            <a:off x="5580112" y="4221088"/>
            <a:ext cx="2880320" cy="1477328"/>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path path="circle">
              <a:fillToRect t="100000" r="100000"/>
            </a:path>
            <a:tileRect l="-100000" b="-100000"/>
          </a:gradFill>
        </p:spPr>
        <p:txBody>
          <a:bodyPr wrap="square" rtlCol="0">
            <a:spAutoFit/>
          </a:bodyPr>
          <a:lstStyle/>
          <a:p>
            <a:r>
              <a:rPr lang="it-IT" dirty="0" smtClean="0"/>
              <a:t>METODI </a:t>
            </a:r>
            <a:r>
              <a:rPr lang="it-IT" dirty="0" err="1" smtClean="0"/>
              <a:t>DI</a:t>
            </a:r>
            <a:r>
              <a:rPr lang="it-IT" dirty="0" smtClean="0"/>
              <a:t> RACCOLTA DELLE ENTRATE</a:t>
            </a:r>
          </a:p>
          <a:p>
            <a:endParaRPr lang="it-IT" dirty="0" smtClean="0"/>
          </a:p>
          <a:p>
            <a:r>
              <a:rPr lang="it-IT" dirty="0" smtClean="0"/>
              <a:t>Criterio: capacità di far perdere voti</a:t>
            </a:r>
            <a:endParaRPr lang="it-IT" dirty="0"/>
          </a:p>
        </p:txBody>
      </p:sp>
      <p:sp>
        <p:nvSpPr>
          <p:cNvPr id="12" name="CasellaDiTesto 11"/>
          <p:cNvSpPr txBox="1"/>
          <p:nvPr/>
        </p:nvSpPr>
        <p:spPr>
          <a:xfrm>
            <a:off x="1619672" y="5517232"/>
            <a:ext cx="3816424" cy="369332"/>
          </a:xfrm>
          <a:prstGeom prst="rect">
            <a:avLst/>
          </a:prstGeom>
          <a:noFill/>
        </p:spPr>
        <p:txBody>
          <a:bodyPr wrap="square" rtlCol="0">
            <a:spAutoFit/>
          </a:bodyPr>
          <a:lstStyle/>
          <a:p>
            <a:r>
              <a:rPr lang="it-IT" dirty="0" smtClean="0"/>
              <a:t>ORDINAMENTO DECRESCENTE</a:t>
            </a:r>
            <a:endParaRPr lang="it-IT" dirty="0"/>
          </a:p>
        </p:txBody>
      </p:sp>
      <p:sp>
        <p:nvSpPr>
          <p:cNvPr id="13" name="Freccia circolare a destra 12"/>
          <p:cNvSpPr/>
          <p:nvPr/>
        </p:nvSpPr>
        <p:spPr>
          <a:xfrm>
            <a:off x="683568" y="5301208"/>
            <a:ext cx="936104" cy="57606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980728"/>
            <a:ext cx="7848872" cy="1152128"/>
          </a:xfrm>
        </p:spPr>
        <p:txBody>
          <a:bodyPr>
            <a:normAutofit/>
          </a:bodyPr>
          <a:lstStyle/>
          <a:p>
            <a:pPr marL="342900" indent="-342900"/>
            <a:r>
              <a:rPr lang="it-IT" sz="3200" dirty="0" smtClean="0">
                <a:ln>
                  <a:solidFill>
                    <a:schemeClr val="accent3">
                      <a:lumMod val="60000"/>
                      <a:lumOff val="40000"/>
                    </a:schemeClr>
                  </a:solidFill>
                </a:ln>
              </a:rPr>
              <a:t>A. </a:t>
            </a:r>
            <a:r>
              <a:rPr lang="it-IT" sz="3200" dirty="0" err="1" smtClean="0">
                <a:ln>
                  <a:solidFill>
                    <a:schemeClr val="accent3">
                      <a:lumMod val="60000"/>
                      <a:lumOff val="40000"/>
                    </a:schemeClr>
                  </a:solidFill>
                </a:ln>
              </a:rPr>
              <a:t>Downs</a:t>
            </a:r>
            <a:r>
              <a:rPr lang="it-IT" sz="3200" dirty="0" smtClean="0">
                <a:ln>
                  <a:solidFill>
                    <a:schemeClr val="accent3">
                      <a:lumMod val="60000"/>
                      <a:lumOff val="40000"/>
                    </a:schemeClr>
                  </a:solidFill>
                </a:ln>
              </a:rPr>
              <a:t>, </a:t>
            </a:r>
            <a:r>
              <a:rPr lang="it-IT" sz="3200" i="1" dirty="0" smtClean="0">
                <a:ln>
                  <a:solidFill>
                    <a:schemeClr val="accent3">
                      <a:lumMod val="60000"/>
                      <a:lumOff val="40000"/>
                    </a:schemeClr>
                  </a:solidFill>
                </a:ln>
              </a:rPr>
              <a:t>La formazione del bilancio dello Stato </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6</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467544" y="2348880"/>
            <a:ext cx="7848872" cy="3108543"/>
          </a:xfrm>
          <a:prstGeom prst="rect">
            <a:avLst/>
          </a:prstGeom>
          <a:noFill/>
        </p:spPr>
        <p:txBody>
          <a:bodyPr wrap="square" rtlCol="0">
            <a:spAutoFit/>
          </a:bodyPr>
          <a:lstStyle/>
          <a:p>
            <a:pPr algn="just"/>
            <a:r>
              <a:rPr lang="it-IT" sz="2800" dirty="0" smtClean="0"/>
              <a:t>Nel punto di intersezione delle curve marginali viene tracciata la linea che determina il bilancio</a:t>
            </a:r>
          </a:p>
          <a:p>
            <a:pPr algn="just"/>
            <a:r>
              <a:rPr lang="it-IT" sz="2800" dirty="0" smtClean="0"/>
              <a:t>Le spese sono maggiori del guadagno di voti marginale</a:t>
            </a:r>
          </a:p>
          <a:p>
            <a:pPr algn="just"/>
            <a:r>
              <a:rPr lang="it-IT" sz="2800" dirty="0" smtClean="0"/>
              <a:t>Le entrate sono quelle che determinano una perdita di voti minore di quella marginale</a:t>
            </a:r>
          </a:p>
          <a:p>
            <a:pPr algn="just"/>
            <a:endParaRPr lang="it-IT" sz="2800" dirty="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764704"/>
            <a:ext cx="7848872" cy="1152128"/>
          </a:xfrm>
        </p:spPr>
        <p:txBody>
          <a:bodyPr>
            <a:normAutofit/>
          </a:bodyPr>
          <a:lstStyle/>
          <a:p>
            <a:pPr marL="342900" indent="-342900"/>
            <a:r>
              <a:rPr lang="it-IT" sz="3200" dirty="0" smtClean="0">
                <a:ln>
                  <a:solidFill>
                    <a:schemeClr val="accent3">
                      <a:lumMod val="60000"/>
                      <a:lumOff val="40000"/>
                    </a:schemeClr>
                  </a:solidFill>
                </a:ln>
              </a:rPr>
              <a:t>A. </a:t>
            </a:r>
            <a:r>
              <a:rPr lang="it-IT" sz="3200" dirty="0" err="1" smtClean="0">
                <a:ln>
                  <a:solidFill>
                    <a:schemeClr val="accent3">
                      <a:lumMod val="60000"/>
                      <a:lumOff val="40000"/>
                    </a:schemeClr>
                  </a:solidFill>
                </a:ln>
              </a:rPr>
              <a:t>Downs</a:t>
            </a:r>
            <a:r>
              <a:rPr lang="it-IT" sz="3200" dirty="0" smtClean="0">
                <a:ln>
                  <a:solidFill>
                    <a:schemeClr val="accent3">
                      <a:lumMod val="60000"/>
                      <a:lumOff val="40000"/>
                    </a:schemeClr>
                  </a:solidFill>
                </a:ln>
              </a:rPr>
              <a:t>, </a:t>
            </a:r>
            <a:r>
              <a:rPr lang="it-IT" sz="3200" i="1" dirty="0" smtClean="0">
                <a:ln>
                  <a:solidFill>
                    <a:schemeClr val="accent3">
                      <a:lumMod val="60000"/>
                      <a:lumOff val="40000"/>
                    </a:schemeClr>
                  </a:solidFill>
                </a:ln>
              </a:rPr>
              <a:t>La formazione del bilancio dello Stato </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7</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asellaDiTesto 6"/>
          <p:cNvSpPr txBox="1"/>
          <p:nvPr/>
        </p:nvSpPr>
        <p:spPr>
          <a:xfrm>
            <a:off x="323528" y="1844824"/>
            <a:ext cx="8352928" cy="4278094"/>
          </a:xfrm>
          <a:prstGeom prst="rect">
            <a:avLst/>
          </a:prstGeom>
          <a:noFill/>
        </p:spPr>
        <p:txBody>
          <a:bodyPr wrap="square" rtlCol="0">
            <a:spAutoFit/>
          </a:bodyPr>
          <a:lstStyle/>
          <a:p>
            <a:pPr algn="just"/>
            <a:r>
              <a:rPr lang="it-IT" sz="1600" dirty="0" smtClean="0"/>
              <a:t>Le spese sono raggruppate in </a:t>
            </a:r>
            <a:r>
              <a:rPr lang="it-IT" sz="1600" i="1" dirty="0" smtClean="0">
                <a:effectLst>
                  <a:outerShdw blurRad="38100" dist="38100" dir="2700000" algn="tl">
                    <a:srgbClr val="000000">
                      <a:alpha val="43137"/>
                    </a:srgbClr>
                  </a:outerShdw>
                </a:effectLst>
              </a:rPr>
              <a:t>categorie</a:t>
            </a:r>
            <a:r>
              <a:rPr lang="it-IT" sz="1600" dirty="0" smtClean="0"/>
              <a:t>:</a:t>
            </a:r>
          </a:p>
          <a:p>
            <a:pPr algn="just"/>
            <a:endParaRPr lang="it-IT" sz="1600" dirty="0" smtClean="0"/>
          </a:p>
          <a:p>
            <a:pPr algn="just"/>
            <a:r>
              <a:rPr lang="it-IT" sz="1600" dirty="0" smtClean="0"/>
              <a:t>Nella </a:t>
            </a:r>
            <a:r>
              <a:rPr lang="it-IT" sz="1600" dirty="0" smtClean="0"/>
              <a:t>realtà, il partito al governo non valuta le conseguenze elettorali di ogni singola spesa, ma raggruppa le spese in grandi categorie, come, ad esempio, la difesa nazionale. Per ognuna di tali categorie, mette a confronto il guadagno marginale della spesa in termini di voti, con il costo marginale sempre in termini di voti, e con i guadagni marginali di altre categorie di spesa, come i sussidi all’agricoltura, l’istruzione e la sicurezza sociale. Così, di fatto, il </a:t>
            </a:r>
            <a:r>
              <a:rPr lang="it-IT" sz="1600" dirty="0" smtClean="0"/>
              <a:t>bilancio </a:t>
            </a:r>
            <a:r>
              <a:rPr lang="it-IT" sz="1600" dirty="0" smtClean="0"/>
              <a:t>aggregato di ogni categoria è deciso in modo analogo a quello sopra descritto, anche se, all’interno di ogni categoria, i dettagli della spesa possono essere lasciati agli amministratori e non ai politici.</a:t>
            </a:r>
          </a:p>
          <a:p>
            <a:pPr algn="just"/>
            <a:r>
              <a:rPr lang="it-IT" sz="1600" dirty="0" smtClean="0"/>
              <a:t>Si dovrebbe tener presente che nel nostro modello il governo non si chiede mai se il bilancio in complesso è «eccessivo» oppure «</a:t>
            </a:r>
            <a:r>
              <a:rPr lang="it-IT" sz="1600" dirty="0" smtClean="0"/>
              <a:t>insufficiente</a:t>
            </a:r>
            <a:r>
              <a:rPr lang="it-IT" sz="1600" dirty="0" smtClean="0"/>
              <a:t>» in rapporto alle opinioni dell’elettorato. Infatti, esso non prende mai esplicitamente una decisione su quella che dovrebbe essere la </a:t>
            </a:r>
            <a:r>
              <a:rPr lang="it-IT" sz="1600" dirty="0" smtClean="0"/>
              <a:t>dimensione </a:t>
            </a:r>
            <a:r>
              <a:rPr lang="it-IT" sz="1600" dirty="0" smtClean="0"/>
              <a:t>complessiva </a:t>
            </a:r>
            <a:r>
              <a:rPr lang="it-IT" sz="1600" dirty="0" smtClean="0"/>
              <a:t>del </a:t>
            </a:r>
            <a:r>
              <a:rPr lang="it-IT" sz="1600" dirty="0" smtClean="0"/>
              <a:t>bilancio, ma ne determina la dimensione </a:t>
            </a:r>
            <a:r>
              <a:rPr lang="it-IT" sz="1600" dirty="0" smtClean="0"/>
              <a:t>semplicemente </a:t>
            </a:r>
            <a:r>
              <a:rPr lang="it-IT" sz="1600" dirty="0" smtClean="0"/>
              <a:t>sommando tutte le voci che danno un saldo di voti positivo. Analogamente, gli elettori non esprimono un giudizio sul bilancio in base alla sua dimensione complessiva, ma in base ai particolari costi e </a:t>
            </a:r>
            <a:r>
              <a:rPr lang="it-IT" sz="1600" dirty="0" smtClean="0"/>
              <a:t>benefici </a:t>
            </a:r>
            <a:r>
              <a:rPr lang="it-IT" sz="1600" dirty="0" smtClean="0"/>
              <a:t>che da esso derivano.</a:t>
            </a:r>
            <a:endParaRPr lang="it-IT" sz="16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620688"/>
            <a:ext cx="7848872" cy="1152128"/>
          </a:xfrm>
        </p:spPr>
        <p:txBody>
          <a:bodyPr>
            <a:normAutofit/>
          </a:bodyPr>
          <a:lstStyle/>
          <a:p>
            <a:pPr marL="342900" indent="-342900"/>
            <a:r>
              <a:rPr lang="it-IT" sz="3200" dirty="0" smtClean="0">
                <a:ln>
                  <a:solidFill>
                    <a:schemeClr val="accent3">
                      <a:lumMod val="60000"/>
                      <a:lumOff val="40000"/>
                    </a:schemeClr>
                  </a:solidFill>
                </a:ln>
              </a:rPr>
              <a:t>A. </a:t>
            </a:r>
            <a:r>
              <a:rPr lang="it-IT" sz="3200" dirty="0" err="1" smtClean="0">
                <a:ln>
                  <a:solidFill>
                    <a:schemeClr val="accent3">
                      <a:lumMod val="60000"/>
                      <a:lumOff val="40000"/>
                    </a:schemeClr>
                  </a:solidFill>
                </a:ln>
              </a:rPr>
              <a:t>Downs</a:t>
            </a:r>
            <a:r>
              <a:rPr lang="it-IT" sz="3200" dirty="0" smtClean="0">
                <a:ln>
                  <a:solidFill>
                    <a:schemeClr val="accent3">
                      <a:lumMod val="60000"/>
                      <a:lumOff val="40000"/>
                    </a:schemeClr>
                  </a:solidFill>
                </a:ln>
              </a:rPr>
              <a:t>, </a:t>
            </a:r>
            <a:r>
              <a:rPr lang="it-IT" sz="3200" i="1" dirty="0" smtClean="0">
                <a:ln>
                  <a:solidFill>
                    <a:schemeClr val="accent3">
                      <a:lumMod val="60000"/>
                      <a:lumOff val="40000"/>
                    </a:schemeClr>
                  </a:solidFill>
                </a:ln>
              </a:rPr>
              <a:t>La formazione del bilancio dello Stato </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8</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asellaDiTesto 6"/>
          <p:cNvSpPr txBox="1"/>
          <p:nvPr/>
        </p:nvSpPr>
        <p:spPr>
          <a:xfrm>
            <a:off x="323528" y="1772816"/>
            <a:ext cx="8352928" cy="5293757"/>
          </a:xfrm>
          <a:prstGeom prst="rect">
            <a:avLst/>
          </a:prstGeom>
          <a:noFill/>
        </p:spPr>
        <p:txBody>
          <a:bodyPr wrap="square" rtlCol="0">
            <a:spAutoFit/>
          </a:bodyPr>
          <a:lstStyle/>
          <a:p>
            <a:pPr algn="just"/>
            <a:r>
              <a:rPr lang="it-IT" sz="1600" dirty="0" smtClean="0"/>
              <a:t>L</a:t>
            </a:r>
            <a:r>
              <a:rPr lang="it-IT" sz="1600" dirty="0" smtClean="0"/>
              <a:t>a redistribuzione del reddito fa sì che per i cittadini meno abbienti i benefici pubblici siano maggiori dei benefici privati.</a:t>
            </a:r>
          </a:p>
          <a:p>
            <a:pPr algn="just"/>
            <a:r>
              <a:rPr lang="it-IT" sz="1600" dirty="0" smtClean="0"/>
              <a:t>Conseguentemente le preferenze dei cittadini in ordine alle politiche sono diverse:</a:t>
            </a:r>
          </a:p>
          <a:p>
            <a:pPr algn="just"/>
            <a:endParaRPr lang="it-IT" sz="1600" dirty="0" smtClean="0"/>
          </a:p>
          <a:p>
            <a:pPr algn="just"/>
            <a:r>
              <a:rPr lang="it-IT" sz="1400" dirty="0" smtClean="0"/>
              <a:t>Tuttavia, anche se esistesse la concorrenza perfetta, le condizioni </a:t>
            </a:r>
            <a:r>
              <a:rPr lang="it-IT" sz="1400" dirty="0" smtClean="0"/>
              <a:t>necessarie </a:t>
            </a:r>
            <a:r>
              <a:rPr lang="it-IT" sz="1400" dirty="0" smtClean="0"/>
              <a:t>per raggiungere l’equilibrio perfetto con un governo democratico sono molto restrittive. Se una maggioranza di cittadini ha scale di </a:t>
            </a:r>
            <a:r>
              <a:rPr lang="it-IT" sz="1400" dirty="0" smtClean="0"/>
              <a:t>preferenza </a:t>
            </a:r>
            <a:r>
              <a:rPr lang="it-IT" sz="1400" dirty="0" smtClean="0"/>
              <a:t>uguali, sia per le iniziative private come per i provvedimenti </a:t>
            </a:r>
            <a:r>
              <a:rPr lang="it-IT" sz="1400" dirty="0" smtClean="0"/>
              <a:t>pubblici</a:t>
            </a:r>
            <a:r>
              <a:rPr lang="it-IT" sz="1400" dirty="0" smtClean="0"/>
              <a:t>, allora le politiche effettivamente seguite dal governo coincidono con quelle volute dai cittadini (nell’ipotesi che il governo conosca l’ordine di preferenza dei cittadini). La ripartizione delle risorse tra il settore </a:t>
            </a:r>
            <a:r>
              <a:rPr lang="it-IT" sz="1400" dirty="0" smtClean="0"/>
              <a:t>pubblico </a:t>
            </a:r>
            <a:r>
              <a:rPr lang="it-IT" sz="1400" dirty="0" smtClean="0"/>
              <a:t>e quello privato sarà precisamente quella necessaria ad assicurare per la maggioranza uno stato di equilibrio tra i due </a:t>
            </a:r>
            <a:r>
              <a:rPr lang="it-IT" sz="1400" dirty="0" smtClean="0"/>
              <a:t>settori. Tale </a:t>
            </a:r>
            <a:r>
              <a:rPr lang="it-IT" sz="1400" dirty="0" smtClean="0"/>
              <a:t>equilibrio un cittadino lo raggiunge quando l’utilità prodotta dal </a:t>
            </a:r>
            <a:r>
              <a:rPr lang="it-IT" sz="1400" dirty="0" smtClean="0"/>
              <a:t>provvedimento </a:t>
            </a:r>
            <a:r>
              <a:rPr lang="it-IT" sz="1400" dirty="0" smtClean="0"/>
              <a:t>governativo meno attraente (cioè </a:t>
            </a:r>
            <a:r>
              <a:rPr lang="it-IT" sz="1400" dirty="0" smtClean="0"/>
              <a:t>l’«</a:t>
            </a:r>
            <a:r>
              <a:rPr lang="it-IT" sz="1400" dirty="0" smtClean="0"/>
              <a:t>ultimo» nel suo ordine di preferenza) è uguale all’utilità dell’iniziativa meno attraente attuabile nel </a:t>
            </a:r>
            <a:r>
              <a:rPr lang="it-IT" sz="1400" dirty="0" smtClean="0"/>
              <a:t>settore </a:t>
            </a:r>
            <a:r>
              <a:rPr lang="it-IT" sz="1400" dirty="0" smtClean="0"/>
              <a:t>privato (cioè «l’ultima» iniziativa privata secondo il suo ordine di preferenza). Inoltre, non vi debbono essere altri provvedimenti di </a:t>
            </a:r>
            <a:r>
              <a:rPr lang="it-IT" sz="1400" dirty="0" smtClean="0"/>
              <a:t>governo </a:t>
            </a:r>
            <a:r>
              <a:rPr lang="it-IT" sz="1400" dirty="0" smtClean="0"/>
              <a:t>che gli procurerebbero più utilità di quelli che sono ora in attuazione. In tali circostanze non è possibile che il soggetto migliori la propria </a:t>
            </a:r>
            <a:r>
              <a:rPr lang="it-IT" sz="1400" dirty="0" smtClean="0"/>
              <a:t>situazione </a:t>
            </a:r>
            <a:r>
              <a:rPr lang="it-IT" sz="1400" dirty="0" smtClean="0"/>
              <a:t>trasferendo risorse dal settore privato a quello pubblico o viceversa, né sarebbe avvantaggiato da qualsiasi altra distribuzione delle risorse </a:t>
            </a:r>
            <a:r>
              <a:rPr lang="it-IT" sz="1400" dirty="0" smtClean="0"/>
              <a:t>nell’ambito </a:t>
            </a:r>
            <a:r>
              <a:rPr lang="it-IT" sz="1400" dirty="0" smtClean="0"/>
              <a:t>del settore pubblico. (Supponiamo che il soggetto abbia già distribuito le sue risorse nel settore privato ottenendo il massimo </a:t>
            </a:r>
            <a:r>
              <a:rPr lang="it-IT" sz="1400" dirty="0" smtClean="0"/>
              <a:t>beneficio</a:t>
            </a:r>
            <a:r>
              <a:rPr lang="it-IT" sz="1400" dirty="0" smtClean="0"/>
              <a:t>). </a:t>
            </a:r>
            <a:endParaRPr lang="it-IT" sz="1400" dirty="0" smtClean="0"/>
          </a:p>
          <a:p>
            <a:pPr algn="just"/>
            <a:endParaRPr lang="it-IT" sz="1600" dirty="0" smtClean="0"/>
          </a:p>
          <a:p>
            <a:pPr algn="just"/>
            <a:r>
              <a:rPr lang="it-IT" sz="1600" dirty="0" smtClean="0"/>
              <a:t> </a:t>
            </a:r>
            <a:endParaRPr lang="it-IT" sz="1600" dirty="0" smtClean="0"/>
          </a:p>
          <a:p>
            <a:pPr algn="just"/>
            <a:endParaRPr lang="it-IT" sz="1600" dirty="0" smtClean="0"/>
          </a:p>
          <a:p>
            <a:pPr algn="just"/>
            <a:r>
              <a:rPr lang="it-IT" sz="1600" dirty="0" smtClean="0"/>
              <a:t>.</a:t>
            </a:r>
            <a:endParaRPr lang="it-IT" sz="1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251520" y="908720"/>
            <a:ext cx="7848872" cy="1152128"/>
          </a:xfrm>
        </p:spPr>
        <p:txBody>
          <a:bodyPr>
            <a:normAutofit/>
          </a:bodyPr>
          <a:lstStyle/>
          <a:p>
            <a:pPr marL="342900" indent="-342900"/>
            <a:r>
              <a:rPr lang="it-IT" sz="3200" dirty="0" smtClean="0">
                <a:ln>
                  <a:solidFill>
                    <a:schemeClr val="accent3">
                      <a:lumMod val="60000"/>
                      <a:lumOff val="40000"/>
                    </a:schemeClr>
                  </a:solidFill>
                </a:ln>
              </a:rPr>
              <a:t>A. </a:t>
            </a:r>
            <a:r>
              <a:rPr lang="it-IT" sz="3200" dirty="0" err="1" smtClean="0">
                <a:ln>
                  <a:solidFill>
                    <a:schemeClr val="accent3">
                      <a:lumMod val="60000"/>
                      <a:lumOff val="40000"/>
                    </a:schemeClr>
                  </a:solidFill>
                </a:ln>
              </a:rPr>
              <a:t>Downs</a:t>
            </a:r>
            <a:r>
              <a:rPr lang="it-IT" sz="3200" dirty="0" smtClean="0">
                <a:ln>
                  <a:solidFill>
                    <a:schemeClr val="accent3">
                      <a:lumMod val="60000"/>
                      <a:lumOff val="40000"/>
                    </a:schemeClr>
                  </a:solidFill>
                </a:ln>
              </a:rPr>
              <a:t>, </a:t>
            </a:r>
            <a:r>
              <a:rPr lang="it-IT" sz="3200" i="1" dirty="0" smtClean="0">
                <a:ln>
                  <a:solidFill>
                    <a:schemeClr val="accent3">
                      <a:lumMod val="60000"/>
                      <a:lumOff val="40000"/>
                    </a:schemeClr>
                  </a:solidFill>
                </a:ln>
              </a:rPr>
              <a:t>La formazione del bilancio dello Stato </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9</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467544" y="2276872"/>
            <a:ext cx="7920880" cy="3046988"/>
          </a:xfrm>
          <a:prstGeom prst="rect">
            <a:avLst/>
          </a:prstGeom>
          <a:noFill/>
        </p:spPr>
        <p:txBody>
          <a:bodyPr wrap="square" rtlCol="0">
            <a:spAutoFit/>
          </a:bodyPr>
          <a:lstStyle/>
          <a:p>
            <a:pPr algn="just"/>
            <a:r>
              <a:rPr lang="it-IT" sz="2400" dirty="0" smtClean="0"/>
              <a:t>I benefici nascosti (non palesi), o remoti, non influiscono sul voto, per cui le voci relative vengono eliminate dal bilancio, perché anche l’informazione relativa alla loro (futura) utilità è costosa ed impegna risorse.</a:t>
            </a:r>
          </a:p>
          <a:p>
            <a:pPr algn="just"/>
            <a:r>
              <a:rPr lang="it-IT" sz="2400" dirty="0" smtClean="0"/>
              <a:t>In tal modo il bilancio risulta </a:t>
            </a:r>
            <a:r>
              <a:rPr lang="it-IT" sz="2400" b="1" i="1" dirty="0" smtClean="0">
                <a:effectLst>
                  <a:outerShdw blurRad="38100" dist="38100" dir="2700000" algn="tl">
                    <a:srgbClr val="000000">
                      <a:alpha val="43137"/>
                    </a:srgbClr>
                  </a:outerShdw>
                </a:effectLst>
              </a:rPr>
              <a:t>sottodimensionato</a:t>
            </a:r>
            <a:r>
              <a:rPr lang="it-IT" sz="2400" dirty="0" smtClean="0"/>
              <a:t>: la causa è l’informazione imperfetta degli elettori sui costi e sui benefici (anche remoti), che </a:t>
            </a:r>
            <a:r>
              <a:rPr lang="it-IT" sz="2400" dirty="0" err="1" smtClean="0"/>
              <a:t>Downs</a:t>
            </a:r>
            <a:r>
              <a:rPr lang="it-IT" sz="2400" dirty="0" smtClean="0"/>
              <a:t> definisce “ignoranza politica razionale” </a:t>
            </a:r>
            <a:endParaRPr lang="it-IT"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95536" y="1268760"/>
            <a:ext cx="7848872" cy="1152128"/>
          </a:xfrm>
        </p:spPr>
        <p:txBody>
          <a:bodyPr>
            <a:normAutofit/>
          </a:bodyPr>
          <a:lstStyle/>
          <a:p>
            <a:pPr marL="342900" indent="-342900"/>
            <a:r>
              <a:rPr lang="it-IT" sz="3200" dirty="0" smtClean="0">
                <a:ln>
                  <a:solidFill>
                    <a:schemeClr val="accent3">
                      <a:lumMod val="60000"/>
                      <a:lumOff val="40000"/>
                    </a:schemeClr>
                  </a:solidFill>
                </a:ln>
              </a:rPr>
              <a:t>G. </a:t>
            </a:r>
            <a:r>
              <a:rPr lang="it-IT" sz="3200" dirty="0" err="1" smtClean="0">
                <a:ln>
                  <a:solidFill>
                    <a:schemeClr val="accent3">
                      <a:lumMod val="60000"/>
                      <a:lumOff val="40000"/>
                    </a:schemeClr>
                  </a:solidFill>
                </a:ln>
              </a:rPr>
              <a:t>Tullock</a:t>
            </a:r>
            <a:r>
              <a:rPr lang="it-IT" sz="3200" dirty="0" smtClean="0">
                <a:ln>
                  <a:solidFill>
                    <a:schemeClr val="accent3">
                      <a:lumMod val="60000"/>
                      <a:lumOff val="40000"/>
                    </a:schemeClr>
                  </a:solidFill>
                </a:ln>
              </a:rPr>
              <a:t>, Decisioni pubbliche come beni pubblici</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10</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asellaDiTesto 6"/>
          <p:cNvSpPr txBox="1"/>
          <p:nvPr/>
        </p:nvSpPr>
        <p:spPr>
          <a:xfrm>
            <a:off x="467544" y="2348880"/>
            <a:ext cx="7992888" cy="4062651"/>
          </a:xfrm>
          <a:prstGeom prst="rect">
            <a:avLst/>
          </a:prstGeom>
          <a:noFill/>
        </p:spPr>
        <p:txBody>
          <a:bodyPr wrap="square" rtlCol="0">
            <a:spAutoFit/>
          </a:bodyPr>
          <a:lstStyle/>
          <a:p>
            <a:pPr marL="342900" indent="-342900" algn="just">
              <a:buBlip>
                <a:blip r:embed="rId2"/>
              </a:buBlip>
            </a:pPr>
            <a:r>
              <a:rPr lang="it-IT" sz="2400" b="1" dirty="0" smtClean="0">
                <a:ln>
                  <a:solidFill>
                    <a:schemeClr val="accent3">
                      <a:lumMod val="60000"/>
                      <a:lumOff val="40000"/>
                    </a:schemeClr>
                  </a:solidFill>
                </a:ln>
                <a:solidFill>
                  <a:schemeClr val="accent5">
                    <a:lumMod val="75000"/>
                  </a:schemeClr>
                </a:solidFill>
                <a:effectLst>
                  <a:outerShdw blurRad="38100" dist="38100" dir="2700000" algn="tl">
                    <a:srgbClr val="000000">
                      <a:alpha val="43137"/>
                    </a:srgbClr>
                  </a:outerShdw>
                </a:effectLst>
              </a:rPr>
              <a:t>Preferenze</a:t>
            </a:r>
            <a:r>
              <a:rPr lang="it-IT" sz="2400" dirty="0" smtClean="0">
                <a:ln>
                  <a:solidFill>
                    <a:schemeClr val="accent3">
                      <a:lumMod val="60000"/>
                      <a:lumOff val="40000"/>
                    </a:schemeClr>
                  </a:solidFill>
                </a:ln>
              </a:rPr>
              <a:t> del decisore ed eventuale conflitto tra i suoi </a:t>
            </a:r>
            <a:r>
              <a:rPr lang="it-IT" sz="2400" i="1" dirty="0" smtClean="0">
                <a:ln>
                  <a:solidFill>
                    <a:schemeClr val="accent3">
                      <a:lumMod val="60000"/>
                      <a:lumOff val="40000"/>
                    </a:schemeClr>
                  </a:solidFill>
                </a:ln>
                <a:effectLst>
                  <a:outerShdw blurRad="38100" dist="38100" dir="2700000" algn="tl">
                    <a:srgbClr val="000000">
                      <a:alpha val="43137"/>
                    </a:srgbClr>
                  </a:outerShdw>
                </a:effectLst>
              </a:rPr>
              <a:t>costi privati </a:t>
            </a:r>
            <a:r>
              <a:rPr lang="it-IT" sz="2400" dirty="0" smtClean="0">
                <a:ln>
                  <a:solidFill>
                    <a:schemeClr val="accent3">
                      <a:lumMod val="60000"/>
                      <a:lumOff val="40000"/>
                    </a:schemeClr>
                  </a:solidFill>
                </a:ln>
              </a:rPr>
              <a:t>ed il bene pubblico che occorre produrre;</a:t>
            </a:r>
          </a:p>
          <a:p>
            <a:pPr marL="342900" indent="-342900" algn="just">
              <a:buBlip>
                <a:blip r:embed="rId2"/>
              </a:buBlip>
            </a:pPr>
            <a:r>
              <a:rPr lang="it-IT" sz="2400" b="1" dirty="0" smtClean="0">
                <a:ln>
                  <a:solidFill>
                    <a:schemeClr val="accent3">
                      <a:lumMod val="60000"/>
                      <a:lumOff val="40000"/>
                    </a:schemeClr>
                  </a:solidFill>
                </a:ln>
                <a:solidFill>
                  <a:schemeClr val="accent5">
                    <a:lumMod val="75000"/>
                  </a:schemeClr>
                </a:solidFill>
                <a:effectLst>
                  <a:outerShdw blurRad="38100" dist="38100" dir="2700000" algn="tl">
                    <a:srgbClr val="000000">
                      <a:alpha val="43137"/>
                    </a:srgbClr>
                  </a:outerShdw>
                </a:effectLst>
              </a:rPr>
              <a:t>Sistema etico</a:t>
            </a:r>
            <a:r>
              <a:rPr lang="it-IT" sz="2400" dirty="0" smtClean="0">
                <a:ln>
                  <a:solidFill>
                    <a:schemeClr val="accent3">
                      <a:lumMod val="60000"/>
                      <a:lumOff val="40000"/>
                    </a:schemeClr>
                  </a:solidFill>
                </a:ln>
              </a:rPr>
              <a:t> del decisore (eventualmente diverso da quello del legislatore);</a:t>
            </a:r>
          </a:p>
          <a:p>
            <a:pPr marL="342900" indent="-342900" algn="just">
              <a:buBlip>
                <a:blip r:embed="rId2"/>
              </a:buBlip>
            </a:pPr>
            <a:r>
              <a:rPr lang="it-IT" sz="2400" dirty="0" smtClean="0">
                <a:ln>
                  <a:solidFill>
                    <a:schemeClr val="accent3">
                      <a:lumMod val="60000"/>
                      <a:lumOff val="40000"/>
                    </a:schemeClr>
                  </a:solidFill>
                </a:ln>
              </a:rPr>
              <a:t>Possibilità di adottare un comportamento opportunistico (</a:t>
            </a:r>
            <a:r>
              <a:rPr lang="it-IT" sz="2400" b="1" dirty="0" smtClean="0">
                <a:ln>
                  <a:solidFill>
                    <a:schemeClr val="accent3">
                      <a:lumMod val="60000"/>
                      <a:lumOff val="40000"/>
                    </a:schemeClr>
                  </a:solidFill>
                </a:ln>
                <a:solidFill>
                  <a:schemeClr val="accent5">
                    <a:lumMod val="75000"/>
                  </a:schemeClr>
                </a:solidFill>
                <a:effectLst>
                  <a:outerShdw blurRad="38100" dist="38100" dir="2700000" algn="tl">
                    <a:srgbClr val="000000">
                      <a:alpha val="43137"/>
                    </a:srgbClr>
                  </a:outerShdw>
                </a:effectLst>
              </a:rPr>
              <a:t>free </a:t>
            </a:r>
            <a:r>
              <a:rPr lang="it-IT" sz="2400" b="1" dirty="0" err="1" smtClean="0">
                <a:ln>
                  <a:solidFill>
                    <a:schemeClr val="accent3">
                      <a:lumMod val="60000"/>
                      <a:lumOff val="40000"/>
                    </a:schemeClr>
                  </a:solidFill>
                </a:ln>
                <a:solidFill>
                  <a:schemeClr val="accent5">
                    <a:lumMod val="75000"/>
                  </a:schemeClr>
                </a:solidFill>
                <a:effectLst>
                  <a:outerShdw blurRad="38100" dist="38100" dir="2700000" algn="tl">
                    <a:srgbClr val="000000">
                      <a:alpha val="43137"/>
                    </a:srgbClr>
                  </a:outerShdw>
                </a:effectLst>
              </a:rPr>
              <a:t>riding</a:t>
            </a:r>
            <a:r>
              <a:rPr lang="it-IT" sz="2400" dirty="0" smtClean="0">
                <a:ln>
                  <a:solidFill>
                    <a:schemeClr val="accent3">
                      <a:lumMod val="60000"/>
                      <a:lumOff val="40000"/>
                    </a:schemeClr>
                  </a:solidFill>
                </a:ln>
              </a:rPr>
              <a:t>);</a:t>
            </a:r>
          </a:p>
          <a:p>
            <a:pPr marL="342900" indent="-342900" algn="just">
              <a:buBlip>
                <a:blip r:embed="rId2"/>
              </a:buBlip>
            </a:pPr>
            <a:r>
              <a:rPr lang="it-IT" sz="2400" dirty="0" smtClean="0">
                <a:ln>
                  <a:solidFill>
                    <a:schemeClr val="accent3">
                      <a:lumMod val="60000"/>
                      <a:lumOff val="40000"/>
                    </a:schemeClr>
                  </a:solidFill>
                </a:ln>
              </a:rPr>
              <a:t>Sistema dei controlli: </a:t>
            </a:r>
            <a:r>
              <a:rPr lang="it-IT" sz="2400" b="1" dirty="0" smtClean="0">
                <a:ln>
                  <a:solidFill>
                    <a:schemeClr val="accent3">
                      <a:lumMod val="60000"/>
                      <a:lumOff val="40000"/>
                    </a:schemeClr>
                  </a:solidFill>
                </a:ln>
                <a:solidFill>
                  <a:schemeClr val="accent5">
                    <a:lumMod val="75000"/>
                  </a:schemeClr>
                </a:solidFill>
                <a:effectLst>
                  <a:outerShdw blurRad="38100" dist="38100" dir="2700000" algn="tl">
                    <a:srgbClr val="000000">
                      <a:alpha val="43137"/>
                    </a:srgbClr>
                  </a:outerShdw>
                </a:effectLst>
              </a:rPr>
              <a:t>rimozione/inamovibilità</a:t>
            </a:r>
            <a:r>
              <a:rPr lang="it-IT" sz="2400" dirty="0" smtClean="0">
                <a:ln>
                  <a:solidFill>
                    <a:schemeClr val="accent3">
                      <a:lumMod val="60000"/>
                      <a:lumOff val="40000"/>
                    </a:schemeClr>
                  </a:solidFill>
                </a:ln>
              </a:rPr>
              <a:t> dei funzionari dell’amministrazione: costo privato + beneficio privato della decisione “desiderabile”</a:t>
            </a:r>
          </a:p>
          <a:p>
            <a:pPr algn="just"/>
            <a:endParaRPr lang="it-IT"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1052736"/>
            <a:ext cx="7848872" cy="1152128"/>
          </a:xfrm>
        </p:spPr>
        <p:txBody>
          <a:bodyPr>
            <a:normAutofit/>
          </a:bodyPr>
          <a:lstStyle/>
          <a:p>
            <a:pPr marL="342900" indent="-342900"/>
            <a:r>
              <a:rPr lang="it-IT" sz="3200" dirty="0" smtClean="0">
                <a:ln>
                  <a:solidFill>
                    <a:schemeClr val="accent3">
                      <a:lumMod val="60000"/>
                      <a:lumOff val="40000"/>
                    </a:schemeClr>
                  </a:solidFill>
                </a:ln>
              </a:rPr>
              <a:t>L. Bobbio, </a:t>
            </a:r>
            <a:r>
              <a:rPr lang="it-IT" sz="3200" i="1" dirty="0" smtClean="0">
                <a:ln>
                  <a:solidFill>
                    <a:schemeClr val="accent3">
                      <a:lumMod val="60000"/>
                      <a:lumOff val="40000"/>
                    </a:schemeClr>
                  </a:solidFill>
                </a:ln>
              </a:rPr>
              <a:t>La contrattualizzazione delle politiche</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11</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395536" y="2204864"/>
            <a:ext cx="8064896" cy="3785652"/>
          </a:xfrm>
          <a:prstGeom prst="rect">
            <a:avLst/>
          </a:prstGeom>
          <a:noFill/>
        </p:spPr>
        <p:txBody>
          <a:bodyPr wrap="square" rtlCol="0">
            <a:spAutoFit/>
          </a:bodyPr>
          <a:lstStyle/>
          <a:p>
            <a:pPr algn="just"/>
            <a:r>
              <a:rPr lang="it-IT" sz="2400" dirty="0" smtClean="0"/>
              <a:t>L’amministrazione può acquistare (e vendere) servizi sul mercato stipulando contratti di diritto privato  con agenzie che forniscono servizi ed esercitando l’opzione </a:t>
            </a:r>
            <a:r>
              <a:rPr lang="it-IT" sz="2400" i="1" dirty="0" err="1" smtClean="0">
                <a:effectLst>
                  <a:outerShdw blurRad="38100" dist="38100" dir="2700000" algn="tl">
                    <a:srgbClr val="000000">
                      <a:alpha val="43137"/>
                    </a:srgbClr>
                  </a:outerShdw>
                </a:effectLst>
              </a:rPr>
              <a:t>buy</a:t>
            </a:r>
            <a:r>
              <a:rPr lang="it-IT" sz="2400" dirty="0" smtClean="0"/>
              <a:t> anziché l’opzione </a:t>
            </a:r>
            <a:r>
              <a:rPr lang="it-IT" sz="2400" i="1" dirty="0" err="1" smtClean="0">
                <a:effectLst>
                  <a:outerShdw blurRad="38100" dist="38100" dir="2700000" algn="tl">
                    <a:srgbClr val="000000">
                      <a:alpha val="43137"/>
                    </a:srgbClr>
                  </a:outerShdw>
                </a:effectLst>
              </a:rPr>
              <a:t>make</a:t>
            </a:r>
            <a:endParaRPr lang="it-IT" sz="2400" i="1" dirty="0" smtClean="0">
              <a:effectLst>
                <a:outerShdw blurRad="38100" dist="38100" dir="2700000" algn="tl">
                  <a:srgbClr val="000000">
                    <a:alpha val="43137"/>
                  </a:srgbClr>
                </a:outerShdw>
              </a:effectLst>
            </a:endParaRPr>
          </a:p>
          <a:p>
            <a:pPr algn="just"/>
            <a:endParaRPr lang="it-IT" sz="2400" dirty="0" smtClean="0"/>
          </a:p>
          <a:p>
            <a:pPr algn="just"/>
            <a:r>
              <a:rPr lang="it-IT" sz="2400" dirty="0" smtClean="0"/>
              <a:t>Lo schema è quello descritto dalla teoria </a:t>
            </a:r>
            <a:r>
              <a:rPr lang="it-IT" sz="2400" i="1" dirty="0" smtClean="0">
                <a:effectLst>
                  <a:outerShdw blurRad="38100" dist="38100" dir="2700000" algn="tl">
                    <a:srgbClr val="000000">
                      <a:alpha val="43137"/>
                    </a:srgbClr>
                  </a:outerShdw>
                </a:effectLst>
              </a:rPr>
              <a:t>principale-agente</a:t>
            </a:r>
          </a:p>
          <a:p>
            <a:pPr algn="just"/>
            <a:endParaRPr lang="it-IT" sz="2400" dirty="0" smtClean="0"/>
          </a:p>
          <a:p>
            <a:pPr algn="just"/>
            <a:r>
              <a:rPr lang="it-IT" sz="2400" dirty="0" smtClean="0"/>
              <a:t>Si parla di esternalizzazione, </a:t>
            </a:r>
            <a:r>
              <a:rPr lang="it-IT" sz="2400" i="1" dirty="0" smtClean="0">
                <a:effectLst>
                  <a:outerShdw blurRad="38100" dist="38100" dir="2700000" algn="tl">
                    <a:srgbClr val="000000">
                      <a:alpha val="43137"/>
                    </a:srgbClr>
                  </a:outerShdw>
                </a:effectLst>
              </a:rPr>
              <a:t>outsourcing</a:t>
            </a:r>
            <a:r>
              <a:rPr lang="it-IT" sz="2400" dirty="0" smtClean="0"/>
              <a:t>, </a:t>
            </a:r>
            <a:r>
              <a:rPr lang="it-IT" sz="2400" i="1" dirty="0" err="1" smtClean="0">
                <a:effectLst>
                  <a:outerShdw blurRad="38100" dist="38100" dir="2700000" algn="tl">
                    <a:srgbClr val="000000">
                      <a:alpha val="43137"/>
                    </a:srgbClr>
                  </a:outerShdw>
                </a:effectLst>
              </a:rPr>
              <a:t>contracting</a:t>
            </a:r>
            <a:r>
              <a:rPr lang="it-IT" sz="2400" i="1" dirty="0" smtClean="0">
                <a:effectLst>
                  <a:outerShdw blurRad="38100" dist="38100" dir="2700000" algn="tl">
                    <a:srgbClr val="000000">
                      <a:alpha val="43137"/>
                    </a:srgbClr>
                  </a:outerShdw>
                </a:effectLst>
              </a:rPr>
              <a:t> out</a:t>
            </a:r>
            <a:r>
              <a:rPr lang="it-IT" sz="2400" dirty="0" smtClean="0"/>
              <a:t>, decentramento dell’erogazione dei servizi</a:t>
            </a:r>
            <a:endParaRPr lang="it-IT"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1052736"/>
            <a:ext cx="7848872" cy="1152128"/>
          </a:xfrm>
        </p:spPr>
        <p:txBody>
          <a:bodyPr>
            <a:normAutofit/>
          </a:bodyPr>
          <a:lstStyle/>
          <a:p>
            <a:pPr marL="342900" indent="-342900"/>
            <a:r>
              <a:rPr lang="it-IT" sz="3200" dirty="0" smtClean="0">
                <a:ln>
                  <a:solidFill>
                    <a:schemeClr val="accent3">
                      <a:lumMod val="60000"/>
                      <a:lumOff val="40000"/>
                    </a:schemeClr>
                  </a:solidFill>
                </a:ln>
              </a:rPr>
              <a:t>L. Bobbio, </a:t>
            </a:r>
            <a:r>
              <a:rPr lang="it-IT" sz="3200" i="1" dirty="0" smtClean="0">
                <a:ln>
                  <a:solidFill>
                    <a:schemeClr val="accent3">
                      <a:lumMod val="60000"/>
                      <a:lumOff val="40000"/>
                    </a:schemeClr>
                  </a:solidFill>
                </a:ln>
              </a:rPr>
              <a:t>La contrattualizzazione delle politiche</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12</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539552" y="2348880"/>
            <a:ext cx="7776864" cy="3170099"/>
          </a:xfrm>
          <a:prstGeom prst="rect">
            <a:avLst/>
          </a:prstGeom>
          <a:noFill/>
        </p:spPr>
        <p:txBody>
          <a:bodyPr wrap="square" rtlCol="0">
            <a:spAutoFit/>
          </a:bodyPr>
          <a:lstStyle/>
          <a:p>
            <a:r>
              <a:rPr lang="it-IT" sz="2000" dirty="0" smtClean="0"/>
              <a:t>Oppure</a:t>
            </a:r>
          </a:p>
          <a:p>
            <a:endParaRPr lang="it-IT" sz="2000" dirty="0" smtClean="0"/>
          </a:p>
          <a:p>
            <a:r>
              <a:rPr lang="it-IT" sz="2000" dirty="0" smtClean="0"/>
              <a:t>L’amministrazione può regolare settori della vita sociale stipulando contratti pubblici che tendono a produrre </a:t>
            </a:r>
            <a:r>
              <a:rPr lang="it-IT" sz="2000" dirty="0" err="1" smtClean="0"/>
              <a:t>esternalità</a:t>
            </a:r>
            <a:r>
              <a:rPr lang="it-IT" sz="2000" dirty="0" smtClean="0"/>
              <a:t> (contratti di cooperazione):</a:t>
            </a:r>
          </a:p>
          <a:p>
            <a:endParaRPr lang="it-IT" sz="2000" dirty="0" smtClean="0"/>
          </a:p>
          <a:p>
            <a:pPr>
              <a:buBlip>
                <a:blip r:embed="rId2"/>
              </a:buBlip>
            </a:pPr>
            <a:r>
              <a:rPr lang="it-IT" sz="2000" dirty="0" smtClean="0"/>
              <a:t> Accordo di programma</a:t>
            </a:r>
          </a:p>
          <a:p>
            <a:pPr>
              <a:buBlip>
                <a:blip r:embed="rId2"/>
              </a:buBlip>
            </a:pPr>
            <a:r>
              <a:rPr lang="it-IT" sz="2000" dirty="0" smtClean="0"/>
              <a:t> Conferenza di servizi (legge 241/1990)</a:t>
            </a:r>
          </a:p>
          <a:p>
            <a:pPr>
              <a:buBlip>
                <a:blip r:embed="rId2"/>
              </a:buBlip>
            </a:pPr>
            <a:r>
              <a:rPr lang="it-IT" sz="2000" dirty="0" smtClean="0"/>
              <a:t> Accordi per attività di interesse comune (vs. opportunismo istituzionale)</a:t>
            </a:r>
            <a:endParaRPr lang="it-IT" sz="2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1052736"/>
            <a:ext cx="7848872" cy="1152128"/>
          </a:xfrm>
        </p:spPr>
        <p:txBody>
          <a:bodyPr>
            <a:normAutofit/>
          </a:bodyPr>
          <a:lstStyle/>
          <a:p>
            <a:pPr marL="342900" indent="-342900"/>
            <a:r>
              <a:rPr lang="it-IT" sz="3200" dirty="0" smtClean="0">
                <a:ln>
                  <a:solidFill>
                    <a:schemeClr val="accent3">
                      <a:lumMod val="60000"/>
                      <a:lumOff val="40000"/>
                    </a:schemeClr>
                  </a:solidFill>
                </a:ln>
              </a:rPr>
              <a:t>L. Bobbio, </a:t>
            </a:r>
            <a:r>
              <a:rPr lang="it-IT" sz="3200" i="1" dirty="0" smtClean="0">
                <a:ln>
                  <a:solidFill>
                    <a:schemeClr val="accent3">
                      <a:lumMod val="60000"/>
                      <a:lumOff val="40000"/>
                    </a:schemeClr>
                  </a:solidFill>
                </a:ln>
              </a:rPr>
              <a:t>La contrattualizzazione delle politiche</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13</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asellaDiTesto 6"/>
          <p:cNvSpPr txBox="1"/>
          <p:nvPr/>
        </p:nvSpPr>
        <p:spPr>
          <a:xfrm>
            <a:off x="467544" y="2348880"/>
            <a:ext cx="7992888" cy="3323987"/>
          </a:xfrm>
          <a:prstGeom prst="rect">
            <a:avLst/>
          </a:prstGeom>
          <a:noFill/>
        </p:spPr>
        <p:txBody>
          <a:bodyPr wrap="square" rtlCol="0">
            <a:spAutoFit/>
          </a:bodyPr>
          <a:lstStyle/>
          <a:p>
            <a:pPr marL="342900" indent="-342900" algn="just">
              <a:buBlip>
                <a:blip r:embed="rId2"/>
              </a:buBlip>
            </a:pPr>
            <a:r>
              <a:rPr lang="it-IT" sz="2400" dirty="0" smtClean="0"/>
              <a:t>La conferenza </a:t>
            </a:r>
            <a:r>
              <a:rPr lang="it-IT" sz="2400" dirty="0" smtClean="0"/>
              <a:t>di </a:t>
            </a:r>
            <a:r>
              <a:rPr lang="it-IT" sz="2400" dirty="0" smtClean="0"/>
              <a:t>servizi funziona mediante la regola dell’unanimità (dei presenti) creando in tal modo diritti di veto.</a:t>
            </a:r>
          </a:p>
          <a:p>
            <a:pPr marL="342900" indent="-342900" algn="just">
              <a:buBlip>
                <a:blip r:embed="rId2"/>
              </a:buBlip>
            </a:pPr>
            <a:endParaRPr lang="it-IT" sz="2400" dirty="0" smtClean="0"/>
          </a:p>
          <a:p>
            <a:pPr marL="342900" indent="-342900" algn="just"/>
            <a:r>
              <a:rPr lang="it-IT" sz="2400" dirty="0" smtClean="0"/>
              <a:t>In caso di stallo della conferenza la decisione viene rinviata ad un livello superiore:</a:t>
            </a:r>
          </a:p>
          <a:p>
            <a:pPr marL="342900" indent="-342900" algn="just">
              <a:buBlip>
                <a:blip r:embed="rId2"/>
              </a:buBlip>
            </a:pPr>
            <a:r>
              <a:rPr lang="it-IT" sz="2400" dirty="0" smtClean="0"/>
              <a:t>Legge 537/1993</a:t>
            </a:r>
          </a:p>
          <a:p>
            <a:pPr marL="342900" indent="-342900" algn="just">
              <a:buBlip>
                <a:blip r:embed="rId2"/>
              </a:buBlip>
            </a:pPr>
            <a:r>
              <a:rPr lang="it-IT" sz="2400" dirty="0" smtClean="0"/>
              <a:t>Legge 127/1997 “</a:t>
            </a:r>
            <a:r>
              <a:rPr lang="it-IT" sz="2400" dirty="0" err="1" smtClean="0"/>
              <a:t>Bassanini</a:t>
            </a:r>
            <a:r>
              <a:rPr lang="it-IT" sz="2400" dirty="0" smtClean="0"/>
              <a:t> 2”</a:t>
            </a:r>
            <a:endParaRPr lang="it-IT" sz="2400" dirty="0" smtClean="0"/>
          </a:p>
          <a:p>
            <a:pPr marL="342900" indent="-342900" algn="just">
              <a:buBlip>
                <a:blip r:embed="rId2"/>
              </a:buBlip>
            </a:pP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ccia circolare a sinistra 21"/>
          <p:cNvSpPr/>
          <p:nvPr/>
        </p:nvSpPr>
        <p:spPr>
          <a:xfrm>
            <a:off x="5364088" y="4221088"/>
            <a:ext cx="3779912" cy="2016224"/>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1" name="Freccia circolare a destra 20"/>
          <p:cNvSpPr/>
          <p:nvPr/>
        </p:nvSpPr>
        <p:spPr>
          <a:xfrm>
            <a:off x="0" y="4293096"/>
            <a:ext cx="2699792" cy="1728192"/>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1052736"/>
            <a:ext cx="7848872" cy="1152128"/>
          </a:xfrm>
        </p:spPr>
        <p:txBody>
          <a:bodyPr>
            <a:normAutofit/>
          </a:bodyPr>
          <a:lstStyle/>
          <a:p>
            <a:pPr marL="342900" indent="-342900"/>
            <a:r>
              <a:rPr lang="it-IT" sz="3200" dirty="0" smtClean="0">
                <a:ln>
                  <a:solidFill>
                    <a:schemeClr val="accent3">
                      <a:lumMod val="60000"/>
                      <a:lumOff val="40000"/>
                    </a:schemeClr>
                  </a:solidFill>
                </a:ln>
              </a:rPr>
              <a:t>L. Bobbio, </a:t>
            </a:r>
            <a:r>
              <a:rPr lang="it-IT" sz="3200" i="1" dirty="0" smtClean="0">
                <a:ln>
                  <a:solidFill>
                    <a:schemeClr val="accent3">
                      <a:lumMod val="60000"/>
                      <a:lumOff val="40000"/>
                    </a:schemeClr>
                  </a:solidFill>
                </a:ln>
              </a:rPr>
              <a:t>La contrattualizzazione delle politiche</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14</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611560" y="2276872"/>
            <a:ext cx="7560840" cy="646331"/>
          </a:xfrm>
          <a:prstGeom prst="rect">
            <a:avLst/>
          </a:prstGeom>
          <a:noFill/>
        </p:spPr>
        <p:txBody>
          <a:bodyPr wrap="square" rtlCol="0">
            <a:spAutoFit/>
          </a:bodyPr>
          <a:lstStyle/>
          <a:p>
            <a:r>
              <a:rPr lang="it-IT" dirty="0" smtClean="0"/>
              <a:t>Si determina una asimmetria tra il potere negoziale dei contraenti: prevale chi controlla le risorse fondamentali.</a:t>
            </a:r>
            <a:endParaRPr lang="it-IT" dirty="0"/>
          </a:p>
        </p:txBody>
      </p:sp>
      <p:sp>
        <p:nvSpPr>
          <p:cNvPr id="9" name="CasellaDiTesto 8"/>
          <p:cNvSpPr txBox="1"/>
          <p:nvPr/>
        </p:nvSpPr>
        <p:spPr>
          <a:xfrm>
            <a:off x="683568" y="3068960"/>
            <a:ext cx="7344816" cy="369332"/>
          </a:xfrm>
          <a:prstGeom prst="rect">
            <a:avLst/>
          </a:prstGeom>
          <a:noFill/>
        </p:spPr>
        <p:txBody>
          <a:bodyPr wrap="square" rtlCol="0">
            <a:spAutoFit/>
          </a:bodyPr>
          <a:lstStyle/>
          <a:p>
            <a:r>
              <a:rPr lang="it-IT" dirty="0" smtClean="0"/>
              <a:t>La procedura consensuale si differenzia dalla procedura sequenziale</a:t>
            </a:r>
            <a:endParaRPr lang="it-IT" dirty="0"/>
          </a:p>
        </p:txBody>
      </p:sp>
      <p:sp>
        <p:nvSpPr>
          <p:cNvPr id="10" name="CasellaDiTesto 9"/>
          <p:cNvSpPr txBox="1"/>
          <p:nvPr/>
        </p:nvSpPr>
        <p:spPr>
          <a:xfrm>
            <a:off x="683568" y="3789040"/>
            <a:ext cx="2088232" cy="369332"/>
          </a:xfrm>
          <a:prstGeom prst="rect">
            <a:avLst/>
          </a:prstGeom>
          <a:noFill/>
        </p:spPr>
        <p:txBody>
          <a:bodyPr wrap="square" rtlCol="0">
            <a:spAutoFit/>
          </a:bodyPr>
          <a:lstStyle/>
          <a:p>
            <a:r>
              <a:rPr lang="it-IT" dirty="0" smtClean="0"/>
              <a:t>STATO</a:t>
            </a:r>
            <a:endParaRPr lang="it-IT" dirty="0"/>
          </a:p>
        </p:txBody>
      </p:sp>
      <p:sp>
        <p:nvSpPr>
          <p:cNvPr id="11" name="CasellaDiTesto 10"/>
          <p:cNvSpPr txBox="1"/>
          <p:nvPr/>
        </p:nvSpPr>
        <p:spPr>
          <a:xfrm>
            <a:off x="2411760" y="3789040"/>
            <a:ext cx="3168352" cy="1512168"/>
          </a:xfrm>
          <a:prstGeom prst="rect">
            <a:avLst/>
          </a:prstGeom>
          <a:noFill/>
        </p:spPr>
        <p:txBody>
          <a:bodyPr wrap="square" rtlCol="0">
            <a:spAutoFit/>
          </a:bodyPr>
          <a:lstStyle/>
          <a:p>
            <a:pPr algn="ctr"/>
            <a:r>
              <a:rPr lang="it-IT" dirty="0" smtClean="0"/>
              <a:t>CONTRATTUALIZZAZIONE DELLE POLITICHE PUBBLICHE</a:t>
            </a:r>
          </a:p>
          <a:p>
            <a:r>
              <a:rPr lang="it-IT" dirty="0" smtClean="0"/>
              <a:t>r</a:t>
            </a:r>
            <a:r>
              <a:rPr lang="it-IT" dirty="0" smtClean="0"/>
              <a:t>icerca del consenso su obiettivi e strumenti comuni</a:t>
            </a:r>
            <a:endParaRPr lang="it-IT" dirty="0"/>
          </a:p>
        </p:txBody>
      </p:sp>
      <p:sp>
        <p:nvSpPr>
          <p:cNvPr id="12" name="CasellaDiTesto 11"/>
          <p:cNvSpPr txBox="1"/>
          <p:nvPr/>
        </p:nvSpPr>
        <p:spPr>
          <a:xfrm>
            <a:off x="6300192" y="3789040"/>
            <a:ext cx="2088232" cy="369332"/>
          </a:xfrm>
          <a:prstGeom prst="rect">
            <a:avLst/>
          </a:prstGeom>
          <a:noFill/>
        </p:spPr>
        <p:txBody>
          <a:bodyPr wrap="square" rtlCol="0">
            <a:spAutoFit/>
          </a:bodyPr>
          <a:lstStyle/>
          <a:p>
            <a:r>
              <a:rPr lang="it-IT" dirty="0" smtClean="0"/>
              <a:t>MERCATO</a:t>
            </a:r>
            <a:endParaRPr lang="it-IT" dirty="0"/>
          </a:p>
        </p:txBody>
      </p:sp>
      <p:cxnSp>
        <p:nvCxnSpPr>
          <p:cNvPr id="14" name="Connettore 1 13"/>
          <p:cNvCxnSpPr/>
          <p:nvPr/>
        </p:nvCxnSpPr>
        <p:spPr>
          <a:xfrm>
            <a:off x="1259632" y="4221088"/>
            <a:ext cx="1152128" cy="576064"/>
          </a:xfrm>
          <a:prstGeom prst="line">
            <a:avLst/>
          </a:prstGeom>
          <a:ln w="50800" cap="sq" cmpd="sng">
            <a:miter lim="800000"/>
          </a:ln>
          <a:effectLst>
            <a:glow rad="139700">
              <a:schemeClr val="accent6">
                <a:satMod val="175000"/>
                <a:alpha val="40000"/>
              </a:schemeClr>
            </a:glow>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15" name="Connettore 1 14"/>
          <p:cNvCxnSpPr/>
          <p:nvPr/>
        </p:nvCxnSpPr>
        <p:spPr>
          <a:xfrm flipV="1">
            <a:off x="5364088" y="4221088"/>
            <a:ext cx="1440160" cy="648072"/>
          </a:xfrm>
          <a:prstGeom prst="line">
            <a:avLst/>
          </a:prstGeom>
          <a:ln w="50800" cap="sq" cmpd="sng">
            <a:miter lim="800000"/>
          </a:ln>
          <a:effectLst>
            <a:glow rad="139700">
              <a:schemeClr val="accent6">
                <a:satMod val="175000"/>
                <a:alpha val="40000"/>
              </a:schemeClr>
            </a:glow>
            <a:innerShdw blurRad="63500" dist="50800" dir="189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19" name="CasellaDiTesto 18"/>
          <p:cNvSpPr txBox="1"/>
          <p:nvPr/>
        </p:nvSpPr>
        <p:spPr>
          <a:xfrm>
            <a:off x="755576" y="5229200"/>
            <a:ext cx="3744416" cy="923330"/>
          </a:xfrm>
          <a:prstGeom prst="rect">
            <a:avLst/>
          </a:prstGeom>
          <a:noFill/>
        </p:spPr>
        <p:txBody>
          <a:bodyPr wrap="square" rtlCol="0">
            <a:spAutoFit/>
          </a:bodyPr>
          <a:lstStyle/>
          <a:p>
            <a:pPr algn="ctr"/>
            <a:r>
              <a:rPr lang="it-IT" dirty="0" smtClean="0"/>
              <a:t>Contratto vs. gerarchia</a:t>
            </a:r>
          </a:p>
          <a:p>
            <a:pPr algn="ctr"/>
            <a:r>
              <a:rPr lang="it-IT" dirty="0" smtClean="0"/>
              <a:t>personalizzazione </a:t>
            </a:r>
            <a:r>
              <a:rPr lang="it-IT" i="1" dirty="0" smtClean="0"/>
              <a:t>vs.</a:t>
            </a:r>
            <a:r>
              <a:rPr lang="it-IT" dirty="0" smtClean="0"/>
              <a:t> impersonalità delle relazioni</a:t>
            </a:r>
            <a:endParaRPr lang="it-IT" dirty="0"/>
          </a:p>
        </p:txBody>
      </p:sp>
      <p:sp>
        <p:nvSpPr>
          <p:cNvPr id="20" name="CasellaDiTesto 19"/>
          <p:cNvSpPr txBox="1"/>
          <p:nvPr/>
        </p:nvSpPr>
        <p:spPr>
          <a:xfrm>
            <a:off x="4283968" y="5229200"/>
            <a:ext cx="3744416" cy="923330"/>
          </a:xfrm>
          <a:prstGeom prst="rect">
            <a:avLst/>
          </a:prstGeom>
          <a:noFill/>
        </p:spPr>
        <p:txBody>
          <a:bodyPr wrap="square" rtlCol="0">
            <a:spAutoFit/>
          </a:bodyPr>
          <a:lstStyle/>
          <a:p>
            <a:pPr algn="ctr"/>
            <a:r>
              <a:rPr lang="it-IT" dirty="0" smtClean="0"/>
              <a:t>Qualificazione professionale e capacità di produrre innovazione da parte dell’amministrazione</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81000" y="1633536"/>
            <a:ext cx="4695056" cy="2286000"/>
          </a:xfrm>
        </p:spPr>
        <p:txBody>
          <a:bodyPr/>
          <a:lstStyle/>
          <a:p>
            <a:pPr marL="342900" indent="-342900"/>
            <a:r>
              <a:rPr lang="it-IT" sz="4000" dirty="0" smtClean="0">
                <a:ln>
                  <a:solidFill>
                    <a:schemeClr val="accent3">
                      <a:lumMod val="60000"/>
                      <a:lumOff val="40000"/>
                    </a:schemeClr>
                  </a:solidFill>
                </a:ln>
              </a:rPr>
              <a:t>Approccio generico:</a:t>
            </a: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15</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asellaDiTesto 6"/>
          <p:cNvSpPr txBox="1"/>
          <p:nvPr/>
        </p:nvSpPr>
        <p:spPr>
          <a:xfrm>
            <a:off x="467544" y="2708920"/>
            <a:ext cx="7776864" cy="954107"/>
          </a:xfrm>
          <a:prstGeom prst="rect">
            <a:avLst/>
          </a:prstGeom>
          <a:noFill/>
        </p:spPr>
        <p:txBody>
          <a:bodyPr wrap="square" rtlCol="0">
            <a:spAutoFit/>
          </a:bodyPr>
          <a:lstStyle/>
          <a:p>
            <a:r>
              <a:rPr lang="it-IT" sz="2800" dirty="0" smtClean="0">
                <a:ln>
                  <a:solidFill>
                    <a:schemeClr val="accent3">
                      <a:lumMod val="60000"/>
                      <a:lumOff val="40000"/>
                    </a:schemeClr>
                  </a:solidFill>
                </a:ln>
              </a:rPr>
              <a:t>Herbert Simon</a:t>
            </a:r>
          </a:p>
          <a:p>
            <a:r>
              <a:rPr lang="it-IT" sz="2800" dirty="0" smtClean="0">
                <a:ln>
                  <a:solidFill>
                    <a:schemeClr val="accent3">
                      <a:lumMod val="60000"/>
                      <a:lumOff val="40000"/>
                    </a:schemeClr>
                  </a:solidFill>
                </a:ln>
              </a:rPr>
              <a:t>L’organizzazione come fenomeno sociale</a:t>
            </a:r>
            <a:endParaRPr lang="it-IT" sz="2800" dirty="0">
              <a:ln>
                <a:solidFill>
                  <a:schemeClr val="accent3">
                    <a:lumMod val="60000"/>
                    <a:lumOff val="40000"/>
                  </a:schemeClr>
                </a:solidFill>
              </a:ln>
            </a:endParaRPr>
          </a:p>
        </p:txBody>
      </p:sp>
      <p:sp>
        <p:nvSpPr>
          <p:cNvPr id="8" name="CasellaDiTesto 7"/>
          <p:cNvSpPr txBox="1"/>
          <p:nvPr/>
        </p:nvSpPr>
        <p:spPr>
          <a:xfrm>
            <a:off x="539552" y="4149080"/>
            <a:ext cx="7848872" cy="954107"/>
          </a:xfrm>
          <a:prstGeom prst="rect">
            <a:avLst/>
          </a:prstGeom>
          <a:noFill/>
        </p:spPr>
        <p:txBody>
          <a:bodyPr wrap="square" rtlCol="0">
            <a:spAutoFit/>
          </a:bodyPr>
          <a:lstStyle/>
          <a:p>
            <a:pPr algn="ctr"/>
            <a:r>
              <a:rPr lang="it-IT" sz="2800" dirty="0">
                <a:ln>
                  <a:solidFill>
                    <a:schemeClr val="accent3">
                      <a:lumMod val="60000"/>
                      <a:lumOff val="40000"/>
                    </a:schemeClr>
                  </a:solidFill>
                </a:ln>
              </a:rPr>
              <a:t>Non vi sono distinzioni rilevanti tra organizzazioni pubbliche e private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16</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egnaposto contenuto 2"/>
          <p:cNvSpPr txBox="1">
            <a:spLocks/>
          </p:cNvSpPr>
          <p:nvPr/>
        </p:nvSpPr>
        <p:spPr>
          <a:xfrm>
            <a:off x="467544" y="1772816"/>
            <a:ext cx="5184576" cy="2286000"/>
          </a:xfrm>
          <a:prstGeom prst="rect">
            <a:avLst/>
          </a:prstGeom>
        </p:spPr>
        <p:txBody>
          <a:bodyPr vert="horz" anchor="t">
            <a:normAutofit/>
          </a:bodyPr>
          <a:lstStyle/>
          <a:p>
            <a:pPr marL="342900" marR="0" lvl="0" indent="-34290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it-IT" sz="4000" b="0" i="0" u="none" strike="noStrike" kern="1200" cap="none" spc="0" normalizeH="0" baseline="0" noProof="0" dirty="0" smtClean="0">
                <a:ln>
                  <a:solidFill>
                    <a:schemeClr val="accent3">
                      <a:lumMod val="60000"/>
                      <a:lumOff val="40000"/>
                    </a:schemeClr>
                  </a:solidFill>
                </a:ln>
                <a:solidFill>
                  <a:schemeClr val="tx1">
                    <a:tint val="75000"/>
                  </a:schemeClr>
                </a:solidFill>
                <a:effectLst/>
                <a:uLnTx/>
                <a:uFillTx/>
                <a:latin typeface="+mn-lt"/>
                <a:ea typeface="+mn-ea"/>
                <a:cs typeface="+mn-cs"/>
              </a:rPr>
              <a:t>Approccio economico:</a:t>
            </a:r>
          </a:p>
          <a:p>
            <a:pPr marL="342900" marR="0" lvl="0" indent="-34290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it-IT" sz="4000" b="0" i="0" u="none" strike="noStrike" kern="1200" cap="none" spc="0" normalizeH="0" baseline="0" noProof="0" dirty="0" smtClean="0">
              <a:ln>
                <a:solidFill>
                  <a:schemeClr val="accent3">
                    <a:lumMod val="60000"/>
                    <a:lumOff val="40000"/>
                  </a:schemeClr>
                </a:solidFill>
              </a:ln>
              <a:solidFill>
                <a:schemeClr val="tx1">
                  <a:tint val="75000"/>
                </a:schemeClr>
              </a:solidFill>
              <a:effectLst/>
              <a:uLnTx/>
              <a:uFillTx/>
              <a:latin typeface="+mn-lt"/>
              <a:ea typeface="+mn-ea"/>
              <a:cs typeface="+mn-cs"/>
            </a:endParaRPr>
          </a:p>
          <a:p>
            <a:pPr marL="54864" marR="0" lvl="0" indent="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it-IT" sz="2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8" name="CasellaDiTesto 7"/>
          <p:cNvSpPr txBox="1"/>
          <p:nvPr/>
        </p:nvSpPr>
        <p:spPr>
          <a:xfrm>
            <a:off x="539552" y="2708920"/>
            <a:ext cx="7344816" cy="584775"/>
          </a:xfrm>
          <a:prstGeom prst="rect">
            <a:avLst/>
          </a:prstGeom>
          <a:noFill/>
        </p:spPr>
        <p:txBody>
          <a:bodyPr wrap="square" rtlCol="0">
            <a:spAutoFit/>
          </a:bodyPr>
          <a:lstStyle/>
          <a:p>
            <a:r>
              <a:rPr lang="it-IT" sz="3200" i="1" dirty="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Stato vs. mercato</a:t>
            </a:r>
          </a:p>
        </p:txBody>
      </p:sp>
      <p:sp>
        <p:nvSpPr>
          <p:cNvPr id="9" name="CasellaDiTesto 8"/>
          <p:cNvSpPr txBox="1"/>
          <p:nvPr/>
        </p:nvSpPr>
        <p:spPr>
          <a:xfrm>
            <a:off x="539552" y="3573016"/>
            <a:ext cx="7848872" cy="2400657"/>
          </a:xfrm>
          <a:prstGeom prst="rect">
            <a:avLst/>
          </a:prstGeom>
          <a:noFill/>
        </p:spPr>
        <p:txBody>
          <a:bodyPr wrap="square" rtlCol="0">
            <a:spAutoFit/>
          </a:bodyPr>
          <a:lstStyle/>
          <a:p>
            <a:r>
              <a:rPr lang="it-IT" sz="2400" dirty="0" smtClean="0"/>
              <a:t>Le principali differenze tra organizzazioni pubbliche e private riguardano:</a:t>
            </a:r>
          </a:p>
          <a:p>
            <a:endParaRPr lang="it-IT" dirty="0"/>
          </a:p>
          <a:p>
            <a:pPr marL="342900" indent="-342900">
              <a:buAutoNum type="alphaLcPeriod"/>
            </a:pPr>
            <a:r>
              <a:rPr lang="it-IT" sz="2800" dirty="0">
                <a:ln>
                  <a:solidFill>
                    <a:schemeClr val="accent3">
                      <a:lumMod val="60000"/>
                      <a:lumOff val="40000"/>
                    </a:schemeClr>
                  </a:solidFill>
                </a:ln>
              </a:rPr>
              <a:t>la </a:t>
            </a:r>
            <a:r>
              <a:rPr lang="it-IT" sz="2800" i="1" dirty="0">
                <a:ln>
                  <a:solidFill>
                    <a:schemeClr val="accent3">
                      <a:lumMod val="60000"/>
                      <a:lumOff val="40000"/>
                    </a:schemeClr>
                  </a:solidFill>
                </a:ln>
                <a:effectLst>
                  <a:outerShdw blurRad="38100" dist="38100" dir="2700000" algn="tl">
                    <a:srgbClr val="000000">
                      <a:alpha val="43137"/>
                    </a:srgbClr>
                  </a:outerShdw>
                </a:effectLst>
              </a:rPr>
              <a:t>performance</a:t>
            </a:r>
          </a:p>
          <a:p>
            <a:pPr marL="342900" indent="-342900">
              <a:buAutoNum type="alphaLcPeriod"/>
            </a:pPr>
            <a:r>
              <a:rPr lang="it-IT" sz="2800" dirty="0">
                <a:ln>
                  <a:solidFill>
                    <a:schemeClr val="accent3">
                      <a:lumMod val="60000"/>
                      <a:lumOff val="40000"/>
                    </a:schemeClr>
                  </a:solidFill>
                </a:ln>
              </a:rPr>
              <a:t>il </a:t>
            </a:r>
            <a:r>
              <a:rPr lang="it-IT" sz="2800" i="1" dirty="0">
                <a:ln>
                  <a:solidFill>
                    <a:schemeClr val="accent3">
                      <a:lumMod val="60000"/>
                      <a:lumOff val="40000"/>
                    </a:schemeClr>
                  </a:solidFill>
                </a:ln>
                <a:effectLst>
                  <a:outerShdw blurRad="38100" dist="38100" dir="2700000" algn="tl">
                    <a:srgbClr val="000000">
                      <a:alpha val="43137"/>
                    </a:srgbClr>
                  </a:outerShdw>
                </a:effectLst>
              </a:rPr>
              <a:t>management</a:t>
            </a:r>
          </a:p>
          <a:p>
            <a:pPr marL="342900" indent="-342900">
              <a:buAutoNum type="alphaLcPeriod"/>
            </a:pPr>
            <a:r>
              <a:rPr lang="it-IT" sz="2800" dirty="0">
                <a:ln>
                  <a:solidFill>
                    <a:schemeClr val="accent3">
                      <a:lumMod val="60000"/>
                      <a:lumOff val="40000"/>
                    </a:schemeClr>
                  </a:solidFill>
                </a:ln>
              </a:rPr>
              <a:t>la </a:t>
            </a:r>
            <a:r>
              <a:rPr lang="it-IT" sz="2800" dirty="0">
                <a:ln>
                  <a:solidFill>
                    <a:schemeClr val="accent3">
                      <a:lumMod val="60000"/>
                      <a:lumOff val="40000"/>
                    </a:schemeClr>
                  </a:solidFill>
                </a:ln>
                <a:effectLst>
                  <a:outerShdw blurRad="38100" dist="38100" dir="2700000" algn="tl">
                    <a:srgbClr val="000000">
                      <a:alpha val="43137"/>
                    </a:srgbClr>
                  </a:outerShdw>
                </a:effectLst>
              </a:rPr>
              <a:t>struttura</a:t>
            </a:r>
          </a:p>
        </p:txBody>
      </p:sp>
      <p:sp>
        <p:nvSpPr>
          <p:cNvPr id="10" name="CasellaDiTesto 9"/>
          <p:cNvSpPr txBox="1"/>
          <p:nvPr/>
        </p:nvSpPr>
        <p:spPr>
          <a:xfrm>
            <a:off x="4716016" y="4509120"/>
            <a:ext cx="3744416" cy="1384995"/>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pPr algn="ctr"/>
            <a:r>
              <a:rPr lang="it-IT" sz="2800" dirty="0"/>
              <a:t>d</a:t>
            </a:r>
            <a:r>
              <a:rPr lang="it-IT" sz="2800" dirty="0" smtClean="0"/>
              <a:t>ifferenze tra i modi di produzione di beni e servizi</a:t>
            </a:r>
            <a:endParaRPr lang="it-IT"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95536" y="1340768"/>
            <a:ext cx="8079432" cy="2286000"/>
          </a:xfrm>
        </p:spPr>
        <p:txBody>
          <a:bodyPr>
            <a:normAutofit/>
          </a:bodyPr>
          <a:lstStyle/>
          <a:p>
            <a:r>
              <a:rPr lang="it-IT" sz="4000" dirty="0" smtClean="0">
                <a:ln>
                  <a:solidFill>
                    <a:schemeClr val="accent3">
                      <a:lumMod val="60000"/>
                      <a:lumOff val="40000"/>
                    </a:schemeClr>
                  </a:solidFill>
                </a:ln>
              </a:rPr>
              <a:t>Stereotipi sul </a:t>
            </a:r>
            <a:r>
              <a:rPr lang="it-IT" sz="4000" i="1" dirty="0" smtClean="0">
                <a:ln>
                  <a:solidFill>
                    <a:schemeClr val="accent3">
                      <a:lumMod val="60000"/>
                      <a:lumOff val="40000"/>
                    </a:schemeClr>
                  </a:solidFill>
                </a:ln>
                <a:effectLst>
                  <a:outerShdw blurRad="38100" dist="38100" dir="2700000" algn="tl">
                    <a:srgbClr val="000000">
                      <a:alpha val="43137"/>
                    </a:srgbClr>
                  </a:outerShdw>
                </a:effectLst>
              </a:rPr>
              <a:t>public management</a:t>
            </a:r>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17</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pic>
        <p:nvPicPr>
          <p:cNvPr id="2050" name="Picture 2"/>
          <p:cNvPicPr>
            <a:picLocks noChangeAspect="1" noChangeArrowheads="1"/>
          </p:cNvPicPr>
          <p:nvPr/>
        </p:nvPicPr>
        <p:blipFill>
          <a:blip r:embed="rId2" cstate="print"/>
          <a:srcRect/>
          <a:stretch>
            <a:fillRect/>
          </a:stretch>
        </p:blipFill>
        <p:spPr bwMode="auto">
          <a:xfrm>
            <a:off x="971600" y="2204864"/>
            <a:ext cx="7038975" cy="3467100"/>
          </a:xfrm>
          <a:prstGeom prst="rect">
            <a:avLst/>
          </a:prstGeom>
          <a:noFill/>
          <a:ln w="9525">
            <a:noFill/>
            <a:miter lim="800000"/>
            <a:headEnd/>
            <a:tailEnd/>
          </a:ln>
        </p:spPr>
      </p:pic>
      <p:sp>
        <p:nvSpPr>
          <p:cNvPr id="7" name="CasellaDiTesto 6"/>
          <p:cNvSpPr txBox="1"/>
          <p:nvPr/>
        </p:nvSpPr>
        <p:spPr>
          <a:xfrm>
            <a:off x="1007096" y="5805264"/>
            <a:ext cx="8136904" cy="307777"/>
          </a:xfrm>
          <a:prstGeom prst="rect">
            <a:avLst/>
          </a:prstGeom>
          <a:noFill/>
        </p:spPr>
        <p:txBody>
          <a:bodyPr wrap="square" rtlCol="0">
            <a:spAutoFit/>
          </a:bodyPr>
          <a:lstStyle/>
          <a:p>
            <a:r>
              <a:rPr lang="it-IT" sz="1400" dirty="0" smtClean="0"/>
              <a:t>U. </a:t>
            </a:r>
            <a:r>
              <a:rPr lang="it-IT" sz="1400" dirty="0" err="1" smtClean="0"/>
              <a:t>Pesch</a:t>
            </a:r>
            <a:r>
              <a:rPr lang="it-IT" sz="1400" dirty="0" smtClean="0"/>
              <a:t>, </a:t>
            </a:r>
            <a:r>
              <a:rPr lang="it-IT" sz="1400" i="1" dirty="0" smtClean="0"/>
              <a:t>The </a:t>
            </a:r>
            <a:r>
              <a:rPr lang="it-IT" sz="1400" i="1" dirty="0" err="1" smtClean="0"/>
              <a:t>Publicness</a:t>
            </a:r>
            <a:r>
              <a:rPr lang="it-IT" sz="1400" i="1" dirty="0" smtClean="0"/>
              <a:t> </a:t>
            </a:r>
            <a:r>
              <a:rPr lang="it-IT" sz="1400" i="1" dirty="0" err="1" smtClean="0"/>
              <a:t>of</a:t>
            </a:r>
            <a:r>
              <a:rPr lang="it-IT" sz="1400" i="1" dirty="0" smtClean="0"/>
              <a:t> Public </a:t>
            </a:r>
            <a:r>
              <a:rPr lang="it-IT" sz="1400" i="1" dirty="0" err="1" smtClean="0"/>
              <a:t>Administration</a:t>
            </a:r>
            <a:r>
              <a:rPr lang="it-IT" sz="1400" dirty="0" smtClean="0"/>
              <a:t>, «</a:t>
            </a:r>
            <a:r>
              <a:rPr lang="it-IT" sz="1400" dirty="0" err="1" smtClean="0"/>
              <a:t>Administration&amp;Society</a:t>
            </a:r>
            <a:r>
              <a:rPr lang="it-IT" sz="1400" dirty="0" smtClean="0"/>
              <a:t>», 2008, p. 173</a:t>
            </a:r>
            <a:endParaRPr lang="it-IT"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18</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egnaposto contenuto 2"/>
          <p:cNvSpPr txBox="1">
            <a:spLocks/>
          </p:cNvSpPr>
          <p:nvPr/>
        </p:nvSpPr>
        <p:spPr>
          <a:xfrm>
            <a:off x="467544" y="1340768"/>
            <a:ext cx="7632848" cy="2232248"/>
          </a:xfrm>
          <a:prstGeom prst="rect">
            <a:avLst/>
          </a:prstGeom>
        </p:spPr>
        <p:txBody>
          <a:bodyPr vert="horz" anchor="t">
            <a:normAutofit/>
          </a:bodyPr>
          <a:lstStyle/>
          <a:p>
            <a:pPr marL="342900" marR="0" lvl="0" indent="-34290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it-IT" sz="4000" b="0" i="0" u="none" strike="noStrike" kern="1200" cap="none" spc="0" normalizeH="0" baseline="0" noProof="0" dirty="0" smtClean="0">
                <a:ln>
                  <a:solidFill>
                    <a:schemeClr val="accent3">
                      <a:lumMod val="60000"/>
                      <a:lumOff val="40000"/>
                    </a:schemeClr>
                  </a:solidFill>
                </a:ln>
                <a:solidFill>
                  <a:schemeClr val="tx1">
                    <a:tint val="75000"/>
                  </a:schemeClr>
                </a:solidFill>
                <a:effectLst/>
                <a:uLnTx/>
                <a:uFillTx/>
                <a:latin typeface="+mn-lt"/>
                <a:ea typeface="+mn-ea"/>
                <a:cs typeface="+mn-cs"/>
              </a:rPr>
              <a:t>Approccio politico (+ normativo):</a:t>
            </a:r>
          </a:p>
          <a:p>
            <a:pPr marL="342900" marR="0" lvl="0" indent="-34290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it-IT" sz="4000" b="0" i="0" u="none" strike="noStrike" kern="1200" cap="none" spc="0" normalizeH="0" baseline="0" noProof="0" dirty="0" smtClean="0">
              <a:ln>
                <a:solidFill>
                  <a:schemeClr val="accent3">
                    <a:lumMod val="60000"/>
                    <a:lumOff val="40000"/>
                  </a:schemeClr>
                </a:solidFill>
              </a:ln>
              <a:solidFill>
                <a:schemeClr val="tx1">
                  <a:tint val="75000"/>
                </a:schemeClr>
              </a:solidFill>
              <a:effectLst/>
              <a:uLnTx/>
              <a:uFillTx/>
              <a:latin typeface="+mn-lt"/>
              <a:ea typeface="+mn-ea"/>
              <a:cs typeface="+mn-cs"/>
            </a:endParaRPr>
          </a:p>
          <a:p>
            <a:pPr marL="54864" marR="0" lvl="0" indent="0" algn="l" defTabSz="914400" rtl="0" eaLnBrk="1" fontAlgn="auto" latinLnBrk="0" hangingPunct="1">
              <a:lnSpc>
                <a:spcPct val="100000"/>
              </a:lnSpc>
              <a:spcBef>
                <a:spcPct val="20000"/>
              </a:spcBef>
              <a:spcAft>
                <a:spcPts val="0"/>
              </a:spcAft>
              <a:buClr>
                <a:schemeClr val="accent1"/>
              </a:buClr>
              <a:buSzPct val="80000"/>
              <a:buFont typeface="Wingdings 2"/>
              <a:buNone/>
              <a:tabLst/>
              <a:defRPr/>
            </a:pPr>
            <a:endParaRPr kumimoji="0" lang="it-IT" sz="2000" b="0" i="0" u="none" strike="noStrike" kern="1200" cap="none" spc="0" normalizeH="0" baseline="0" noProof="0" dirty="0">
              <a:ln>
                <a:noFill/>
              </a:ln>
              <a:solidFill>
                <a:schemeClr val="tx1">
                  <a:tint val="75000"/>
                </a:schemeClr>
              </a:solidFill>
              <a:effectLst/>
              <a:uLnTx/>
              <a:uFillTx/>
              <a:latin typeface="+mn-lt"/>
              <a:ea typeface="+mn-ea"/>
              <a:cs typeface="+mn-cs"/>
            </a:endParaRPr>
          </a:p>
        </p:txBody>
      </p:sp>
      <p:sp>
        <p:nvSpPr>
          <p:cNvPr id="8" name="CasellaDiTesto 7"/>
          <p:cNvSpPr txBox="1"/>
          <p:nvPr/>
        </p:nvSpPr>
        <p:spPr>
          <a:xfrm>
            <a:off x="467544" y="2348880"/>
            <a:ext cx="7848872" cy="646331"/>
          </a:xfrm>
          <a:prstGeom prst="rect">
            <a:avLst/>
          </a:prstGeom>
          <a:noFill/>
        </p:spPr>
        <p:txBody>
          <a:bodyPr wrap="square" rtlCol="0">
            <a:spAutoFit/>
          </a:bodyPr>
          <a:lstStyle/>
          <a:p>
            <a:pPr algn="just"/>
            <a:r>
              <a:rPr lang="it-IT" dirty="0" smtClean="0"/>
              <a:t>Le organizzazioni pubbliche influenzano i modi in cui le </a:t>
            </a:r>
            <a:r>
              <a:rPr lang="it-IT" i="1" dirty="0" err="1" smtClean="0"/>
              <a:t>policies</a:t>
            </a:r>
            <a:r>
              <a:rPr lang="it-IT" dirty="0" smtClean="0"/>
              <a:t> sono prodotte e </a:t>
            </a:r>
            <a:r>
              <a:rPr lang="it-IT" b="1" dirty="0" err="1" smtClean="0">
                <a:solidFill>
                  <a:schemeClr val="accent3">
                    <a:lumMod val="60000"/>
                    <a:lumOff val="40000"/>
                  </a:schemeClr>
                </a:solidFill>
              </a:rPr>
              <a:t>enacted</a:t>
            </a:r>
            <a:r>
              <a:rPr lang="it-IT" dirty="0" smtClean="0"/>
              <a:t> (alla stregua delle agenzie politiche)</a:t>
            </a:r>
            <a:endParaRPr lang="it-IT" dirty="0"/>
          </a:p>
        </p:txBody>
      </p:sp>
      <p:sp>
        <p:nvSpPr>
          <p:cNvPr id="9" name="CasellaDiTesto 8"/>
          <p:cNvSpPr txBox="1"/>
          <p:nvPr/>
        </p:nvSpPr>
        <p:spPr>
          <a:xfrm>
            <a:off x="467544" y="3212976"/>
            <a:ext cx="7704856" cy="369332"/>
          </a:xfrm>
          <a:prstGeom prst="rect">
            <a:avLst/>
          </a:prstGeom>
          <a:noFill/>
        </p:spPr>
        <p:txBody>
          <a:bodyPr wrap="square" rtlCol="0">
            <a:spAutoFit/>
          </a:bodyPr>
          <a:lstStyle/>
          <a:p>
            <a:r>
              <a:rPr lang="it-IT" dirty="0" smtClean="0"/>
              <a:t>Critica alla distinzione tra </a:t>
            </a:r>
            <a:r>
              <a:rPr lang="it-IT" b="1" dirty="0" smtClean="0">
                <a:solidFill>
                  <a:schemeClr val="accent3">
                    <a:lumMod val="60000"/>
                    <a:lumOff val="40000"/>
                  </a:schemeClr>
                </a:solidFill>
                <a:effectLst>
                  <a:outerShdw blurRad="38100" dist="38100" dir="2700000" algn="tl">
                    <a:srgbClr val="000000">
                      <a:alpha val="43137"/>
                    </a:srgbClr>
                  </a:outerShdw>
                </a:effectLst>
              </a:rPr>
              <a:t>POLITICA</a:t>
            </a:r>
            <a:r>
              <a:rPr lang="it-IT" dirty="0" smtClean="0"/>
              <a:t> e </a:t>
            </a:r>
            <a:r>
              <a:rPr lang="it-IT" b="1" dirty="0">
                <a:solidFill>
                  <a:schemeClr val="accent3">
                    <a:lumMod val="60000"/>
                    <a:lumOff val="40000"/>
                  </a:schemeClr>
                </a:solidFill>
                <a:effectLst>
                  <a:outerShdw blurRad="38100" dist="38100" dir="2700000" algn="tl">
                    <a:srgbClr val="000000">
                      <a:alpha val="43137"/>
                    </a:srgbClr>
                  </a:outerShdw>
                </a:effectLst>
              </a:rPr>
              <a:t>AMMINISTRAZIONE</a:t>
            </a:r>
          </a:p>
        </p:txBody>
      </p:sp>
      <p:sp>
        <p:nvSpPr>
          <p:cNvPr id="10" name="Ovale 9"/>
          <p:cNvSpPr/>
          <p:nvPr/>
        </p:nvSpPr>
        <p:spPr>
          <a:xfrm>
            <a:off x="755576" y="3789040"/>
            <a:ext cx="4032448" cy="24482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dirty="0" smtClean="0"/>
              <a:t>Ambiente politico</a:t>
            </a:r>
            <a:endParaRPr lang="it-IT" dirty="0"/>
          </a:p>
        </p:txBody>
      </p:sp>
      <p:sp>
        <p:nvSpPr>
          <p:cNvPr id="11" name="CasellaDiTesto 10"/>
          <p:cNvSpPr txBox="1"/>
          <p:nvPr/>
        </p:nvSpPr>
        <p:spPr>
          <a:xfrm>
            <a:off x="1979712" y="4077072"/>
            <a:ext cx="1728192" cy="792088"/>
          </a:xfrm>
          <a:prstGeom prst="rect">
            <a:avLst/>
          </a:prstGeom>
          <a:noFill/>
        </p:spPr>
        <p:txBody>
          <a:bodyPr wrap="square" rtlCol="0">
            <a:prstTxWarp prst="textArchUpPour">
              <a:avLst/>
            </a:prstTxWarp>
            <a:spAutoFit/>
          </a:bodyPr>
          <a:lstStyle/>
          <a:p>
            <a:r>
              <a:rPr lang="it-IT" dirty="0" smtClean="0"/>
              <a:t>POLITICA</a:t>
            </a:r>
            <a:endParaRPr lang="it-IT" dirty="0"/>
          </a:p>
        </p:txBody>
      </p:sp>
      <p:sp>
        <p:nvSpPr>
          <p:cNvPr id="12" name="CasellaDiTesto 11"/>
          <p:cNvSpPr txBox="1"/>
          <p:nvPr/>
        </p:nvSpPr>
        <p:spPr>
          <a:xfrm>
            <a:off x="1403648" y="4653136"/>
            <a:ext cx="2952328" cy="1368152"/>
          </a:xfrm>
          <a:prstGeom prst="rect">
            <a:avLst/>
          </a:prstGeom>
          <a:noFill/>
        </p:spPr>
        <p:txBody>
          <a:bodyPr wrap="square" rtlCol="0">
            <a:prstTxWarp prst="textArchDownPour">
              <a:avLst/>
            </a:prstTxWarp>
            <a:spAutoFit/>
          </a:bodyPr>
          <a:lstStyle/>
          <a:p>
            <a:r>
              <a:rPr lang="it-IT" dirty="0" smtClean="0"/>
              <a:t>MANAGEMENT</a:t>
            </a:r>
            <a:endParaRPr lang="it-IT" dirty="0"/>
          </a:p>
        </p:txBody>
      </p:sp>
      <p:sp>
        <p:nvSpPr>
          <p:cNvPr id="13" name="CasellaDiTesto 12"/>
          <p:cNvSpPr txBox="1"/>
          <p:nvPr/>
        </p:nvSpPr>
        <p:spPr>
          <a:xfrm>
            <a:off x="5076056" y="4365104"/>
            <a:ext cx="3744416" cy="1323439"/>
          </a:xfrm>
          <a:prstGeom prst="rect">
            <a:avLst/>
          </a:prstGeom>
          <a:noFill/>
        </p:spPr>
        <p:txBody>
          <a:bodyPr wrap="square" rtlCol="0">
            <a:spAutoFit/>
          </a:bodyPr>
          <a:lstStyle/>
          <a:p>
            <a:r>
              <a:rPr lang="it-IT" sz="2000" dirty="0" smtClean="0"/>
              <a:t>- risoluzione dei conflitti</a:t>
            </a:r>
          </a:p>
          <a:p>
            <a:r>
              <a:rPr lang="it-IT" sz="2000" dirty="0" smtClean="0"/>
              <a:t>- esercizio della discrezionalità</a:t>
            </a:r>
          </a:p>
          <a:p>
            <a:r>
              <a:rPr lang="it-IT" sz="2000" dirty="0" smtClean="0"/>
              <a:t>- assunzione di decisioni tra alternative possibili</a:t>
            </a:r>
            <a:endParaRPr lang="it-IT" sz="2000" dirty="0"/>
          </a:p>
        </p:txBody>
      </p:sp>
      <p:sp>
        <p:nvSpPr>
          <p:cNvPr id="14" name="CasellaDiTesto 13"/>
          <p:cNvSpPr txBox="1"/>
          <p:nvPr/>
        </p:nvSpPr>
        <p:spPr>
          <a:xfrm>
            <a:off x="4788024" y="3645024"/>
            <a:ext cx="4104456" cy="646331"/>
          </a:xfrm>
          <a:prstGeom prst="rect">
            <a:avLst/>
          </a:prstGeom>
          <a:noFill/>
        </p:spPr>
        <p:txBody>
          <a:bodyPr wrap="square" rtlCol="0">
            <a:spAutoFit/>
          </a:bodyPr>
          <a:lstStyle/>
          <a:p>
            <a:r>
              <a:rPr lang="it-IT" dirty="0" smtClean="0"/>
              <a:t>L’amministratore partecipa al processo politico:</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1520" y="-171400"/>
            <a:ext cx="8208912" cy="1412776"/>
          </a:xfrm>
        </p:spPr>
        <p:txBody>
          <a:bodyPr>
            <a:normAutofit/>
          </a:bodyPr>
          <a:lstStyle/>
          <a:p>
            <a:r>
              <a:rPr lang="it-IT" sz="2000" dirty="0" smtClean="0"/>
              <a:t>Il carattere “pubblicistico” della pubblica amministrazione</a:t>
            </a:r>
            <a:endParaRPr lang="it-IT" sz="2000" dirty="0"/>
          </a:p>
        </p:txBody>
      </p:sp>
      <p:sp>
        <p:nvSpPr>
          <p:cNvPr id="3" name="Segnaposto contenuto 2"/>
          <p:cNvSpPr>
            <a:spLocks noGrp="1"/>
          </p:cNvSpPr>
          <p:nvPr>
            <p:ph type="body" idx="1"/>
          </p:nvPr>
        </p:nvSpPr>
        <p:spPr>
          <a:xfrm>
            <a:off x="323528" y="980728"/>
            <a:ext cx="7848872" cy="1152128"/>
          </a:xfrm>
        </p:spPr>
        <p:txBody>
          <a:bodyPr>
            <a:normAutofit/>
          </a:bodyPr>
          <a:lstStyle/>
          <a:p>
            <a:pPr marL="342900" indent="-342900"/>
            <a:r>
              <a:rPr lang="it-IT" sz="3200" dirty="0" err="1" smtClean="0">
                <a:ln>
                  <a:solidFill>
                    <a:schemeClr val="accent3">
                      <a:lumMod val="60000"/>
                      <a:lumOff val="40000"/>
                    </a:schemeClr>
                  </a:solidFill>
                </a:ln>
              </a:rPr>
              <a:t>B.G.</a:t>
            </a:r>
            <a:r>
              <a:rPr lang="it-IT" sz="3200" dirty="0" smtClean="0">
                <a:ln>
                  <a:solidFill>
                    <a:schemeClr val="accent3">
                      <a:lumMod val="60000"/>
                      <a:lumOff val="40000"/>
                    </a:schemeClr>
                  </a:solidFill>
                </a:ln>
              </a:rPr>
              <a:t> </a:t>
            </a:r>
            <a:r>
              <a:rPr lang="it-IT" sz="3200" dirty="0" err="1" smtClean="0">
                <a:ln>
                  <a:solidFill>
                    <a:schemeClr val="accent3">
                      <a:lumMod val="60000"/>
                      <a:lumOff val="40000"/>
                    </a:schemeClr>
                  </a:solidFill>
                </a:ln>
              </a:rPr>
              <a:t>Peters</a:t>
            </a:r>
            <a:r>
              <a:rPr lang="it-IT" sz="3200" dirty="0" smtClean="0">
                <a:ln>
                  <a:solidFill>
                    <a:schemeClr val="accent3">
                      <a:lumMod val="60000"/>
                      <a:lumOff val="40000"/>
                    </a:schemeClr>
                  </a:solidFill>
                </a:ln>
              </a:rPr>
              <a:t>, </a:t>
            </a:r>
            <a:r>
              <a:rPr lang="it-IT" sz="3200" i="1" dirty="0" smtClean="0">
                <a:ln>
                  <a:solidFill>
                    <a:schemeClr val="accent3">
                      <a:lumMod val="60000"/>
                      <a:lumOff val="40000"/>
                    </a:schemeClr>
                  </a:solidFill>
                </a:ln>
              </a:rPr>
              <a:t>Gli incentivi ai burocrati</a:t>
            </a:r>
          </a:p>
          <a:p>
            <a:pPr marL="342900" indent="-342900"/>
            <a:endParaRPr lang="it-IT" sz="4000" dirty="0" smtClean="0">
              <a:ln>
                <a:solidFill>
                  <a:schemeClr val="accent3">
                    <a:lumMod val="60000"/>
                    <a:lumOff val="40000"/>
                  </a:schemeClr>
                </a:solidFill>
              </a:ln>
            </a:endParaRPr>
          </a:p>
          <a:p>
            <a:pPr marL="342900" indent="-342900"/>
            <a:endParaRPr lang="it-IT" sz="4000" dirty="0" smtClean="0">
              <a:ln>
                <a:solidFill>
                  <a:schemeClr val="accent3">
                    <a:lumMod val="60000"/>
                    <a:lumOff val="40000"/>
                  </a:schemeClr>
                </a:solidFill>
              </a:ln>
            </a:endParaRPr>
          </a:p>
          <a:p>
            <a:pPr>
              <a:buNone/>
            </a:pPr>
            <a:endParaRPr lang="it-IT"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19</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asellaDiTesto 6"/>
          <p:cNvSpPr txBox="1"/>
          <p:nvPr/>
        </p:nvSpPr>
        <p:spPr>
          <a:xfrm>
            <a:off x="323528" y="1988840"/>
            <a:ext cx="7992888" cy="4154984"/>
          </a:xfrm>
          <a:prstGeom prst="rect">
            <a:avLst/>
          </a:prstGeom>
          <a:noFill/>
        </p:spPr>
        <p:txBody>
          <a:bodyPr wrap="square" rtlCol="0">
            <a:spAutoFit/>
          </a:bodyPr>
          <a:lstStyle/>
          <a:p>
            <a:pPr marL="342900" indent="-342900" algn="just">
              <a:buBlip>
                <a:blip r:embed="rId2"/>
              </a:buBlip>
            </a:pPr>
            <a:r>
              <a:rPr lang="it-IT" sz="2400" dirty="0" smtClean="0">
                <a:ln>
                  <a:solidFill>
                    <a:schemeClr val="accent3">
                      <a:lumMod val="60000"/>
                      <a:lumOff val="40000"/>
                    </a:schemeClr>
                  </a:solidFill>
                </a:ln>
              </a:rPr>
              <a:t>Governo come centro di produzione e distribuzione della conoscenza</a:t>
            </a:r>
          </a:p>
          <a:p>
            <a:pPr marL="342900" indent="-342900" algn="just">
              <a:buBlip>
                <a:blip r:embed="rId2"/>
              </a:buBlip>
            </a:pPr>
            <a:r>
              <a:rPr lang="it-IT" sz="2400" dirty="0" smtClean="0">
                <a:ln>
                  <a:solidFill>
                    <a:schemeClr val="accent3">
                      <a:lumMod val="60000"/>
                      <a:lumOff val="40000"/>
                    </a:schemeClr>
                  </a:solidFill>
                </a:ln>
              </a:rPr>
              <a:t>Gerarchia </a:t>
            </a:r>
            <a:r>
              <a:rPr lang="it-IT" sz="2400" dirty="0" smtClean="0">
                <a:ln>
                  <a:solidFill>
                    <a:schemeClr val="accent3">
                      <a:lumMod val="60000"/>
                      <a:lumOff val="40000"/>
                    </a:schemeClr>
                  </a:solidFill>
                </a:ln>
              </a:rPr>
              <a:t>vs. </a:t>
            </a:r>
            <a:r>
              <a:rPr lang="it-IT" sz="2400" dirty="0" smtClean="0">
                <a:ln>
                  <a:solidFill>
                    <a:schemeClr val="accent3">
                      <a:lumMod val="60000"/>
                      <a:lumOff val="40000"/>
                    </a:schemeClr>
                  </a:solidFill>
                </a:ln>
              </a:rPr>
              <a:t>contrattualizzazione</a:t>
            </a:r>
          </a:p>
          <a:p>
            <a:pPr marL="342900" indent="-342900" algn="just">
              <a:buBlip>
                <a:blip r:embed="rId2"/>
              </a:buBlip>
            </a:pPr>
            <a:r>
              <a:rPr lang="it-IT" sz="2400" dirty="0" smtClean="0">
                <a:ln>
                  <a:solidFill>
                    <a:schemeClr val="accent3">
                      <a:lumMod val="60000"/>
                      <a:lumOff val="40000"/>
                    </a:schemeClr>
                  </a:solidFill>
                </a:ln>
              </a:rPr>
              <a:t>Qualità delle decisioni  </a:t>
            </a:r>
            <a:r>
              <a:rPr lang="it-IT" sz="2400" dirty="0" smtClean="0">
                <a:ln>
                  <a:solidFill>
                    <a:schemeClr val="accent3">
                      <a:lumMod val="60000"/>
                      <a:lumOff val="40000"/>
                    </a:schemeClr>
                  </a:solidFill>
                </a:ln>
              </a:rPr>
              <a:t>			costo </a:t>
            </a:r>
            <a:r>
              <a:rPr lang="it-IT" sz="2400" dirty="0" smtClean="0">
                <a:ln>
                  <a:solidFill>
                    <a:schemeClr val="accent3">
                      <a:lumMod val="60000"/>
                      <a:lumOff val="40000"/>
                    </a:schemeClr>
                  </a:solidFill>
                </a:ln>
              </a:rPr>
              <a:t>degli errori</a:t>
            </a:r>
          </a:p>
          <a:p>
            <a:pPr marL="342900" indent="-342900" algn="just">
              <a:buBlip>
                <a:blip r:embed="rId2"/>
              </a:buBlip>
            </a:pPr>
            <a:r>
              <a:rPr lang="it-IT" sz="2400" dirty="0" smtClean="0">
                <a:ln>
                  <a:solidFill>
                    <a:schemeClr val="accent3">
                      <a:lumMod val="60000"/>
                      <a:lumOff val="40000"/>
                    </a:schemeClr>
                  </a:solidFill>
                </a:ln>
              </a:rPr>
              <a:t>Programmi di servizio sociale e di riconversione professionali come conseguenza del declino economico dei singoli paesi</a:t>
            </a:r>
            <a:endParaRPr lang="it-IT" sz="2400" dirty="0" smtClean="0">
              <a:ln>
                <a:solidFill>
                  <a:schemeClr val="accent3">
                    <a:lumMod val="60000"/>
                    <a:lumOff val="40000"/>
                  </a:schemeClr>
                </a:solidFill>
              </a:ln>
            </a:endParaRPr>
          </a:p>
          <a:p>
            <a:pPr marL="342900" indent="-342900" algn="just">
              <a:buBlip>
                <a:blip r:embed="rId2"/>
              </a:buBlip>
            </a:pPr>
            <a:r>
              <a:rPr lang="it-IT" sz="2400" dirty="0" smtClean="0">
                <a:ln>
                  <a:solidFill>
                    <a:schemeClr val="accent3">
                      <a:lumMod val="60000"/>
                      <a:lumOff val="40000"/>
                    </a:schemeClr>
                  </a:solidFill>
                </a:ln>
              </a:rPr>
              <a:t>Efficacia dell’azione amministrativa</a:t>
            </a:r>
          </a:p>
          <a:p>
            <a:pPr marL="342900" indent="-342900" algn="just">
              <a:buBlip>
                <a:blip r:embed="rId2"/>
              </a:buBlip>
            </a:pPr>
            <a:r>
              <a:rPr lang="it-IT" sz="2400" dirty="0" smtClean="0">
                <a:ln>
                  <a:solidFill>
                    <a:schemeClr val="accent3">
                      <a:lumMod val="60000"/>
                      <a:lumOff val="40000"/>
                    </a:schemeClr>
                  </a:solidFill>
                </a:ln>
              </a:rPr>
              <a:t>Qualità dei servizi</a:t>
            </a:r>
          </a:p>
          <a:p>
            <a:pPr marL="342900" indent="-342900" algn="just">
              <a:buBlip>
                <a:blip r:embed="rId2"/>
              </a:buBlip>
            </a:pPr>
            <a:r>
              <a:rPr lang="it-IT" sz="2400" dirty="0" smtClean="0">
                <a:ln>
                  <a:solidFill>
                    <a:schemeClr val="accent3">
                      <a:lumMod val="60000"/>
                      <a:lumOff val="40000"/>
                    </a:schemeClr>
                  </a:solidFill>
                </a:ln>
              </a:rPr>
              <a:t>Politicizzazione dell’amministrazione vs. neutralità del sistema politico</a:t>
            </a:r>
            <a:endParaRPr lang="it-IT" dirty="0"/>
          </a:p>
        </p:txBody>
      </p:sp>
      <p:sp>
        <p:nvSpPr>
          <p:cNvPr id="8" name="Pentagono 7"/>
          <p:cNvSpPr/>
          <p:nvPr/>
        </p:nvSpPr>
        <p:spPr>
          <a:xfrm>
            <a:off x="4067944" y="3212976"/>
            <a:ext cx="1584176" cy="21602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20</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ttangolo 7"/>
          <p:cNvSpPr/>
          <p:nvPr/>
        </p:nvSpPr>
        <p:spPr>
          <a:xfrm>
            <a:off x="467544" y="1196752"/>
            <a:ext cx="5774338" cy="707886"/>
          </a:xfrm>
          <a:prstGeom prst="rect">
            <a:avLst/>
          </a:prstGeom>
        </p:spPr>
        <p:txBody>
          <a:bodyPr wrap="none">
            <a:spAutoFit/>
          </a:bodyPr>
          <a:lstStyle/>
          <a:p>
            <a:r>
              <a:rPr lang="it-IT" sz="4000" dirty="0">
                <a:ln>
                  <a:solidFill>
                    <a:schemeClr val="accent3">
                      <a:lumMod val="60000"/>
                      <a:lumOff val="40000"/>
                    </a:schemeClr>
                  </a:solidFill>
                </a:ln>
                <a:solidFill>
                  <a:schemeClr val="tx1">
                    <a:tint val="75000"/>
                  </a:schemeClr>
                </a:solidFill>
              </a:rPr>
              <a:t>Approccio </a:t>
            </a:r>
            <a:r>
              <a:rPr lang="it-IT" sz="4000" dirty="0" smtClean="0">
                <a:ln>
                  <a:solidFill>
                    <a:schemeClr val="accent3">
                      <a:lumMod val="60000"/>
                      <a:lumOff val="40000"/>
                    </a:schemeClr>
                  </a:solidFill>
                </a:ln>
                <a:solidFill>
                  <a:schemeClr val="tx1">
                    <a:tint val="75000"/>
                  </a:schemeClr>
                </a:solidFill>
              </a:rPr>
              <a:t>dimensionale </a:t>
            </a:r>
            <a:endParaRPr lang="it-IT" sz="4000" dirty="0">
              <a:ln>
                <a:solidFill>
                  <a:schemeClr val="accent3">
                    <a:lumMod val="60000"/>
                    <a:lumOff val="40000"/>
                  </a:schemeClr>
                </a:solidFill>
              </a:ln>
              <a:solidFill>
                <a:schemeClr val="tx1">
                  <a:tint val="75000"/>
                </a:schemeClr>
              </a:solidFill>
            </a:endParaRPr>
          </a:p>
        </p:txBody>
      </p:sp>
      <p:sp>
        <p:nvSpPr>
          <p:cNvPr id="9" name="CasellaDiTesto 8"/>
          <p:cNvSpPr txBox="1"/>
          <p:nvPr/>
        </p:nvSpPr>
        <p:spPr>
          <a:xfrm>
            <a:off x="539552" y="1916832"/>
            <a:ext cx="7344816" cy="461665"/>
          </a:xfrm>
          <a:prstGeom prst="rect">
            <a:avLst/>
          </a:prstGeom>
          <a:noFill/>
        </p:spPr>
        <p:txBody>
          <a:bodyPr wrap="square" rtlCol="0">
            <a:spAutoFit/>
          </a:bodyPr>
          <a:lstStyle/>
          <a:p>
            <a:r>
              <a:rPr lang="it-IT" sz="2400" dirty="0" err="1"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Dahl</a:t>
            </a:r>
            <a:r>
              <a:rPr lang="it-IT" sz="2400" dirty="0"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 e </a:t>
            </a:r>
            <a:r>
              <a:rPr lang="it-IT" sz="2400" dirty="0" err="1"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Lindblom</a:t>
            </a:r>
            <a:r>
              <a:rPr lang="it-IT" sz="2400" dirty="0"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 (1963)</a:t>
            </a:r>
            <a:endParaRPr lang="it-IT" sz="2400" dirty="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endParaRPr>
          </a:p>
        </p:txBody>
      </p:sp>
      <p:pic>
        <p:nvPicPr>
          <p:cNvPr id="3074" name="Picture 2"/>
          <p:cNvPicPr>
            <a:picLocks noChangeAspect="1" noChangeArrowheads="1"/>
          </p:cNvPicPr>
          <p:nvPr/>
        </p:nvPicPr>
        <p:blipFill>
          <a:blip r:embed="rId2" cstate="print"/>
          <a:srcRect/>
          <a:stretch>
            <a:fillRect/>
          </a:stretch>
        </p:blipFill>
        <p:spPr bwMode="auto">
          <a:xfrm>
            <a:off x="539552" y="2348880"/>
            <a:ext cx="6624736" cy="3855596"/>
          </a:xfrm>
          <a:prstGeom prst="rect">
            <a:avLst/>
          </a:prstGeom>
          <a:noFill/>
          <a:ln w="9525">
            <a:noFill/>
            <a:miter lim="800000"/>
            <a:headEnd/>
            <a:tailEnd/>
          </a:ln>
        </p:spPr>
      </p:pic>
      <p:sp>
        <p:nvSpPr>
          <p:cNvPr id="10" name="CasellaDiTesto 9"/>
          <p:cNvSpPr txBox="1"/>
          <p:nvPr/>
        </p:nvSpPr>
        <p:spPr>
          <a:xfrm>
            <a:off x="7884368" y="1772816"/>
            <a:ext cx="615553" cy="4392488"/>
          </a:xfrm>
          <a:prstGeom prst="rect">
            <a:avLst/>
          </a:prstGeom>
          <a:noFill/>
        </p:spPr>
        <p:txBody>
          <a:bodyPr vert="vert" wrap="square" rtlCol="0" anchor="ctr">
            <a:spAutoFit/>
          </a:bodyPr>
          <a:lstStyle/>
          <a:p>
            <a:r>
              <a:rPr lang="it-IT" sz="1400" dirty="0" smtClean="0"/>
              <a:t>U. </a:t>
            </a:r>
            <a:r>
              <a:rPr lang="it-IT" sz="1400" dirty="0" err="1" smtClean="0"/>
              <a:t>Pesch</a:t>
            </a:r>
            <a:r>
              <a:rPr lang="it-IT" sz="1400" dirty="0" smtClean="0"/>
              <a:t>, </a:t>
            </a:r>
            <a:r>
              <a:rPr lang="it-IT" sz="1400" i="1" dirty="0" smtClean="0"/>
              <a:t>The </a:t>
            </a:r>
            <a:r>
              <a:rPr lang="it-IT" sz="1400" i="1" dirty="0" err="1" smtClean="0"/>
              <a:t>Publicness</a:t>
            </a:r>
            <a:r>
              <a:rPr lang="it-IT" sz="1400" i="1" dirty="0" smtClean="0"/>
              <a:t> </a:t>
            </a:r>
            <a:r>
              <a:rPr lang="it-IT" sz="1400" i="1" dirty="0" err="1" smtClean="0"/>
              <a:t>of</a:t>
            </a:r>
            <a:r>
              <a:rPr lang="it-IT" sz="1400" i="1" dirty="0" smtClean="0"/>
              <a:t> Public </a:t>
            </a:r>
            <a:r>
              <a:rPr lang="it-IT" sz="1400" i="1" dirty="0" err="1" smtClean="0"/>
              <a:t>Administration</a:t>
            </a:r>
            <a:r>
              <a:rPr lang="it-IT" sz="1400" dirty="0" smtClean="0"/>
              <a:t>, «</a:t>
            </a:r>
            <a:r>
              <a:rPr lang="it-IT" sz="1400" dirty="0" err="1" smtClean="0"/>
              <a:t>Administration&amp;Society</a:t>
            </a:r>
            <a:r>
              <a:rPr lang="it-IT" sz="1400" dirty="0" smtClean="0"/>
              <a:t>», 2008, p. 175</a:t>
            </a:r>
            <a:endParaRPr lang="it-IT" sz="1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21</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ttangolo 7"/>
          <p:cNvSpPr/>
          <p:nvPr/>
        </p:nvSpPr>
        <p:spPr>
          <a:xfrm>
            <a:off x="251520" y="1772816"/>
            <a:ext cx="4102405" cy="584775"/>
          </a:xfrm>
          <a:prstGeom prst="rect">
            <a:avLst/>
          </a:prstGeom>
        </p:spPr>
        <p:txBody>
          <a:bodyPr wrap="none">
            <a:spAutoFit/>
          </a:bodyPr>
          <a:lstStyle/>
          <a:p>
            <a:r>
              <a:rPr lang="it-IT" sz="3200" dirty="0" smtClean="0">
                <a:ln>
                  <a:solidFill>
                    <a:schemeClr val="accent3">
                      <a:lumMod val="60000"/>
                      <a:lumOff val="40000"/>
                    </a:schemeClr>
                  </a:solidFill>
                </a:ln>
                <a:solidFill>
                  <a:schemeClr val="tx1">
                    <a:tint val="75000"/>
                  </a:schemeClr>
                </a:solidFill>
              </a:rPr>
              <a:t>Approccio economico</a:t>
            </a:r>
            <a:endParaRPr lang="it-IT" sz="3200" dirty="0">
              <a:ln>
                <a:solidFill>
                  <a:schemeClr val="accent3">
                    <a:lumMod val="60000"/>
                    <a:lumOff val="40000"/>
                  </a:schemeClr>
                </a:solidFill>
              </a:ln>
              <a:solidFill>
                <a:schemeClr val="tx1">
                  <a:tint val="75000"/>
                </a:schemeClr>
              </a:solidFill>
            </a:endParaRPr>
          </a:p>
        </p:txBody>
      </p:sp>
      <p:sp>
        <p:nvSpPr>
          <p:cNvPr id="9" name="Rettangolo 8"/>
          <p:cNvSpPr/>
          <p:nvPr/>
        </p:nvSpPr>
        <p:spPr>
          <a:xfrm>
            <a:off x="323528" y="3573016"/>
            <a:ext cx="3397084" cy="584775"/>
          </a:xfrm>
          <a:prstGeom prst="rect">
            <a:avLst/>
          </a:prstGeom>
        </p:spPr>
        <p:txBody>
          <a:bodyPr wrap="none">
            <a:spAutoFit/>
          </a:bodyPr>
          <a:lstStyle/>
          <a:p>
            <a:r>
              <a:rPr lang="it-IT" sz="3200" dirty="0" smtClean="0">
                <a:ln>
                  <a:solidFill>
                    <a:schemeClr val="accent3">
                      <a:lumMod val="60000"/>
                      <a:lumOff val="40000"/>
                    </a:schemeClr>
                  </a:solidFill>
                </a:ln>
                <a:solidFill>
                  <a:schemeClr val="tx1">
                    <a:tint val="75000"/>
                  </a:schemeClr>
                </a:solidFill>
              </a:rPr>
              <a:t>Approccio politico</a:t>
            </a:r>
            <a:endParaRPr lang="it-IT" sz="3200" dirty="0">
              <a:ln>
                <a:solidFill>
                  <a:schemeClr val="accent3">
                    <a:lumMod val="60000"/>
                    <a:lumOff val="40000"/>
                  </a:schemeClr>
                </a:solidFill>
              </a:ln>
              <a:solidFill>
                <a:schemeClr val="tx1">
                  <a:tint val="75000"/>
                </a:schemeClr>
              </a:solidFill>
            </a:endParaRPr>
          </a:p>
        </p:txBody>
      </p:sp>
      <p:sp>
        <p:nvSpPr>
          <p:cNvPr id="10" name="Rettangolo 9"/>
          <p:cNvSpPr/>
          <p:nvPr/>
        </p:nvSpPr>
        <p:spPr>
          <a:xfrm>
            <a:off x="323528" y="4365104"/>
            <a:ext cx="3919663" cy="584775"/>
          </a:xfrm>
          <a:prstGeom prst="rect">
            <a:avLst/>
          </a:prstGeom>
        </p:spPr>
        <p:txBody>
          <a:bodyPr wrap="none">
            <a:spAutoFit/>
          </a:bodyPr>
          <a:lstStyle/>
          <a:p>
            <a:r>
              <a:rPr lang="it-IT" sz="3200" dirty="0" smtClean="0">
                <a:ln>
                  <a:solidFill>
                    <a:schemeClr val="accent3">
                      <a:lumMod val="60000"/>
                      <a:lumOff val="40000"/>
                    </a:schemeClr>
                  </a:solidFill>
                </a:ln>
                <a:solidFill>
                  <a:schemeClr val="tx1">
                    <a:tint val="75000"/>
                  </a:schemeClr>
                </a:solidFill>
              </a:rPr>
              <a:t>Approccio normativo</a:t>
            </a:r>
            <a:endParaRPr lang="it-IT" sz="3200" dirty="0">
              <a:ln>
                <a:solidFill>
                  <a:schemeClr val="accent3">
                    <a:lumMod val="60000"/>
                    <a:lumOff val="40000"/>
                  </a:schemeClr>
                </a:solidFill>
              </a:ln>
              <a:solidFill>
                <a:schemeClr val="tx1">
                  <a:tint val="75000"/>
                </a:schemeClr>
              </a:solidFill>
            </a:endParaRPr>
          </a:p>
        </p:txBody>
      </p:sp>
      <p:sp>
        <p:nvSpPr>
          <p:cNvPr id="11" name="CasellaDiTesto 10"/>
          <p:cNvSpPr txBox="1"/>
          <p:nvPr/>
        </p:nvSpPr>
        <p:spPr>
          <a:xfrm>
            <a:off x="5436096" y="1916832"/>
            <a:ext cx="3384376" cy="369332"/>
          </a:xfrm>
          <a:prstGeom prst="rect">
            <a:avLst/>
          </a:prstGeom>
          <a:noFill/>
        </p:spPr>
        <p:txBody>
          <a:bodyPr wrap="square" rtlCol="0">
            <a:spAutoFit/>
          </a:bodyPr>
          <a:lstStyle/>
          <a:p>
            <a:r>
              <a:rPr lang="it-IT" dirty="0" smtClean="0"/>
              <a:t>Produzione di beni</a:t>
            </a:r>
            <a:endParaRPr lang="it-IT" dirty="0"/>
          </a:p>
        </p:txBody>
      </p:sp>
      <p:sp>
        <p:nvSpPr>
          <p:cNvPr id="12" name="CasellaDiTesto 11"/>
          <p:cNvSpPr txBox="1"/>
          <p:nvPr/>
        </p:nvSpPr>
        <p:spPr>
          <a:xfrm>
            <a:off x="6084168" y="3933056"/>
            <a:ext cx="2880320" cy="1200329"/>
          </a:xfrm>
          <a:prstGeom prst="rect">
            <a:avLst/>
          </a:prstGeom>
          <a:noFill/>
        </p:spPr>
        <p:txBody>
          <a:bodyPr wrap="square" rtlCol="0">
            <a:spAutoFit/>
          </a:bodyPr>
          <a:lstStyle/>
          <a:p>
            <a:r>
              <a:rPr lang="it-IT" b="1" dirty="0" smtClean="0">
                <a:solidFill>
                  <a:schemeClr val="accent3">
                    <a:lumMod val="60000"/>
                    <a:lumOff val="40000"/>
                  </a:schemeClr>
                </a:solidFill>
              </a:rPr>
              <a:t>Influenza</a:t>
            </a:r>
            <a:r>
              <a:rPr lang="it-IT" dirty="0" smtClean="0"/>
              <a:t> sul sistema politico e sulla società (prospettiva del </a:t>
            </a:r>
            <a:r>
              <a:rPr lang="it-IT" i="1" dirty="0" smtClean="0">
                <a:solidFill>
                  <a:schemeClr val="accent3">
                    <a:lumMod val="60000"/>
                    <a:lumOff val="40000"/>
                  </a:schemeClr>
                </a:solidFill>
                <a:effectLst>
                  <a:outerShdw blurRad="38100" dist="38100" dir="2700000" algn="tl">
                    <a:srgbClr val="000000">
                      <a:alpha val="43137"/>
                    </a:srgbClr>
                  </a:outerShdw>
                </a:effectLst>
              </a:rPr>
              <a:t>public interest</a:t>
            </a:r>
            <a:r>
              <a:rPr lang="it-IT" dirty="0" smtClean="0"/>
              <a:t>)</a:t>
            </a:r>
            <a:endParaRPr lang="it-IT" dirty="0"/>
          </a:p>
        </p:txBody>
      </p:sp>
      <p:sp>
        <p:nvSpPr>
          <p:cNvPr id="13" name="Parentesi graffa chiusa 12"/>
          <p:cNvSpPr/>
          <p:nvPr/>
        </p:nvSpPr>
        <p:spPr>
          <a:xfrm>
            <a:off x="3995936" y="3717032"/>
            <a:ext cx="576064" cy="1656184"/>
          </a:xfrm>
          <a:prstGeom prst="rightBrace">
            <a:avLst/>
          </a:prstGeom>
          <a:effectLst>
            <a:glow rad="228600">
              <a:schemeClr val="accent3">
                <a:satMod val="175000"/>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b="1" dirty="0">
              <a:ln w="18000">
                <a:solidFill>
                  <a:schemeClr val="accent2">
                    <a:satMod val="140000"/>
                  </a:schemeClr>
                </a:solidFill>
                <a:prstDash val="solid"/>
                <a:miter lim="800000"/>
              </a:ln>
              <a:solidFill>
                <a:schemeClr val="accent2"/>
              </a:solidFill>
              <a:effectLst>
                <a:outerShdw blurRad="25500" dist="23000" dir="7020000" algn="tl">
                  <a:srgbClr val="000000">
                    <a:alpha val="50000"/>
                  </a:srgbClr>
                </a:outerShdw>
              </a:effectLst>
            </a:endParaRPr>
          </a:p>
        </p:txBody>
      </p:sp>
      <p:sp>
        <p:nvSpPr>
          <p:cNvPr id="14" name="Freccia a destra 13"/>
          <p:cNvSpPr/>
          <p:nvPr/>
        </p:nvSpPr>
        <p:spPr>
          <a:xfrm>
            <a:off x="4355976" y="1916832"/>
            <a:ext cx="79208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Freccia a destra 14"/>
          <p:cNvSpPr/>
          <p:nvPr/>
        </p:nvSpPr>
        <p:spPr>
          <a:xfrm>
            <a:off x="4860032" y="4293096"/>
            <a:ext cx="79208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22</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395536" y="1556792"/>
            <a:ext cx="8208912" cy="584775"/>
          </a:xfrm>
          <a:prstGeom prst="rect">
            <a:avLst/>
          </a:prstGeom>
          <a:noFill/>
        </p:spPr>
        <p:txBody>
          <a:bodyPr wrap="square" rtlCol="0">
            <a:spAutoFit/>
          </a:bodyPr>
          <a:lstStyle/>
          <a:p>
            <a:r>
              <a:rPr lang="it-IT" sz="3200" dirty="0"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Tentativo di armonizzare le due prospettive:</a:t>
            </a:r>
            <a:endParaRPr lang="it-IT" sz="3200" dirty="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endParaRPr>
          </a:p>
        </p:txBody>
      </p:sp>
      <p:sp>
        <p:nvSpPr>
          <p:cNvPr id="9" name="Segnaposto testo 6"/>
          <p:cNvSpPr>
            <a:spLocks noGrp="1"/>
          </p:cNvSpPr>
          <p:nvPr>
            <p:ph type="body" idx="1"/>
          </p:nvPr>
        </p:nvSpPr>
        <p:spPr>
          <a:xfrm>
            <a:off x="251520" y="2348880"/>
            <a:ext cx="8748464" cy="2286000"/>
          </a:xfrm>
        </p:spPr>
        <p:txBody>
          <a:bodyPr>
            <a:normAutofit/>
          </a:bodyPr>
          <a:lstStyle/>
          <a:p>
            <a:r>
              <a:rPr lang="it-IT" sz="3200" b="1" i="1" dirty="0" smtClean="0">
                <a:ln>
                  <a:solidFill>
                    <a:schemeClr val="accent3">
                      <a:lumMod val="60000"/>
                      <a:lumOff val="40000"/>
                    </a:schemeClr>
                  </a:solidFill>
                </a:ln>
                <a:effectLst>
                  <a:outerShdw blurRad="38100" dist="38100" dir="2700000" algn="tl">
                    <a:srgbClr val="000000">
                      <a:alpha val="43137"/>
                    </a:srgbClr>
                  </a:outerShdw>
                </a:effectLst>
              </a:rPr>
              <a:t>Beni pubblici </a:t>
            </a:r>
            <a:r>
              <a:rPr lang="it-IT" sz="3200" i="1" dirty="0" smtClean="0">
                <a:ln>
                  <a:solidFill>
                    <a:schemeClr val="accent3">
                      <a:lumMod val="60000"/>
                      <a:lumOff val="40000"/>
                    </a:schemeClr>
                  </a:solidFill>
                </a:ln>
                <a:effectLst>
                  <a:outerShdw blurRad="38100" dist="38100" dir="2700000" algn="tl">
                    <a:srgbClr val="000000">
                      <a:alpha val="43137"/>
                    </a:srgbClr>
                  </a:outerShdw>
                </a:effectLst>
              </a:rPr>
              <a:t>prodotti nell’</a:t>
            </a:r>
            <a:r>
              <a:rPr lang="it-IT" sz="3200" b="1" i="1" dirty="0" smtClean="0">
                <a:ln>
                  <a:solidFill>
                    <a:schemeClr val="accent3">
                      <a:lumMod val="60000"/>
                      <a:lumOff val="40000"/>
                    </a:schemeClr>
                  </a:solidFill>
                </a:ln>
                <a:effectLst>
                  <a:outerShdw blurRad="38100" dist="38100" dir="2700000" algn="tl">
                    <a:srgbClr val="000000">
                      <a:alpha val="43137"/>
                    </a:srgbClr>
                  </a:outerShdw>
                </a:effectLst>
              </a:rPr>
              <a:t>interesse pubblico</a:t>
            </a:r>
          </a:p>
        </p:txBody>
      </p:sp>
      <p:sp>
        <p:nvSpPr>
          <p:cNvPr id="10" name="CasellaDiTesto 9"/>
          <p:cNvSpPr txBox="1"/>
          <p:nvPr/>
        </p:nvSpPr>
        <p:spPr>
          <a:xfrm>
            <a:off x="539552" y="3573016"/>
            <a:ext cx="7920880" cy="1631216"/>
          </a:xfrm>
          <a:prstGeom prst="rect">
            <a:avLst/>
          </a:prstGeom>
          <a:noFill/>
        </p:spPr>
        <p:txBody>
          <a:bodyPr wrap="square" rtlCol="0">
            <a:spAutoFit/>
          </a:bodyPr>
          <a:lstStyle/>
          <a:p>
            <a:pPr algn="just"/>
            <a:r>
              <a:rPr lang="it-IT" sz="2000" dirty="0" smtClean="0"/>
              <a:t>Il sistema politico ricerca la produzione di questa tipologia di beni</a:t>
            </a:r>
          </a:p>
          <a:p>
            <a:pPr algn="just"/>
            <a:endParaRPr lang="it-IT" sz="2000" dirty="0"/>
          </a:p>
          <a:p>
            <a:pPr algn="just"/>
            <a:r>
              <a:rPr lang="it-IT" sz="2000" dirty="0" smtClean="0"/>
              <a:t>L’amministrazione non produce beni e servizi, ma stabilisce quali beni sono “di pubblico interesse” e ne garantisce la produzione realizzando istituzioni “ingegnose”.</a:t>
            </a:r>
            <a:endParaRPr lang="it-IT" sz="20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23</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ttangolo 7"/>
          <p:cNvSpPr/>
          <p:nvPr/>
        </p:nvSpPr>
        <p:spPr>
          <a:xfrm>
            <a:off x="395536" y="1340768"/>
            <a:ext cx="3007555" cy="584775"/>
          </a:xfrm>
          <a:prstGeom prst="rect">
            <a:avLst/>
          </a:prstGeom>
          <a:effectLst>
            <a:innerShdw blurRad="63500" dist="50800" dir="18900000">
              <a:prstClr val="black">
                <a:alpha val="50000"/>
              </a:prstClr>
            </a:innerShdw>
            <a:reflection blurRad="6350" stA="50000" endA="295" endPos="92000" dist="101600" dir="5400000" sy="-100000" algn="bl" rotWithShape="0"/>
          </a:effectLst>
        </p:spPr>
        <p:txBody>
          <a:bodyPr wrap="none">
            <a:spAutoFit/>
          </a:bodyPr>
          <a:lstStyle/>
          <a:p>
            <a:r>
              <a:rPr lang="it-IT" sz="3200" b="1" i="1" dirty="0"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Public Interest</a:t>
            </a:r>
            <a:endParaRPr lang="it-IT" sz="3200" b="1" i="1" dirty="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endParaRPr>
          </a:p>
        </p:txBody>
      </p:sp>
      <p:sp>
        <p:nvSpPr>
          <p:cNvPr id="9" name="CasellaDiTesto 8"/>
          <p:cNvSpPr txBox="1"/>
          <p:nvPr/>
        </p:nvSpPr>
        <p:spPr>
          <a:xfrm>
            <a:off x="539552" y="2708920"/>
            <a:ext cx="7704856" cy="2553891"/>
          </a:xfrm>
          <a:prstGeom prst="roundRect">
            <a:avLst/>
          </a:prstGeom>
          <a:noFill/>
          <a:ln>
            <a:solidFill>
              <a:schemeClr val="accent3">
                <a:lumMod val="60000"/>
                <a:lumOff val="40000"/>
              </a:schemeClr>
            </a:solidFill>
            <a:prstDash val="sysDash"/>
          </a:ln>
          <a:effectLst>
            <a:glow rad="101600">
              <a:schemeClr val="accent3">
                <a:satMod val="175000"/>
                <a:alpha val="40000"/>
              </a:schemeClr>
            </a:glow>
          </a:effectLst>
          <a:scene3d>
            <a:camera prst="orthographicFront"/>
            <a:lightRig rig="threePt" dir="t"/>
          </a:scene3d>
          <a:sp3d>
            <a:bevelT prst="slope"/>
          </a:sp3d>
        </p:spPr>
        <p:txBody>
          <a:bodyPr wrap="square" rtlCol="0">
            <a:spAutoFit/>
          </a:bodyPr>
          <a:lstStyle/>
          <a:p>
            <a:pPr algn="just"/>
            <a:r>
              <a:rPr lang="it-IT" sz="2400" dirty="0" smtClean="0"/>
              <a:t>Negli anni Settanta nello scenario politico americano si affermano i </a:t>
            </a:r>
            <a:r>
              <a:rPr lang="it-IT" sz="2400" i="1" dirty="0" smtClean="0">
                <a:solidFill>
                  <a:schemeClr val="accent1">
                    <a:lumMod val="75000"/>
                  </a:schemeClr>
                </a:solidFill>
                <a:effectLst>
                  <a:outerShdw blurRad="38100" dist="38100" dir="2700000" algn="tl">
                    <a:srgbClr val="000000">
                      <a:alpha val="43137"/>
                    </a:srgbClr>
                  </a:outerShdw>
                </a:effectLst>
              </a:rPr>
              <a:t>public interest </a:t>
            </a:r>
            <a:r>
              <a:rPr lang="it-IT" sz="2400" i="1" dirty="0" err="1" smtClean="0">
                <a:solidFill>
                  <a:schemeClr val="accent1">
                    <a:lumMod val="75000"/>
                  </a:schemeClr>
                </a:solidFill>
                <a:effectLst>
                  <a:outerShdw blurRad="38100" dist="38100" dir="2700000" algn="tl">
                    <a:srgbClr val="000000">
                      <a:alpha val="43137"/>
                    </a:srgbClr>
                  </a:outerShdw>
                </a:effectLst>
              </a:rPr>
              <a:t>movements</a:t>
            </a:r>
            <a:r>
              <a:rPr lang="it-IT" sz="2400" dirty="0" smtClean="0"/>
              <a:t>, per cui le cause di pubblico interesse sono affidate ad organizzazioni e mobilitazioni di tipo lobbistico, e anche l’azione delle </a:t>
            </a:r>
            <a:r>
              <a:rPr lang="it-IT" sz="2400" i="1" dirty="0" err="1" smtClean="0">
                <a:solidFill>
                  <a:schemeClr val="accent1">
                    <a:lumMod val="75000"/>
                  </a:schemeClr>
                </a:solidFill>
                <a:effectLst>
                  <a:outerShdw blurRad="38100" dist="38100" dir="2700000" algn="tl">
                    <a:srgbClr val="000000">
                      <a:alpha val="43137"/>
                    </a:srgbClr>
                  </a:outerShdw>
                </a:effectLst>
              </a:rPr>
              <a:t>lobbies</a:t>
            </a:r>
            <a:r>
              <a:rPr lang="it-IT" sz="2400" dirty="0" smtClean="0"/>
              <a:t> viene interpretata come un «atto di rappresentanza» (</a:t>
            </a:r>
            <a:r>
              <a:rPr lang="it-IT" sz="2400" i="1" dirty="0" smtClean="0">
                <a:solidFill>
                  <a:schemeClr val="accent1">
                    <a:lumMod val="75000"/>
                  </a:schemeClr>
                </a:solidFill>
                <a:effectLst>
                  <a:outerShdw blurRad="38100" dist="38100" dir="2700000" algn="tl">
                    <a:srgbClr val="000000">
                      <a:alpha val="43137"/>
                    </a:srgbClr>
                  </a:outerShdw>
                </a:effectLst>
              </a:rPr>
              <a:t>lobbying </a:t>
            </a:r>
            <a:r>
              <a:rPr lang="it-IT" sz="2400" i="1" dirty="0" err="1" smtClean="0">
                <a:solidFill>
                  <a:schemeClr val="accent1">
                    <a:lumMod val="75000"/>
                  </a:schemeClr>
                </a:solidFill>
                <a:effectLst>
                  <a:outerShdw blurRad="38100" dist="38100" dir="2700000" algn="tl">
                    <a:srgbClr val="000000">
                      <a:alpha val="43137"/>
                    </a:srgbClr>
                  </a:outerShdw>
                </a:effectLst>
              </a:rPr>
              <a:t>for</a:t>
            </a:r>
            <a:r>
              <a:rPr lang="it-IT" sz="2400" i="1" dirty="0" smtClean="0">
                <a:solidFill>
                  <a:schemeClr val="accent1">
                    <a:lumMod val="75000"/>
                  </a:schemeClr>
                </a:solidFill>
                <a:effectLst>
                  <a:outerShdw blurRad="38100" dist="38100" dir="2700000" algn="tl">
                    <a:srgbClr val="000000">
                      <a:alpha val="43137"/>
                    </a:srgbClr>
                  </a:outerShdw>
                </a:effectLst>
              </a:rPr>
              <a:t> the people</a:t>
            </a:r>
            <a:r>
              <a:rPr lang="it-IT" sz="2400" dirty="0" smtClean="0"/>
              <a:t>) </a:t>
            </a:r>
            <a:endParaRPr lang="it-IT"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24</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asellaDiTesto 7"/>
          <p:cNvSpPr txBox="1"/>
          <p:nvPr/>
        </p:nvSpPr>
        <p:spPr>
          <a:xfrm>
            <a:off x="395536" y="1556792"/>
            <a:ext cx="8208912" cy="1569660"/>
          </a:xfrm>
          <a:prstGeom prst="rect">
            <a:avLst/>
          </a:prstGeom>
          <a:noFill/>
        </p:spPr>
        <p:txBody>
          <a:bodyPr wrap="square" rtlCol="0">
            <a:spAutoFit/>
          </a:bodyPr>
          <a:lstStyle/>
          <a:p>
            <a:pPr algn="just"/>
            <a:r>
              <a:rPr lang="it-IT" sz="3200" dirty="0"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Legittimazione della produzione di beni pubblici e servizi (e dell’interferenza dello Stato):</a:t>
            </a:r>
            <a:endParaRPr lang="it-IT" sz="3200" dirty="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endParaRPr>
          </a:p>
        </p:txBody>
      </p:sp>
      <p:sp>
        <p:nvSpPr>
          <p:cNvPr id="9" name="CasellaDiTesto 8"/>
          <p:cNvSpPr txBox="1"/>
          <p:nvPr/>
        </p:nvSpPr>
        <p:spPr>
          <a:xfrm>
            <a:off x="1547664" y="3212976"/>
            <a:ext cx="7056784" cy="861774"/>
          </a:xfrm>
          <a:prstGeom prst="rect">
            <a:avLst/>
          </a:prstGeom>
          <a:noFill/>
        </p:spPr>
        <p:txBody>
          <a:bodyPr wrap="square" rtlCol="0">
            <a:spAutoFit/>
          </a:bodyPr>
          <a:lstStyle/>
          <a:p>
            <a:r>
              <a:rPr lang="it-IT" sz="3200" b="1" i="1" dirty="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Filosofia </a:t>
            </a:r>
            <a:r>
              <a:rPr lang="it-IT" sz="3200" b="1" i="1" dirty="0"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politica</a:t>
            </a:r>
          </a:p>
          <a:p>
            <a:r>
              <a:rPr lang="it-IT" dirty="0" smtClean="0"/>
              <a:t>Il sistema politico offre beni e servizi nell’ “interesse pubblico”</a:t>
            </a:r>
            <a:endParaRPr lang="it-IT" dirty="0"/>
          </a:p>
        </p:txBody>
      </p:sp>
      <p:sp>
        <p:nvSpPr>
          <p:cNvPr id="10" name="Ovale 9"/>
          <p:cNvSpPr/>
          <p:nvPr/>
        </p:nvSpPr>
        <p:spPr>
          <a:xfrm>
            <a:off x="467544" y="3068960"/>
            <a:ext cx="1080120"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1</a:t>
            </a:r>
            <a:endParaRPr lang="it-IT"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2" name="Ovale 11"/>
          <p:cNvSpPr/>
          <p:nvPr/>
        </p:nvSpPr>
        <p:spPr>
          <a:xfrm>
            <a:off x="467544" y="4653136"/>
            <a:ext cx="1080120"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3600" b="1" dirty="0" smtClean="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rPr>
              <a:t>2</a:t>
            </a:r>
            <a:endParaRPr lang="it-IT" sz="3600" b="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6">
                  <a:tint val="15000"/>
                  <a:satMod val="200000"/>
                </a:schemeClr>
              </a:solidFill>
              <a:effectLst>
                <a:outerShdw blurRad="50800" dist="40000" dir="5400000" algn="tl" rotWithShape="0">
                  <a:srgbClr val="000000">
                    <a:shade val="5000"/>
                    <a:satMod val="120000"/>
                    <a:alpha val="33000"/>
                  </a:srgbClr>
                </a:outerShdw>
              </a:effectLst>
            </a:endParaRPr>
          </a:p>
        </p:txBody>
      </p:sp>
      <p:sp>
        <p:nvSpPr>
          <p:cNvPr id="13" name="CasellaDiTesto 12"/>
          <p:cNvSpPr txBox="1"/>
          <p:nvPr/>
        </p:nvSpPr>
        <p:spPr>
          <a:xfrm>
            <a:off x="1619672" y="4797152"/>
            <a:ext cx="7056784" cy="1138773"/>
          </a:xfrm>
          <a:prstGeom prst="rect">
            <a:avLst/>
          </a:prstGeom>
          <a:noFill/>
        </p:spPr>
        <p:txBody>
          <a:bodyPr wrap="square" rtlCol="0">
            <a:spAutoFit/>
          </a:bodyPr>
          <a:lstStyle/>
          <a:p>
            <a:r>
              <a:rPr lang="it-IT" sz="3200" b="1" i="1" dirty="0" smtClean="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Teoria economica</a:t>
            </a:r>
          </a:p>
          <a:p>
            <a:r>
              <a:rPr lang="it-IT" dirty="0" smtClean="0"/>
              <a:t>Fallimenti del mercato</a:t>
            </a:r>
          </a:p>
          <a:p>
            <a:r>
              <a:rPr lang="it-IT" dirty="0" smtClean="0"/>
              <a:t>Lo Stato assume direttamente la funzione di produzione dei beni</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2000" dirty="0" smtClean="0"/>
              <a:t>Il carattere “pubblicistico” della pubblica amministrazione</a:t>
            </a:r>
            <a:endParaRPr lang="it-IT" sz="2000" dirty="0"/>
          </a:p>
        </p:txBody>
      </p:sp>
      <p:sp>
        <p:nvSpPr>
          <p:cNvPr id="4" name="Segnaposto numero diapositiva 3"/>
          <p:cNvSpPr>
            <a:spLocks noGrp="1"/>
          </p:cNvSpPr>
          <p:nvPr>
            <p:ph type="sldNum" sz="quarter" idx="12"/>
          </p:nvPr>
        </p:nvSpPr>
        <p:spPr/>
        <p:txBody>
          <a:bodyPr/>
          <a:lstStyle/>
          <a:p>
            <a:fld id="{96CF7866-0546-49D8-A268-B6E2FDC1F2E2}" type="slidenum">
              <a:rPr lang="it-IT" sz="2800" b="1"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rPr>
              <a:pPr/>
              <a:t>25</a:t>
            </a:fld>
            <a:endParaRPr lang="it-IT" sz="2800" b="1" dirty="0" smtClean="0">
              <a:ln w="18000">
                <a:solidFill>
                  <a:schemeClr val="accent2">
                    <a:satMod val="140000"/>
                  </a:schemeClr>
                </a:solidFill>
                <a:prstDash val="solid"/>
                <a:miter lim="800000"/>
              </a:ln>
              <a:noFill/>
              <a:effectLst>
                <a:glow rad="139700">
                  <a:schemeClr val="accent4">
                    <a:satMod val="175000"/>
                    <a:alpha val="40000"/>
                  </a:schemeClr>
                </a:glow>
                <a:outerShdw blurRad="25500" dist="23000" dir="7020000" algn="tl">
                  <a:srgbClr val="000000">
                    <a:alpha val="50000"/>
                  </a:srgbClr>
                </a:outerShdw>
              </a:effectLst>
            </a:endParaRPr>
          </a:p>
        </p:txBody>
      </p:sp>
      <p:sp>
        <p:nvSpPr>
          <p:cNvPr id="6" name="Segnaposto piè di pagina 4"/>
          <p:cNvSpPr txBox="1">
            <a:spLocks/>
          </p:cNvSpPr>
          <p:nvPr/>
        </p:nvSpPr>
        <p:spPr>
          <a:xfrm>
            <a:off x="539552" y="6165304"/>
            <a:ext cx="7992888" cy="377031"/>
          </a:xfrm>
          <a:prstGeom prst="rect">
            <a:avLst/>
          </a:prstGeom>
        </p:spPr>
        <p:txBody>
          <a:bodyPr vert="horz" anchor="b"/>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smtClean="0">
                <a:ln>
                  <a:noFill/>
                </a:ln>
                <a:solidFill>
                  <a:schemeClr val="tx1"/>
                </a:solidFill>
                <a:effectLst/>
                <a:uLnTx/>
                <a:uFillTx/>
                <a:latin typeface="+mn-lt"/>
                <a:ea typeface="+mn-ea"/>
                <a:cs typeface="+mn-cs"/>
              </a:rPr>
              <a:t>Corso di Analisi delle Politiche Pubbliche e della Protezione Sociale </a:t>
            </a:r>
            <a:r>
              <a:rPr kumimoji="0" lang="it-IT" sz="1600" b="0" i="0" u="none" strike="noStrike" kern="1200" cap="none" spc="0" normalizeH="0" baseline="0" noProof="0" dirty="0" err="1" smtClean="0">
                <a:ln>
                  <a:noFill/>
                </a:ln>
                <a:solidFill>
                  <a:schemeClr val="tx1"/>
                </a:solidFill>
                <a:effectLst/>
                <a:uLnTx/>
                <a:uFillTx/>
                <a:latin typeface="+mn-lt"/>
                <a:ea typeface="+mn-ea"/>
                <a:cs typeface="+mn-cs"/>
              </a:rPr>
              <a:t>a.a.</a:t>
            </a:r>
            <a:r>
              <a:rPr kumimoji="0" lang="it-IT" sz="1600" b="0" i="0" u="none" strike="noStrike" kern="1200" cap="none" spc="0" normalizeH="0" baseline="0" noProof="0" dirty="0" smtClean="0">
                <a:ln>
                  <a:noFill/>
                </a:ln>
                <a:solidFill>
                  <a:schemeClr val="tx1"/>
                </a:solidFill>
                <a:effectLst/>
                <a:uLnTx/>
                <a:uFillTx/>
                <a:latin typeface="+mn-lt"/>
                <a:ea typeface="+mn-ea"/>
                <a:cs typeface="+mn-cs"/>
              </a:rPr>
              <a:t> 2010-2011</a:t>
            </a:r>
            <a:endParaRPr kumimoji="0" lang="it-IT"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Rettangolo 7"/>
          <p:cNvSpPr/>
          <p:nvPr/>
        </p:nvSpPr>
        <p:spPr>
          <a:xfrm>
            <a:off x="395536" y="1556792"/>
            <a:ext cx="4511171" cy="584775"/>
          </a:xfrm>
          <a:prstGeom prst="rect">
            <a:avLst/>
          </a:prstGeom>
        </p:spPr>
        <p:txBody>
          <a:bodyPr wrap="none">
            <a:spAutoFit/>
          </a:bodyPr>
          <a:lstStyle/>
          <a:p>
            <a:r>
              <a:rPr lang="it-IT" sz="3200" b="1" i="1" dirty="0">
                <a:ln>
                  <a:solidFill>
                    <a:schemeClr val="accent3">
                      <a:lumMod val="60000"/>
                      <a:lumOff val="40000"/>
                    </a:schemeClr>
                  </a:solidFill>
                </a:ln>
                <a:solidFill>
                  <a:schemeClr val="tx1">
                    <a:tint val="75000"/>
                  </a:schemeClr>
                </a:solidFill>
                <a:effectLst>
                  <a:outerShdw blurRad="38100" dist="38100" dir="2700000" algn="tl">
                    <a:srgbClr val="000000">
                      <a:alpha val="43137"/>
                    </a:srgbClr>
                  </a:outerShdw>
                </a:effectLst>
              </a:rPr>
              <a:t>Fallimenti del mercato</a:t>
            </a:r>
          </a:p>
        </p:txBody>
      </p:sp>
      <p:sp>
        <p:nvSpPr>
          <p:cNvPr id="9" name="CasellaDiTesto 8"/>
          <p:cNvSpPr txBox="1"/>
          <p:nvPr/>
        </p:nvSpPr>
        <p:spPr>
          <a:xfrm>
            <a:off x="539552" y="2708920"/>
            <a:ext cx="7704856" cy="2962513"/>
          </a:xfrm>
          <a:prstGeom prst="roundRect">
            <a:avLst/>
          </a:prstGeom>
          <a:noFill/>
          <a:ln>
            <a:solidFill>
              <a:schemeClr val="accent3">
                <a:lumMod val="60000"/>
                <a:lumOff val="40000"/>
              </a:schemeClr>
            </a:solidFill>
            <a:prstDash val="sysDash"/>
          </a:ln>
          <a:effectLst>
            <a:glow rad="101600">
              <a:schemeClr val="accent3">
                <a:satMod val="175000"/>
                <a:alpha val="40000"/>
              </a:schemeClr>
            </a:glow>
          </a:effectLst>
          <a:scene3d>
            <a:camera prst="orthographicFront"/>
            <a:lightRig rig="threePt" dir="t"/>
          </a:scene3d>
          <a:sp3d>
            <a:bevelT prst="slope"/>
          </a:sp3d>
        </p:spPr>
        <p:txBody>
          <a:bodyPr wrap="square" rtlCol="0">
            <a:spAutoFit/>
          </a:bodyPr>
          <a:lstStyle/>
          <a:p>
            <a:pPr algn="just">
              <a:buFontTx/>
              <a:buChar char="-"/>
            </a:pPr>
            <a:r>
              <a:rPr lang="it-IT" sz="2400" dirty="0"/>
              <a:t>m</a:t>
            </a:r>
            <a:r>
              <a:rPr lang="it-IT" sz="2400" dirty="0" smtClean="0"/>
              <a:t>onopoli naturali</a:t>
            </a:r>
          </a:p>
          <a:p>
            <a:pPr algn="just">
              <a:buFontTx/>
              <a:buChar char="-"/>
            </a:pPr>
            <a:r>
              <a:rPr lang="it-IT" sz="2400" dirty="0"/>
              <a:t> </a:t>
            </a:r>
            <a:r>
              <a:rPr lang="it-IT" sz="2400" dirty="0" smtClean="0"/>
              <a:t>esclusione della concorrenza dal lato dell’offerta</a:t>
            </a:r>
          </a:p>
          <a:p>
            <a:pPr algn="just">
              <a:buFontTx/>
              <a:buChar char="-"/>
            </a:pPr>
            <a:r>
              <a:rPr lang="it-IT" sz="2400" dirty="0"/>
              <a:t> </a:t>
            </a:r>
            <a:r>
              <a:rPr lang="it-IT" sz="2400" dirty="0" smtClean="0"/>
              <a:t>beni non esclusivi (solo la società nel suo insieme li può “acquistare”)</a:t>
            </a:r>
          </a:p>
          <a:p>
            <a:pPr algn="just">
              <a:buFontTx/>
              <a:buChar char="-"/>
            </a:pPr>
            <a:r>
              <a:rPr lang="it-IT" sz="2400" dirty="0"/>
              <a:t> </a:t>
            </a:r>
            <a:r>
              <a:rPr lang="it-IT" sz="2400" dirty="0" smtClean="0"/>
              <a:t>disuguaglianze (problemi etici che caratterizzano la distribuzione del </a:t>
            </a:r>
            <a:r>
              <a:rPr lang="it-IT" sz="2400" i="1" dirty="0" smtClean="0"/>
              <a:t>welfare</a:t>
            </a:r>
            <a:r>
              <a:rPr lang="it-IT" sz="2400" dirty="0" smtClean="0"/>
              <a:t>)</a:t>
            </a:r>
          </a:p>
          <a:p>
            <a:pPr algn="just">
              <a:buFontTx/>
              <a:buChar char="-"/>
            </a:pPr>
            <a:r>
              <a:rPr lang="it-IT" sz="2400" dirty="0"/>
              <a:t> </a:t>
            </a:r>
            <a:r>
              <a:rPr lang="it-IT" sz="2400" dirty="0" err="1" smtClean="0"/>
              <a:t>esternalità</a:t>
            </a:r>
            <a:endParaRPr lang="it-IT" sz="24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0</TotalTime>
  <Words>2165</Words>
  <Application>Microsoft Office PowerPoint</Application>
  <PresentationFormat>Presentazione su schermo (4:3)</PresentationFormat>
  <Paragraphs>249</Paragraphs>
  <Slides>26</Slides>
  <Notes>0</Notes>
  <HiddenSlides>0</HiddenSlides>
  <MMClips>0</MMClips>
  <ScaleCrop>false</ScaleCrop>
  <HeadingPairs>
    <vt:vector size="4" baseType="variant">
      <vt:variant>
        <vt:lpstr>Tema</vt:lpstr>
      </vt:variant>
      <vt:variant>
        <vt:i4>1</vt:i4>
      </vt:variant>
      <vt:variant>
        <vt:lpstr>Titoli diapositive</vt:lpstr>
      </vt:variant>
      <vt:variant>
        <vt:i4>26</vt:i4>
      </vt:variant>
    </vt:vector>
  </HeadingPairs>
  <TitlesOfParts>
    <vt:vector size="27" baseType="lpstr">
      <vt:lpstr>Verve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lpstr>Il carattere “pubblicistico” della pubblica amministrazione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carattere “pubblicistico” della pubblica amministrazione</dc:title>
  <dc:creator>Windows User</dc:creator>
  <cp:lastModifiedBy>Windows User</cp:lastModifiedBy>
  <cp:revision>60</cp:revision>
  <dcterms:created xsi:type="dcterms:W3CDTF">2010-09-26T17:13:57Z</dcterms:created>
  <dcterms:modified xsi:type="dcterms:W3CDTF">2010-10-26T21:29:02Z</dcterms:modified>
</cp:coreProperties>
</file>