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660" r:id="rId1"/>
  </p:sldMasterIdLst>
  <p:notesMasterIdLst>
    <p:notesMasterId r:id="rId15"/>
  </p:notesMasterIdLst>
  <p:sldIdLst>
    <p:sldId id="256" r:id="rId2"/>
    <p:sldId id="259" r:id="rId3"/>
    <p:sldId id="260" r:id="rId4"/>
    <p:sldId id="261" r:id="rId5"/>
    <p:sldId id="270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4" autoAdjust="0"/>
    <p:restoredTop sz="94624" autoAdjust="0"/>
  </p:normalViewPr>
  <p:slideViewPr>
    <p:cSldViewPr>
      <p:cViewPr varScale="1">
        <p:scale>
          <a:sx n="69" d="100"/>
          <a:sy n="69" d="100"/>
        </p:scale>
        <p:origin x="-1410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4BDDBB-2FF9-4D1F-939E-37225CD693E6}" type="datetimeFigureOut">
              <a:rPr lang="it-IT" smtClean="0"/>
              <a:pPr/>
              <a:t>23/10/2010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BA6D6C-88AE-4BB9-BDEF-5105867102DD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riangolo isoscele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7" name="Segnaposto piè di pagina 16"/>
          <p:cNvSpPr>
            <a:spLocks noGrp="1"/>
          </p:cNvSpPr>
          <p:nvPr>
            <p:ph type="ftr" sz="quarter" idx="11"/>
          </p:nvPr>
        </p:nvSpPr>
        <p:spPr>
          <a:xfrm>
            <a:off x="323528" y="6093296"/>
            <a:ext cx="8064896" cy="620688"/>
          </a:xfrm>
        </p:spPr>
        <p:txBody>
          <a:bodyPr tIns="0" bIns="0" anchor="b"/>
          <a:lstStyle>
            <a:lvl1pPr algn="r">
              <a:defRPr sz="1800"/>
            </a:lvl1pPr>
          </a:lstStyle>
          <a:p>
            <a:r>
              <a:rPr lang="it-IT" dirty="0" smtClean="0"/>
              <a:t>Corso di Analisi delle Politiche pubbliche e della protezione sociale </a:t>
            </a:r>
            <a:r>
              <a:rPr lang="it-IT" dirty="0" err="1" smtClean="0"/>
              <a:t>a.a.</a:t>
            </a:r>
            <a:r>
              <a:rPr lang="it-IT" dirty="0" smtClean="0"/>
              <a:t> 2010-2011</a:t>
            </a:r>
            <a:endParaRPr lang="it-IT" dirty="0"/>
          </a:p>
        </p:txBody>
      </p:sp>
      <p:sp>
        <p:nvSpPr>
          <p:cNvPr id="29" name="Segnaposto numero diapositiva 28"/>
          <p:cNvSpPr>
            <a:spLocks noGrp="1"/>
          </p:cNvSpPr>
          <p:nvPr>
            <p:ph type="sldNum" sz="quarter" idx="12"/>
          </p:nvPr>
        </p:nvSpPr>
        <p:spPr>
          <a:xfrm>
            <a:off x="8392247" y="5661248"/>
            <a:ext cx="751753" cy="412997"/>
          </a:xfrm>
        </p:spPr>
        <p:txBody>
          <a:bodyPr anchor="ctr"/>
          <a:lstStyle>
            <a:lvl1pPr algn="ctr">
              <a:defRPr sz="2800" b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fld id="{25B1BEC0-A0A9-49AB-8D0A-BE2D34DF3DF6}" type="slidenum">
              <a:rPr lang="it-IT" smtClean="0"/>
              <a:pPr/>
              <a:t>‹N›</a:t>
            </a:fld>
            <a:endParaRPr lang="it-IT" dirty="0"/>
          </a:p>
        </p:txBody>
      </p:sp>
      <p:sp>
        <p:nvSpPr>
          <p:cNvPr id="13" name="Titolo 12"/>
          <p:cNvSpPr>
            <a:spLocks noGrp="1"/>
          </p:cNvSpPr>
          <p:nvPr>
            <p:ph type="title" hasCustomPrompt="1"/>
          </p:nvPr>
        </p:nvSpPr>
        <p:spPr>
          <a:xfrm>
            <a:off x="323528" y="0"/>
            <a:ext cx="8229600" cy="1399032"/>
          </a:xfrm>
        </p:spPr>
        <p:txBody>
          <a:bodyPr>
            <a:normAutofit/>
          </a:bodyPr>
          <a:lstStyle>
            <a:lvl1pPr algn="ctr">
              <a:defRPr sz="2800" b="1" baseline="0"/>
            </a:lvl1pPr>
          </a:lstStyle>
          <a:p>
            <a:r>
              <a:rPr lang="it-IT" dirty="0" smtClean="0"/>
              <a:t>Il carattere “pubblico” del diritto pubblico</a:t>
            </a:r>
            <a:endParaRPr lang="it-IT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Corso di Analisi delle Politiche pubbliche e della protezione sociale a.a. 2010-2011</a:t>
            </a:r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1BEC0-A0A9-49AB-8D0A-BE2D34DF3DF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r>
              <a:rPr lang="it-IT" smtClean="0"/>
              <a:t>Corso di Analisi delle Politiche pubbliche e della protezione sociale a.a. 2010-2011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1BEC0-A0A9-49AB-8D0A-BE2D34DF3DF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riangolo rettangolo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Triangolo isoscele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r>
              <a:rPr lang="it-IT" smtClean="0"/>
              <a:t>Corso di Analisi delle Politiche pubbliche e della protezione sociale a.a. 2010-2011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25B1BEC0-A0A9-49AB-8D0A-BE2D34DF3DF6}" type="slidenum">
              <a:rPr lang="it-IT" smtClean="0"/>
              <a:pPr/>
              <a:t>‹N›</a:t>
            </a:fld>
            <a:endParaRPr lang="it-IT"/>
          </a:p>
        </p:txBody>
      </p:sp>
      <p:cxnSp>
        <p:nvCxnSpPr>
          <p:cNvPr id="11" name="Connettore 1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ttore 1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r>
              <a:rPr lang="it-IT" smtClean="0"/>
              <a:t>Corso di Analisi delle Politiche pubbliche e della protezione sociale a.a. 2010-2011</a:t>
            </a: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25B1BEC0-A0A9-49AB-8D0A-BE2D34DF3DF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nfront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5" name="Segnaposto contenuto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r>
              <a:rPr lang="it-IT" smtClean="0"/>
              <a:t>Corso di Analisi delle Politiche pubbliche e della protezione sociale a.a. 2010-2011</a:t>
            </a:r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25B1BEC0-A0A9-49AB-8D0A-BE2D34DF3DF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Corso di Analisi delle Politiche pubbliche e della protezione sociale a.a. 2010-2011</a:t>
            </a:r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1BEC0-A0A9-49AB-8D0A-BE2D34DF3DF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r>
              <a:rPr lang="it-IT" smtClean="0"/>
              <a:t>Corso di Analisi delle Politiche pubbliche e della protezione sociale a.a. 2010-2011</a:t>
            </a:r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25B1BEC0-A0A9-49AB-8D0A-BE2D34DF3DF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r>
              <a:rPr lang="it-IT" smtClean="0"/>
              <a:t>Corso di Analisi delle Politiche pubbliche e della protezione sociale a.a. 2010-2011</a:t>
            </a: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25B1BEC0-A0A9-49AB-8D0A-BE2D34DF3DF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it-IT" smtClean="0"/>
              <a:t>Fare clic sull'icona per inserire un'immagine</a:t>
            </a:r>
            <a:endParaRPr kumimoji="0" lang="en-US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r>
              <a:rPr lang="it-IT" smtClean="0"/>
              <a:t>Corso di Analisi delle Politiche pubbliche e della protezione sociale a.a. 2010-2011</a:t>
            </a: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25B1BEC0-A0A9-49AB-8D0A-BE2D34DF3DF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Corso di Analisi delle Politiche pubbliche e della protezione sociale a.a. 2010-2011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1BEC0-A0A9-49AB-8D0A-BE2D34DF3DF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Corso di Analisi delle Politiche pubbliche e della protezione sociale a.a. 2010-2011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1BEC0-A0A9-49AB-8D0A-BE2D34DF3DF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riangolo rettangolo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Connettore 1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ttore 1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Segnaposto titolo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13" name="Segnaposto testo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  <a:p>
            <a:pPr lvl="1" eaLnBrk="1" latinLnBrk="0" hangingPunct="1"/>
            <a:r>
              <a:rPr kumimoji="0" lang="it-IT" smtClean="0"/>
              <a:t>Secondo livello</a:t>
            </a:r>
          </a:p>
          <a:p>
            <a:pPr lvl="2" eaLnBrk="1" latinLnBrk="0" hangingPunct="1"/>
            <a:r>
              <a:rPr kumimoji="0" lang="it-IT" smtClean="0"/>
              <a:t>Terzo livello</a:t>
            </a:r>
          </a:p>
          <a:p>
            <a:pPr lvl="3" eaLnBrk="1" latinLnBrk="0" hangingPunct="1"/>
            <a:r>
              <a:rPr kumimoji="0" lang="it-IT" smtClean="0"/>
              <a:t>Quarto livello</a:t>
            </a:r>
          </a:p>
          <a:p>
            <a:pPr lvl="4" eaLnBrk="1" latinLnBrk="0" hangingPunct="1"/>
            <a:r>
              <a:rPr kumimoji="0" lang="it-IT" smtClean="0"/>
              <a:t>Quinto livello</a:t>
            </a:r>
            <a:endParaRPr kumimoji="0" lang="en-US"/>
          </a:p>
        </p:txBody>
      </p:sp>
      <p:sp>
        <p:nvSpPr>
          <p:cNvPr id="14" name="Segnaposto data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r>
              <a:rPr lang="it-IT" smtClean="0"/>
              <a:t>Corso di Analisi delle Politiche pubbliche e della protezione sociale a.a. 2010-2011</a:t>
            </a:r>
            <a:endParaRPr lang="it-IT"/>
          </a:p>
        </p:txBody>
      </p:sp>
      <p:sp>
        <p:nvSpPr>
          <p:cNvPr id="23" name="Segnaposto numero diapositiva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25B1BEC0-A0A9-49AB-8D0A-BE2D34DF3DF6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84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hdr="0" dt="0"/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/>
          <p:cNvSpPr txBox="1"/>
          <p:nvPr/>
        </p:nvSpPr>
        <p:spPr>
          <a:xfrm>
            <a:off x="611560" y="2420888"/>
            <a:ext cx="799288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400" dirty="0" smtClean="0"/>
              <a:t>Il carattere “pubblico” del diritto pubblico</a:t>
            </a:r>
            <a:endParaRPr lang="it-IT" sz="4400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395536" y="5733256"/>
            <a:ext cx="72728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 smtClean="0"/>
              <a:t>Corso di Analisi delle politiche pubbliche e della protezione sociale</a:t>
            </a:r>
          </a:p>
          <a:p>
            <a:pPr algn="ctr"/>
            <a:r>
              <a:rPr lang="it-IT" dirty="0" err="1" smtClean="0"/>
              <a:t>a.a.</a:t>
            </a:r>
            <a:r>
              <a:rPr lang="it-IT" dirty="0" smtClean="0"/>
              <a:t> 2010-2011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egnaposto piè di pagina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Corso di Analisi delle Politiche pubbliche e della protezione sociale a.a. 2010-2011</a:t>
            </a:r>
            <a:endParaRPr lang="it-IT" dirty="0"/>
          </a:p>
        </p:txBody>
      </p:sp>
      <p:sp>
        <p:nvSpPr>
          <p:cNvPr id="11" name="Segnaposto numero diapositiva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1BEC0-A0A9-49AB-8D0A-BE2D34DF3DF6}" type="slidenum">
              <a:rPr lang="it-IT" smtClean="0"/>
              <a:pPr/>
              <a:t>1</a:t>
            </a:fld>
            <a:endParaRPr lang="it-IT" dirty="0"/>
          </a:p>
        </p:txBody>
      </p:sp>
      <p:sp>
        <p:nvSpPr>
          <p:cNvPr id="4" name="Titolo 3"/>
          <p:cNvSpPr>
            <a:spLocks noGrp="1"/>
          </p:cNvSpPr>
          <p:nvPr>
            <p:ph type="title"/>
          </p:nvPr>
        </p:nvSpPr>
        <p:spPr>
          <a:xfrm>
            <a:off x="323528" y="188640"/>
            <a:ext cx="8136904" cy="908720"/>
          </a:xfrm>
        </p:spPr>
        <p:txBody>
          <a:bodyPr/>
          <a:lstStyle/>
          <a:p>
            <a:r>
              <a:rPr lang="it-IT" dirty="0" smtClean="0"/>
              <a:t>Il carattere “pubblico” del diritto pubblico</a:t>
            </a:r>
            <a:endParaRPr lang="it-IT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827584" y="1340768"/>
            <a:ext cx="7848872" cy="203132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it-IT" dirty="0" smtClean="0"/>
              <a:t>La distinzione tra diritto </a:t>
            </a:r>
            <a:r>
              <a:rPr lang="it-IT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pubblico</a:t>
            </a:r>
            <a:r>
              <a:rPr lang="it-IT" dirty="0" smtClean="0"/>
              <a:t> e diritto </a:t>
            </a:r>
            <a:r>
              <a:rPr lang="it-IT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privato</a:t>
            </a:r>
            <a:r>
              <a:rPr lang="it-IT" dirty="0" smtClean="0"/>
              <a:t> caratterizza l’esperienza giuridica e politica europea mentre è assente, o addirittura contrastata, nel lessico del </a:t>
            </a:r>
            <a:r>
              <a:rPr lang="it-IT" i="1" dirty="0" smtClean="0"/>
              <a:t>common </a:t>
            </a:r>
            <a:r>
              <a:rPr lang="it-IT" i="1" dirty="0" err="1" smtClean="0"/>
              <a:t>law</a:t>
            </a:r>
            <a:r>
              <a:rPr lang="it-IT" i="1" dirty="0" smtClean="0"/>
              <a:t>.</a:t>
            </a:r>
          </a:p>
          <a:p>
            <a:pPr algn="just"/>
            <a:r>
              <a:rPr lang="it-IT" dirty="0" smtClean="0"/>
              <a:t>La distinzione viene per la prima volta elaborata dal diritto romano, poi ripresa dallo </a:t>
            </a:r>
            <a:r>
              <a:rPr lang="it-IT" i="1" dirty="0" err="1" smtClean="0"/>
              <a:t>jus</a:t>
            </a:r>
            <a:r>
              <a:rPr lang="it-IT" i="1" dirty="0" smtClean="0"/>
              <a:t> </a:t>
            </a:r>
            <a:r>
              <a:rPr lang="it-IT" i="1" dirty="0" err="1" smtClean="0"/>
              <a:t>commune</a:t>
            </a:r>
            <a:r>
              <a:rPr lang="it-IT" i="1" dirty="0" smtClean="0"/>
              <a:t> </a:t>
            </a:r>
            <a:r>
              <a:rPr lang="it-IT" dirty="0" smtClean="0"/>
              <a:t>europeo e da qui successivamente trasferita nei diritti degli stati europei che hanno avviato </a:t>
            </a:r>
            <a:r>
              <a:rPr lang="it-IT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processi di codificazione</a:t>
            </a:r>
            <a:r>
              <a:rPr lang="it-IT" dirty="0" smtClean="0"/>
              <a:t>.</a:t>
            </a:r>
          </a:p>
          <a:p>
            <a:pPr algn="just"/>
            <a:endParaRPr lang="it-IT" dirty="0"/>
          </a:p>
        </p:txBody>
      </p:sp>
      <p:sp>
        <p:nvSpPr>
          <p:cNvPr id="6" name="CasellaDiTesto 5"/>
          <p:cNvSpPr txBox="1"/>
          <p:nvPr/>
        </p:nvSpPr>
        <p:spPr>
          <a:xfrm>
            <a:off x="251520" y="3429000"/>
            <a:ext cx="7848872" cy="2862322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it-IT" dirty="0" smtClean="0"/>
              <a:t>Il diritto romano non ha avuto un analogo impatto in Inghilterra.</a:t>
            </a:r>
          </a:p>
          <a:p>
            <a:pPr algn="just"/>
            <a:r>
              <a:rPr lang="it-IT" dirty="0" smtClean="0"/>
              <a:t>Tuttavia, malgrado la debolezza della struttura politica feudale (rispetto ad altri stati europei) il diritto, fondato sul concetto di </a:t>
            </a:r>
            <a:r>
              <a:rPr lang="it-IT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real</a:t>
            </a:r>
            <a:r>
              <a:rPr lang="it-IT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it-IT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property</a:t>
            </a:r>
            <a:r>
              <a:rPr lang="it-IT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it-IT" dirty="0" smtClean="0"/>
              <a:t>(proprietà immobiliare) caratterizza il sistema giuridico  in senso fortemente feudale.</a:t>
            </a:r>
          </a:p>
          <a:p>
            <a:pPr algn="just"/>
            <a:r>
              <a:rPr lang="it-IT" dirty="0" smtClean="0"/>
              <a:t>La distinzione tra diritto pubblico e diritto privato è quindi priva di significato in quanto:</a:t>
            </a:r>
          </a:p>
          <a:p>
            <a:pPr algn="just">
              <a:buFont typeface="Arial" charset="0"/>
              <a:buChar char="•"/>
            </a:pPr>
            <a:r>
              <a:rPr lang="it-IT" dirty="0" smtClean="0"/>
              <a:t>* proprietà e funzioni “amministrative” non sono distinguibili;</a:t>
            </a:r>
          </a:p>
          <a:p>
            <a:pPr algn="just">
              <a:buFont typeface="Arial" charset="0"/>
              <a:buChar char="•"/>
            </a:pPr>
            <a:r>
              <a:rPr lang="it-IT" dirty="0" smtClean="0"/>
              <a:t>* il possesso della terra (</a:t>
            </a:r>
            <a:r>
              <a:rPr lang="it-IT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tenure</a:t>
            </a:r>
            <a:r>
              <a:rPr lang="it-IT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it-IT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</a:t>
            </a:r>
            <a:r>
              <a:rPr lang="it-IT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it-IT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land</a:t>
            </a:r>
            <a:r>
              <a:rPr lang="it-IT" dirty="0" smtClean="0"/>
              <a:t>) determina diritti e obbligazioni sia di carattere pubblico che privato.</a:t>
            </a:r>
          </a:p>
          <a:p>
            <a:pPr algn="just"/>
            <a:endParaRPr lang="it-IT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179512" y="764704"/>
            <a:ext cx="86409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i="1" dirty="0" smtClean="0">
                <a:solidFill>
                  <a:schemeClr val="tx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storia</a:t>
            </a:r>
            <a:endParaRPr lang="it-IT" sz="2800" b="1" i="1" dirty="0">
              <a:solidFill>
                <a:schemeClr val="tx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egnaposto piè di pagina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Corso di Analisi delle Politiche pubbliche e della protezione sociale a.a. 2010-2011</a:t>
            </a:r>
            <a:endParaRPr lang="it-IT" dirty="0"/>
          </a:p>
        </p:txBody>
      </p:sp>
      <p:sp>
        <p:nvSpPr>
          <p:cNvPr id="11" name="Segnaposto numero diapositiva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1BEC0-A0A9-49AB-8D0A-BE2D34DF3DF6}" type="slidenum">
              <a:rPr lang="it-IT" smtClean="0"/>
              <a:pPr/>
              <a:t>2</a:t>
            </a:fld>
            <a:endParaRPr lang="it-IT" dirty="0"/>
          </a:p>
        </p:txBody>
      </p:sp>
      <p:sp>
        <p:nvSpPr>
          <p:cNvPr id="4" name="Titolo 3"/>
          <p:cNvSpPr>
            <a:spLocks noGrp="1"/>
          </p:cNvSpPr>
          <p:nvPr>
            <p:ph type="title"/>
          </p:nvPr>
        </p:nvSpPr>
        <p:spPr>
          <a:xfrm>
            <a:off x="323528" y="0"/>
            <a:ext cx="8229600" cy="1399032"/>
          </a:xfrm>
        </p:spPr>
        <p:txBody>
          <a:bodyPr/>
          <a:lstStyle/>
          <a:p>
            <a:r>
              <a:rPr lang="it-IT" dirty="0" smtClean="0"/>
              <a:t>Il carattere “pubblico” del diritto pubblico</a:t>
            </a:r>
            <a:endParaRPr lang="it-IT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179512" y="908720"/>
            <a:ext cx="86409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i="1" dirty="0" smtClean="0">
                <a:solidFill>
                  <a:schemeClr val="tx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comparazione tra sistemi giuridici</a:t>
            </a:r>
            <a:endParaRPr lang="it-IT" sz="2800" b="1" i="1" dirty="0">
              <a:solidFill>
                <a:schemeClr val="tx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CasellaDiTesto 5"/>
          <p:cNvSpPr txBox="1"/>
          <p:nvPr/>
        </p:nvSpPr>
        <p:spPr>
          <a:xfrm>
            <a:off x="611560" y="1556792"/>
            <a:ext cx="7848872" cy="92333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it-IT" dirty="0" smtClean="0"/>
              <a:t>E’ possibile istituire un parallelismo tra la distinzione tra diritto </a:t>
            </a:r>
            <a:r>
              <a:rPr lang="it-IT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pubblico</a:t>
            </a:r>
            <a:r>
              <a:rPr lang="it-IT" dirty="0" smtClean="0"/>
              <a:t> e diritto </a:t>
            </a:r>
            <a:r>
              <a:rPr lang="it-IT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privato</a:t>
            </a:r>
            <a:r>
              <a:rPr lang="it-IT" dirty="0" smtClean="0"/>
              <a:t> (e la sua esistenza) e l’organizzazione delle Corti, a cui corrisponde un parallelismo tra tribunali amministrativi e corti civili.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395536" y="2924944"/>
            <a:ext cx="8208912" cy="923330"/>
          </a:xfrm>
          <a:prstGeom prst="rect">
            <a:avLst/>
          </a:prstGeom>
          <a:solidFill>
            <a:schemeClr val="tx2">
              <a:lumMod val="25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it-IT" dirty="0" smtClean="0"/>
              <a:t>I tribunali amministrativi costituiscono il nucleo della </a:t>
            </a:r>
            <a:r>
              <a:rPr lang="it-IT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elaborazione giurisprudenziale del diritto “pubblico”</a:t>
            </a:r>
            <a:r>
              <a:rPr lang="it-IT" dirty="0" smtClean="0"/>
              <a:t>, o </a:t>
            </a:r>
            <a:r>
              <a:rPr lang="it-IT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judge-made</a:t>
            </a:r>
            <a:r>
              <a:rPr lang="it-IT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it-IT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law</a:t>
            </a:r>
            <a:r>
              <a:rPr lang="it-IT" dirty="0" smtClean="0"/>
              <a:t>, tipica degli Stati Uniti, che comporta l’integrazione del </a:t>
            </a:r>
            <a:r>
              <a:rPr lang="it-IT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judicial</a:t>
            </a:r>
            <a:r>
              <a:rPr lang="it-IT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it-IT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law</a:t>
            </a:r>
            <a:r>
              <a:rPr lang="it-IT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it-IT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making</a:t>
            </a:r>
            <a:r>
              <a:rPr lang="it-IT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it-IT" dirty="0" smtClean="0"/>
              <a:t>nei processi politici.</a:t>
            </a:r>
            <a:endParaRPr lang="it-IT" dirty="0"/>
          </a:p>
        </p:txBody>
      </p:sp>
      <p:sp>
        <p:nvSpPr>
          <p:cNvPr id="8" name="CasellaDiTesto 7"/>
          <p:cNvSpPr txBox="1"/>
          <p:nvPr/>
        </p:nvSpPr>
        <p:spPr>
          <a:xfrm>
            <a:off x="395536" y="4005064"/>
            <a:ext cx="8208912" cy="1200329"/>
          </a:xfrm>
          <a:prstGeom prst="rect">
            <a:avLst/>
          </a:prstGeom>
          <a:solidFill>
            <a:schemeClr val="tx2">
              <a:lumMod val="25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it-IT" dirty="0" smtClean="0"/>
              <a:t>Le corti civili applicano le norme codificate, che prevalentemente, se non esclusivamente, sono norme di diritto privato.</a:t>
            </a:r>
          </a:p>
          <a:p>
            <a:pPr algn="just"/>
            <a:r>
              <a:rPr lang="it-IT" dirty="0" smtClean="0"/>
              <a:t>Le premesse teoriche delle codificazioni rappresentano infatti l’antitesi del diritto pubblico:</a:t>
            </a:r>
            <a:endParaRPr lang="it-IT" dirty="0"/>
          </a:p>
        </p:txBody>
      </p:sp>
      <p:sp>
        <p:nvSpPr>
          <p:cNvPr id="9" name="CasellaDiTesto 8"/>
          <p:cNvSpPr txBox="1"/>
          <p:nvPr/>
        </p:nvSpPr>
        <p:spPr>
          <a:xfrm>
            <a:off x="395536" y="5517232"/>
            <a:ext cx="2664296" cy="369332"/>
          </a:xfrm>
          <a:prstGeom prst="rect">
            <a:avLst/>
          </a:prstGeom>
          <a:solidFill>
            <a:schemeClr val="accent2">
              <a:lumMod val="75000"/>
            </a:schemeClr>
          </a:solidFill>
          <a:ln w="38100"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it-IT" dirty="0" smtClean="0"/>
              <a:t>CODIFICAZIONI</a:t>
            </a:r>
          </a:p>
        </p:txBody>
      </p:sp>
      <p:sp>
        <p:nvSpPr>
          <p:cNvPr id="10" name="Freccia curva 9"/>
          <p:cNvSpPr/>
          <p:nvPr/>
        </p:nvSpPr>
        <p:spPr>
          <a:xfrm>
            <a:off x="2915816" y="5085184"/>
            <a:ext cx="1656184" cy="360040"/>
          </a:xfrm>
          <a:prstGeom prst="bentArrow">
            <a:avLst/>
          </a:prstGeom>
          <a:ln w="53975" cap="flat"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13" name="Freccia curva 12"/>
          <p:cNvSpPr/>
          <p:nvPr/>
        </p:nvSpPr>
        <p:spPr>
          <a:xfrm rot="10800000" flipH="1">
            <a:off x="2915816" y="5949280"/>
            <a:ext cx="2448272" cy="360040"/>
          </a:xfrm>
          <a:prstGeom prst="bentArrow">
            <a:avLst>
              <a:gd name="adj1" fmla="val 25000"/>
              <a:gd name="adj2" fmla="val 25000"/>
              <a:gd name="adj3" fmla="val 0"/>
              <a:gd name="adj4" fmla="val 43750"/>
            </a:avLst>
          </a:prstGeom>
          <a:ln w="53975" cap="flat">
            <a:bevel/>
          </a:ln>
          <a:scene3d>
            <a:camera prst="orthographicFront">
              <a:rot lat="21299999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14" name="CasellaDiTesto 13"/>
          <p:cNvSpPr txBox="1"/>
          <p:nvPr/>
        </p:nvSpPr>
        <p:spPr>
          <a:xfrm>
            <a:off x="4499992" y="5013176"/>
            <a:ext cx="2664296" cy="646331"/>
          </a:xfrm>
          <a:prstGeom prst="rect">
            <a:avLst/>
          </a:prstGeom>
          <a:solidFill>
            <a:schemeClr val="accent2">
              <a:lumMod val="75000"/>
            </a:schemeClr>
          </a:solidFill>
          <a:effectLst>
            <a:innerShdw blurRad="63500" dist="50800" dir="18900000">
              <a:prstClr val="black">
                <a:alpha val="50000"/>
              </a:prstClr>
            </a:innerShdw>
            <a:softEdge rad="31750"/>
          </a:effectLst>
        </p:spPr>
        <p:txBody>
          <a:bodyPr wrap="square" rtlCol="0">
            <a:spAutoFit/>
          </a:bodyPr>
          <a:lstStyle/>
          <a:p>
            <a:pPr algn="ctr"/>
            <a:r>
              <a:rPr lang="it-IT" dirty="0" smtClean="0"/>
              <a:t>Neutralità del sistema politico</a:t>
            </a:r>
            <a:endParaRPr lang="it-IT" dirty="0"/>
          </a:p>
        </p:txBody>
      </p:sp>
      <p:sp>
        <p:nvSpPr>
          <p:cNvPr id="15" name="CasellaDiTesto 14"/>
          <p:cNvSpPr txBox="1"/>
          <p:nvPr/>
        </p:nvSpPr>
        <p:spPr>
          <a:xfrm>
            <a:off x="5004048" y="6021288"/>
            <a:ext cx="2664296" cy="369332"/>
          </a:xfrm>
          <a:prstGeom prst="rect">
            <a:avLst/>
          </a:prstGeom>
          <a:solidFill>
            <a:schemeClr val="accent2">
              <a:lumMod val="75000"/>
            </a:schemeClr>
          </a:solidFill>
          <a:effectLst>
            <a:innerShdw blurRad="63500" dist="50800" dir="18900000">
              <a:prstClr val="black">
                <a:alpha val="50000"/>
              </a:prstClr>
            </a:innerShdw>
            <a:softEdge rad="31750"/>
          </a:effectLst>
        </p:spPr>
        <p:txBody>
          <a:bodyPr wrap="square" rtlCol="0">
            <a:spAutoFit/>
          </a:bodyPr>
          <a:lstStyle/>
          <a:p>
            <a:pPr algn="ctr"/>
            <a:r>
              <a:rPr lang="it-IT" dirty="0" smtClean="0"/>
              <a:t>Autonomia individuale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egnaposto piè di pagina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 smtClean="0"/>
              <a:t>Corso di Analisi delle Politiche pubbliche e della protezione sociale </a:t>
            </a:r>
            <a:r>
              <a:rPr lang="it-IT" dirty="0" err="1" smtClean="0"/>
              <a:t>a.a.</a:t>
            </a:r>
            <a:r>
              <a:rPr lang="it-IT" dirty="0" smtClean="0"/>
              <a:t> 2010-2011</a:t>
            </a:r>
            <a:endParaRPr lang="it-IT" dirty="0"/>
          </a:p>
        </p:txBody>
      </p:sp>
      <p:sp>
        <p:nvSpPr>
          <p:cNvPr id="11" name="Segnaposto numero diapositiva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1BEC0-A0A9-49AB-8D0A-BE2D34DF3DF6}" type="slidenum">
              <a:rPr lang="it-IT" smtClean="0"/>
              <a:pPr/>
              <a:t>3</a:t>
            </a:fld>
            <a:endParaRPr lang="it-IT" dirty="0"/>
          </a:p>
        </p:txBody>
      </p:sp>
      <p:sp>
        <p:nvSpPr>
          <p:cNvPr id="4" name="Tito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Il carattere “pubblico” del diritto pubblico</a:t>
            </a:r>
            <a:endParaRPr lang="it-IT" dirty="0"/>
          </a:p>
        </p:txBody>
      </p:sp>
      <p:sp>
        <p:nvSpPr>
          <p:cNvPr id="6" name="CasellaDiTesto 5"/>
          <p:cNvSpPr txBox="1"/>
          <p:nvPr/>
        </p:nvSpPr>
        <p:spPr>
          <a:xfrm>
            <a:off x="251520" y="1052736"/>
            <a:ext cx="86409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i="1" dirty="0" smtClean="0">
                <a:solidFill>
                  <a:schemeClr val="tx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Modelli di “Stato”</a:t>
            </a:r>
            <a:endParaRPr lang="it-IT" sz="2800" b="1" i="1" dirty="0">
              <a:solidFill>
                <a:schemeClr val="tx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395536" y="2420888"/>
            <a:ext cx="8208912" cy="646331"/>
          </a:xfrm>
          <a:prstGeom prst="rect">
            <a:avLst/>
          </a:prstGeom>
          <a:solidFill>
            <a:schemeClr val="tx2">
              <a:lumMod val="25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it-IT" dirty="0" smtClean="0"/>
              <a:t>L’autonomia individuale presuppone la neutralità dello Stato, il cui ruolo è unicamente quello di predisporre le garanzie per la tutela dei diritti</a:t>
            </a:r>
            <a:endParaRPr lang="it-IT" dirty="0"/>
          </a:p>
        </p:txBody>
      </p:sp>
      <p:sp>
        <p:nvSpPr>
          <p:cNvPr id="8" name="CasellaDiTesto 7"/>
          <p:cNvSpPr txBox="1"/>
          <p:nvPr/>
        </p:nvSpPr>
        <p:spPr>
          <a:xfrm>
            <a:off x="395536" y="1844824"/>
            <a:ext cx="74168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Primo modello di Stato:</a:t>
            </a:r>
            <a:endParaRPr lang="it-IT" dirty="0"/>
          </a:p>
        </p:txBody>
      </p:sp>
      <p:sp>
        <p:nvSpPr>
          <p:cNvPr id="9" name="CasellaDiTesto 8"/>
          <p:cNvSpPr txBox="1"/>
          <p:nvPr/>
        </p:nvSpPr>
        <p:spPr>
          <a:xfrm>
            <a:off x="395536" y="3501008"/>
            <a:ext cx="74168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Secondo modello di Stato:</a:t>
            </a:r>
            <a:endParaRPr lang="it-IT" dirty="0"/>
          </a:p>
        </p:txBody>
      </p:sp>
      <p:sp>
        <p:nvSpPr>
          <p:cNvPr id="10" name="CasellaDiTesto 9"/>
          <p:cNvSpPr txBox="1"/>
          <p:nvPr/>
        </p:nvSpPr>
        <p:spPr>
          <a:xfrm>
            <a:off x="395536" y="4005064"/>
            <a:ext cx="8208912" cy="369332"/>
          </a:xfrm>
          <a:prstGeom prst="rect">
            <a:avLst/>
          </a:prstGeom>
          <a:solidFill>
            <a:schemeClr val="tx2">
              <a:lumMod val="25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it-IT" dirty="0" smtClean="0"/>
              <a:t>La relazione tra individuo e Stato è asimmetrica ed è il secondo a prevalere</a:t>
            </a:r>
            <a:endParaRPr lang="it-IT" dirty="0"/>
          </a:p>
        </p:txBody>
      </p:sp>
      <p:sp>
        <p:nvSpPr>
          <p:cNvPr id="13" name="CasellaDiTesto 12"/>
          <p:cNvSpPr txBox="1"/>
          <p:nvPr/>
        </p:nvSpPr>
        <p:spPr>
          <a:xfrm>
            <a:off x="467544" y="4869160"/>
            <a:ext cx="73448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Come vedremo successivamente entrambi questi modelli, pur antitetici, presuppongono l’esistenza di due soli soggetti: l’individuo e lo Stato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egnaposto piè di pagina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Corso di Analisi delle Politiche pubbliche e della protezione sociale a.a. 2010-2011</a:t>
            </a:r>
            <a:endParaRPr lang="it-IT" dirty="0"/>
          </a:p>
        </p:txBody>
      </p:sp>
      <p:sp>
        <p:nvSpPr>
          <p:cNvPr id="11" name="Segnaposto numero diapositiva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1BEC0-A0A9-49AB-8D0A-BE2D34DF3DF6}" type="slidenum">
              <a:rPr lang="it-IT" smtClean="0"/>
              <a:pPr/>
              <a:t>4</a:t>
            </a:fld>
            <a:endParaRPr lang="it-IT" dirty="0"/>
          </a:p>
        </p:txBody>
      </p:sp>
      <p:sp>
        <p:nvSpPr>
          <p:cNvPr id="4" name="Tito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Il carattere “pubblico” del diritto pubblico</a:t>
            </a:r>
            <a:endParaRPr lang="it-IT" dirty="0"/>
          </a:p>
        </p:txBody>
      </p:sp>
      <p:sp>
        <p:nvSpPr>
          <p:cNvPr id="6" name="CasellaDiTesto 5"/>
          <p:cNvSpPr txBox="1"/>
          <p:nvPr/>
        </p:nvSpPr>
        <p:spPr>
          <a:xfrm>
            <a:off x="251520" y="980728"/>
            <a:ext cx="86409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i="1" dirty="0" smtClean="0">
                <a:solidFill>
                  <a:schemeClr val="tx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formazione del diritto</a:t>
            </a:r>
            <a:endParaRPr lang="it-IT" sz="2800" b="1" i="1" dirty="0">
              <a:solidFill>
                <a:schemeClr val="tx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395536" y="2132856"/>
            <a:ext cx="741682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 smtClean="0"/>
              <a:t>In Europa</a:t>
            </a:r>
          </a:p>
          <a:p>
            <a:r>
              <a:rPr lang="it-IT" sz="2800" dirty="0" smtClean="0"/>
              <a:t>Formazione accademica del diritto: </a:t>
            </a:r>
          </a:p>
          <a:p>
            <a:r>
              <a:rPr lang="it-IT" sz="2800" dirty="0" smtClean="0"/>
              <a:t>scienza giuridica e formalismo</a:t>
            </a:r>
            <a:endParaRPr lang="it-IT" sz="2800" dirty="0"/>
          </a:p>
        </p:txBody>
      </p:sp>
      <p:sp>
        <p:nvSpPr>
          <p:cNvPr id="8" name="CasellaDiTesto 7"/>
          <p:cNvSpPr txBox="1"/>
          <p:nvPr/>
        </p:nvSpPr>
        <p:spPr>
          <a:xfrm>
            <a:off x="467544" y="4293096"/>
            <a:ext cx="748883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 smtClean="0"/>
              <a:t>Negli Stati Uniti</a:t>
            </a:r>
          </a:p>
          <a:p>
            <a:r>
              <a:rPr lang="it-IT" sz="2800" dirty="0" smtClean="0"/>
              <a:t>Formazione prevalentemente giurisprudenziale del diritto che serve a risolvere problemi sociali</a:t>
            </a:r>
            <a:endParaRPr lang="it-IT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egnaposto piè di pagina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Corso di Analisi delle Politiche pubbliche e della protezione sociale a.a. 2010-2011</a:t>
            </a:r>
            <a:endParaRPr lang="it-IT" dirty="0"/>
          </a:p>
        </p:txBody>
      </p:sp>
      <p:sp>
        <p:nvSpPr>
          <p:cNvPr id="11" name="Segnaposto numero diapositiva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1BEC0-A0A9-49AB-8D0A-BE2D34DF3DF6}" type="slidenum">
              <a:rPr lang="it-IT" smtClean="0"/>
              <a:pPr/>
              <a:t>5</a:t>
            </a:fld>
            <a:endParaRPr lang="it-IT" dirty="0"/>
          </a:p>
        </p:txBody>
      </p:sp>
      <p:sp>
        <p:nvSpPr>
          <p:cNvPr id="4" name="Tito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Il carattere “pubblico” del diritto pubblico</a:t>
            </a:r>
            <a:endParaRPr lang="it-IT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323528" y="1052736"/>
            <a:ext cx="86409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i="1" dirty="0" smtClean="0">
                <a:solidFill>
                  <a:schemeClr val="tx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Il principio della separazione dei poteri</a:t>
            </a:r>
            <a:endParaRPr lang="it-IT" sz="2800" b="1" i="1" dirty="0">
              <a:solidFill>
                <a:schemeClr val="tx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CasellaDiTesto 5"/>
          <p:cNvSpPr txBox="1"/>
          <p:nvPr/>
        </p:nvSpPr>
        <p:spPr>
          <a:xfrm>
            <a:off x="467544" y="1844824"/>
            <a:ext cx="7992888" cy="304698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rgbClr val="002060"/>
            </a:solidFill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/>
          <a:p>
            <a:r>
              <a:rPr lang="it-IT" sz="2400" dirty="0" smtClean="0"/>
              <a:t>In Europa</a:t>
            </a:r>
          </a:p>
          <a:p>
            <a:endParaRPr lang="it-IT" sz="2400" dirty="0" smtClean="0"/>
          </a:p>
          <a:p>
            <a:r>
              <a:rPr lang="it-IT" sz="2400" dirty="0" smtClean="0"/>
              <a:t>Produzione </a:t>
            </a:r>
            <a:r>
              <a:rPr lang="it-IT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legislativa</a:t>
            </a:r>
            <a:r>
              <a:rPr lang="it-IT" sz="2400" dirty="0" smtClean="0"/>
              <a:t> del diritto</a:t>
            </a:r>
          </a:p>
          <a:p>
            <a:pPr algn="just"/>
            <a:r>
              <a:rPr lang="it-IT" sz="2400" dirty="0" smtClean="0"/>
              <a:t>Le corti </a:t>
            </a:r>
            <a:r>
              <a:rPr lang="it-IT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applicano</a:t>
            </a:r>
            <a:r>
              <a:rPr lang="it-IT" sz="2400" dirty="0" smtClean="0"/>
              <a:t> il diritto ma non svolgono attività di “</a:t>
            </a:r>
            <a:r>
              <a:rPr lang="it-IT" sz="2400" dirty="0" err="1" smtClean="0"/>
              <a:t>judicial</a:t>
            </a:r>
            <a:r>
              <a:rPr lang="it-IT" sz="2400" dirty="0" smtClean="0"/>
              <a:t> </a:t>
            </a:r>
            <a:r>
              <a:rPr lang="it-IT" sz="2400" dirty="0" err="1" smtClean="0"/>
              <a:t>review</a:t>
            </a:r>
            <a:r>
              <a:rPr lang="it-IT" sz="2400" dirty="0" smtClean="0"/>
              <a:t>”</a:t>
            </a:r>
          </a:p>
          <a:p>
            <a:endParaRPr lang="it-IT" sz="2400" dirty="0" smtClean="0"/>
          </a:p>
          <a:p>
            <a:pPr algn="just"/>
            <a:r>
              <a:rPr lang="it-IT" sz="2400" dirty="0" smtClean="0"/>
              <a:t>Espansione del diritto amministrativo e della giustizia amministrativa come sfera separata del potere giudiziario</a:t>
            </a:r>
            <a:endParaRPr lang="it-IT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egnaposto piè di pagina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Corso di Analisi delle Politiche pubbliche e della protezione sociale a.a. 2010-2011</a:t>
            </a:r>
            <a:endParaRPr lang="it-IT" dirty="0"/>
          </a:p>
        </p:txBody>
      </p:sp>
      <p:sp>
        <p:nvSpPr>
          <p:cNvPr id="11" name="Segnaposto numero diapositiva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1BEC0-A0A9-49AB-8D0A-BE2D34DF3DF6}" type="slidenum">
              <a:rPr lang="it-IT" smtClean="0"/>
              <a:pPr/>
              <a:t>6</a:t>
            </a:fld>
            <a:endParaRPr lang="it-IT" dirty="0"/>
          </a:p>
        </p:txBody>
      </p:sp>
      <p:sp>
        <p:nvSpPr>
          <p:cNvPr id="4" name="Tito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Il carattere “pubblico” del diritto pubblico</a:t>
            </a:r>
            <a:endParaRPr lang="it-IT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323528" y="1052736"/>
            <a:ext cx="86409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i="1" dirty="0" smtClean="0">
                <a:solidFill>
                  <a:schemeClr val="tx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Il principio della separazione dei poteri</a:t>
            </a:r>
            <a:endParaRPr lang="it-IT" sz="2800" b="1" i="1" dirty="0">
              <a:solidFill>
                <a:schemeClr val="tx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CasellaDiTesto 5"/>
          <p:cNvSpPr txBox="1"/>
          <p:nvPr/>
        </p:nvSpPr>
        <p:spPr>
          <a:xfrm>
            <a:off x="467544" y="1844824"/>
            <a:ext cx="7992888" cy="341632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rgbClr val="002060"/>
            </a:solidFill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/>
          <a:p>
            <a:r>
              <a:rPr lang="it-IT" sz="2400" dirty="0" smtClean="0"/>
              <a:t>Negli Stati Uniti</a:t>
            </a:r>
          </a:p>
          <a:p>
            <a:endParaRPr lang="it-IT" sz="2400" dirty="0" smtClean="0"/>
          </a:p>
          <a:p>
            <a:pPr algn="just"/>
            <a:r>
              <a:rPr lang="it-IT" sz="2400" dirty="0" smtClean="0"/>
              <a:t>Il sistema dei </a:t>
            </a:r>
            <a:r>
              <a:rPr lang="it-IT" sz="24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checks</a:t>
            </a:r>
            <a:r>
              <a:rPr lang="it-IT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</a:t>
            </a:r>
            <a:r>
              <a:rPr lang="it-IT" sz="24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balances</a:t>
            </a:r>
            <a:r>
              <a:rPr lang="it-IT" sz="2400" dirty="0" smtClean="0"/>
              <a:t> (“pesi e contrappesi”, o interferenze reciproche tra i poteri) in sostanza è una antitesi del principio della separazione dei poteri (</a:t>
            </a:r>
            <a:r>
              <a:rPr lang="it-IT" sz="2400" dirty="0" err="1" smtClean="0"/>
              <a:t>Merryman</a:t>
            </a:r>
            <a:r>
              <a:rPr lang="it-IT" sz="2400" dirty="0" smtClean="0"/>
              <a:t>)</a:t>
            </a:r>
          </a:p>
          <a:p>
            <a:pPr algn="just"/>
            <a:endParaRPr lang="it-IT" sz="2400" dirty="0" smtClean="0"/>
          </a:p>
          <a:p>
            <a:pPr algn="just"/>
            <a:r>
              <a:rPr lang="it-IT" sz="2400" dirty="0" smtClean="0"/>
              <a:t>I giudici svolgono l’attività di “</a:t>
            </a:r>
            <a:r>
              <a:rPr lang="it-IT" sz="2400" dirty="0" err="1" smtClean="0"/>
              <a:t>judicial</a:t>
            </a:r>
            <a:r>
              <a:rPr lang="it-IT" sz="2400" dirty="0" smtClean="0"/>
              <a:t> </a:t>
            </a:r>
            <a:r>
              <a:rPr lang="it-IT" sz="2400" dirty="0" err="1" smtClean="0"/>
              <a:t>review</a:t>
            </a:r>
            <a:r>
              <a:rPr lang="it-IT" sz="2400" dirty="0" smtClean="0"/>
              <a:t>” sia nei confronti del legislatore che dell’amministrazione</a:t>
            </a:r>
            <a:endParaRPr lang="it-IT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egnaposto piè di pagina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Corso di Analisi delle Politiche pubbliche e della protezione sociale a.a. 2010-2011</a:t>
            </a:r>
            <a:endParaRPr lang="it-IT" dirty="0"/>
          </a:p>
        </p:txBody>
      </p:sp>
      <p:sp>
        <p:nvSpPr>
          <p:cNvPr id="11" name="Segnaposto numero diapositiva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1BEC0-A0A9-49AB-8D0A-BE2D34DF3DF6}" type="slidenum">
              <a:rPr lang="it-IT" smtClean="0"/>
              <a:pPr/>
              <a:t>7</a:t>
            </a:fld>
            <a:endParaRPr lang="it-IT" dirty="0"/>
          </a:p>
        </p:txBody>
      </p:sp>
      <p:sp>
        <p:nvSpPr>
          <p:cNvPr id="4" name="Tito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Il carattere “pubblico” del diritto pubblico</a:t>
            </a:r>
            <a:endParaRPr lang="it-IT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323528" y="1052736"/>
            <a:ext cx="86409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i="1" dirty="0" smtClean="0">
                <a:solidFill>
                  <a:schemeClr val="tx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Il principio della separazione dei poteri</a:t>
            </a:r>
            <a:endParaRPr lang="it-IT" sz="2800" b="1" i="1" dirty="0">
              <a:solidFill>
                <a:schemeClr val="tx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CasellaDiTesto 5"/>
          <p:cNvSpPr txBox="1"/>
          <p:nvPr/>
        </p:nvSpPr>
        <p:spPr>
          <a:xfrm>
            <a:off x="467544" y="1844825"/>
            <a:ext cx="7992888" cy="3847207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rgbClr val="002060"/>
            </a:solidFill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/>
          <a:p>
            <a:pPr algn="just"/>
            <a:r>
              <a:rPr lang="it-IT" sz="3200" dirty="0" smtClean="0"/>
              <a:t>La distinzione tra diritto privato e diritto pubblico è collegata alla separazione tra giustizia </a:t>
            </a:r>
            <a:r>
              <a:rPr lang="it-IT" sz="32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ordinaria</a:t>
            </a:r>
            <a:r>
              <a:rPr lang="it-IT" sz="3200" dirty="0" smtClean="0"/>
              <a:t> e giustizia </a:t>
            </a:r>
            <a:r>
              <a:rPr lang="it-IT" sz="32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amministrativa</a:t>
            </a:r>
            <a:r>
              <a:rPr lang="it-IT" sz="3200" dirty="0" smtClean="0"/>
              <a:t> anche se la corrispondenza non è perfetta:</a:t>
            </a:r>
          </a:p>
          <a:p>
            <a:pPr algn="just"/>
            <a:endParaRPr lang="it-IT" sz="3200" dirty="0" smtClean="0"/>
          </a:p>
          <a:p>
            <a:pPr algn="just"/>
            <a:r>
              <a:rPr lang="it-IT" sz="2800" dirty="0" smtClean="0"/>
              <a:t>Diritto privato       	giustizia ordinaria</a:t>
            </a:r>
          </a:p>
          <a:p>
            <a:pPr algn="just"/>
            <a:endParaRPr lang="it-IT" sz="2800" dirty="0" smtClean="0"/>
          </a:p>
          <a:p>
            <a:pPr algn="just"/>
            <a:r>
              <a:rPr lang="it-IT" sz="2800" dirty="0" smtClean="0"/>
              <a:t>Diritto pubblico		giustizia amministrativa</a:t>
            </a:r>
            <a:endParaRPr lang="it-IT" sz="2800" dirty="0" smtClean="0"/>
          </a:p>
        </p:txBody>
      </p:sp>
      <p:sp>
        <p:nvSpPr>
          <p:cNvPr id="7" name="Freccia a destra 6"/>
          <p:cNvSpPr/>
          <p:nvPr/>
        </p:nvSpPr>
        <p:spPr>
          <a:xfrm>
            <a:off x="2987824" y="4365104"/>
            <a:ext cx="864096" cy="50405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Freccia a destra 7"/>
          <p:cNvSpPr/>
          <p:nvPr/>
        </p:nvSpPr>
        <p:spPr>
          <a:xfrm>
            <a:off x="3203848" y="5157192"/>
            <a:ext cx="792088" cy="50405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egnaposto piè di pagina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Corso di Analisi delle Politiche pubbliche e della protezione sociale a.a. 2010-2011</a:t>
            </a:r>
            <a:endParaRPr lang="it-IT" dirty="0"/>
          </a:p>
        </p:txBody>
      </p:sp>
      <p:sp>
        <p:nvSpPr>
          <p:cNvPr id="11" name="Segnaposto numero diapositiva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1BEC0-A0A9-49AB-8D0A-BE2D34DF3DF6}" type="slidenum">
              <a:rPr lang="it-IT" smtClean="0"/>
              <a:pPr/>
              <a:t>8</a:t>
            </a:fld>
            <a:endParaRPr lang="it-IT" dirty="0"/>
          </a:p>
        </p:txBody>
      </p:sp>
      <p:sp>
        <p:nvSpPr>
          <p:cNvPr id="4" name="Tito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Il carattere “pubblico” del diritto pubblico</a:t>
            </a:r>
            <a:endParaRPr lang="it-IT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323528" y="1052736"/>
            <a:ext cx="86409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i="1" dirty="0" smtClean="0">
                <a:solidFill>
                  <a:schemeClr val="tx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 ideologie in Europa</a:t>
            </a:r>
            <a:endParaRPr lang="it-IT" sz="2800" b="1" i="1" dirty="0">
              <a:solidFill>
                <a:schemeClr val="tx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CasellaDiTesto 5"/>
          <p:cNvSpPr txBox="1"/>
          <p:nvPr/>
        </p:nvSpPr>
        <p:spPr>
          <a:xfrm>
            <a:off x="467544" y="1844824"/>
            <a:ext cx="820891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dirty="0" smtClean="0"/>
              <a:t>Alla base dei </a:t>
            </a:r>
            <a:r>
              <a:rPr lang="it-IT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processi di codificazione </a:t>
            </a:r>
            <a:r>
              <a:rPr lang="it-IT" dirty="0" smtClean="0"/>
              <a:t>ci sono le grandi ideologie della </a:t>
            </a:r>
            <a:r>
              <a:rPr lang="it-IT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proprietà privata</a:t>
            </a:r>
            <a:r>
              <a:rPr lang="it-IT" dirty="0" smtClean="0"/>
              <a:t> e </a:t>
            </a:r>
            <a:r>
              <a:rPr lang="it-IT" dirty="0" smtClean="0"/>
              <a:t>dell’</a:t>
            </a:r>
            <a:r>
              <a:rPr lang="it-IT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autonomia contrattuale</a:t>
            </a:r>
            <a:r>
              <a:rPr lang="it-IT" dirty="0" smtClean="0"/>
              <a:t>, concepite come garanzie dei diritti individuali nei confronti dell’ingerenza dello Stato.</a:t>
            </a:r>
          </a:p>
          <a:p>
            <a:pPr algn="just"/>
            <a:r>
              <a:rPr lang="it-IT" dirty="0" smtClean="0"/>
              <a:t>Nell’ambito del diritto privato il </a:t>
            </a:r>
            <a:r>
              <a:rPr lang="it-IT" i="1" dirty="0" err="1" smtClean="0"/>
              <a:t>government</a:t>
            </a:r>
            <a:r>
              <a:rPr lang="it-IT" dirty="0" smtClean="0"/>
              <a:t>, ossia il sistema politico, aveva soltanto una funzione di ricognizione e di applicazione dei diritti (privati), il che corrisponde ad una visione piuttosto primitiva dell’economia, caratterizzata dall’interazione tra </a:t>
            </a:r>
            <a:r>
              <a:rPr lang="it-IT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individui</a:t>
            </a:r>
            <a:r>
              <a:rPr lang="it-IT" dirty="0" smtClean="0"/>
              <a:t>.</a:t>
            </a:r>
          </a:p>
          <a:p>
            <a:pPr algn="just"/>
            <a:endParaRPr lang="it-IT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611560" y="4149080"/>
            <a:ext cx="7200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La visione opposta giustifica l’intervento dello Stato al fine di realizzare il “</a:t>
            </a:r>
            <a:r>
              <a:rPr lang="it-IT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pubblico interesse”</a:t>
            </a:r>
            <a:r>
              <a:rPr lang="it-IT" dirty="0" smtClean="0"/>
              <a:t>:</a:t>
            </a:r>
          </a:p>
          <a:p>
            <a:endParaRPr lang="it-IT" dirty="0"/>
          </a:p>
        </p:txBody>
      </p:sp>
      <p:sp>
        <p:nvSpPr>
          <p:cNvPr id="8" name="CasellaDiTesto 7"/>
          <p:cNvSpPr txBox="1"/>
          <p:nvPr/>
        </p:nvSpPr>
        <p:spPr>
          <a:xfrm>
            <a:off x="467544" y="5157192"/>
            <a:ext cx="2880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DIRITTO PUBBLICO</a:t>
            </a:r>
            <a:endParaRPr lang="it-IT" dirty="0"/>
          </a:p>
        </p:txBody>
      </p:sp>
      <p:sp>
        <p:nvSpPr>
          <p:cNvPr id="9" name="CasellaDiTesto 8"/>
          <p:cNvSpPr txBox="1"/>
          <p:nvPr/>
        </p:nvSpPr>
        <p:spPr>
          <a:xfrm>
            <a:off x="3779912" y="4653136"/>
            <a:ext cx="36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DIRITTO COSTITUZIONALE</a:t>
            </a:r>
            <a:endParaRPr lang="it-IT" dirty="0"/>
          </a:p>
        </p:txBody>
      </p:sp>
      <p:sp>
        <p:nvSpPr>
          <p:cNvPr id="10" name="CasellaDiTesto 9"/>
          <p:cNvSpPr txBox="1"/>
          <p:nvPr/>
        </p:nvSpPr>
        <p:spPr>
          <a:xfrm>
            <a:off x="3779912" y="5229201"/>
            <a:ext cx="43204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DIRITTO AMMINISTRATIVO</a:t>
            </a:r>
          </a:p>
          <a:p>
            <a:r>
              <a:rPr lang="it-IT" dirty="0" smtClean="0"/>
              <a:t>“governo” della pubblica amministrazione e dei suoi rapporti con i soggetti privati</a:t>
            </a:r>
            <a:endParaRPr lang="it-IT" dirty="0"/>
          </a:p>
        </p:txBody>
      </p:sp>
      <p:cxnSp>
        <p:nvCxnSpPr>
          <p:cNvPr id="14" name="Connettore 1 13"/>
          <p:cNvCxnSpPr>
            <a:endCxn id="9" idx="1"/>
          </p:cNvCxnSpPr>
          <p:nvPr/>
        </p:nvCxnSpPr>
        <p:spPr>
          <a:xfrm flipV="1">
            <a:off x="2699792" y="4837802"/>
            <a:ext cx="1080120" cy="391398"/>
          </a:xfrm>
          <a:prstGeom prst="line">
            <a:avLst/>
          </a:prstGeom>
          <a:ln w="38100"/>
          <a:effectLst>
            <a:glow rad="228600">
              <a:schemeClr val="accent6">
                <a:satMod val="175000"/>
                <a:alpha val="40000"/>
              </a:schemeClr>
            </a:glow>
            <a:innerShdw blurRad="63500" dist="50800" dir="189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ttore 1 15"/>
          <p:cNvCxnSpPr/>
          <p:nvPr/>
        </p:nvCxnSpPr>
        <p:spPr>
          <a:xfrm>
            <a:off x="2627784" y="5445224"/>
            <a:ext cx="1152128" cy="576064"/>
          </a:xfrm>
          <a:prstGeom prst="line">
            <a:avLst/>
          </a:prstGeom>
          <a:ln w="38100"/>
          <a:effectLst>
            <a:glow rad="228600">
              <a:schemeClr val="accent6">
                <a:satMod val="175000"/>
                <a:alpha val="40000"/>
              </a:schemeClr>
            </a:glow>
            <a:innerShdw blurRad="63500" dist="50800" dir="189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egnaposto piè di pagina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Corso di Analisi delle Politiche pubbliche e della protezione sociale a.a. 2010-2011</a:t>
            </a:r>
            <a:endParaRPr lang="it-IT" dirty="0"/>
          </a:p>
        </p:txBody>
      </p:sp>
      <p:sp>
        <p:nvSpPr>
          <p:cNvPr id="11" name="Segnaposto numero diapositiva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1BEC0-A0A9-49AB-8D0A-BE2D34DF3DF6}" type="slidenum">
              <a:rPr lang="it-IT" smtClean="0"/>
              <a:pPr/>
              <a:t>9</a:t>
            </a:fld>
            <a:endParaRPr lang="it-IT" dirty="0"/>
          </a:p>
        </p:txBody>
      </p:sp>
      <p:sp>
        <p:nvSpPr>
          <p:cNvPr id="4" name="Tito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Il carattere “pubblico” del diritto pubblico</a:t>
            </a:r>
            <a:endParaRPr lang="it-IT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323528" y="1052736"/>
            <a:ext cx="86409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i="1" dirty="0" smtClean="0">
                <a:solidFill>
                  <a:schemeClr val="tx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 ideologie negli Stati Uniti</a:t>
            </a:r>
            <a:endParaRPr lang="it-IT" sz="2800" b="1" i="1" dirty="0">
              <a:solidFill>
                <a:schemeClr val="tx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CasellaDiTesto 5"/>
          <p:cNvSpPr txBox="1"/>
          <p:nvPr/>
        </p:nvSpPr>
        <p:spPr>
          <a:xfrm>
            <a:off x="467544" y="1916832"/>
            <a:ext cx="79928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 smtClean="0"/>
              <a:t>Liberismo, liberalismo e </a:t>
            </a:r>
            <a:r>
              <a:rPr lang="it-IT" sz="32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welfare state</a:t>
            </a:r>
            <a:endParaRPr lang="it-IT" sz="32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395536" y="3068960"/>
            <a:ext cx="806489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 smtClean="0"/>
              <a:t>Si pone il problema dell’adeguamento delle istituzioni alle grandi trasformazioni della società e dell’economia</a:t>
            </a:r>
          </a:p>
          <a:p>
            <a:endParaRPr lang="it-IT" sz="2400" dirty="0" smtClean="0"/>
          </a:p>
          <a:p>
            <a:pPr algn="just"/>
            <a:r>
              <a:rPr lang="it-IT" sz="2400" dirty="0" smtClean="0"/>
              <a:t>Le fonti dei diritti (privati) fondamentali non sono, come in Europa, i codici civili, ma le costituzioni statali e quella federale, che forniscono protezione anche alla proprietà e ai rapporti contrattuali.</a:t>
            </a:r>
            <a:endParaRPr lang="it-IT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egnaposto piè di pagina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Corso di Analisi delle Politiche pubbliche e della protezione sociale a.a. 2010-2011</a:t>
            </a:r>
            <a:endParaRPr lang="it-IT" dirty="0"/>
          </a:p>
        </p:txBody>
      </p:sp>
      <p:sp>
        <p:nvSpPr>
          <p:cNvPr id="11" name="Segnaposto numero diapositiva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1BEC0-A0A9-49AB-8D0A-BE2D34DF3DF6}" type="slidenum">
              <a:rPr lang="it-IT" smtClean="0"/>
              <a:pPr/>
              <a:t>10</a:t>
            </a:fld>
            <a:endParaRPr lang="it-IT" dirty="0"/>
          </a:p>
        </p:txBody>
      </p:sp>
      <p:sp>
        <p:nvSpPr>
          <p:cNvPr id="4" name="Tito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Il carattere “pubblico” del diritto pubblico</a:t>
            </a:r>
            <a:endParaRPr lang="it-IT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323528" y="1052736"/>
            <a:ext cx="86409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i="1" dirty="0" smtClean="0">
                <a:solidFill>
                  <a:schemeClr val="tx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 trasformazioni dei modelli di Stato</a:t>
            </a:r>
            <a:endParaRPr lang="it-IT" sz="2800" b="1" i="1" dirty="0">
              <a:solidFill>
                <a:schemeClr val="tx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CasellaDiTesto 5"/>
          <p:cNvSpPr txBox="1"/>
          <p:nvPr/>
        </p:nvSpPr>
        <p:spPr>
          <a:xfrm>
            <a:off x="467544" y="1844824"/>
            <a:ext cx="80648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Secolo XIX		Stato “individualistico” o liberale</a:t>
            </a:r>
            <a:endParaRPr lang="it-IT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467544" y="2420888"/>
            <a:ext cx="8064896" cy="357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Secolo XX		Stato sociale</a:t>
            </a:r>
          </a:p>
          <a:p>
            <a:endParaRPr lang="it-IT" dirty="0" smtClean="0"/>
          </a:p>
          <a:p>
            <a:r>
              <a:rPr lang="it-IT" dirty="0" smtClean="0"/>
              <a:t>Espansione del ruolo dello Stato a detrimento della dimensione dell’autonomia privata</a:t>
            </a:r>
          </a:p>
          <a:p>
            <a:endParaRPr lang="it-IT" dirty="0" smtClean="0"/>
          </a:p>
          <a:p>
            <a:r>
              <a:rPr lang="it-IT" dirty="0" smtClean="0"/>
              <a:t>	</a:t>
            </a:r>
          </a:p>
          <a:p>
            <a:endParaRPr lang="it-IT" dirty="0" smtClean="0"/>
          </a:p>
          <a:p>
            <a:endParaRPr lang="it-IT" dirty="0" smtClean="0"/>
          </a:p>
          <a:p>
            <a:r>
              <a:rPr lang="it-IT" dirty="0" smtClean="0"/>
              <a:t>	</a:t>
            </a:r>
            <a:r>
              <a:rPr lang="it-IT" dirty="0" smtClean="0"/>
              <a:t>f</a:t>
            </a:r>
            <a:r>
              <a:rPr lang="it-IT" dirty="0" smtClean="0"/>
              <a:t>enomeno della</a:t>
            </a:r>
          </a:p>
          <a:p>
            <a:r>
              <a:rPr lang="it-IT" dirty="0" smtClean="0"/>
              <a:t>	</a:t>
            </a:r>
            <a:r>
              <a:rPr lang="it-IT" sz="3200" dirty="0" smtClean="0"/>
              <a:t>“pubblicizzazione” o “socializzazione” 	del diritto privato</a:t>
            </a:r>
            <a:endParaRPr lang="it-IT" sz="3200" dirty="0"/>
          </a:p>
        </p:txBody>
      </p:sp>
      <p:sp>
        <p:nvSpPr>
          <p:cNvPr id="8" name="Freccia circolare a destra 7"/>
          <p:cNvSpPr/>
          <p:nvPr/>
        </p:nvSpPr>
        <p:spPr>
          <a:xfrm>
            <a:off x="179512" y="3933056"/>
            <a:ext cx="1368152" cy="1584176"/>
          </a:xfrm>
          <a:prstGeom prst="curvedRightArrow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9" name="Freccia a destra 8"/>
          <p:cNvSpPr/>
          <p:nvPr/>
        </p:nvSpPr>
        <p:spPr>
          <a:xfrm>
            <a:off x="1979712" y="1772816"/>
            <a:ext cx="864096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" name="Freccia a destra 9"/>
          <p:cNvSpPr/>
          <p:nvPr/>
        </p:nvSpPr>
        <p:spPr>
          <a:xfrm>
            <a:off x="1979712" y="2348880"/>
            <a:ext cx="1008112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egnaposto piè di pagina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Corso di Analisi delle Politiche pubbliche e della protezione sociale a.a. 2010-2011</a:t>
            </a:r>
            <a:endParaRPr lang="it-IT" dirty="0"/>
          </a:p>
        </p:txBody>
      </p:sp>
      <p:sp>
        <p:nvSpPr>
          <p:cNvPr id="11" name="Segnaposto numero diapositiva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1BEC0-A0A9-49AB-8D0A-BE2D34DF3DF6}" type="slidenum">
              <a:rPr lang="it-IT" smtClean="0"/>
              <a:pPr/>
              <a:t>11</a:t>
            </a:fld>
            <a:endParaRPr lang="it-IT" dirty="0"/>
          </a:p>
        </p:txBody>
      </p:sp>
      <p:sp>
        <p:nvSpPr>
          <p:cNvPr id="4" name="Tito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Il carattere “pubblico” del diritto pubblico</a:t>
            </a:r>
            <a:endParaRPr lang="it-IT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323528" y="1052736"/>
            <a:ext cx="864096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i="1" dirty="0" smtClean="0">
                <a:solidFill>
                  <a:schemeClr val="tx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 trasformazioni dei modelli di </a:t>
            </a:r>
            <a:r>
              <a:rPr lang="it-IT" sz="2800" b="1" i="1" dirty="0" smtClean="0">
                <a:solidFill>
                  <a:schemeClr val="tx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Stato</a:t>
            </a:r>
          </a:p>
          <a:p>
            <a:pPr algn="ctr"/>
            <a:r>
              <a:rPr lang="it-IT" sz="3600" b="1" i="1" dirty="0" smtClean="0">
                <a:solidFill>
                  <a:schemeClr val="tx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it-IT" sz="3600" b="1" i="1" dirty="0" smtClean="0">
                <a:solidFill>
                  <a:schemeClr val="tx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it-IT" sz="3600" b="1" i="1" dirty="0" smtClean="0">
                <a:solidFill>
                  <a:schemeClr val="tx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nuovi soggetti</a:t>
            </a:r>
            <a:endParaRPr lang="it-IT" sz="3600" b="1" i="1" dirty="0">
              <a:solidFill>
                <a:schemeClr val="tx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CasellaDiTesto 5"/>
          <p:cNvSpPr txBox="1"/>
          <p:nvPr/>
        </p:nvSpPr>
        <p:spPr>
          <a:xfrm>
            <a:off x="539552" y="2564904"/>
            <a:ext cx="7848872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dirty="0" smtClean="0"/>
              <a:t>Partecipazione nell’economia di società controllate dallo Stato che utilizzano le forme giuridiche del diritto privato</a:t>
            </a:r>
          </a:p>
          <a:p>
            <a:pPr algn="just"/>
            <a:endParaRPr lang="it-IT" dirty="0" smtClean="0"/>
          </a:p>
          <a:p>
            <a:pPr algn="just"/>
            <a:r>
              <a:rPr lang="it-IT" dirty="0" smtClean="0"/>
              <a:t>	</a:t>
            </a:r>
          </a:p>
          <a:p>
            <a:pPr algn="just"/>
            <a:endParaRPr lang="it-IT" dirty="0" smtClean="0"/>
          </a:p>
          <a:p>
            <a:pPr algn="just"/>
            <a:r>
              <a:rPr lang="it-IT" dirty="0" smtClean="0"/>
              <a:t>	privatizzazione del diritto pubblico</a:t>
            </a:r>
          </a:p>
          <a:p>
            <a:pPr algn="just"/>
            <a:r>
              <a:rPr lang="it-IT" dirty="0" smtClean="0"/>
              <a:t>	</a:t>
            </a:r>
            <a:r>
              <a:rPr lang="it-IT" dirty="0" smtClean="0"/>
              <a:t>espansione del ruolo del diritto privato a detrimento del diritto 	</a:t>
            </a:r>
          </a:p>
          <a:p>
            <a:pPr algn="just"/>
            <a:r>
              <a:rPr lang="it-IT" dirty="0" smtClean="0"/>
              <a:t>	</a:t>
            </a:r>
            <a:r>
              <a:rPr lang="it-IT" dirty="0" smtClean="0"/>
              <a:t>amministrativo</a:t>
            </a:r>
          </a:p>
          <a:p>
            <a:pPr algn="just"/>
            <a:endParaRPr lang="it-IT" dirty="0" smtClean="0"/>
          </a:p>
          <a:p>
            <a:pPr algn="just"/>
            <a:r>
              <a:rPr lang="it-IT" dirty="0" smtClean="0"/>
              <a:t>Aumento dell’importanza dei gruppi (“corpi”, varietà di organizzazioni) intermedi, quindi si modifica il tradizionale rapporto tra “individuo” e “Stato”</a:t>
            </a:r>
            <a:endParaRPr lang="it-IT" dirty="0"/>
          </a:p>
        </p:txBody>
      </p:sp>
      <p:sp>
        <p:nvSpPr>
          <p:cNvPr id="7" name="Freccia circolare a destra 6"/>
          <p:cNvSpPr/>
          <p:nvPr/>
        </p:nvSpPr>
        <p:spPr>
          <a:xfrm>
            <a:off x="467544" y="3212976"/>
            <a:ext cx="1008112" cy="1584176"/>
          </a:xfrm>
          <a:prstGeom prst="curvedRightArrow">
            <a:avLst/>
          </a:prstGeom>
          <a:effectLst>
            <a:glow rad="228600">
              <a:schemeClr val="accent5">
                <a:satMod val="175000"/>
                <a:alpha val="40000"/>
              </a:schemeClr>
            </a:glow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egnaposto piè di pagina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 smtClean="0"/>
              <a:t>Corso di Analisi delle Politiche pubbliche e della protezione sociale </a:t>
            </a:r>
            <a:r>
              <a:rPr lang="it-IT" dirty="0" err="1" smtClean="0"/>
              <a:t>a.a.</a:t>
            </a:r>
            <a:r>
              <a:rPr lang="it-IT" dirty="0" smtClean="0"/>
              <a:t> 2010-2011</a:t>
            </a:r>
            <a:endParaRPr lang="it-IT" dirty="0"/>
          </a:p>
        </p:txBody>
      </p:sp>
      <p:sp>
        <p:nvSpPr>
          <p:cNvPr id="11" name="Segnaposto numero diapositiva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1BEC0-A0A9-49AB-8D0A-BE2D34DF3DF6}" type="slidenum">
              <a:rPr lang="it-IT" smtClean="0"/>
              <a:pPr/>
              <a:t>12</a:t>
            </a:fld>
            <a:endParaRPr lang="it-IT" dirty="0"/>
          </a:p>
        </p:txBody>
      </p:sp>
      <p:sp>
        <p:nvSpPr>
          <p:cNvPr id="4" name="Tito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Il carattere “pubblico” del diritto pubblico</a:t>
            </a:r>
            <a:endParaRPr lang="it-IT" dirty="0"/>
          </a:p>
        </p:txBody>
      </p:sp>
      <p:sp>
        <p:nvSpPr>
          <p:cNvPr id="6" name="CasellaDiTesto 5"/>
          <p:cNvSpPr txBox="1"/>
          <p:nvPr/>
        </p:nvSpPr>
        <p:spPr>
          <a:xfrm>
            <a:off x="683568" y="1556792"/>
            <a:ext cx="777686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DECOSTITUZIONALIZZAZIONE O DEPUBBLICIZZAZIONE DEL DIRITTO PRIVATO</a:t>
            </a:r>
          </a:p>
          <a:p>
            <a:endParaRPr lang="it-IT" dirty="0" smtClean="0"/>
          </a:p>
          <a:p>
            <a:endParaRPr lang="it-IT" dirty="0" smtClean="0"/>
          </a:p>
          <a:p>
            <a:r>
              <a:rPr lang="it-IT" dirty="0" smtClean="0"/>
              <a:t>	</a:t>
            </a:r>
            <a:r>
              <a:rPr lang="it-IT" dirty="0" smtClean="0"/>
              <a:t>	</a:t>
            </a:r>
          </a:p>
          <a:p>
            <a:endParaRPr lang="it-IT" dirty="0" smtClean="0"/>
          </a:p>
          <a:p>
            <a:r>
              <a:rPr lang="it-IT" dirty="0" smtClean="0"/>
              <a:t>		passaggio dai codici alle Costituzioni</a:t>
            </a:r>
            <a:endParaRPr lang="it-IT" dirty="0"/>
          </a:p>
        </p:txBody>
      </p:sp>
      <p:sp>
        <p:nvSpPr>
          <p:cNvPr id="7" name="Freccia circolare a destra 6"/>
          <p:cNvSpPr/>
          <p:nvPr/>
        </p:nvSpPr>
        <p:spPr>
          <a:xfrm>
            <a:off x="539552" y="2132856"/>
            <a:ext cx="1944216" cy="1728192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611560" y="4077072"/>
            <a:ext cx="777686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dirty="0" smtClean="0"/>
              <a:t>In Italia e in Germania vengono introdotte </a:t>
            </a:r>
            <a:r>
              <a:rPr lang="it-IT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costituzioni rigide </a:t>
            </a:r>
            <a:r>
              <a:rPr lang="it-IT" dirty="0" smtClean="0"/>
              <a:t>e il giudizio di costituzionalità affidato ad un “giudice” – la </a:t>
            </a:r>
            <a:r>
              <a:rPr lang="it-IT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Corte Costituzionale </a:t>
            </a:r>
            <a:r>
              <a:rPr lang="it-IT" dirty="0" smtClean="0"/>
              <a:t>- che non fa parte del potere giudiziario .</a:t>
            </a:r>
          </a:p>
          <a:p>
            <a:pPr algn="just"/>
            <a:r>
              <a:rPr lang="it-IT" dirty="0" smtClean="0"/>
              <a:t>Tuttavia il giudice ordinario mantiene un ruolo nel giudizio di costituzionalità, dovendo valutare la </a:t>
            </a:r>
            <a:r>
              <a:rPr lang="it-IT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rilevanza</a:t>
            </a:r>
            <a:r>
              <a:rPr lang="it-IT" dirty="0" smtClean="0"/>
              <a:t> e la </a:t>
            </a:r>
            <a:r>
              <a:rPr lang="it-IT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non manifesta infondatezza </a:t>
            </a:r>
            <a:r>
              <a:rPr lang="it-IT" dirty="0" smtClean="0"/>
              <a:t>della questione che sarà sottoposta all’esame della Corte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erve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Carta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Mito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52</TotalTime>
  <Words>1074</Words>
  <Application>Microsoft Office PowerPoint</Application>
  <PresentationFormat>Presentazione su schermo (4:3)</PresentationFormat>
  <Paragraphs>129</Paragraphs>
  <Slides>13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13</vt:i4>
      </vt:variant>
    </vt:vector>
  </HeadingPairs>
  <TitlesOfParts>
    <vt:vector size="14" baseType="lpstr">
      <vt:lpstr>Verve</vt:lpstr>
      <vt:lpstr>Diapositiva 0</vt:lpstr>
      <vt:lpstr>Il carattere “pubblico” del diritto pubblico</vt:lpstr>
      <vt:lpstr>Il carattere “pubblico” del diritto pubblico</vt:lpstr>
      <vt:lpstr>Il carattere “pubblico” del diritto pubblico</vt:lpstr>
      <vt:lpstr>Il carattere “pubblico” del diritto pubblico</vt:lpstr>
      <vt:lpstr>Il carattere “pubblico” del diritto pubblico</vt:lpstr>
      <vt:lpstr>Il carattere “pubblico” del diritto pubblico</vt:lpstr>
      <vt:lpstr>Il carattere “pubblico” del diritto pubblico</vt:lpstr>
      <vt:lpstr>Il carattere “pubblico” del diritto pubblico</vt:lpstr>
      <vt:lpstr>Il carattere “pubblico” del diritto pubblico</vt:lpstr>
      <vt:lpstr>Il carattere “pubblico” del diritto pubblico</vt:lpstr>
      <vt:lpstr>Il carattere “pubblico” del diritto pubblico</vt:lpstr>
      <vt:lpstr>Il carattere “pubblico” del diritto pubblico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5538G</dc:creator>
  <cp:lastModifiedBy>5538G</cp:lastModifiedBy>
  <cp:revision>33</cp:revision>
  <dcterms:created xsi:type="dcterms:W3CDTF">2010-10-11T08:33:21Z</dcterms:created>
  <dcterms:modified xsi:type="dcterms:W3CDTF">2010-10-23T13:51:00Z</dcterms:modified>
</cp:coreProperties>
</file>