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handoutMasterIdLst>
    <p:handoutMasterId r:id="rId45"/>
  </p:handoutMasterIdLst>
  <p:sldIdLst>
    <p:sldId id="261" r:id="rId2"/>
    <p:sldId id="263" r:id="rId3"/>
    <p:sldId id="283" r:id="rId4"/>
    <p:sldId id="275" r:id="rId5"/>
    <p:sldId id="280" r:id="rId6"/>
    <p:sldId id="279" r:id="rId7"/>
    <p:sldId id="287" r:id="rId8"/>
    <p:sldId id="317" r:id="rId9"/>
    <p:sldId id="318" r:id="rId10"/>
    <p:sldId id="295" r:id="rId11"/>
    <p:sldId id="301" r:id="rId12"/>
    <p:sldId id="302" r:id="rId13"/>
    <p:sldId id="299" r:id="rId14"/>
    <p:sldId id="288" r:id="rId15"/>
    <p:sldId id="315" r:id="rId16"/>
    <p:sldId id="312" r:id="rId17"/>
    <p:sldId id="313" r:id="rId18"/>
    <p:sldId id="314" r:id="rId19"/>
    <p:sldId id="300" r:id="rId20"/>
    <p:sldId id="304" r:id="rId21"/>
    <p:sldId id="311" r:id="rId22"/>
    <p:sldId id="294" r:id="rId23"/>
    <p:sldId id="310" r:id="rId24"/>
    <p:sldId id="273" r:id="rId25"/>
    <p:sldId id="267" r:id="rId26"/>
    <p:sldId id="316" r:id="rId27"/>
    <p:sldId id="274" r:id="rId28"/>
    <p:sldId id="296" r:id="rId29"/>
    <p:sldId id="289" r:id="rId30"/>
    <p:sldId id="297" r:id="rId31"/>
    <p:sldId id="278" r:id="rId32"/>
    <p:sldId id="282" r:id="rId33"/>
    <p:sldId id="307" r:id="rId34"/>
    <p:sldId id="308" r:id="rId35"/>
    <p:sldId id="309" r:id="rId36"/>
    <p:sldId id="277" r:id="rId37"/>
    <p:sldId id="265" r:id="rId38"/>
    <p:sldId id="293" r:id="rId39"/>
    <p:sldId id="305" r:id="rId40"/>
    <p:sldId id="270" r:id="rId41"/>
    <p:sldId id="271" r:id="rId42"/>
    <p:sldId id="290" r:id="rId43"/>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3DF4FD"/>
    <a:srgbClr val="FFCC99"/>
    <a:srgbClr val="006600"/>
    <a:srgbClr val="FF0000"/>
    <a:srgbClr val="003300"/>
    <a:srgbClr val="FFFFCC"/>
    <a:srgbClr val="990000"/>
    <a:srgbClr val="0000FF"/>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677" autoAdjust="0"/>
  </p:normalViewPr>
  <p:slideViewPr>
    <p:cSldViewPr>
      <p:cViewPr>
        <p:scale>
          <a:sx n="66" d="100"/>
          <a:sy n="66" d="100"/>
        </p:scale>
        <p:origin x="-1506" y="-4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33" d="100"/>
          <a:sy n="33" d="100"/>
        </p:scale>
        <p:origin x="-2304"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2F2EC4B-392C-417A-B392-8125EF6CFC6A}" type="datetimeFigureOut">
              <a:rPr lang="it-IT"/>
              <a:pPr>
                <a:defRPr/>
              </a:pPr>
              <a:t>30/11/2010</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4DE44D2-3C48-4CDC-84A3-AD627B472E52}" type="slidenum">
              <a:rPr lang="it-IT"/>
              <a:pPr>
                <a:defRPr/>
              </a:pPr>
              <a:t>‹N›</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it-IT"/>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it-IT"/>
          </a:p>
        </p:txBody>
      </p:sp>
      <p:sp>
        <p:nvSpPr>
          <p:cNvPr id="297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it-IT"/>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C4B08F2-FF13-49A6-BA82-3C71980DD2D4}"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D0AAFBCD-ED88-4734-9BBA-3585A1C4F39F}" type="slidenum">
              <a:rPr lang="it-IT" smtClean="0"/>
              <a:pPr/>
              <a:t>1</a:t>
            </a:fld>
            <a:endParaRPr lang="it-IT"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5"/>
          <p:cNvSpPr>
            <a:spLocks noGrp="1" noChangeArrowheads="1"/>
          </p:cNvSpPr>
          <p:nvPr>
            <p:ph type="ftr" sz="quarter" idx="10"/>
          </p:nvPr>
        </p:nvSpPr>
        <p:spPr/>
        <p:txBody>
          <a:bodyPr/>
          <a:lstStyle>
            <a:lvl1pPr>
              <a:defRPr/>
            </a:lvl1pPr>
          </a:lstStyle>
          <a:p>
            <a:pPr>
              <a:defRPr/>
            </a:pPr>
            <a:endParaRPr lang="it-IT"/>
          </a:p>
        </p:txBody>
      </p:sp>
      <p:sp>
        <p:nvSpPr>
          <p:cNvPr id="5" name="Rectangle 6"/>
          <p:cNvSpPr>
            <a:spLocks noGrp="1" noChangeArrowheads="1"/>
          </p:cNvSpPr>
          <p:nvPr>
            <p:ph type="sldNum" sz="quarter" idx="11"/>
          </p:nvPr>
        </p:nvSpPr>
        <p:spPr/>
        <p:txBody>
          <a:bodyPr/>
          <a:lstStyle>
            <a:lvl1pPr>
              <a:defRPr/>
            </a:lvl1pPr>
          </a:lstStyle>
          <a:p>
            <a:pPr>
              <a:defRPr/>
            </a:pPr>
            <a:fld id="{BB1709E0-5B9E-4743-82C9-2597368C6BF8}"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ftr" sz="quarter" idx="10"/>
          </p:nvPr>
        </p:nvSpPr>
        <p:spPr>
          <a:ln/>
        </p:spPr>
        <p:txBody>
          <a:bodyPr/>
          <a:lstStyle>
            <a:lvl1pPr>
              <a:defRPr/>
            </a:lvl1pPr>
          </a:lstStyle>
          <a:p>
            <a:pPr>
              <a:defRPr/>
            </a:pPr>
            <a:endParaRPr lang="it-IT"/>
          </a:p>
        </p:txBody>
      </p:sp>
      <p:sp>
        <p:nvSpPr>
          <p:cNvPr id="5" name="Rectangle 6"/>
          <p:cNvSpPr>
            <a:spLocks noGrp="1" noChangeArrowheads="1"/>
          </p:cNvSpPr>
          <p:nvPr>
            <p:ph type="sldNum" sz="quarter" idx="11"/>
          </p:nvPr>
        </p:nvSpPr>
        <p:spPr>
          <a:ln/>
        </p:spPr>
        <p:txBody>
          <a:bodyPr/>
          <a:lstStyle>
            <a:lvl1pPr>
              <a:defRPr/>
            </a:lvl1pPr>
          </a:lstStyle>
          <a:p>
            <a:pPr>
              <a:defRPr/>
            </a:pPr>
            <a:fld id="{51ACF3D2-7214-4A9B-B9FE-B667B8003CD7}"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5"/>
          <p:cNvSpPr>
            <a:spLocks noGrp="1" noChangeArrowheads="1"/>
          </p:cNvSpPr>
          <p:nvPr>
            <p:ph type="ftr" sz="quarter" idx="10"/>
          </p:nvPr>
        </p:nvSpPr>
        <p:spPr/>
        <p:txBody>
          <a:bodyPr/>
          <a:lstStyle>
            <a:lvl1pPr>
              <a:defRPr/>
            </a:lvl1pPr>
          </a:lstStyle>
          <a:p>
            <a:pPr>
              <a:defRPr/>
            </a:pPr>
            <a:endParaRPr lang="it-IT"/>
          </a:p>
        </p:txBody>
      </p:sp>
      <p:sp>
        <p:nvSpPr>
          <p:cNvPr id="5" name="Rectangle 6"/>
          <p:cNvSpPr>
            <a:spLocks noGrp="1" noChangeArrowheads="1"/>
          </p:cNvSpPr>
          <p:nvPr>
            <p:ph type="sldNum" sz="quarter" idx="11"/>
          </p:nvPr>
        </p:nvSpPr>
        <p:spPr/>
        <p:txBody>
          <a:bodyPr/>
          <a:lstStyle>
            <a:lvl1pPr>
              <a:defRPr/>
            </a:lvl1pPr>
          </a:lstStyle>
          <a:p>
            <a:pPr>
              <a:defRPr/>
            </a:pPr>
            <a:fld id="{977A4E27-9650-4A74-A51C-2A20C8D8BC16}"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5"/>
          <p:cNvSpPr>
            <a:spLocks noGrp="1" noChangeArrowheads="1"/>
          </p:cNvSpPr>
          <p:nvPr>
            <p:ph type="ftr" sz="quarter" idx="10"/>
          </p:nvPr>
        </p:nvSpPr>
        <p:spPr/>
        <p:txBody>
          <a:bodyPr/>
          <a:lstStyle>
            <a:lvl1pPr>
              <a:defRPr/>
            </a:lvl1pPr>
          </a:lstStyle>
          <a:p>
            <a:pPr>
              <a:defRPr/>
            </a:pPr>
            <a:endParaRPr lang="it-IT"/>
          </a:p>
        </p:txBody>
      </p:sp>
      <p:sp>
        <p:nvSpPr>
          <p:cNvPr id="6" name="Rectangle 6"/>
          <p:cNvSpPr>
            <a:spLocks noGrp="1" noChangeArrowheads="1"/>
          </p:cNvSpPr>
          <p:nvPr>
            <p:ph type="sldNum" sz="quarter" idx="11"/>
          </p:nvPr>
        </p:nvSpPr>
        <p:spPr/>
        <p:txBody>
          <a:bodyPr/>
          <a:lstStyle>
            <a:lvl1pPr>
              <a:defRPr/>
            </a:lvl1pPr>
          </a:lstStyle>
          <a:p>
            <a:pPr>
              <a:defRPr/>
            </a:pPr>
            <a:fld id="{7F8879AB-73F4-4FFD-8186-20B90147E3DD}"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5"/>
          <p:cNvSpPr>
            <a:spLocks noGrp="1" noChangeArrowheads="1"/>
          </p:cNvSpPr>
          <p:nvPr>
            <p:ph type="ftr" sz="quarter" idx="10"/>
          </p:nvPr>
        </p:nvSpPr>
        <p:spPr/>
        <p:txBody>
          <a:bodyPr/>
          <a:lstStyle>
            <a:lvl1pPr>
              <a:defRPr/>
            </a:lvl1pPr>
          </a:lstStyle>
          <a:p>
            <a:pPr>
              <a:defRPr/>
            </a:pPr>
            <a:endParaRPr lang="it-IT"/>
          </a:p>
        </p:txBody>
      </p:sp>
      <p:sp>
        <p:nvSpPr>
          <p:cNvPr id="8" name="Rectangle 6"/>
          <p:cNvSpPr>
            <a:spLocks noGrp="1" noChangeArrowheads="1"/>
          </p:cNvSpPr>
          <p:nvPr>
            <p:ph type="sldNum" sz="quarter" idx="11"/>
          </p:nvPr>
        </p:nvSpPr>
        <p:spPr/>
        <p:txBody>
          <a:bodyPr/>
          <a:lstStyle>
            <a:lvl1pPr>
              <a:defRPr/>
            </a:lvl1pPr>
          </a:lstStyle>
          <a:p>
            <a:pPr>
              <a:defRPr/>
            </a:pPr>
            <a:fld id="{2ACBDE8C-059B-4453-98E6-15336D05D796}"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2" name="CasellaDiTesto 1"/>
          <p:cNvSpPr txBox="1"/>
          <p:nvPr userDrawn="1"/>
        </p:nvSpPr>
        <p:spPr>
          <a:xfrm>
            <a:off x="1908175" y="6237288"/>
            <a:ext cx="5976938" cy="307975"/>
          </a:xfrm>
          <a:prstGeom prst="rect">
            <a:avLst/>
          </a:prstGeom>
          <a:noFill/>
        </p:spPr>
        <p:txBody>
          <a:bodyPr>
            <a:spAutoFit/>
          </a:bodyPr>
          <a:lstStyle/>
          <a:p>
            <a:pPr algn="ctr">
              <a:defRPr/>
            </a:pPr>
            <a:r>
              <a:rPr lang="it-IT" sz="1400" dirty="0">
                <a:solidFill>
                  <a:srgbClr val="990000"/>
                </a:solidFill>
                <a:effectLst>
                  <a:outerShdw blurRad="38100" dist="38100" dir="2700000" algn="tl">
                    <a:srgbClr val="C0C0C0"/>
                  </a:outerShdw>
                </a:effectLst>
                <a:latin typeface="Arial Rounded MT Bold" pitchFamily="34" charset="0"/>
              </a:rPr>
              <a:t>Genova 6 dicembre 2010</a:t>
            </a:r>
          </a:p>
        </p:txBody>
      </p:sp>
      <p:sp>
        <p:nvSpPr>
          <p:cNvPr id="3" name="CasellaDiTesto 2"/>
          <p:cNvSpPr txBox="1"/>
          <p:nvPr userDrawn="1"/>
        </p:nvSpPr>
        <p:spPr>
          <a:xfrm>
            <a:off x="179388" y="188913"/>
            <a:ext cx="8640762" cy="307975"/>
          </a:xfrm>
          <a:prstGeom prst="rect">
            <a:avLst/>
          </a:prstGeom>
          <a:noFill/>
        </p:spPr>
        <p:txBody>
          <a:bodyPr>
            <a:spAutoFit/>
          </a:bodyPr>
          <a:lstStyle/>
          <a:p>
            <a:pPr algn="ctr">
              <a:defRPr/>
            </a:pPr>
            <a:r>
              <a:rPr lang="it-IT" sz="1400" dirty="0">
                <a:solidFill>
                  <a:srgbClr val="990000"/>
                </a:solidFill>
                <a:effectLst>
                  <a:outerShdw blurRad="38100" dist="38100" dir="2700000" algn="tl">
                    <a:srgbClr val="C0C0C0"/>
                  </a:outerShdw>
                </a:effectLst>
                <a:latin typeface="Arial Rounded MT Bold" pitchFamily="34" charset="0"/>
              </a:rPr>
              <a:t>Scremare gli utenti? Il </a:t>
            </a:r>
            <a:r>
              <a:rPr lang="it-IT" sz="1400" i="1" dirty="0">
                <a:solidFill>
                  <a:srgbClr val="990000"/>
                </a:solidFill>
                <a:effectLst>
                  <a:outerShdw blurRad="38100" dist="38100" dir="2700000" algn="tl">
                    <a:srgbClr val="C0C0C0"/>
                  </a:outerShdw>
                </a:effectLst>
                <a:latin typeface="Arial Rounded MT Bold" pitchFamily="34" charset="0"/>
              </a:rPr>
              <a:t>triage</a:t>
            </a:r>
            <a:r>
              <a:rPr lang="it-IT" sz="1400" dirty="0">
                <a:solidFill>
                  <a:srgbClr val="990000"/>
                </a:solidFill>
                <a:effectLst>
                  <a:outerShdw blurRad="38100" dist="38100" dir="2700000" algn="tl">
                    <a:srgbClr val="C0C0C0"/>
                  </a:outerShdw>
                </a:effectLst>
                <a:latin typeface="Arial Rounded MT Bold" pitchFamily="34" charset="0"/>
              </a:rPr>
              <a:t> nei servizi sociali.</a:t>
            </a:r>
          </a:p>
        </p:txBody>
      </p:sp>
      <p:sp>
        <p:nvSpPr>
          <p:cNvPr id="4" name="Rectangle 6"/>
          <p:cNvSpPr>
            <a:spLocks noGrp="1" noChangeArrowheads="1"/>
          </p:cNvSpPr>
          <p:nvPr>
            <p:ph type="sldNum" sz="quarter" idx="10"/>
          </p:nvPr>
        </p:nvSpPr>
        <p:spPr/>
        <p:txBody>
          <a:bodyPr/>
          <a:lstStyle>
            <a:lvl1pPr>
              <a:defRPr/>
            </a:lvl1pPr>
          </a:lstStyle>
          <a:p>
            <a:pPr>
              <a:defRPr/>
            </a:pPr>
            <a:fld id="{0AA47A02-1A9C-4F8D-96EC-E37891451784}" type="slidenum">
              <a:rPr lang="it-IT"/>
              <a:pPr>
                <a:defRPr/>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uota">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smtClean="0"/>
              <a:t>Fare clic per modificare lo stile del titolo</a:t>
            </a:r>
            <a:endParaRPr lang="it-IT"/>
          </a:p>
        </p:txBody>
      </p:sp>
      <p:sp>
        <p:nvSpPr>
          <p:cNvPr id="3" name="Rectangle 5"/>
          <p:cNvSpPr>
            <a:spLocks noGrp="1" noChangeArrowheads="1"/>
          </p:cNvSpPr>
          <p:nvPr>
            <p:ph type="ftr" sz="quarter" idx="10"/>
          </p:nvPr>
        </p:nvSpPr>
        <p:spPr/>
        <p:txBody>
          <a:bodyPr/>
          <a:lstStyle>
            <a:lvl1pPr>
              <a:defRPr/>
            </a:lvl1pPr>
          </a:lstStyle>
          <a:p>
            <a:pPr>
              <a:defRPr/>
            </a:pPr>
            <a:endParaRPr lang="it-IT"/>
          </a:p>
        </p:txBody>
      </p:sp>
      <p:sp>
        <p:nvSpPr>
          <p:cNvPr id="5" name="Rectangle 6"/>
          <p:cNvSpPr>
            <a:spLocks noGrp="1" noChangeArrowheads="1"/>
          </p:cNvSpPr>
          <p:nvPr>
            <p:ph type="sldNum" sz="quarter" idx="11"/>
          </p:nvPr>
        </p:nvSpPr>
        <p:spPr/>
        <p:txBody>
          <a:bodyPr/>
          <a:lstStyle>
            <a:lvl1pPr>
              <a:defRPr/>
            </a:lvl1pPr>
          </a:lstStyle>
          <a:p>
            <a:pPr>
              <a:defRPr/>
            </a:pPr>
            <a:fld id="{9BBF90AD-51CC-4435-8DF2-3CBE4A4312D5}"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ftr" sz="quarter" idx="10"/>
          </p:nvPr>
        </p:nvSpPr>
        <p:spPr/>
        <p:txBody>
          <a:bodyPr/>
          <a:lstStyle>
            <a:lvl1pPr>
              <a:defRPr/>
            </a:lvl1pPr>
          </a:lstStyle>
          <a:p>
            <a:pPr>
              <a:defRPr/>
            </a:pPr>
            <a:endParaRPr lang="it-IT"/>
          </a:p>
        </p:txBody>
      </p:sp>
      <p:sp>
        <p:nvSpPr>
          <p:cNvPr id="6" name="Rectangle 6"/>
          <p:cNvSpPr>
            <a:spLocks noGrp="1" noChangeArrowheads="1"/>
          </p:cNvSpPr>
          <p:nvPr>
            <p:ph type="sldNum" sz="quarter" idx="11"/>
          </p:nvPr>
        </p:nvSpPr>
        <p:spPr/>
        <p:txBody>
          <a:bodyPr/>
          <a:lstStyle>
            <a:lvl1pPr>
              <a:defRPr/>
            </a:lvl1pPr>
          </a:lstStyle>
          <a:p>
            <a:pPr>
              <a:defRPr/>
            </a:pPr>
            <a:fld id="{A18DF5AA-55C6-4098-9B46-73015C2039B0}"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5"/>
          <p:cNvSpPr>
            <a:spLocks noGrp="1" noChangeArrowheads="1"/>
          </p:cNvSpPr>
          <p:nvPr>
            <p:ph type="ftr" sz="quarter" idx="10"/>
          </p:nvPr>
        </p:nvSpPr>
        <p:spPr/>
        <p:txBody>
          <a:bodyPr/>
          <a:lstStyle>
            <a:lvl1pPr>
              <a:defRPr/>
            </a:lvl1pPr>
          </a:lstStyle>
          <a:p>
            <a:pPr>
              <a:defRPr/>
            </a:pPr>
            <a:endParaRPr lang="it-IT"/>
          </a:p>
        </p:txBody>
      </p:sp>
      <p:sp>
        <p:nvSpPr>
          <p:cNvPr id="6" name="Rectangle 6"/>
          <p:cNvSpPr>
            <a:spLocks noGrp="1" noChangeArrowheads="1"/>
          </p:cNvSpPr>
          <p:nvPr>
            <p:ph type="sldNum" sz="quarter" idx="11"/>
          </p:nvPr>
        </p:nvSpPr>
        <p:spPr/>
        <p:txBody>
          <a:bodyPr/>
          <a:lstStyle>
            <a:lvl1pPr>
              <a:defRPr/>
            </a:lvl1pPr>
          </a:lstStyle>
          <a:p>
            <a:pPr>
              <a:defRPr/>
            </a:pPr>
            <a:fld id="{CF252FA3-6E83-48AA-A3D3-AC8C6F641E61}"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ftr" sz="quarter" idx="10"/>
          </p:nvPr>
        </p:nvSpPr>
        <p:spPr/>
        <p:txBody>
          <a:bodyPr/>
          <a:lstStyle>
            <a:lvl1pPr>
              <a:defRPr/>
            </a:lvl1pPr>
          </a:lstStyle>
          <a:p>
            <a:pPr>
              <a:defRPr/>
            </a:pPr>
            <a:endParaRPr lang="it-IT"/>
          </a:p>
        </p:txBody>
      </p:sp>
      <p:sp>
        <p:nvSpPr>
          <p:cNvPr id="5" name="Rectangle 6"/>
          <p:cNvSpPr>
            <a:spLocks noGrp="1" noChangeArrowheads="1"/>
          </p:cNvSpPr>
          <p:nvPr>
            <p:ph type="sldNum" sz="quarter" idx="11"/>
          </p:nvPr>
        </p:nvSpPr>
        <p:spPr/>
        <p:txBody>
          <a:bodyPr/>
          <a:lstStyle>
            <a:lvl1pPr>
              <a:defRPr/>
            </a:lvl1pPr>
          </a:lstStyle>
          <a:p>
            <a:pPr>
              <a:defRPr/>
            </a:pPr>
            <a:fld id="{D50F3AF4-F35F-48D3-9E48-1839F47183A2}"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5"/>
          <p:cNvSpPr>
            <a:spLocks noGrp="1" noChangeArrowheads="1"/>
          </p:cNvSpPr>
          <p:nvPr>
            <p:ph type="ftr" sz="quarter" idx="10"/>
          </p:nvPr>
        </p:nvSpPr>
        <p:spPr/>
        <p:txBody>
          <a:bodyPr/>
          <a:lstStyle>
            <a:lvl1pPr>
              <a:defRPr/>
            </a:lvl1pPr>
          </a:lstStyle>
          <a:p>
            <a:pPr>
              <a:defRPr/>
            </a:pPr>
            <a:endParaRPr lang="it-IT"/>
          </a:p>
        </p:txBody>
      </p:sp>
      <p:sp>
        <p:nvSpPr>
          <p:cNvPr id="5" name="Rectangle 6"/>
          <p:cNvSpPr>
            <a:spLocks noGrp="1" noChangeArrowheads="1"/>
          </p:cNvSpPr>
          <p:nvPr>
            <p:ph type="sldNum" sz="quarter" idx="11"/>
          </p:nvPr>
        </p:nvSpPr>
        <p:spPr/>
        <p:txBody>
          <a:bodyPr/>
          <a:lstStyle>
            <a:lvl1pPr>
              <a:defRPr/>
            </a:lvl1pPr>
          </a:lstStyle>
          <a:p>
            <a:pPr>
              <a:defRPr/>
            </a:pPr>
            <a:fld id="{1A17BC50-362E-4A7B-AD3F-A83151CCF795}"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SmartArt 2"/>
          <p:cNvSpPr>
            <a:spLocks noGrp="1"/>
          </p:cNvSpPr>
          <p:nvPr>
            <p:ph type="dgm" idx="1"/>
          </p:nvPr>
        </p:nvSpPr>
        <p:spPr>
          <a:xfrm>
            <a:off x="457200" y="1600200"/>
            <a:ext cx="8229600" cy="4525963"/>
          </a:xfrm>
        </p:spPr>
        <p:txBody>
          <a:bodyPr/>
          <a:lstStyle/>
          <a:p>
            <a:pPr lvl="0"/>
            <a:endParaRPr lang="it-IT" noProof="0" smtClean="0"/>
          </a:p>
        </p:txBody>
      </p:sp>
      <p:sp>
        <p:nvSpPr>
          <p:cNvPr id="4" name="Rectangle 6"/>
          <p:cNvSpPr>
            <a:spLocks noGrp="1" noChangeArrowheads="1"/>
          </p:cNvSpPr>
          <p:nvPr>
            <p:ph type="sldNum" sz="quarter" idx="10"/>
          </p:nvPr>
        </p:nvSpPr>
        <p:spPr/>
        <p:txBody>
          <a:bodyPr/>
          <a:lstStyle>
            <a:lvl1pPr>
              <a:defRPr/>
            </a:lvl1pPr>
          </a:lstStyle>
          <a:p>
            <a:pPr>
              <a:defRPr/>
            </a:pPr>
            <a:fld id="{49A73E50-523A-4F5D-96C5-3B1A0AE909D1}"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46000"/>
            <a:lum/>
          </a:blip>
          <a:srcRect/>
          <a:stretch>
            <a:fillRect t="-17000" b="-17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9" name="Rectangle 5"/>
          <p:cNvSpPr>
            <a:spLocks noGrp="1" noChangeArrowheads="1"/>
          </p:cNvSpPr>
          <p:nvPr>
            <p:ph type="ftr" sz="quarter" idx="3"/>
          </p:nvPr>
        </p:nvSpPr>
        <p:spPr bwMode="auto">
          <a:xfrm>
            <a:off x="468313" y="6354763"/>
            <a:ext cx="7775575" cy="503237"/>
          </a:xfrm>
          <a:prstGeom prst="rect">
            <a:avLst/>
          </a:prstGeom>
          <a:noFill/>
          <a:ln w="9525">
            <a:noFill/>
            <a:prstDash val="sysDot"/>
            <a:miter lim="800000"/>
            <a:headEnd/>
            <a:tailEnd/>
          </a:ln>
          <a:effectLst/>
        </p:spPr>
        <p:txBody>
          <a:bodyPr vert="horz" wrap="square" lIns="91440" tIns="45720" rIns="91440" bIns="45720" numCol="1" anchor="t" anchorCtr="0" compatLnSpc="1">
            <a:prstTxWarp prst="textNoShape">
              <a:avLst/>
            </a:prstTxWarp>
          </a:bodyPr>
          <a:lstStyle>
            <a:lvl1pPr algn="ctr">
              <a:defRPr sz="1600">
                <a:solidFill>
                  <a:srgbClr val="990000"/>
                </a:solidFill>
                <a:latin typeface="Arial Rounded MT Bold" pitchFamily="34" charset="0"/>
              </a:defRPr>
            </a:lvl1pPr>
          </a:lstStyle>
          <a:p>
            <a:pPr>
              <a:defRPr/>
            </a:pPr>
            <a:endParaRPr lang="it-IT"/>
          </a:p>
        </p:txBody>
      </p:sp>
      <p:sp>
        <p:nvSpPr>
          <p:cNvPr id="1030" name="Rectangle 6"/>
          <p:cNvSpPr>
            <a:spLocks noGrp="1" noChangeArrowheads="1"/>
          </p:cNvSpPr>
          <p:nvPr>
            <p:ph type="sldNum" sz="quarter" idx="4"/>
          </p:nvPr>
        </p:nvSpPr>
        <p:spPr bwMode="auto">
          <a:xfrm>
            <a:off x="8388350" y="6092825"/>
            <a:ext cx="5143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2000" b="1">
                <a:solidFill>
                  <a:srgbClr val="990000"/>
                </a:solidFill>
                <a:effectLst>
                  <a:outerShdw blurRad="38100" dist="38100" dir="2700000" algn="tl">
                    <a:srgbClr val="C0C0C0"/>
                  </a:outerShdw>
                </a:effectLst>
                <a:latin typeface="Arial Rounded MT Bold" pitchFamily="34" charset="0"/>
              </a:defRPr>
            </a:lvl1pPr>
          </a:lstStyle>
          <a:p>
            <a:pPr>
              <a:defRPr/>
            </a:pPr>
            <a:fld id="{05D51BA4-A574-459D-9191-B5B057A2CAFB}"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42" r:id="rId1"/>
    <p:sldLayoutId id="2147483741"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e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9.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395288" y="0"/>
            <a:ext cx="8229600" cy="4525963"/>
          </a:xfrm>
        </p:spPr>
        <p:txBody>
          <a:bodyPr/>
          <a:lstStyle/>
          <a:p>
            <a:pPr algn="ctr" eaLnBrk="1" hangingPunct="1">
              <a:buFontTx/>
              <a:buNone/>
            </a:pPr>
            <a:endParaRPr lang="it-IT" sz="800" dirty="0" smtClean="0">
              <a:solidFill>
                <a:srgbClr val="CC3300"/>
              </a:solidFill>
              <a:latin typeface="Arial Rounded MT Bold" pitchFamily="34" charset="0"/>
            </a:endParaRPr>
          </a:p>
          <a:p>
            <a:pPr eaLnBrk="1" hangingPunct="1">
              <a:buFontTx/>
              <a:buNone/>
            </a:pPr>
            <a:endParaRPr lang="it-IT" sz="4000" dirty="0" smtClean="0">
              <a:latin typeface="Arial Rounded MT Bold" pitchFamily="34" charset="0"/>
            </a:endParaRPr>
          </a:p>
          <a:p>
            <a:pPr algn="ctr" eaLnBrk="1" hangingPunct="1">
              <a:buFontTx/>
              <a:buNone/>
            </a:pPr>
            <a:r>
              <a:rPr lang="it-IT" sz="4000" dirty="0" smtClean="0">
                <a:latin typeface="Arial Rounded MT Bold" pitchFamily="34" charset="0"/>
              </a:rPr>
              <a:t>	</a:t>
            </a:r>
            <a:r>
              <a:rPr lang="it-IT" sz="4000" dirty="0" smtClean="0">
                <a:solidFill>
                  <a:srgbClr val="FFCC99"/>
                </a:solidFill>
                <a:latin typeface="Arial Rounded MT Bold" pitchFamily="34" charset="0"/>
              </a:rPr>
              <a:t>Monica </a:t>
            </a:r>
            <a:r>
              <a:rPr lang="it-IT" sz="4000" dirty="0" err="1" smtClean="0">
                <a:solidFill>
                  <a:srgbClr val="FFCC99"/>
                </a:solidFill>
                <a:latin typeface="Arial Rounded MT Bold" pitchFamily="34" charset="0"/>
              </a:rPr>
              <a:t>Raiteri</a:t>
            </a:r>
            <a:endParaRPr lang="it-IT" sz="4000" dirty="0" smtClean="0">
              <a:solidFill>
                <a:srgbClr val="FFCC99"/>
              </a:solidFill>
              <a:latin typeface="Arial Rounded MT Bold" pitchFamily="34" charset="0"/>
            </a:endParaRPr>
          </a:p>
          <a:p>
            <a:pPr algn="ctr" eaLnBrk="1" hangingPunct="1">
              <a:buFontTx/>
              <a:buNone/>
            </a:pPr>
            <a:r>
              <a:rPr lang="it-IT" sz="2400" dirty="0" smtClean="0">
                <a:solidFill>
                  <a:srgbClr val="FFCC99"/>
                </a:solidFill>
                <a:latin typeface="Arial Rounded MT Bold" pitchFamily="34" charset="0"/>
              </a:rPr>
              <a:t>Università degli Studi di Macerata</a:t>
            </a:r>
          </a:p>
          <a:p>
            <a:pPr algn="ctr" eaLnBrk="1" hangingPunct="1">
              <a:buFontTx/>
              <a:buNone/>
            </a:pPr>
            <a:r>
              <a:rPr lang="it-IT" sz="1600" dirty="0" smtClean="0">
                <a:solidFill>
                  <a:srgbClr val="FFCC99"/>
                </a:solidFill>
                <a:latin typeface="Arial Rounded MT Bold" pitchFamily="34" charset="0"/>
              </a:rPr>
              <a:t>raiteri@unimc.it</a:t>
            </a:r>
            <a:br>
              <a:rPr lang="it-IT" sz="1600" dirty="0" smtClean="0">
                <a:solidFill>
                  <a:srgbClr val="FFCC99"/>
                </a:solidFill>
                <a:latin typeface="Arial Rounded MT Bold" pitchFamily="34" charset="0"/>
              </a:rPr>
            </a:br>
            <a:r>
              <a:rPr lang="it-IT" sz="1600" dirty="0" smtClean="0">
                <a:solidFill>
                  <a:srgbClr val="FFCC99"/>
                </a:solidFill>
                <a:latin typeface="Arial Rounded MT Bold" pitchFamily="34" charset="0"/>
              </a:rPr>
              <a:t> http://docenti.unimc.it/docenti/monica-raiteri</a:t>
            </a:r>
          </a:p>
          <a:p>
            <a:pPr eaLnBrk="1" hangingPunct="1">
              <a:buFontTx/>
              <a:buNone/>
            </a:pPr>
            <a:endParaRPr lang="it-IT" dirty="0" smtClean="0">
              <a:solidFill>
                <a:srgbClr val="FFCC99"/>
              </a:solidFill>
              <a:latin typeface="Arial Rounded MT Bold" pitchFamily="34" charset="0"/>
            </a:endParaRPr>
          </a:p>
          <a:p>
            <a:pPr algn="ctr" eaLnBrk="1" hangingPunct="1">
              <a:buFontTx/>
              <a:buNone/>
            </a:pPr>
            <a:r>
              <a:rPr lang="it-IT" sz="3600" dirty="0" smtClean="0">
                <a:solidFill>
                  <a:srgbClr val="990000"/>
                </a:solidFill>
                <a:latin typeface="Arial Rounded MT Bold" pitchFamily="34" charset="0"/>
              </a:rPr>
              <a:t>Scremare </a:t>
            </a:r>
            <a:r>
              <a:rPr lang="it-IT" sz="3600" dirty="0" smtClean="0">
                <a:solidFill>
                  <a:srgbClr val="FFCC99"/>
                </a:solidFill>
                <a:latin typeface="Arial Rounded MT Bold" pitchFamily="34" charset="0"/>
              </a:rPr>
              <a:t>gli</a:t>
            </a:r>
            <a:r>
              <a:rPr lang="it-IT" sz="3600" dirty="0" smtClean="0">
                <a:solidFill>
                  <a:srgbClr val="990000"/>
                </a:solidFill>
                <a:latin typeface="Arial Rounded MT Bold" pitchFamily="34" charset="0"/>
              </a:rPr>
              <a:t> </a:t>
            </a:r>
            <a:r>
              <a:rPr lang="it-IT" sz="3600" dirty="0" smtClean="0">
                <a:solidFill>
                  <a:srgbClr val="FFCC99"/>
                </a:solidFill>
                <a:latin typeface="Arial Rounded MT Bold" pitchFamily="34" charset="0"/>
              </a:rPr>
              <a:t>utenti? Il </a:t>
            </a:r>
            <a:r>
              <a:rPr lang="it-IT" sz="3600" i="1" dirty="0" smtClean="0">
                <a:solidFill>
                  <a:srgbClr val="FFCC99"/>
                </a:solidFill>
                <a:latin typeface="Arial Rounded MT Bold" pitchFamily="34" charset="0"/>
              </a:rPr>
              <a:t>triage</a:t>
            </a:r>
            <a:r>
              <a:rPr lang="it-IT" sz="3600" dirty="0" smtClean="0">
                <a:solidFill>
                  <a:srgbClr val="FFCC99"/>
                </a:solidFill>
                <a:latin typeface="Arial Rounded MT Bold" pitchFamily="34" charset="0"/>
              </a:rPr>
              <a:t> nei </a:t>
            </a:r>
            <a:r>
              <a:rPr lang="it-IT" sz="3600" dirty="0" smtClean="0">
                <a:solidFill>
                  <a:srgbClr val="990000"/>
                </a:solidFill>
                <a:latin typeface="Arial Rounded MT Bold" pitchFamily="34" charset="0"/>
              </a:rPr>
              <a:t>serv</a:t>
            </a:r>
            <a:r>
              <a:rPr lang="it-IT" sz="3600" dirty="0" smtClean="0">
                <a:solidFill>
                  <a:srgbClr val="FFCC99"/>
                </a:solidFill>
                <a:latin typeface="Arial Rounded MT Bold" pitchFamily="34" charset="0"/>
              </a:rPr>
              <a:t>izi sociali.</a:t>
            </a:r>
          </a:p>
          <a:p>
            <a:pPr algn="ctr" eaLnBrk="1" hangingPunct="1">
              <a:buFontTx/>
              <a:buNone/>
            </a:pPr>
            <a:r>
              <a:rPr lang="it-IT" sz="3600" dirty="0" smtClean="0">
                <a:solidFill>
                  <a:srgbClr val="990000"/>
                </a:solidFill>
                <a:latin typeface="Arial Rounded MT Bold" pitchFamily="34" charset="0"/>
              </a:rPr>
              <a:t>Ovve</a:t>
            </a:r>
            <a:r>
              <a:rPr lang="it-IT" sz="3600" dirty="0" smtClean="0">
                <a:solidFill>
                  <a:srgbClr val="FFCC99"/>
                </a:solidFill>
                <a:latin typeface="Arial Rounded MT Bold" pitchFamily="34" charset="0"/>
              </a:rPr>
              <a:t>ro</a:t>
            </a:r>
            <a:r>
              <a:rPr lang="it-IT" sz="3600" dirty="0" smtClean="0">
                <a:solidFill>
                  <a:srgbClr val="990000"/>
                </a:solidFill>
                <a:latin typeface="Arial Rounded MT Bold" pitchFamily="34" charset="0"/>
              </a:rPr>
              <a:t> </a:t>
            </a:r>
            <a:r>
              <a:rPr lang="it-IT" sz="3600" dirty="0" smtClean="0">
                <a:solidFill>
                  <a:srgbClr val="FFCC99"/>
                </a:solidFill>
                <a:latin typeface="Arial Rounded MT Bold" pitchFamily="34" charset="0"/>
              </a:rPr>
              <a:t>gli</a:t>
            </a:r>
            <a:r>
              <a:rPr lang="it-IT" sz="3600" dirty="0" smtClean="0">
                <a:solidFill>
                  <a:srgbClr val="990000"/>
                </a:solidFill>
                <a:latin typeface="Arial Rounded MT Bold" pitchFamily="34" charset="0"/>
              </a:rPr>
              <a:t> </a:t>
            </a:r>
            <a:r>
              <a:rPr lang="it-IT" sz="3600" dirty="0" smtClean="0">
                <a:solidFill>
                  <a:srgbClr val="FFCC99"/>
                </a:solidFill>
                <a:latin typeface="Arial Rounded MT Bold" pitchFamily="34" charset="0"/>
              </a:rPr>
              <a:t>e</a:t>
            </a:r>
            <a:r>
              <a:rPr lang="it-IT" sz="3600" dirty="0" smtClean="0">
                <a:solidFill>
                  <a:srgbClr val="990000"/>
                </a:solidFill>
                <a:latin typeface="Arial Rounded MT Bold" pitchFamily="34" charset="0"/>
              </a:rPr>
              <a:t>ffetti perversi della valu</a:t>
            </a:r>
            <a:r>
              <a:rPr lang="it-IT" sz="3600" dirty="0" smtClean="0">
                <a:solidFill>
                  <a:srgbClr val="FFCC99"/>
                </a:solidFill>
                <a:latin typeface="Arial Rounded MT Bold" pitchFamily="34" charset="0"/>
              </a:rPr>
              <a:t>tazione n</a:t>
            </a:r>
            <a:r>
              <a:rPr lang="it-IT" sz="3600" dirty="0" smtClean="0">
                <a:solidFill>
                  <a:srgbClr val="990000"/>
                </a:solidFill>
                <a:latin typeface="Arial Rounded MT Bold" pitchFamily="34" charset="0"/>
              </a:rPr>
              <a:t>elle politiche sociali</a:t>
            </a:r>
          </a:p>
          <a:p>
            <a:pPr algn="ctr" eaLnBrk="1" hangingPunct="1">
              <a:buFontTx/>
              <a:buNone/>
            </a:pPr>
            <a:endParaRPr lang="it-IT" sz="4400" dirty="0" smtClean="0">
              <a:latin typeface="Arial Rounded MT Bold" pitchFamily="34" charset="0"/>
            </a:endParaRPr>
          </a:p>
        </p:txBody>
      </p:sp>
      <p:sp>
        <p:nvSpPr>
          <p:cNvPr id="6" name="Segnaposto numero diapositiva 4"/>
          <p:cNvSpPr>
            <a:spLocks noGrp="1"/>
          </p:cNvSpPr>
          <p:nvPr>
            <p:ph type="sldNum" sz="quarter" idx="11"/>
          </p:nvPr>
        </p:nvSpPr>
        <p:spPr/>
        <p:txBody>
          <a:bodyPr/>
          <a:lstStyle/>
          <a:p>
            <a:pPr>
              <a:defRPr/>
            </a:pPr>
            <a:fld id="{D685AF59-F218-4E72-A1D1-0BE0801EE42F}" type="slidenum">
              <a:rPr lang="it-IT" smtClean="0"/>
              <a:pPr>
                <a:defRPr/>
              </a:pPr>
              <a:t>1</a:t>
            </a:fld>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54000"/>
            <a:lum/>
          </a:blip>
          <a:srcRect/>
          <a:stretch>
            <a:fillRect l="-6000" r="-6000"/>
          </a:stretch>
        </a:blipFill>
        <a:effectLst/>
      </p:bgPr>
    </p:bg>
    <p:spTree>
      <p:nvGrpSpPr>
        <p:cNvPr id="1" name=""/>
        <p:cNvGrpSpPr/>
        <p:nvPr/>
      </p:nvGrpSpPr>
      <p:grpSpPr>
        <a:xfrm>
          <a:off x="0" y="0"/>
          <a:ext cx="0" cy="0"/>
          <a:chOff x="0" y="0"/>
          <a:chExt cx="0" cy="0"/>
        </a:xfrm>
      </p:grpSpPr>
      <p:sp>
        <p:nvSpPr>
          <p:cNvPr id="7" name="Segnaposto numero diapositiva 3"/>
          <p:cNvSpPr>
            <a:spLocks noGrp="1"/>
          </p:cNvSpPr>
          <p:nvPr>
            <p:ph type="sldNum" sz="quarter" idx="10"/>
          </p:nvPr>
        </p:nvSpPr>
        <p:spPr/>
        <p:txBody>
          <a:bodyPr/>
          <a:lstStyle/>
          <a:p>
            <a:pPr>
              <a:defRPr/>
            </a:pPr>
            <a:fld id="{6FD538BF-C5E4-4120-B0C6-08DCC367F119}" type="slidenum">
              <a:rPr lang="it-IT"/>
              <a:pPr>
                <a:defRPr/>
              </a:pPr>
              <a:t>2</a:t>
            </a:fld>
            <a:endParaRPr lang="it-IT"/>
          </a:p>
        </p:txBody>
      </p:sp>
      <p:sp>
        <p:nvSpPr>
          <p:cNvPr id="15363" name="Rectangle 4"/>
          <p:cNvSpPr>
            <a:spLocks noGrp="1" noChangeArrowheads="1"/>
          </p:cNvSpPr>
          <p:nvPr>
            <p:ph type="title" idx="4294967295"/>
          </p:nvPr>
        </p:nvSpPr>
        <p:spPr>
          <a:xfrm>
            <a:off x="468313" y="260350"/>
            <a:ext cx="8229600" cy="1143000"/>
          </a:xfrm>
        </p:spPr>
        <p:txBody>
          <a:bodyPr/>
          <a:lstStyle/>
          <a:p>
            <a:pPr algn="l" eaLnBrk="1" hangingPunct="1"/>
            <a:r>
              <a:rPr lang="it-IT" smtClean="0">
                <a:solidFill>
                  <a:srgbClr val="FF3300"/>
                </a:solidFill>
                <a:latin typeface="Arial Rounded MT Bold" pitchFamily="34" charset="0"/>
              </a:rPr>
              <a:t>Origini del </a:t>
            </a:r>
            <a:r>
              <a:rPr lang="it-IT" i="1" smtClean="0">
                <a:solidFill>
                  <a:srgbClr val="FF3300"/>
                </a:solidFill>
                <a:latin typeface="Arial Rounded MT Bold" pitchFamily="34" charset="0"/>
              </a:rPr>
              <a:t>triage</a:t>
            </a:r>
          </a:p>
        </p:txBody>
      </p:sp>
      <p:pic>
        <p:nvPicPr>
          <p:cNvPr id="15365" name="Picture 6" descr="Larrey"/>
          <p:cNvPicPr>
            <a:picLocks noChangeAspect="1" noChangeArrowheads="1"/>
          </p:cNvPicPr>
          <p:nvPr/>
        </p:nvPicPr>
        <p:blipFill>
          <a:blip r:embed="rId3" cstate="print"/>
          <a:srcRect/>
          <a:stretch>
            <a:fillRect/>
          </a:stretch>
        </p:blipFill>
        <p:spPr bwMode="auto">
          <a:xfrm>
            <a:off x="251520" y="4149080"/>
            <a:ext cx="2090737" cy="2519362"/>
          </a:xfrm>
          <a:prstGeom prst="rect">
            <a:avLst/>
          </a:prstGeom>
          <a:noFill/>
          <a:ln w="9525">
            <a:noFill/>
            <a:miter lim="800000"/>
            <a:headEnd/>
            <a:tailEnd/>
          </a:ln>
        </p:spPr>
      </p:pic>
      <p:sp>
        <p:nvSpPr>
          <p:cNvPr id="15366" name="Text Box 7"/>
          <p:cNvSpPr txBox="1">
            <a:spLocks noChangeArrowheads="1"/>
          </p:cNvSpPr>
          <p:nvPr/>
        </p:nvSpPr>
        <p:spPr bwMode="auto">
          <a:xfrm>
            <a:off x="179512" y="1340768"/>
            <a:ext cx="2267744" cy="2554545"/>
          </a:xfrm>
          <a:prstGeom prst="rect">
            <a:avLst/>
          </a:prstGeom>
          <a:noFill/>
          <a:ln w="9525">
            <a:noFill/>
            <a:miter lim="800000"/>
            <a:headEnd/>
            <a:tailEnd/>
          </a:ln>
        </p:spPr>
        <p:txBody>
          <a:bodyPr wrap="square">
            <a:spAutoFit/>
          </a:bodyPr>
          <a:lstStyle/>
          <a:p>
            <a:pPr>
              <a:spcBef>
                <a:spcPct val="50000"/>
              </a:spcBef>
            </a:pPr>
            <a:r>
              <a:rPr lang="it-IT" sz="1600" b="1" dirty="0">
                <a:latin typeface="Castellar" pitchFamily="18" charset="0"/>
              </a:rPr>
              <a:t>L’ideazione del sistema di triage è attribuita al Barone </a:t>
            </a:r>
            <a:r>
              <a:rPr lang="it-IT" sz="1600" b="1" dirty="0" err="1">
                <a:latin typeface="Castellar" pitchFamily="18" charset="0"/>
              </a:rPr>
              <a:t>Dominique</a:t>
            </a:r>
            <a:r>
              <a:rPr lang="it-IT" sz="1600" b="1" dirty="0" err="1">
                <a:solidFill>
                  <a:schemeClr val="bg1">
                    <a:lumMod val="95000"/>
                  </a:schemeClr>
                </a:solidFill>
                <a:latin typeface="Castellar" pitchFamily="18" charset="0"/>
              </a:rPr>
              <a:t>-Jean</a:t>
            </a:r>
            <a:r>
              <a:rPr lang="it-IT" sz="1600" b="1" dirty="0">
                <a:solidFill>
                  <a:schemeClr val="bg1">
                    <a:lumMod val="95000"/>
                  </a:schemeClr>
                </a:solidFill>
                <a:latin typeface="Castellar" pitchFamily="18" charset="0"/>
              </a:rPr>
              <a:t> </a:t>
            </a:r>
            <a:r>
              <a:rPr lang="it-IT" sz="1600" b="1" dirty="0" err="1" smtClean="0">
                <a:solidFill>
                  <a:schemeClr val="bg1">
                    <a:lumMod val="95000"/>
                  </a:schemeClr>
                </a:solidFill>
                <a:latin typeface="Castellar" pitchFamily="18" charset="0"/>
              </a:rPr>
              <a:t>Larey</a:t>
            </a:r>
            <a:r>
              <a:rPr lang="it-IT" sz="1600" b="1" dirty="0">
                <a:solidFill>
                  <a:schemeClr val="bg1">
                    <a:lumMod val="95000"/>
                  </a:schemeClr>
                </a:solidFill>
                <a:latin typeface="Castellar" pitchFamily="18" charset="0"/>
              </a:rPr>
              <a:t>, chirurgo militare dell’esercito napoleonico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14000"/>
            <a:lum/>
          </a:blip>
          <a:srcRect/>
          <a:stretch>
            <a:fillRect l="-6000" r="-6000"/>
          </a:stretch>
        </a:blipFill>
        <a:effectLst/>
      </p:bgPr>
    </p:bg>
    <p:spTree>
      <p:nvGrpSpPr>
        <p:cNvPr id="1" name=""/>
        <p:cNvGrpSpPr/>
        <p:nvPr/>
      </p:nvGrpSpPr>
      <p:grpSpPr>
        <a:xfrm>
          <a:off x="0" y="0"/>
          <a:ext cx="0" cy="0"/>
          <a:chOff x="0" y="0"/>
          <a:chExt cx="0" cy="0"/>
        </a:xfrm>
      </p:grpSpPr>
      <p:sp>
        <p:nvSpPr>
          <p:cNvPr id="7" name="Segnaposto numero diapositiva 3"/>
          <p:cNvSpPr>
            <a:spLocks noGrp="1"/>
          </p:cNvSpPr>
          <p:nvPr>
            <p:ph type="sldNum" sz="quarter" idx="10"/>
          </p:nvPr>
        </p:nvSpPr>
        <p:spPr/>
        <p:txBody>
          <a:bodyPr/>
          <a:lstStyle/>
          <a:p>
            <a:pPr>
              <a:defRPr/>
            </a:pPr>
            <a:fld id="{6FD538BF-C5E4-4120-B0C6-08DCC367F119}" type="slidenum">
              <a:rPr lang="it-IT"/>
              <a:pPr>
                <a:defRPr/>
              </a:pPr>
              <a:t>3</a:t>
            </a:fld>
            <a:endParaRPr lang="it-IT"/>
          </a:p>
        </p:txBody>
      </p:sp>
      <p:sp>
        <p:nvSpPr>
          <p:cNvPr id="15363" name="Rectangle 4"/>
          <p:cNvSpPr>
            <a:spLocks noGrp="1" noChangeArrowheads="1"/>
          </p:cNvSpPr>
          <p:nvPr>
            <p:ph type="title" idx="4294967295"/>
          </p:nvPr>
        </p:nvSpPr>
        <p:spPr>
          <a:xfrm>
            <a:off x="395536" y="620688"/>
            <a:ext cx="8229600" cy="1143000"/>
          </a:xfrm>
        </p:spPr>
        <p:txBody>
          <a:bodyPr/>
          <a:lstStyle/>
          <a:p>
            <a:pPr algn="l" eaLnBrk="1" hangingPunct="1"/>
            <a:r>
              <a:rPr lang="it-IT" dirty="0" smtClean="0">
                <a:solidFill>
                  <a:srgbClr val="FF3300"/>
                </a:solidFill>
                <a:latin typeface="Arial Rounded MT Bold" pitchFamily="34" charset="0"/>
              </a:rPr>
              <a:t>Origini del </a:t>
            </a:r>
            <a:r>
              <a:rPr lang="it-IT" i="1" dirty="0" smtClean="0">
                <a:solidFill>
                  <a:srgbClr val="FF3300"/>
                </a:solidFill>
                <a:latin typeface="Arial Rounded MT Bold" pitchFamily="34" charset="0"/>
              </a:rPr>
              <a:t>triage</a:t>
            </a:r>
          </a:p>
        </p:txBody>
      </p:sp>
      <p:sp useBgFill="1">
        <p:nvSpPr>
          <p:cNvPr id="6" name="Rectangle 5"/>
          <p:cNvSpPr>
            <a:spLocks noChangeArrowheads="1"/>
          </p:cNvSpPr>
          <p:nvPr/>
        </p:nvSpPr>
        <p:spPr bwMode="auto">
          <a:xfrm>
            <a:off x="2483768" y="1628800"/>
            <a:ext cx="5688632" cy="4985980"/>
          </a:xfrm>
          <a:prstGeom prst="rect">
            <a:avLst/>
          </a:prstGeom>
          <a:ln w="9525">
            <a:noFill/>
            <a:miter lim="800000"/>
            <a:headEnd/>
            <a:tailEnd/>
          </a:ln>
          <a:effectLst/>
        </p:spPr>
        <p:txBody>
          <a:bodyPr wrap="square">
            <a:spAutoFit/>
          </a:bodyPr>
          <a:lstStyle/>
          <a:p>
            <a:pPr algn="just">
              <a:defRPr/>
            </a:pPr>
            <a:r>
              <a:rPr lang="it-IT" sz="2000" dirty="0">
                <a:latin typeface="Arial Rounded MT Bold" pitchFamily="34" charset="0"/>
              </a:rPr>
              <a:t>Il </a:t>
            </a:r>
            <a:r>
              <a:rPr lang="it-IT" sz="2000" i="1" dirty="0">
                <a:latin typeface="Arial Rounded MT Bold" pitchFamily="34" charset="0"/>
              </a:rPr>
              <a:t>triage</a:t>
            </a:r>
            <a:r>
              <a:rPr lang="it-IT" sz="2000" dirty="0">
                <a:latin typeface="Arial Rounded MT Bold" pitchFamily="34" charset="0"/>
              </a:rPr>
              <a:t> è un criterio di allocazione di risorse scarse in situazioni di emergenza: un </a:t>
            </a:r>
            <a:r>
              <a:rPr lang="it-IT" sz="2000" dirty="0" smtClean="0">
                <a:latin typeface="Arial Rounded MT Bold" pitchFamily="34" charset="0"/>
              </a:rPr>
              <a:t>insieme </a:t>
            </a:r>
            <a:r>
              <a:rPr lang="it-IT" sz="2000" dirty="0">
                <a:latin typeface="Arial Rounded MT Bold" pitchFamily="34" charset="0"/>
              </a:rPr>
              <a:t>casuale di destinatari è classificato in tre gruppi, originariamente senza riferimento al grado o alla classe sociale, e quindi in tal senso </a:t>
            </a:r>
            <a:r>
              <a:rPr lang="it-IT" sz="2000" i="1" dirty="0">
                <a:effectLst>
                  <a:outerShdw blurRad="38100" dist="38100" dir="2700000" algn="tl">
                    <a:srgbClr val="000000">
                      <a:alpha val="43137"/>
                    </a:srgbClr>
                  </a:outerShdw>
                </a:effectLst>
                <a:latin typeface="Arial Rounded MT Bold" pitchFamily="34" charset="0"/>
              </a:rPr>
              <a:t>egualitaria (vs. utilitaristica)</a:t>
            </a:r>
            <a:r>
              <a:rPr lang="it-IT" sz="2000" dirty="0">
                <a:latin typeface="Arial Rounded MT Bold" pitchFamily="34" charset="0"/>
              </a:rPr>
              <a:t>, sulla base del livello di gravità delle ferite o della malattia: chi può attendere il soccorso, chi ha probabilità di sopravvivere se sarà sottoposto con immediatezza al trattamento (categoria su cui si concentra l’impegno dei soccorritori), chi probabilmente cesserà di vivere nonostante la tempestività del soccorso.</a:t>
            </a:r>
          </a:p>
          <a:p>
            <a:pPr algn="just">
              <a:defRPr/>
            </a:pPr>
            <a:endParaRPr lang="it-IT" sz="2000" dirty="0">
              <a:latin typeface="Arial Rounded MT Bold" pitchFamily="34" charset="0"/>
            </a:endParaRPr>
          </a:p>
          <a:p>
            <a:pPr algn="just">
              <a:defRPr/>
            </a:pPr>
            <a:endParaRPr lang="it-IT" dirty="0"/>
          </a:p>
        </p:txBody>
      </p:sp>
      <p:sp>
        <p:nvSpPr>
          <p:cNvPr id="5" name="CasellaDiTesto 4"/>
          <p:cNvSpPr txBox="1"/>
          <p:nvPr/>
        </p:nvSpPr>
        <p:spPr>
          <a:xfrm>
            <a:off x="467544" y="2780928"/>
            <a:ext cx="1656184" cy="923330"/>
          </a:xfrm>
          <a:prstGeom prst="rect">
            <a:avLst/>
          </a:prstGeom>
          <a:solidFill>
            <a:srgbClr val="FFFFCC"/>
          </a:solidFill>
          <a:ln w="38100">
            <a:solidFill>
              <a:schemeClr val="tx1"/>
            </a:solidFill>
          </a:ln>
          <a:effectLst>
            <a:glow rad="63500">
              <a:schemeClr val="accent2">
                <a:satMod val="175000"/>
                <a:alpha val="40000"/>
              </a:schemeClr>
            </a:glow>
            <a:reflection blurRad="6350" stA="50000" endA="300" endPos="90000" dist="50800" dir="5400000" sy="-100000" algn="bl" rotWithShape="0"/>
          </a:effectLst>
        </p:spPr>
        <p:txBody>
          <a:bodyPr wrap="square" rtlCol="0">
            <a:spAutoFit/>
          </a:bodyPr>
          <a:lstStyle/>
          <a:p>
            <a:r>
              <a:rPr lang="it-IT" dirty="0" smtClean="0"/>
              <a:t>Egualitarismo </a:t>
            </a:r>
            <a:r>
              <a:rPr lang="it-IT" i="1" dirty="0" smtClean="0"/>
              <a:t>vs. </a:t>
            </a:r>
            <a:r>
              <a:rPr lang="it-IT" dirty="0" smtClean="0"/>
              <a:t>utilitarismo</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4000" r="-24000"/>
          </a:stretch>
        </a:blipFill>
        <a:effectLst/>
      </p:bgPr>
    </p:bg>
    <p:spTree>
      <p:nvGrpSpPr>
        <p:cNvPr id="1" name=""/>
        <p:cNvGrpSpPr/>
        <p:nvPr/>
      </p:nvGrpSpPr>
      <p:grpSpPr>
        <a:xfrm>
          <a:off x="0" y="0"/>
          <a:ext cx="0" cy="0"/>
          <a:chOff x="0" y="0"/>
          <a:chExt cx="0" cy="0"/>
        </a:xfrm>
      </p:grpSpPr>
      <p:sp>
        <p:nvSpPr>
          <p:cNvPr id="4" name="Segnaposto numero diapositiva 3"/>
          <p:cNvSpPr>
            <a:spLocks noGrp="1"/>
          </p:cNvSpPr>
          <p:nvPr>
            <p:ph type="sldNum" sz="quarter" idx="10"/>
          </p:nvPr>
        </p:nvSpPr>
        <p:spPr/>
        <p:txBody>
          <a:bodyPr/>
          <a:lstStyle/>
          <a:p>
            <a:pPr>
              <a:defRPr/>
            </a:pPr>
            <a:fld id="{0040BBDC-2CFC-41CE-9ACE-BECFC8536A30}" type="slidenum">
              <a:rPr lang="it-IT" smtClean="0"/>
              <a:pPr>
                <a:defRPr/>
              </a:pPr>
              <a:t>4</a:t>
            </a:fld>
            <a:endParaRPr lang="it-IT"/>
          </a:p>
        </p:txBody>
      </p:sp>
      <p:sp>
        <p:nvSpPr>
          <p:cNvPr id="5" name="CasellaDiTesto 4"/>
          <p:cNvSpPr txBox="1"/>
          <p:nvPr/>
        </p:nvSpPr>
        <p:spPr>
          <a:xfrm>
            <a:off x="755576" y="5589240"/>
            <a:ext cx="7776864" cy="646331"/>
          </a:xfrm>
          <a:prstGeom prst="rect">
            <a:avLst/>
          </a:prstGeom>
          <a:noFill/>
        </p:spPr>
        <p:txBody>
          <a:bodyPr wrap="square" rtlCol="0">
            <a:spAutoFit/>
          </a:bodyPr>
          <a:lstStyle/>
          <a:p>
            <a:pPr algn="just">
              <a:spcBef>
                <a:spcPct val="50000"/>
              </a:spcBef>
            </a:pPr>
            <a:r>
              <a:rPr lang="it-IT" dirty="0" err="1" smtClean="0">
                <a:solidFill>
                  <a:schemeClr val="bg1"/>
                </a:solidFill>
                <a:latin typeface="Castellar" pitchFamily="18" charset="0"/>
              </a:rPr>
              <a:t>Charles-Louis</a:t>
            </a:r>
            <a:r>
              <a:rPr lang="it-IT" dirty="0" smtClean="0">
                <a:solidFill>
                  <a:schemeClr val="bg1"/>
                </a:solidFill>
                <a:latin typeface="Castellar" pitchFamily="18" charset="0"/>
              </a:rPr>
              <a:t> </a:t>
            </a:r>
            <a:r>
              <a:rPr lang="it-IT" dirty="0" err="1" smtClean="0">
                <a:solidFill>
                  <a:schemeClr val="bg1"/>
                </a:solidFill>
                <a:latin typeface="Castellar" pitchFamily="18" charset="0"/>
              </a:rPr>
              <a:t>Muller</a:t>
            </a:r>
            <a:r>
              <a:rPr lang="it-IT" dirty="0" smtClean="0">
                <a:solidFill>
                  <a:schemeClr val="bg1"/>
                </a:solidFill>
                <a:latin typeface="Castellar" pitchFamily="18" charset="0"/>
              </a:rPr>
              <a:t>: </a:t>
            </a:r>
            <a:r>
              <a:rPr lang="it-IT" dirty="0" err="1" smtClean="0">
                <a:solidFill>
                  <a:schemeClr val="bg1"/>
                </a:solidFill>
                <a:latin typeface="Castellar" pitchFamily="18" charset="0"/>
              </a:rPr>
              <a:t>Larey</a:t>
            </a:r>
            <a:r>
              <a:rPr lang="it-IT" dirty="0" smtClean="0">
                <a:solidFill>
                  <a:schemeClr val="bg1"/>
                </a:solidFill>
                <a:latin typeface="Castellar" pitchFamily="18" charset="0"/>
              </a:rPr>
              <a:t> </a:t>
            </a:r>
            <a:r>
              <a:rPr lang="it-IT" dirty="0" err="1" smtClean="0">
                <a:solidFill>
                  <a:schemeClr val="bg1"/>
                </a:solidFill>
                <a:latin typeface="Castellar" pitchFamily="18" charset="0"/>
              </a:rPr>
              <a:t>opérant</a:t>
            </a:r>
            <a:r>
              <a:rPr lang="it-IT" dirty="0" smtClean="0">
                <a:solidFill>
                  <a:schemeClr val="bg1"/>
                </a:solidFill>
                <a:latin typeface="Castellar" pitchFamily="18" charset="0"/>
              </a:rPr>
              <a:t> </a:t>
            </a:r>
            <a:r>
              <a:rPr lang="it-IT" dirty="0" err="1" smtClean="0">
                <a:solidFill>
                  <a:schemeClr val="bg1"/>
                </a:solidFill>
                <a:latin typeface="Castellar" pitchFamily="18" charset="0"/>
              </a:rPr>
              <a:t>sur</a:t>
            </a:r>
            <a:r>
              <a:rPr lang="it-IT" dirty="0" smtClean="0">
                <a:solidFill>
                  <a:schemeClr val="bg1"/>
                </a:solidFill>
                <a:latin typeface="Castellar" pitchFamily="18" charset="0"/>
              </a:rPr>
              <a:t> le </a:t>
            </a:r>
            <a:r>
              <a:rPr lang="it-IT" dirty="0" err="1" smtClean="0">
                <a:solidFill>
                  <a:schemeClr val="bg1"/>
                </a:solidFill>
                <a:latin typeface="Castellar" pitchFamily="18" charset="0"/>
              </a:rPr>
              <a:t>champ</a:t>
            </a:r>
            <a:r>
              <a:rPr lang="it-IT" dirty="0" smtClean="0">
                <a:solidFill>
                  <a:schemeClr val="bg1"/>
                </a:solidFill>
                <a:latin typeface="Castellar" pitchFamily="18" charset="0"/>
              </a:rPr>
              <a:t> de </a:t>
            </a:r>
            <a:r>
              <a:rPr lang="it-IT" dirty="0" err="1" smtClean="0">
                <a:solidFill>
                  <a:schemeClr val="bg1"/>
                </a:solidFill>
                <a:latin typeface="Castellar" pitchFamily="18" charset="0"/>
              </a:rPr>
              <a:t>bataille</a:t>
            </a:r>
            <a:r>
              <a:rPr lang="it-IT" dirty="0" smtClean="0">
                <a:solidFill>
                  <a:schemeClr val="bg1"/>
                </a:solidFill>
                <a:latin typeface="Castellar" pitchFamily="18" charset="0"/>
              </a:rPr>
              <a:t>, </a:t>
            </a:r>
            <a:r>
              <a:rPr lang="it-IT" dirty="0" err="1" smtClean="0">
                <a:solidFill>
                  <a:schemeClr val="bg1"/>
                </a:solidFill>
                <a:latin typeface="Castellar" pitchFamily="18" charset="0"/>
              </a:rPr>
              <a:t>Paris</a:t>
            </a:r>
            <a:r>
              <a:rPr lang="it-IT" dirty="0" smtClean="0">
                <a:solidFill>
                  <a:schemeClr val="bg1"/>
                </a:solidFill>
                <a:latin typeface="Castellar" pitchFamily="18" charset="0"/>
              </a:rPr>
              <a:t>, </a:t>
            </a:r>
            <a:r>
              <a:rPr lang="it-IT" dirty="0" err="1" smtClean="0">
                <a:solidFill>
                  <a:schemeClr val="bg1"/>
                </a:solidFill>
                <a:latin typeface="Castellar" pitchFamily="18" charset="0"/>
              </a:rPr>
              <a:t>Académie</a:t>
            </a:r>
            <a:r>
              <a:rPr lang="it-IT" dirty="0" smtClean="0">
                <a:solidFill>
                  <a:schemeClr val="bg1"/>
                </a:solidFill>
                <a:latin typeface="Castellar" pitchFamily="18" charset="0"/>
              </a:rPr>
              <a:t> </a:t>
            </a:r>
            <a:r>
              <a:rPr lang="it-IT" dirty="0" err="1" smtClean="0">
                <a:solidFill>
                  <a:schemeClr val="bg1"/>
                </a:solidFill>
                <a:latin typeface="Castellar" pitchFamily="18" charset="0"/>
              </a:rPr>
              <a:t>Nationale</a:t>
            </a:r>
            <a:r>
              <a:rPr lang="it-IT" dirty="0" smtClean="0">
                <a:solidFill>
                  <a:schemeClr val="bg1"/>
                </a:solidFill>
                <a:latin typeface="Castellar" pitchFamily="18" charset="0"/>
              </a:rPr>
              <a:t> de </a:t>
            </a:r>
            <a:r>
              <a:rPr lang="it-IT" dirty="0" err="1" smtClean="0">
                <a:solidFill>
                  <a:schemeClr val="bg1"/>
                </a:solidFill>
                <a:latin typeface="Castellar" pitchFamily="18" charset="0"/>
              </a:rPr>
              <a:t>Médecine</a:t>
            </a:r>
            <a:endParaRPr lang="it-IT" dirty="0">
              <a:solidFill>
                <a:schemeClr val="bg1"/>
              </a:solidFill>
              <a:latin typeface="Castellar"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8000" r="-8000"/>
          </a:stretch>
        </a:blipFill>
        <a:effectLst/>
      </p:bgPr>
    </p:bg>
    <p:spTree>
      <p:nvGrpSpPr>
        <p:cNvPr id="1" name=""/>
        <p:cNvGrpSpPr/>
        <p:nvPr/>
      </p:nvGrpSpPr>
      <p:grpSpPr>
        <a:xfrm>
          <a:off x="0" y="0"/>
          <a:ext cx="0" cy="0"/>
          <a:chOff x="0" y="0"/>
          <a:chExt cx="0" cy="0"/>
        </a:xfrm>
      </p:grpSpPr>
      <p:sp>
        <p:nvSpPr>
          <p:cNvPr id="4" name="Segnaposto numero diapositiva 3"/>
          <p:cNvSpPr>
            <a:spLocks noGrp="1"/>
          </p:cNvSpPr>
          <p:nvPr>
            <p:ph type="sldNum" sz="quarter" idx="10"/>
          </p:nvPr>
        </p:nvSpPr>
        <p:spPr/>
        <p:txBody>
          <a:bodyPr/>
          <a:lstStyle/>
          <a:p>
            <a:pPr>
              <a:defRPr/>
            </a:pPr>
            <a:fld id="{0040BBDC-2CFC-41CE-9ACE-BECFC8536A30}" type="slidenum">
              <a:rPr lang="it-IT" smtClean="0"/>
              <a:pPr>
                <a:defRPr/>
              </a:pPr>
              <a:t>5</a:t>
            </a:fld>
            <a:endParaRPr lang="it-IT"/>
          </a:p>
        </p:txBody>
      </p:sp>
      <p:pic>
        <p:nvPicPr>
          <p:cNvPr id="16387" name="Immagine 2" descr="Triage-Ribbon-Rolls-LSS-_i_lbw147317S.jpg"/>
          <p:cNvPicPr>
            <a:picLocks noChangeAspect="1"/>
          </p:cNvPicPr>
          <p:nvPr/>
        </p:nvPicPr>
        <p:blipFill>
          <a:blip r:embed="rId3" cstate="print"/>
          <a:srcRect/>
          <a:stretch>
            <a:fillRect/>
          </a:stretch>
        </p:blipFill>
        <p:spPr bwMode="auto">
          <a:xfrm>
            <a:off x="611188" y="260350"/>
            <a:ext cx="1279525" cy="1160463"/>
          </a:xfrm>
          <a:prstGeom prst="rect">
            <a:avLst/>
          </a:prstGeom>
          <a:noFill/>
          <a:ln w="9525">
            <a:noFill/>
            <a:miter lim="800000"/>
            <a:headEnd/>
            <a:tailEnd/>
          </a:ln>
        </p:spPr>
      </p:pic>
      <p:sp>
        <p:nvSpPr>
          <p:cNvPr id="16388" name="CasellaDiTesto 4"/>
          <p:cNvSpPr txBox="1">
            <a:spLocks noChangeArrowheads="1"/>
          </p:cNvSpPr>
          <p:nvPr/>
        </p:nvSpPr>
        <p:spPr bwMode="auto">
          <a:xfrm>
            <a:off x="1908175" y="476250"/>
            <a:ext cx="6767513" cy="369888"/>
          </a:xfrm>
          <a:prstGeom prst="rect">
            <a:avLst/>
          </a:prstGeom>
          <a:noFill/>
          <a:ln w="9525">
            <a:noFill/>
            <a:miter lim="800000"/>
            <a:headEnd/>
            <a:tailEnd/>
          </a:ln>
        </p:spPr>
        <p:txBody>
          <a:bodyPr>
            <a:spAutoFit/>
          </a:bodyPr>
          <a:lstStyle/>
          <a:p>
            <a:r>
              <a:rPr lang="it-IT"/>
              <a:t>Una vignetta per far riflettere sul rischio della routinizzazione….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idx="4294967295"/>
          </p:nvPr>
        </p:nvSpPr>
        <p:spPr/>
        <p:txBody>
          <a:bodyPr/>
          <a:lstStyle/>
          <a:p>
            <a:r>
              <a:rPr lang="it-IT" smtClean="0">
                <a:solidFill>
                  <a:srgbClr val="FF3300"/>
                </a:solidFill>
                <a:latin typeface="Arial Rounded MT Bold" pitchFamily="34" charset="0"/>
              </a:rPr>
              <a:t>Obiettivi del</a:t>
            </a:r>
            <a:r>
              <a:rPr lang="it-IT" i="1" smtClean="0">
                <a:solidFill>
                  <a:srgbClr val="FF3300"/>
                </a:solidFill>
                <a:latin typeface="Arial Rounded MT Bold" pitchFamily="34" charset="0"/>
              </a:rPr>
              <a:t> triage</a:t>
            </a:r>
          </a:p>
        </p:txBody>
      </p:sp>
      <p:sp>
        <p:nvSpPr>
          <p:cNvPr id="4" name="Segnaposto numero diapositiva 3"/>
          <p:cNvSpPr>
            <a:spLocks noGrp="1"/>
          </p:cNvSpPr>
          <p:nvPr>
            <p:ph type="sldNum" sz="quarter" idx="10"/>
          </p:nvPr>
        </p:nvSpPr>
        <p:spPr/>
        <p:txBody>
          <a:bodyPr/>
          <a:lstStyle/>
          <a:p>
            <a:pPr>
              <a:defRPr/>
            </a:pPr>
            <a:fld id="{BC0944B5-47C0-4678-9714-BC115747B0E9}" type="slidenum">
              <a:rPr lang="it-IT" smtClean="0"/>
              <a:pPr>
                <a:defRPr/>
              </a:pPr>
              <a:t>6</a:t>
            </a:fld>
            <a:endParaRPr lang="it-IT"/>
          </a:p>
        </p:txBody>
      </p:sp>
      <p:sp>
        <p:nvSpPr>
          <p:cNvPr id="5" name="Rettangolo 4"/>
          <p:cNvSpPr/>
          <p:nvPr/>
        </p:nvSpPr>
        <p:spPr>
          <a:xfrm>
            <a:off x="827584" y="2852936"/>
            <a:ext cx="7488832" cy="2677656"/>
          </a:xfrm>
          <a:prstGeom prst="rect">
            <a:avLst/>
          </a:prstGeom>
        </p:spPr>
        <p:txBody>
          <a:bodyPr wrap="square">
            <a:spAutoFit/>
          </a:bodyPr>
          <a:lstStyle/>
          <a:p>
            <a:pPr algn="just">
              <a:defRPr/>
            </a:pPr>
            <a:r>
              <a:rPr lang="it-IT" sz="2400" dirty="0">
                <a:latin typeface="Arial Rounded MT Bold" pitchFamily="34" charset="0"/>
              </a:rPr>
              <a:t>L’obiettivo è l’allocazione della </a:t>
            </a:r>
            <a:r>
              <a:rPr lang="it-IT" sz="2400" b="1" dirty="0">
                <a:effectLst>
                  <a:outerShdw blurRad="38100" dist="38100" dir="2700000" algn="tl">
                    <a:srgbClr val="C0C0C0"/>
                  </a:outerShdw>
                </a:effectLst>
                <a:latin typeface="Arial Rounded MT Bold" pitchFamily="34" charset="0"/>
              </a:rPr>
              <a:t>priorità</a:t>
            </a:r>
            <a:r>
              <a:rPr lang="it-IT" sz="2400" dirty="0">
                <a:latin typeface="Arial Rounded MT Bold" pitchFamily="34" charset="0"/>
              </a:rPr>
              <a:t> nel </a:t>
            </a:r>
            <a:r>
              <a:rPr lang="it-IT" sz="2400" dirty="0" smtClean="0">
                <a:latin typeface="Arial Rounded MT Bold" pitchFamily="34" charset="0"/>
              </a:rPr>
              <a:t>trattamento e della contestuale </a:t>
            </a:r>
            <a:r>
              <a:rPr lang="it-IT" sz="2400" b="1" dirty="0" smtClean="0">
                <a:effectLst>
                  <a:outerShdw blurRad="38100" dist="38100" dir="2700000" algn="tl">
                    <a:srgbClr val="C0C0C0"/>
                  </a:outerShdw>
                </a:effectLst>
                <a:latin typeface="Arial Rounded MT Bold" pitchFamily="34" charset="0"/>
              </a:rPr>
              <a:t>massimizzazione </a:t>
            </a:r>
            <a:r>
              <a:rPr lang="it-IT" sz="2400" dirty="0" smtClean="0">
                <a:latin typeface="Arial Rounded MT Bold" pitchFamily="34" charset="0"/>
              </a:rPr>
              <a:t>del </a:t>
            </a:r>
            <a:r>
              <a:rPr lang="it-IT" sz="2400" dirty="0">
                <a:latin typeface="Arial Rounded MT Bold" pitchFamily="34" charset="0"/>
              </a:rPr>
              <a:t>numero di “sopravvissuti</a:t>
            </a:r>
            <a:r>
              <a:rPr lang="it-IT" sz="2400" dirty="0" smtClean="0">
                <a:latin typeface="Arial Rounded MT Bold" pitchFamily="34" charset="0"/>
              </a:rPr>
              <a:t>”: ossia il problema </a:t>
            </a:r>
            <a:r>
              <a:rPr lang="it-IT" sz="2400" dirty="0">
                <a:latin typeface="Arial Rounded MT Bold" pitchFamily="34" charset="0"/>
              </a:rPr>
              <a:t>della contemporanea massimizzazione di </a:t>
            </a:r>
            <a:r>
              <a:rPr lang="it-IT" sz="2400" i="1" dirty="0">
                <a:effectLst>
                  <a:outerShdw blurRad="38100" dist="38100" dir="2700000" algn="tl">
                    <a:srgbClr val="000000">
                      <a:alpha val="43137"/>
                    </a:srgbClr>
                  </a:outerShdw>
                </a:effectLst>
                <a:latin typeface="Arial Rounded MT Bold" pitchFamily="34" charset="0"/>
              </a:rPr>
              <a:t>due</a:t>
            </a:r>
            <a:r>
              <a:rPr lang="it-IT" sz="2400" dirty="0">
                <a:latin typeface="Arial Rounded MT Bold" pitchFamily="34" charset="0"/>
              </a:rPr>
              <a:t> </a:t>
            </a:r>
            <a:r>
              <a:rPr lang="it-IT" sz="2400" dirty="0" smtClean="0">
                <a:latin typeface="Arial Rounded MT Bold" pitchFamily="34" charset="0"/>
              </a:rPr>
              <a:t>variabili che costituisce una delle principali critiche all’impianto utilitarista (v. procedimenti matematici di ottimizzazione vincolata).</a:t>
            </a:r>
            <a:endParaRPr lang="it-IT" sz="2400" dirty="0">
              <a:latin typeface="Arial Rounded MT Bold" pitchFamily="34" charset="0"/>
            </a:endParaRPr>
          </a:p>
        </p:txBody>
      </p:sp>
      <p:sp>
        <p:nvSpPr>
          <p:cNvPr id="6" name="Rettangolo 5"/>
          <p:cNvSpPr/>
          <p:nvPr/>
        </p:nvSpPr>
        <p:spPr>
          <a:xfrm>
            <a:off x="755650" y="1341438"/>
            <a:ext cx="7416800" cy="830997"/>
          </a:xfrm>
          <a:prstGeom prst="rect">
            <a:avLst/>
          </a:prstGeom>
        </p:spPr>
        <p:txBody>
          <a:bodyPr>
            <a:spAutoFit/>
          </a:bodyPr>
          <a:lstStyle/>
          <a:p>
            <a:pPr algn="just">
              <a:defRPr/>
            </a:pPr>
            <a:r>
              <a:rPr lang="it-IT" sz="2400" dirty="0">
                <a:latin typeface="Arial Rounded MT Bold" pitchFamily="34" charset="0"/>
              </a:rPr>
              <a:t>Caso paradigmatico </a:t>
            </a:r>
            <a:r>
              <a:rPr lang="it-IT" sz="2400" dirty="0" smtClean="0">
                <a:latin typeface="Arial Rounded MT Bold" pitchFamily="34" charset="0"/>
              </a:rPr>
              <a:t>di quella che David Hume definiva </a:t>
            </a:r>
            <a:r>
              <a:rPr lang="it-IT" sz="2400" dirty="0">
                <a:latin typeface="Arial Rounded MT Bold" pitchFamily="34" charset="0"/>
              </a:rPr>
              <a:t>“</a:t>
            </a:r>
            <a:r>
              <a:rPr lang="it-IT" sz="2400" i="1" dirty="0" err="1">
                <a:effectLst>
                  <a:outerShdw blurRad="38100" dist="38100" dir="2700000" algn="tl">
                    <a:srgbClr val="000000">
                      <a:alpha val="43137"/>
                    </a:srgbClr>
                  </a:outerShdw>
                </a:effectLst>
                <a:latin typeface="Arial Rounded MT Bold" pitchFamily="34" charset="0"/>
              </a:rPr>
              <a:t>dire*</a:t>
            </a:r>
            <a:r>
              <a:rPr lang="it-IT" sz="2400" i="1" dirty="0">
                <a:effectLst>
                  <a:outerShdw blurRad="38100" dist="38100" dir="2700000" algn="tl">
                    <a:srgbClr val="000000">
                      <a:alpha val="43137"/>
                    </a:srgbClr>
                  </a:outerShdw>
                </a:effectLst>
                <a:latin typeface="Arial Rounded MT Bold" pitchFamily="34" charset="0"/>
              </a:rPr>
              <a:t> </a:t>
            </a:r>
            <a:r>
              <a:rPr lang="it-IT" sz="2400" i="1" dirty="0" err="1">
                <a:effectLst>
                  <a:outerShdw blurRad="38100" dist="38100" dir="2700000" algn="tl">
                    <a:srgbClr val="000000">
                      <a:alpha val="43137"/>
                    </a:srgbClr>
                  </a:outerShdw>
                </a:effectLst>
                <a:latin typeface="Arial Rounded MT Bold" pitchFamily="34" charset="0"/>
              </a:rPr>
              <a:t>scarcity</a:t>
            </a:r>
            <a:r>
              <a:rPr lang="it-IT" sz="2400" dirty="0" smtClean="0">
                <a:latin typeface="Arial Rounded MT Bold" pitchFamily="34" charset="0"/>
              </a:rPr>
              <a:t>”</a:t>
            </a:r>
            <a:endParaRPr lang="it-IT" sz="2400" dirty="0">
              <a:latin typeface="Arial Rounded MT Bold" pitchFamily="34" charset="0"/>
            </a:endParaRPr>
          </a:p>
        </p:txBody>
      </p:sp>
      <p:sp>
        <p:nvSpPr>
          <p:cNvPr id="7" name="Rettangolo 6"/>
          <p:cNvSpPr/>
          <p:nvPr/>
        </p:nvSpPr>
        <p:spPr>
          <a:xfrm>
            <a:off x="6804248" y="1916832"/>
            <a:ext cx="7416800" cy="461963"/>
          </a:xfrm>
          <a:prstGeom prst="rect">
            <a:avLst/>
          </a:prstGeom>
        </p:spPr>
        <p:txBody>
          <a:bodyPr>
            <a:spAutoFit/>
          </a:bodyPr>
          <a:lstStyle/>
          <a:p>
            <a:pPr>
              <a:defRPr/>
            </a:pPr>
            <a:r>
              <a:rPr lang="it-IT" sz="2400" i="1" dirty="0">
                <a:effectLst>
                  <a:outerShdw blurRad="38100" dist="38100" dir="2700000" algn="tl">
                    <a:srgbClr val="000000">
                      <a:alpha val="43137"/>
                    </a:srgbClr>
                  </a:outerShdw>
                </a:effectLst>
                <a:latin typeface="Arial Rounded MT Bold" pitchFamily="34" charset="0"/>
              </a:rPr>
              <a:t>* urgente</a:t>
            </a:r>
            <a:endParaRPr lang="it-IT"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idx="4294967295"/>
          </p:nvPr>
        </p:nvSpPr>
        <p:spPr/>
        <p:txBody>
          <a:bodyPr/>
          <a:lstStyle/>
          <a:p>
            <a:r>
              <a:rPr lang="it-IT" smtClean="0">
                <a:solidFill>
                  <a:srgbClr val="FF3300"/>
                </a:solidFill>
                <a:latin typeface="Arial Rounded MT Bold" pitchFamily="34" charset="0"/>
              </a:rPr>
              <a:t>Obiettivi del</a:t>
            </a:r>
            <a:r>
              <a:rPr lang="it-IT" i="1" smtClean="0">
                <a:solidFill>
                  <a:srgbClr val="FF3300"/>
                </a:solidFill>
                <a:latin typeface="Arial Rounded MT Bold" pitchFamily="34" charset="0"/>
              </a:rPr>
              <a:t> triage</a:t>
            </a:r>
          </a:p>
        </p:txBody>
      </p:sp>
      <p:sp>
        <p:nvSpPr>
          <p:cNvPr id="4" name="Segnaposto numero diapositiva 3"/>
          <p:cNvSpPr>
            <a:spLocks noGrp="1"/>
          </p:cNvSpPr>
          <p:nvPr>
            <p:ph type="sldNum" sz="quarter" idx="10"/>
          </p:nvPr>
        </p:nvSpPr>
        <p:spPr/>
        <p:txBody>
          <a:bodyPr/>
          <a:lstStyle/>
          <a:p>
            <a:pPr>
              <a:defRPr/>
            </a:pPr>
            <a:fld id="{BC0944B5-47C0-4678-9714-BC115747B0E9}" type="slidenum">
              <a:rPr lang="it-IT" smtClean="0"/>
              <a:pPr>
                <a:defRPr/>
              </a:pPr>
              <a:t>7</a:t>
            </a:fld>
            <a:endParaRPr lang="it-IT"/>
          </a:p>
        </p:txBody>
      </p:sp>
      <p:sp>
        <p:nvSpPr>
          <p:cNvPr id="8" name="Rettangolo 7"/>
          <p:cNvSpPr/>
          <p:nvPr/>
        </p:nvSpPr>
        <p:spPr>
          <a:xfrm>
            <a:off x="971600" y="2204864"/>
            <a:ext cx="7200800" cy="3046988"/>
          </a:xfrm>
          <a:prstGeom prst="rect">
            <a:avLst/>
          </a:prstGeom>
        </p:spPr>
        <p:txBody>
          <a:bodyPr wrap="square">
            <a:spAutoFit/>
          </a:bodyPr>
          <a:lstStyle/>
          <a:p>
            <a:pPr algn="just">
              <a:defRPr/>
            </a:pPr>
            <a:r>
              <a:rPr lang="it-IT" sz="2400" dirty="0" smtClean="0">
                <a:latin typeface="Arial Rounded MT Bold" pitchFamily="34" charset="0"/>
              </a:rPr>
              <a:t>L’equità del </a:t>
            </a:r>
            <a:r>
              <a:rPr lang="it-IT" sz="2400" i="1" dirty="0" smtClean="0">
                <a:latin typeface="Arial Rounded MT Bold" pitchFamily="34" charset="0"/>
              </a:rPr>
              <a:t>triage</a:t>
            </a:r>
            <a:r>
              <a:rPr lang="it-IT" sz="2400" dirty="0" smtClean="0">
                <a:latin typeface="Arial Rounded MT Bold" pitchFamily="34" charset="0"/>
              </a:rPr>
              <a:t> non comporta un </a:t>
            </a:r>
            <a:r>
              <a:rPr lang="it-IT" sz="2400" i="1" dirty="0" smtClean="0">
                <a:effectLst>
                  <a:outerShdw blurRad="38100" dist="38100" dir="2700000" algn="tl">
                    <a:srgbClr val="000000">
                      <a:alpha val="43137"/>
                    </a:srgbClr>
                  </a:outerShdw>
                </a:effectLst>
                <a:latin typeface="Arial Rounded MT Bold" pitchFamily="34" charset="0"/>
              </a:rPr>
              <a:t>identico</a:t>
            </a:r>
            <a:r>
              <a:rPr lang="it-IT" sz="2400" dirty="0" smtClean="0">
                <a:latin typeface="Arial Rounded MT Bold" pitchFamily="34" charset="0"/>
              </a:rPr>
              <a:t> trattamento per </a:t>
            </a:r>
            <a:r>
              <a:rPr lang="it-IT" sz="2400" i="1" dirty="0" smtClean="0">
                <a:effectLst>
                  <a:outerShdw blurRad="38100" dist="38100" dir="2700000" algn="tl">
                    <a:srgbClr val="000000">
                      <a:alpha val="43137"/>
                    </a:srgbClr>
                  </a:outerShdw>
                </a:effectLst>
                <a:latin typeface="Arial Rounded MT Bold" pitchFamily="34" charset="0"/>
              </a:rPr>
              <a:t>tutti</a:t>
            </a:r>
            <a:r>
              <a:rPr lang="it-IT" sz="2400" dirty="0" smtClean="0">
                <a:latin typeface="Arial Rounded MT Bold" pitchFamily="34" charset="0"/>
              </a:rPr>
              <a:t> i richiedenti perché il suo obiettivo è unicamente la definizione della priorità della prestazione.</a:t>
            </a:r>
          </a:p>
          <a:p>
            <a:pPr algn="just">
              <a:defRPr/>
            </a:pPr>
            <a:r>
              <a:rPr lang="it-IT" sz="2400" dirty="0" smtClean="0">
                <a:latin typeface="Arial Rounded MT Bold" pitchFamily="34" charset="0"/>
              </a:rPr>
              <a:t>L’allocazione delle risorse non avviene in base ai bisogni, ma in base agli esiti attesi dell’intervento e all’entità delle risorse che esso richiede.</a:t>
            </a:r>
            <a:endParaRPr lang="it-IT"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AE14CA2F-87A8-4BEB-927B-7EE7B2026930}" type="slidenum">
              <a:rPr lang="it-IT"/>
              <a:pPr>
                <a:defRPr/>
              </a:pPr>
              <a:t>8</a:t>
            </a:fld>
            <a:endParaRPr lang="it-IT"/>
          </a:p>
        </p:txBody>
      </p:sp>
      <p:sp>
        <p:nvSpPr>
          <p:cNvPr id="26627" name="Rectangle 4"/>
          <p:cNvSpPr>
            <a:spLocks noGrp="1" noChangeArrowheads="1"/>
          </p:cNvSpPr>
          <p:nvPr>
            <p:ph type="title" idx="4294967295"/>
          </p:nvPr>
        </p:nvSpPr>
        <p:spPr>
          <a:xfrm>
            <a:off x="251520" y="332656"/>
            <a:ext cx="8373616" cy="1224136"/>
          </a:xfrm>
        </p:spPr>
        <p:txBody>
          <a:bodyPr/>
          <a:lstStyle/>
          <a:p>
            <a:pPr eaLnBrk="1" hangingPunct="1"/>
            <a:r>
              <a:rPr lang="it-IT" sz="4000" dirty="0" smtClean="0">
                <a:solidFill>
                  <a:srgbClr val="FF3300"/>
                </a:solidFill>
                <a:latin typeface="Arial Rounded MT Bold" pitchFamily="34" charset="0"/>
              </a:rPr>
              <a:t>Livelli di allocazione delle risorse</a:t>
            </a:r>
          </a:p>
        </p:txBody>
      </p:sp>
      <p:sp>
        <p:nvSpPr>
          <p:cNvPr id="10245" name="Rectangle 5"/>
          <p:cNvSpPr>
            <a:spLocks noChangeArrowheads="1"/>
          </p:cNvSpPr>
          <p:nvPr/>
        </p:nvSpPr>
        <p:spPr bwMode="auto">
          <a:xfrm>
            <a:off x="1619672" y="1556792"/>
            <a:ext cx="6984776" cy="1728192"/>
          </a:xfrm>
          <a:prstGeom prst="rect">
            <a:avLst/>
          </a:prstGeom>
          <a:noFill/>
          <a:ln w="9525">
            <a:noFill/>
            <a:miter lim="800000"/>
            <a:headEnd/>
            <a:tailEnd/>
          </a:ln>
        </p:spPr>
        <p:txBody>
          <a:bodyPr wrap="square">
            <a:spAutoFit/>
          </a:bodyPr>
          <a:lstStyle/>
          <a:p>
            <a:pPr algn="just">
              <a:defRPr/>
            </a:pPr>
            <a:r>
              <a:rPr lang="it-IT" sz="2400" dirty="0">
                <a:latin typeface="Arial Rounded MT Bold" pitchFamily="34" charset="0"/>
              </a:rPr>
              <a:t>A livello </a:t>
            </a:r>
            <a:r>
              <a:rPr lang="it-IT" sz="2400" dirty="0" smtClean="0">
                <a:solidFill>
                  <a:srgbClr val="FF3300"/>
                </a:solidFill>
                <a:latin typeface="Arial Rounded MT Bold" pitchFamily="34" charset="0"/>
              </a:rPr>
              <a:t>macro o intersistemico</a:t>
            </a:r>
            <a:r>
              <a:rPr lang="it-IT" sz="2400" dirty="0" smtClean="0">
                <a:latin typeface="Arial Rounded MT Bold" pitchFamily="34" charset="0"/>
              </a:rPr>
              <a:t>:</a:t>
            </a:r>
            <a:endParaRPr lang="it-IT" sz="2400" dirty="0">
              <a:latin typeface="Arial Rounded MT Bold" pitchFamily="34" charset="0"/>
            </a:endParaRPr>
          </a:p>
          <a:p>
            <a:pPr algn="just">
              <a:defRPr/>
            </a:pPr>
            <a:r>
              <a:rPr lang="it-IT" sz="2400" dirty="0">
                <a:latin typeface="Arial Rounded MT Bold" pitchFamily="34" charset="0"/>
              </a:rPr>
              <a:t>Distribuzione delle risorse monetarie tra diversi settori pubblici, tra cui le politiche sociali, o tra diversi programmi di </a:t>
            </a:r>
            <a:r>
              <a:rPr lang="it-IT" sz="2400" i="1" dirty="0">
                <a:latin typeface="Arial Rounded MT Bold" pitchFamily="34" charset="0"/>
              </a:rPr>
              <a:t>welfare</a:t>
            </a:r>
            <a:endParaRPr lang="it-IT" sz="2400" dirty="0">
              <a:latin typeface="Arial Rounded MT Bold" pitchFamily="34" charset="0"/>
            </a:endParaRPr>
          </a:p>
          <a:p>
            <a:pPr algn="just">
              <a:defRPr/>
            </a:pPr>
            <a:endParaRPr lang="it-IT" sz="1100" dirty="0">
              <a:latin typeface="Arial Rounded MT Bold" pitchFamily="34" charset="0"/>
            </a:endParaRPr>
          </a:p>
        </p:txBody>
      </p:sp>
      <p:sp>
        <p:nvSpPr>
          <p:cNvPr id="6" name="Freccia circolare a destra 5"/>
          <p:cNvSpPr/>
          <p:nvPr/>
        </p:nvSpPr>
        <p:spPr>
          <a:xfrm>
            <a:off x="323528" y="2852936"/>
            <a:ext cx="1296144" cy="1152128"/>
          </a:xfrm>
          <a:prstGeom prst="curvedRightArrow">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CasellaDiTesto 6"/>
          <p:cNvSpPr txBox="1"/>
          <p:nvPr/>
        </p:nvSpPr>
        <p:spPr>
          <a:xfrm>
            <a:off x="1691680" y="3501008"/>
            <a:ext cx="6480720" cy="523220"/>
          </a:xfrm>
          <a:prstGeom prst="rect">
            <a:avLst/>
          </a:prstGeom>
          <a:noFill/>
        </p:spPr>
        <p:txBody>
          <a:bodyPr wrap="square" rtlCol="0">
            <a:spAutoFit/>
          </a:bodyPr>
          <a:lstStyle/>
          <a:p>
            <a:r>
              <a:rPr lang="it-IT" sz="2800" dirty="0" smtClean="0">
                <a:solidFill>
                  <a:srgbClr val="006600"/>
                </a:solidFill>
                <a:latin typeface="Bernard MT Condensed" pitchFamily="18" charset="0"/>
              </a:rPr>
              <a:t>Decisioni politiche di primo ordine</a:t>
            </a:r>
            <a:endParaRPr lang="it-IT" sz="2800" dirty="0">
              <a:solidFill>
                <a:srgbClr val="006600"/>
              </a:solidFill>
              <a:latin typeface="Bernard MT Condensed" pitchFamily="18" charset="0"/>
            </a:endParaRPr>
          </a:p>
        </p:txBody>
      </p:sp>
      <p:sp>
        <p:nvSpPr>
          <p:cNvPr id="8" name="CasellaDiTesto 7"/>
          <p:cNvSpPr txBox="1"/>
          <p:nvPr/>
        </p:nvSpPr>
        <p:spPr>
          <a:xfrm>
            <a:off x="323528" y="4509120"/>
            <a:ext cx="7920880" cy="523220"/>
          </a:xfrm>
          <a:prstGeom prst="rect">
            <a:avLst/>
          </a:prstGeom>
          <a:noFill/>
        </p:spPr>
        <p:txBody>
          <a:bodyPr wrap="square" rtlCol="0">
            <a:spAutoFit/>
          </a:bodyPr>
          <a:lstStyle/>
          <a:p>
            <a:r>
              <a:rPr lang="it-IT" sz="2400" dirty="0" smtClean="0">
                <a:latin typeface="Arial Rounded MT Bold" pitchFamily="34" charset="0"/>
              </a:rPr>
              <a:t>Enfasi sull’aspetto dell’</a:t>
            </a:r>
            <a:r>
              <a:rPr lang="it-IT" sz="2800" dirty="0" smtClean="0">
                <a:solidFill>
                  <a:srgbClr val="006600"/>
                </a:solidFill>
                <a:latin typeface="Bernard MT Condensed" pitchFamily="18" charset="0"/>
              </a:rPr>
              <a:t>efficienza</a:t>
            </a:r>
          </a:p>
        </p:txBody>
      </p:sp>
      <p:sp>
        <p:nvSpPr>
          <p:cNvPr id="9" name="CasellaDiTesto 8"/>
          <p:cNvSpPr txBox="1"/>
          <p:nvPr/>
        </p:nvSpPr>
        <p:spPr>
          <a:xfrm>
            <a:off x="5724128" y="4293096"/>
            <a:ext cx="3131840" cy="1323439"/>
          </a:xfrm>
          <a:prstGeom prst="rect">
            <a:avLst/>
          </a:prstGeom>
          <a:noFill/>
        </p:spPr>
        <p:txBody>
          <a:bodyPr wrap="square" rtlCol="0">
            <a:spAutoFit/>
          </a:bodyPr>
          <a:lstStyle/>
          <a:p>
            <a:pPr>
              <a:spcBef>
                <a:spcPts val="1200"/>
              </a:spcBef>
            </a:pPr>
            <a:r>
              <a:rPr lang="it-IT" sz="2000" dirty="0" smtClean="0">
                <a:latin typeface="Arial Rounded MT Bold" pitchFamily="34" charset="0"/>
              </a:rPr>
              <a:t>Produttività</a:t>
            </a:r>
          </a:p>
          <a:p>
            <a:pPr>
              <a:spcBef>
                <a:spcPts val="1200"/>
              </a:spcBef>
            </a:pPr>
            <a:r>
              <a:rPr lang="it-IT" sz="2000" dirty="0" smtClean="0">
                <a:latin typeface="Arial Rounded MT Bold" pitchFamily="34" charset="0"/>
              </a:rPr>
              <a:t>Utilità marginale</a:t>
            </a:r>
          </a:p>
          <a:p>
            <a:pPr>
              <a:spcBef>
                <a:spcPts val="1200"/>
              </a:spcBef>
            </a:pPr>
            <a:r>
              <a:rPr lang="it-IT" sz="2000" dirty="0" smtClean="0">
                <a:latin typeface="Arial Rounded MT Bold" pitchFamily="34" charset="0"/>
              </a:rPr>
              <a:t>Effetti a lungo termine</a:t>
            </a:r>
          </a:p>
        </p:txBody>
      </p:sp>
      <p:cxnSp>
        <p:nvCxnSpPr>
          <p:cNvPr id="11" name="Connettore 1 10"/>
          <p:cNvCxnSpPr/>
          <p:nvPr/>
        </p:nvCxnSpPr>
        <p:spPr>
          <a:xfrm flipV="1">
            <a:off x="5220072" y="4509120"/>
            <a:ext cx="504056" cy="144016"/>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3" name="Connettore 1 12"/>
          <p:cNvCxnSpPr>
            <a:endCxn id="9" idx="1"/>
          </p:cNvCxnSpPr>
          <p:nvPr/>
        </p:nvCxnSpPr>
        <p:spPr>
          <a:xfrm>
            <a:off x="5292080" y="4797152"/>
            <a:ext cx="432048" cy="157664"/>
          </a:xfrm>
          <a:prstGeom prst="line">
            <a:avLst/>
          </a:prstGeom>
          <a:ln/>
        </p:spPr>
        <p:style>
          <a:lnRef idx="3">
            <a:schemeClr val="accent6"/>
          </a:lnRef>
          <a:fillRef idx="0">
            <a:schemeClr val="accent6"/>
          </a:fillRef>
          <a:effectRef idx="2">
            <a:schemeClr val="accent6"/>
          </a:effectRef>
          <a:fontRef idx="minor">
            <a:schemeClr val="tx1"/>
          </a:fontRef>
        </p:style>
      </p:cxnSp>
      <p:cxnSp>
        <p:nvCxnSpPr>
          <p:cNvPr id="15" name="Connettore 1 14"/>
          <p:cNvCxnSpPr/>
          <p:nvPr/>
        </p:nvCxnSpPr>
        <p:spPr>
          <a:xfrm>
            <a:off x="5148064" y="4941168"/>
            <a:ext cx="576064" cy="432048"/>
          </a:xfrm>
          <a:prstGeom prst="line">
            <a:avLst/>
          </a:prstGeom>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AE14CA2F-87A8-4BEB-927B-7EE7B2026930}" type="slidenum">
              <a:rPr lang="it-IT"/>
              <a:pPr>
                <a:defRPr/>
              </a:pPr>
              <a:t>9</a:t>
            </a:fld>
            <a:endParaRPr lang="it-IT"/>
          </a:p>
        </p:txBody>
      </p:sp>
      <p:sp>
        <p:nvSpPr>
          <p:cNvPr id="26627" name="Rectangle 4"/>
          <p:cNvSpPr>
            <a:spLocks noGrp="1" noChangeArrowheads="1"/>
          </p:cNvSpPr>
          <p:nvPr>
            <p:ph type="title" idx="4294967295"/>
          </p:nvPr>
        </p:nvSpPr>
        <p:spPr>
          <a:xfrm>
            <a:off x="179512" y="332656"/>
            <a:ext cx="8445624" cy="1224136"/>
          </a:xfrm>
        </p:spPr>
        <p:txBody>
          <a:bodyPr/>
          <a:lstStyle/>
          <a:p>
            <a:pPr eaLnBrk="1" hangingPunct="1"/>
            <a:r>
              <a:rPr lang="it-IT" sz="4000" dirty="0" smtClean="0">
                <a:solidFill>
                  <a:srgbClr val="FF3300"/>
                </a:solidFill>
                <a:latin typeface="Arial Rounded MT Bold" pitchFamily="34" charset="0"/>
              </a:rPr>
              <a:t>Livelli di allocazione delle risorse</a:t>
            </a:r>
          </a:p>
        </p:txBody>
      </p:sp>
      <p:sp>
        <p:nvSpPr>
          <p:cNvPr id="10245" name="Rectangle 5"/>
          <p:cNvSpPr>
            <a:spLocks noChangeArrowheads="1"/>
          </p:cNvSpPr>
          <p:nvPr/>
        </p:nvSpPr>
        <p:spPr bwMode="auto">
          <a:xfrm>
            <a:off x="1835696" y="1484784"/>
            <a:ext cx="6624340" cy="2308324"/>
          </a:xfrm>
          <a:prstGeom prst="rect">
            <a:avLst/>
          </a:prstGeom>
          <a:noFill/>
          <a:ln w="9525">
            <a:noFill/>
            <a:miter lim="800000"/>
            <a:headEnd/>
            <a:tailEnd/>
          </a:ln>
        </p:spPr>
        <p:txBody>
          <a:bodyPr wrap="square">
            <a:spAutoFit/>
          </a:bodyPr>
          <a:lstStyle/>
          <a:p>
            <a:pPr algn="just">
              <a:defRPr/>
            </a:pPr>
            <a:r>
              <a:rPr lang="it-IT" sz="2400" dirty="0" smtClean="0">
                <a:latin typeface="Arial Rounded MT Bold" pitchFamily="34" charset="0"/>
              </a:rPr>
              <a:t>A </a:t>
            </a:r>
            <a:r>
              <a:rPr lang="it-IT" sz="2400" dirty="0">
                <a:latin typeface="Arial Rounded MT Bold" pitchFamily="34" charset="0"/>
              </a:rPr>
              <a:t>livello </a:t>
            </a:r>
            <a:r>
              <a:rPr lang="it-IT" sz="2400" dirty="0" smtClean="0">
                <a:solidFill>
                  <a:srgbClr val="FF3300"/>
                </a:solidFill>
                <a:latin typeface="Arial Rounded MT Bold" pitchFamily="34" charset="0"/>
              </a:rPr>
              <a:t>micro o </a:t>
            </a:r>
            <a:r>
              <a:rPr lang="it-IT" sz="2400" dirty="0" err="1" smtClean="0">
                <a:solidFill>
                  <a:srgbClr val="FF3300"/>
                </a:solidFill>
                <a:latin typeface="Arial Rounded MT Bold" pitchFamily="34" charset="0"/>
              </a:rPr>
              <a:t>intrasistemico</a:t>
            </a:r>
            <a:r>
              <a:rPr lang="it-IT" sz="2400" dirty="0" smtClean="0">
                <a:latin typeface="Arial Rounded MT Bold" pitchFamily="34" charset="0"/>
              </a:rPr>
              <a:t>:</a:t>
            </a:r>
            <a:endParaRPr lang="it-IT" sz="2400" dirty="0">
              <a:latin typeface="Arial Rounded MT Bold" pitchFamily="34" charset="0"/>
            </a:endParaRPr>
          </a:p>
          <a:p>
            <a:pPr algn="just">
              <a:defRPr/>
            </a:pPr>
            <a:r>
              <a:rPr lang="it-IT" sz="2400" dirty="0">
                <a:latin typeface="Arial Rounded MT Bold" pitchFamily="34" charset="0"/>
              </a:rPr>
              <a:t>Erogazione di prestazioni e servizi </a:t>
            </a:r>
            <a:r>
              <a:rPr lang="it-IT" sz="2400" dirty="0" smtClean="0">
                <a:latin typeface="Arial Rounded MT Bold" pitchFamily="34" charset="0"/>
              </a:rPr>
              <a:t>sociali il cui ammontare complessivo è già stato determinato </a:t>
            </a:r>
            <a:r>
              <a:rPr lang="it-IT" sz="2400" dirty="0">
                <a:latin typeface="Arial Rounded MT Bold" pitchFamily="34" charset="0"/>
              </a:rPr>
              <a:t>agli individui </a:t>
            </a:r>
            <a:endParaRPr lang="it-IT" sz="2400" dirty="0" smtClean="0">
              <a:latin typeface="Arial Rounded MT Bold" pitchFamily="34" charset="0"/>
            </a:endParaRPr>
          </a:p>
          <a:p>
            <a:pPr algn="just">
              <a:defRPr/>
            </a:pPr>
            <a:r>
              <a:rPr lang="it-IT" sz="2400" i="1" dirty="0" smtClean="0">
                <a:effectLst>
                  <a:outerShdw blurRad="38100" dist="38100" dir="2700000" algn="tl">
                    <a:srgbClr val="000000">
                      <a:alpha val="43137"/>
                    </a:srgbClr>
                  </a:outerShdw>
                </a:effectLst>
                <a:latin typeface="Arial Rounded MT Bold" pitchFamily="34" charset="0"/>
              </a:rPr>
              <a:t>modalità </a:t>
            </a:r>
            <a:r>
              <a:rPr lang="it-IT" sz="2400" i="1" dirty="0">
                <a:effectLst>
                  <a:outerShdw blurRad="38100" dist="38100" dir="2700000" algn="tl">
                    <a:srgbClr val="000000">
                      <a:alpha val="43137"/>
                    </a:srgbClr>
                  </a:outerShdw>
                </a:effectLst>
                <a:latin typeface="Arial Rounded MT Bold" pitchFamily="34" charset="0"/>
              </a:rPr>
              <a:t>di gestione dell’eccesso di domanda di </a:t>
            </a:r>
            <a:r>
              <a:rPr lang="it-IT" sz="2400" i="1" dirty="0" smtClean="0">
                <a:effectLst>
                  <a:outerShdw blurRad="38100" dist="38100" dir="2700000" algn="tl">
                    <a:srgbClr val="000000">
                      <a:alpha val="43137"/>
                    </a:srgbClr>
                  </a:outerShdw>
                </a:effectLst>
                <a:latin typeface="Arial Rounded MT Bold" pitchFamily="34" charset="0"/>
              </a:rPr>
              <a:t>servizi</a:t>
            </a:r>
            <a:endParaRPr lang="it-IT" sz="2400" i="1" dirty="0">
              <a:effectLst>
                <a:outerShdw blurRad="38100" dist="38100" dir="2700000" algn="tl">
                  <a:srgbClr val="000000">
                    <a:alpha val="43137"/>
                  </a:srgbClr>
                </a:outerShdw>
              </a:effectLst>
              <a:latin typeface="Arial Rounded MT Bold" pitchFamily="34" charset="0"/>
            </a:endParaRPr>
          </a:p>
        </p:txBody>
      </p:sp>
      <p:sp>
        <p:nvSpPr>
          <p:cNvPr id="6" name="Freccia circolare a destra 5"/>
          <p:cNvSpPr/>
          <p:nvPr/>
        </p:nvSpPr>
        <p:spPr>
          <a:xfrm>
            <a:off x="395536" y="2852936"/>
            <a:ext cx="1368152" cy="1440160"/>
          </a:xfrm>
          <a:prstGeom prst="curvedRightArrow">
            <a:avLst/>
          </a:prstGeom>
          <a:solidFill>
            <a:srgbClr val="00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CasellaDiTesto 6"/>
          <p:cNvSpPr txBox="1"/>
          <p:nvPr/>
        </p:nvSpPr>
        <p:spPr>
          <a:xfrm>
            <a:off x="1763688" y="3789040"/>
            <a:ext cx="6480720" cy="523220"/>
          </a:xfrm>
          <a:prstGeom prst="rect">
            <a:avLst/>
          </a:prstGeom>
          <a:noFill/>
        </p:spPr>
        <p:txBody>
          <a:bodyPr wrap="square" rtlCol="0">
            <a:spAutoFit/>
          </a:bodyPr>
          <a:lstStyle/>
          <a:p>
            <a:r>
              <a:rPr lang="it-IT" sz="2800" dirty="0" smtClean="0">
                <a:solidFill>
                  <a:srgbClr val="006600"/>
                </a:solidFill>
                <a:latin typeface="Bernard MT Condensed" pitchFamily="18" charset="0"/>
              </a:rPr>
              <a:t>Decisioni di secondo ordine</a:t>
            </a:r>
            <a:endParaRPr lang="it-IT" sz="2800" dirty="0">
              <a:solidFill>
                <a:srgbClr val="006600"/>
              </a:solidFill>
              <a:latin typeface="Bernard MT Condensed" pitchFamily="18" charset="0"/>
            </a:endParaRPr>
          </a:p>
        </p:txBody>
      </p:sp>
      <p:sp>
        <p:nvSpPr>
          <p:cNvPr id="8" name="CasellaDiTesto 7"/>
          <p:cNvSpPr txBox="1"/>
          <p:nvPr/>
        </p:nvSpPr>
        <p:spPr>
          <a:xfrm>
            <a:off x="611560" y="4581128"/>
            <a:ext cx="7848872" cy="1569660"/>
          </a:xfrm>
          <a:prstGeom prst="rect">
            <a:avLst/>
          </a:prstGeom>
          <a:noFill/>
        </p:spPr>
        <p:txBody>
          <a:bodyPr wrap="square" rtlCol="0">
            <a:spAutoFit/>
          </a:bodyPr>
          <a:lstStyle/>
          <a:p>
            <a:pPr algn="just"/>
            <a:r>
              <a:rPr lang="it-IT" sz="2400" dirty="0" smtClean="0">
                <a:latin typeface="Arial Rounded MT Bold" pitchFamily="34" charset="0"/>
              </a:rPr>
              <a:t>Le priorità sono riferite a:</a:t>
            </a:r>
          </a:p>
          <a:p>
            <a:pPr marL="342900" indent="-342900" algn="just">
              <a:buAutoNum type="alphaLcParenR"/>
            </a:pPr>
            <a:r>
              <a:rPr lang="it-IT" sz="2400" dirty="0" smtClean="0">
                <a:latin typeface="Arial Rounded MT Bold" pitchFamily="34" charset="0"/>
              </a:rPr>
              <a:t>diverse </a:t>
            </a:r>
            <a:r>
              <a:rPr lang="it-IT" sz="2400" i="1" dirty="0" smtClean="0">
                <a:effectLst>
                  <a:outerShdw blurRad="38100" dist="38100" dir="2700000" algn="tl">
                    <a:srgbClr val="000000">
                      <a:alpha val="43137"/>
                    </a:srgbClr>
                  </a:outerShdw>
                </a:effectLst>
                <a:latin typeface="Arial Rounded MT Bold" pitchFamily="34" charset="0"/>
              </a:rPr>
              <a:t>attività</a:t>
            </a:r>
            <a:r>
              <a:rPr lang="it-IT" sz="2400" dirty="0" smtClean="0">
                <a:latin typeface="Arial Rounded MT Bold" pitchFamily="34" charset="0"/>
              </a:rPr>
              <a:t> nell’ambito del servizio;</a:t>
            </a:r>
          </a:p>
          <a:p>
            <a:pPr marL="342900" indent="-342900" algn="just">
              <a:buAutoNum type="alphaLcParenR"/>
            </a:pPr>
            <a:r>
              <a:rPr lang="it-IT" sz="2400" dirty="0" smtClean="0">
                <a:latin typeface="Arial Rounded MT Bold" pitchFamily="34" charset="0"/>
              </a:rPr>
              <a:t>diversi </a:t>
            </a:r>
            <a:r>
              <a:rPr lang="it-IT" sz="2400" i="1" dirty="0" smtClean="0">
                <a:effectLst>
                  <a:outerShdw blurRad="38100" dist="38100" dir="2700000" algn="tl">
                    <a:srgbClr val="000000">
                      <a:alpha val="43137"/>
                    </a:srgbClr>
                  </a:outerShdw>
                </a:effectLst>
                <a:latin typeface="Arial Rounded MT Bold" pitchFamily="34" charset="0"/>
              </a:rPr>
              <a:t>tipi di utilizzatori </a:t>
            </a:r>
            <a:r>
              <a:rPr lang="it-IT" sz="2400" dirty="0" smtClean="0">
                <a:latin typeface="Arial Rounded MT Bold" pitchFamily="34" charset="0"/>
              </a:rPr>
              <a:t>nell’ambito di talune attività assistenziali</a:t>
            </a:r>
            <a:endParaRPr lang="it-IT"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idx="4294967295"/>
          </p:nvPr>
        </p:nvSpPr>
        <p:spPr>
          <a:xfrm>
            <a:off x="467544" y="620688"/>
            <a:ext cx="8229600" cy="1143000"/>
          </a:xfrm>
        </p:spPr>
        <p:txBody>
          <a:bodyPr/>
          <a:lstStyle/>
          <a:p>
            <a:r>
              <a:rPr lang="it-IT" dirty="0" smtClean="0">
                <a:solidFill>
                  <a:srgbClr val="FF3300"/>
                </a:solidFill>
                <a:latin typeface="Arial Rounded MT Bold" pitchFamily="34" charset="0"/>
              </a:rPr>
              <a:t>Classificazione del</a:t>
            </a:r>
            <a:r>
              <a:rPr lang="it-IT" i="1" dirty="0" smtClean="0">
                <a:solidFill>
                  <a:srgbClr val="FF3300"/>
                </a:solidFill>
                <a:latin typeface="Arial Rounded MT Bold" pitchFamily="34" charset="0"/>
              </a:rPr>
              <a:t> triage </a:t>
            </a:r>
            <a:r>
              <a:rPr lang="it-IT" dirty="0" smtClean="0">
                <a:solidFill>
                  <a:srgbClr val="FF3300"/>
                </a:solidFill>
                <a:latin typeface="Arial Rounded MT Bold" pitchFamily="34" charset="0"/>
              </a:rPr>
              <a:t>nei servizi sociali</a:t>
            </a:r>
          </a:p>
        </p:txBody>
      </p:sp>
      <p:sp>
        <p:nvSpPr>
          <p:cNvPr id="4" name="Segnaposto numero diapositiva 3"/>
          <p:cNvSpPr>
            <a:spLocks noGrp="1"/>
          </p:cNvSpPr>
          <p:nvPr>
            <p:ph type="sldNum" sz="quarter" idx="10"/>
          </p:nvPr>
        </p:nvSpPr>
        <p:spPr/>
        <p:txBody>
          <a:bodyPr/>
          <a:lstStyle/>
          <a:p>
            <a:pPr>
              <a:defRPr/>
            </a:pPr>
            <a:fld id="{BC0944B5-47C0-4678-9714-BC115747B0E9}" type="slidenum">
              <a:rPr lang="it-IT" smtClean="0"/>
              <a:pPr>
                <a:defRPr/>
              </a:pPr>
              <a:t>10</a:t>
            </a:fld>
            <a:endParaRPr lang="it-IT"/>
          </a:p>
        </p:txBody>
      </p:sp>
      <p:sp>
        <p:nvSpPr>
          <p:cNvPr id="8" name="Rettangolo 7"/>
          <p:cNvSpPr/>
          <p:nvPr/>
        </p:nvSpPr>
        <p:spPr>
          <a:xfrm>
            <a:off x="611560" y="1700808"/>
            <a:ext cx="7992888" cy="5262979"/>
          </a:xfrm>
          <a:prstGeom prst="rect">
            <a:avLst/>
          </a:prstGeom>
        </p:spPr>
        <p:txBody>
          <a:bodyPr wrap="square">
            <a:spAutoFit/>
          </a:bodyPr>
          <a:lstStyle/>
          <a:p>
            <a:pPr algn="just">
              <a:defRPr/>
            </a:pPr>
            <a:r>
              <a:rPr lang="it-IT" sz="2400" dirty="0" smtClean="0">
                <a:solidFill>
                  <a:srgbClr val="FF0000"/>
                </a:solidFill>
                <a:latin typeface="Arial Rounded MT Bold" pitchFamily="34" charset="0"/>
              </a:rPr>
              <a:t>Gruppo 1</a:t>
            </a:r>
          </a:p>
          <a:p>
            <a:pPr algn="just">
              <a:defRPr/>
            </a:pPr>
            <a:r>
              <a:rPr lang="it-IT" sz="2400" dirty="0" smtClean="0">
                <a:latin typeface="Arial Rounded MT Bold" pitchFamily="34" charset="0"/>
              </a:rPr>
              <a:t>Individui che non sono in grado di “sopravvivere” nella comunità indipendentemente dal sostegno offerto, oppure che richiedono livelli di intervento così elevati da risolversi in costi “irragionevoli”</a:t>
            </a:r>
          </a:p>
          <a:p>
            <a:pPr algn="just">
              <a:defRPr/>
            </a:pPr>
            <a:endParaRPr lang="it-IT" sz="2400" dirty="0" smtClean="0">
              <a:latin typeface="Arial Rounded MT Bold" pitchFamily="34" charset="0"/>
            </a:endParaRPr>
          </a:p>
          <a:p>
            <a:pPr algn="just">
              <a:defRPr/>
            </a:pPr>
            <a:r>
              <a:rPr lang="it-IT" sz="2400" dirty="0" smtClean="0">
                <a:solidFill>
                  <a:srgbClr val="FF0000"/>
                </a:solidFill>
                <a:latin typeface="Arial Rounded MT Bold" pitchFamily="34" charset="0"/>
              </a:rPr>
              <a:t>Gruppo 2</a:t>
            </a:r>
          </a:p>
          <a:p>
            <a:pPr algn="just">
              <a:defRPr/>
            </a:pPr>
            <a:r>
              <a:rPr lang="it-IT" sz="2400" dirty="0" smtClean="0">
                <a:latin typeface="Arial Rounded MT Bold" pitchFamily="34" charset="0"/>
              </a:rPr>
              <a:t>Individui di cui può essere evitata l’istituzionalizzazione mediante l’erogazione di una quantità ragionevole di risorse ma che non sarebbero in grado di sopravvivere nella comunità in assenza di una adeguato sostegno</a:t>
            </a:r>
          </a:p>
          <a:p>
            <a:pPr algn="just">
              <a:defRPr/>
            </a:pPr>
            <a:endParaRPr lang="it-IT" sz="2400" dirty="0" smtClean="0">
              <a:solidFill>
                <a:srgbClr val="FF0000"/>
              </a:solidFill>
              <a:latin typeface="Arial Rounded MT Bold" pitchFamily="34" charset="0"/>
            </a:endParaRPr>
          </a:p>
          <a:p>
            <a:pPr algn="just">
              <a:defRPr/>
            </a:pPr>
            <a:endParaRPr lang="it-IT" sz="2400" dirty="0">
              <a:latin typeface="Arial Rounded MT Bold"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idx="4294967295"/>
          </p:nvPr>
        </p:nvSpPr>
        <p:spPr>
          <a:xfrm>
            <a:off x="467544" y="620688"/>
            <a:ext cx="8229600" cy="1143000"/>
          </a:xfrm>
        </p:spPr>
        <p:txBody>
          <a:bodyPr/>
          <a:lstStyle/>
          <a:p>
            <a:r>
              <a:rPr lang="it-IT" dirty="0" smtClean="0">
                <a:solidFill>
                  <a:srgbClr val="FF3300"/>
                </a:solidFill>
                <a:latin typeface="Arial Rounded MT Bold" pitchFamily="34" charset="0"/>
              </a:rPr>
              <a:t>Classificazione del</a:t>
            </a:r>
            <a:r>
              <a:rPr lang="it-IT" i="1" dirty="0" smtClean="0">
                <a:solidFill>
                  <a:srgbClr val="FF3300"/>
                </a:solidFill>
                <a:latin typeface="Arial Rounded MT Bold" pitchFamily="34" charset="0"/>
              </a:rPr>
              <a:t> triage </a:t>
            </a:r>
            <a:r>
              <a:rPr lang="it-IT" dirty="0" smtClean="0">
                <a:solidFill>
                  <a:srgbClr val="FF3300"/>
                </a:solidFill>
                <a:latin typeface="Arial Rounded MT Bold" pitchFamily="34" charset="0"/>
              </a:rPr>
              <a:t>nei servizi sociali</a:t>
            </a:r>
          </a:p>
        </p:txBody>
      </p:sp>
      <p:sp>
        <p:nvSpPr>
          <p:cNvPr id="4" name="Segnaposto numero diapositiva 3"/>
          <p:cNvSpPr>
            <a:spLocks noGrp="1"/>
          </p:cNvSpPr>
          <p:nvPr>
            <p:ph type="sldNum" sz="quarter" idx="10"/>
          </p:nvPr>
        </p:nvSpPr>
        <p:spPr/>
        <p:txBody>
          <a:bodyPr/>
          <a:lstStyle/>
          <a:p>
            <a:pPr>
              <a:defRPr/>
            </a:pPr>
            <a:fld id="{BC0944B5-47C0-4678-9714-BC115747B0E9}" type="slidenum">
              <a:rPr lang="it-IT" smtClean="0"/>
              <a:pPr>
                <a:defRPr/>
              </a:pPr>
              <a:t>11</a:t>
            </a:fld>
            <a:endParaRPr lang="it-IT"/>
          </a:p>
        </p:txBody>
      </p:sp>
      <p:sp>
        <p:nvSpPr>
          <p:cNvPr id="8" name="Rettangolo 7"/>
          <p:cNvSpPr/>
          <p:nvPr/>
        </p:nvSpPr>
        <p:spPr>
          <a:xfrm>
            <a:off x="539552" y="2060848"/>
            <a:ext cx="7992888" cy="3970318"/>
          </a:xfrm>
          <a:prstGeom prst="rect">
            <a:avLst/>
          </a:prstGeom>
          <a:noFill/>
        </p:spPr>
        <p:txBody>
          <a:bodyPr wrap="square">
            <a:spAutoFit/>
          </a:bodyPr>
          <a:lstStyle/>
          <a:p>
            <a:pPr algn="just">
              <a:defRPr/>
            </a:pPr>
            <a:r>
              <a:rPr lang="it-IT" sz="2400" dirty="0" smtClean="0">
                <a:solidFill>
                  <a:srgbClr val="FF0000"/>
                </a:solidFill>
                <a:latin typeface="Arial Rounded MT Bold" pitchFamily="34" charset="0"/>
              </a:rPr>
              <a:t>Gruppo 3</a:t>
            </a:r>
          </a:p>
          <a:p>
            <a:pPr algn="just">
              <a:defRPr/>
            </a:pPr>
            <a:r>
              <a:rPr lang="it-IT" sz="2400" dirty="0" smtClean="0">
                <a:latin typeface="Arial Rounded MT Bold" pitchFamily="34" charset="0"/>
              </a:rPr>
              <a:t>Individui in grado di “sopravvivere” nella comunità senza richiedere erogazione di risorse o sostegno da parte delle strutture pubbliche.</a:t>
            </a:r>
          </a:p>
          <a:p>
            <a:pPr algn="just">
              <a:defRPr/>
            </a:pPr>
            <a:r>
              <a:rPr lang="it-IT" sz="2400" dirty="0" smtClean="0">
                <a:latin typeface="Arial Rounded MT Bold" pitchFamily="34" charset="0"/>
              </a:rPr>
              <a:t>I costi sono trasferiti alla persona e ai </a:t>
            </a:r>
            <a:r>
              <a:rPr lang="it-IT" sz="2400" i="1" dirty="0" err="1" smtClean="0">
                <a:latin typeface="Arial Rounded MT Bold" pitchFamily="34" charset="0"/>
              </a:rPr>
              <a:t>caregivers</a:t>
            </a:r>
            <a:r>
              <a:rPr lang="it-IT" sz="2400" i="1" dirty="0" smtClean="0">
                <a:latin typeface="Arial Rounded MT Bold" pitchFamily="34" charset="0"/>
              </a:rPr>
              <a:t> </a:t>
            </a:r>
            <a:r>
              <a:rPr lang="it-IT" sz="2400" dirty="0" smtClean="0">
                <a:latin typeface="Arial Rounded MT Bold" pitchFamily="34" charset="0"/>
              </a:rPr>
              <a:t>informali.</a:t>
            </a:r>
          </a:p>
          <a:p>
            <a:pPr algn="just">
              <a:defRPr/>
            </a:pPr>
            <a:endParaRPr lang="it-IT" sz="2400" dirty="0" smtClean="0">
              <a:latin typeface="Arial Rounded MT Bold" pitchFamily="34" charset="0"/>
            </a:endParaRPr>
          </a:p>
          <a:p>
            <a:pPr algn="just">
              <a:defRPr/>
            </a:pPr>
            <a:endParaRPr lang="it-IT" sz="2400" dirty="0" smtClean="0">
              <a:latin typeface="Arial Rounded MT Bold" pitchFamily="34" charset="0"/>
            </a:endParaRPr>
          </a:p>
          <a:p>
            <a:pPr algn="just">
              <a:defRPr/>
            </a:pPr>
            <a:r>
              <a:rPr lang="it-IT" sz="2000" b="1" dirty="0" smtClean="0">
                <a:latin typeface="Aparajita" pitchFamily="34" charset="0"/>
                <a:cs typeface="Aparajita" pitchFamily="34" charset="0"/>
              </a:rPr>
              <a:t>G. Meredith, </a:t>
            </a:r>
            <a:r>
              <a:rPr lang="it-IT" sz="2000" b="1" i="1" dirty="0" smtClean="0">
                <a:latin typeface="Aparajita" pitchFamily="34" charset="0"/>
                <a:cs typeface="Aparajita" pitchFamily="34" charset="0"/>
              </a:rPr>
              <a:t>Triage in the Social Welfare </a:t>
            </a:r>
            <a:r>
              <a:rPr lang="it-IT" sz="2000" b="1" i="1" dirty="0" err="1" smtClean="0">
                <a:latin typeface="Aparajita" pitchFamily="34" charset="0"/>
                <a:cs typeface="Aparajita" pitchFamily="34" charset="0"/>
              </a:rPr>
              <a:t>Field</a:t>
            </a:r>
            <a:r>
              <a:rPr lang="it-IT" sz="2000" b="1" i="1" dirty="0" smtClean="0">
                <a:latin typeface="Aparajita" pitchFamily="34" charset="0"/>
                <a:cs typeface="Aparajita" pitchFamily="34" charset="0"/>
              </a:rPr>
              <a:t>. An </a:t>
            </a:r>
            <a:r>
              <a:rPr lang="it-IT" sz="2000" b="1" i="1" dirty="0" err="1" smtClean="0">
                <a:latin typeface="Aparajita" pitchFamily="34" charset="0"/>
                <a:cs typeface="Aparajita" pitchFamily="34" charset="0"/>
              </a:rPr>
              <a:t>Analysis</a:t>
            </a:r>
            <a:r>
              <a:rPr lang="it-IT" sz="2000" b="1" i="1" dirty="0" smtClean="0">
                <a:latin typeface="Aparajita" pitchFamily="34" charset="0"/>
                <a:cs typeface="Aparajita" pitchFamily="34" charset="0"/>
              </a:rPr>
              <a:t> </a:t>
            </a:r>
            <a:r>
              <a:rPr lang="it-IT" sz="2000" b="1" i="1" dirty="0" err="1" smtClean="0">
                <a:latin typeface="Aparajita" pitchFamily="34" charset="0"/>
                <a:cs typeface="Aparajita" pitchFamily="34" charset="0"/>
              </a:rPr>
              <a:t>of</a:t>
            </a:r>
            <a:r>
              <a:rPr lang="it-IT" sz="2000" b="1" i="1" dirty="0" smtClean="0">
                <a:latin typeface="Aparajita" pitchFamily="34" charset="0"/>
                <a:cs typeface="Aparajita" pitchFamily="34" charset="0"/>
              </a:rPr>
              <a:t> </a:t>
            </a:r>
            <a:r>
              <a:rPr lang="it-IT" sz="2000" b="1" i="1" dirty="0" err="1" smtClean="0">
                <a:latin typeface="Aparajita" pitchFamily="34" charset="0"/>
                <a:cs typeface="Aparajita" pitchFamily="34" charset="0"/>
              </a:rPr>
              <a:t>Practices</a:t>
            </a:r>
            <a:r>
              <a:rPr lang="it-IT" sz="2000" b="1" i="1" dirty="0" smtClean="0">
                <a:latin typeface="Aparajita" pitchFamily="34" charset="0"/>
                <a:cs typeface="Aparajita" pitchFamily="34" charset="0"/>
              </a:rPr>
              <a:t> and </a:t>
            </a:r>
            <a:r>
              <a:rPr lang="it-IT" sz="2000" b="1" i="1" dirty="0" err="1" smtClean="0">
                <a:latin typeface="Aparajita" pitchFamily="34" charset="0"/>
                <a:cs typeface="Aparajita" pitchFamily="34" charset="0"/>
              </a:rPr>
              <a:t>Conceptual</a:t>
            </a:r>
            <a:r>
              <a:rPr lang="it-IT" sz="2000" b="1" i="1" dirty="0" smtClean="0">
                <a:latin typeface="Aparajita" pitchFamily="34" charset="0"/>
                <a:cs typeface="Aparajita" pitchFamily="34" charset="0"/>
              </a:rPr>
              <a:t> </a:t>
            </a:r>
            <a:r>
              <a:rPr lang="it-IT" sz="2000" b="1" i="1" dirty="0" err="1" smtClean="0">
                <a:latin typeface="Aparajita" pitchFamily="34" charset="0"/>
                <a:cs typeface="Aparajita" pitchFamily="34" charset="0"/>
              </a:rPr>
              <a:t>Issues</a:t>
            </a:r>
            <a:r>
              <a:rPr lang="it-IT" sz="2000" b="1" dirty="0" smtClean="0">
                <a:latin typeface="Aparajita" pitchFamily="34" charset="0"/>
                <a:cs typeface="Aparajita" pitchFamily="34" charset="0"/>
              </a:rPr>
              <a:t>, «Canadian Social Work </a:t>
            </a:r>
            <a:r>
              <a:rPr lang="it-IT" sz="2000" b="1" dirty="0" err="1" smtClean="0">
                <a:latin typeface="Aparajita" pitchFamily="34" charset="0"/>
                <a:cs typeface="Aparajita" pitchFamily="34" charset="0"/>
              </a:rPr>
              <a:t>Review</a:t>
            </a:r>
            <a:r>
              <a:rPr lang="it-IT" sz="2000" b="1" dirty="0" smtClean="0">
                <a:latin typeface="Aparajita" pitchFamily="34" charset="0"/>
                <a:cs typeface="Aparajita" pitchFamily="34" charset="0"/>
              </a:rPr>
              <a:t>/</a:t>
            </a:r>
            <a:r>
              <a:rPr lang="it-IT" sz="2000" b="1" dirty="0" err="1" smtClean="0">
                <a:latin typeface="Aparajita" pitchFamily="34" charset="0"/>
                <a:cs typeface="Aparajita" pitchFamily="34" charset="0"/>
              </a:rPr>
              <a:t>Revue</a:t>
            </a:r>
            <a:r>
              <a:rPr lang="it-IT" sz="2000" b="1" dirty="0" smtClean="0">
                <a:latin typeface="Aparajita" pitchFamily="34" charset="0"/>
                <a:cs typeface="Aparajita" pitchFamily="34" charset="0"/>
              </a:rPr>
              <a:t> </a:t>
            </a:r>
            <a:r>
              <a:rPr lang="it-IT" sz="2000" b="1" dirty="0" err="1" smtClean="0">
                <a:latin typeface="Aparajita" pitchFamily="34" charset="0"/>
                <a:cs typeface="Aparajita" pitchFamily="34" charset="0"/>
              </a:rPr>
              <a:t>canadienne</a:t>
            </a:r>
            <a:r>
              <a:rPr lang="it-IT" sz="2000" b="1" dirty="0" smtClean="0">
                <a:latin typeface="Aparajita" pitchFamily="34" charset="0"/>
                <a:cs typeface="Aparajita" pitchFamily="34" charset="0"/>
              </a:rPr>
              <a:t> de service social»,  1992, Vol. 9 </a:t>
            </a:r>
            <a:r>
              <a:rPr lang="it-IT" sz="2000" b="1" dirty="0" err="1" smtClean="0">
                <a:latin typeface="Aparajita" pitchFamily="34" charset="0"/>
                <a:cs typeface="Aparajita" pitchFamily="34" charset="0"/>
              </a:rPr>
              <a:t>n°</a:t>
            </a:r>
            <a:r>
              <a:rPr lang="it-IT" sz="2000" b="1" dirty="0" smtClean="0">
                <a:latin typeface="Aparajita" pitchFamily="34" charset="0"/>
                <a:cs typeface="Aparajita" pitchFamily="34" charset="0"/>
              </a:rPr>
              <a:t> 1, pp. 103-116, p. 110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idx="4294967295"/>
          </p:nvPr>
        </p:nvSpPr>
        <p:spPr>
          <a:xfrm>
            <a:off x="467544" y="620688"/>
            <a:ext cx="8229600" cy="1143000"/>
          </a:xfrm>
        </p:spPr>
        <p:txBody>
          <a:bodyPr/>
          <a:lstStyle/>
          <a:p>
            <a:r>
              <a:rPr lang="it-IT" dirty="0" smtClean="0">
                <a:solidFill>
                  <a:srgbClr val="FF3300"/>
                </a:solidFill>
                <a:latin typeface="Arial Rounded MT Bold" pitchFamily="34" charset="0"/>
              </a:rPr>
              <a:t>Caratteri del</a:t>
            </a:r>
            <a:r>
              <a:rPr lang="it-IT" i="1" dirty="0" smtClean="0">
                <a:solidFill>
                  <a:srgbClr val="FF3300"/>
                </a:solidFill>
                <a:latin typeface="Arial Rounded MT Bold" pitchFamily="34" charset="0"/>
              </a:rPr>
              <a:t> triage </a:t>
            </a:r>
            <a:r>
              <a:rPr lang="it-IT" dirty="0" smtClean="0">
                <a:solidFill>
                  <a:srgbClr val="FF3300"/>
                </a:solidFill>
                <a:latin typeface="Arial Rounded MT Bold" pitchFamily="34" charset="0"/>
              </a:rPr>
              <a:t>nei servizi sociali</a:t>
            </a:r>
          </a:p>
        </p:txBody>
      </p:sp>
      <p:sp>
        <p:nvSpPr>
          <p:cNvPr id="4" name="Segnaposto numero diapositiva 3"/>
          <p:cNvSpPr>
            <a:spLocks noGrp="1"/>
          </p:cNvSpPr>
          <p:nvPr>
            <p:ph type="sldNum" sz="quarter" idx="10"/>
          </p:nvPr>
        </p:nvSpPr>
        <p:spPr/>
        <p:txBody>
          <a:bodyPr/>
          <a:lstStyle/>
          <a:p>
            <a:pPr>
              <a:defRPr/>
            </a:pPr>
            <a:fld id="{BC0944B5-47C0-4678-9714-BC115747B0E9}" type="slidenum">
              <a:rPr lang="it-IT" smtClean="0"/>
              <a:pPr>
                <a:defRPr/>
              </a:pPr>
              <a:t>12</a:t>
            </a:fld>
            <a:endParaRPr lang="it-IT"/>
          </a:p>
        </p:txBody>
      </p:sp>
      <p:sp>
        <p:nvSpPr>
          <p:cNvPr id="8" name="Rettangolo 7"/>
          <p:cNvSpPr/>
          <p:nvPr/>
        </p:nvSpPr>
        <p:spPr>
          <a:xfrm>
            <a:off x="611560" y="3717032"/>
            <a:ext cx="7992888" cy="2677656"/>
          </a:xfrm>
          <a:prstGeom prst="rect">
            <a:avLst/>
          </a:prstGeom>
        </p:spPr>
        <p:txBody>
          <a:bodyPr wrap="square">
            <a:spAutoFit/>
          </a:bodyPr>
          <a:lstStyle/>
          <a:p>
            <a:pPr algn="just">
              <a:defRPr/>
            </a:pPr>
            <a:r>
              <a:rPr lang="it-IT" sz="2400" dirty="0" smtClean="0">
                <a:latin typeface="Arial Rounded MT Bold" pitchFamily="34" charset="0"/>
              </a:rPr>
              <a:t>Il criterio adottato non deve produrre effetti discriminatori nei confronti di gruppi specifici, o alternativamente il finanziamento di un programma deve risultare equo rispetto ad altri programmi destinati a popolazioni omogenee.</a:t>
            </a:r>
            <a:endParaRPr lang="it-IT" sz="2400" i="1" dirty="0" smtClean="0">
              <a:latin typeface="Arial Rounded MT Bold" pitchFamily="34" charset="0"/>
            </a:endParaRPr>
          </a:p>
          <a:p>
            <a:pPr algn="just">
              <a:defRPr/>
            </a:pPr>
            <a:endParaRPr lang="it-IT" sz="2400" dirty="0" smtClean="0">
              <a:latin typeface="Arial Rounded MT Bold" pitchFamily="34" charset="0"/>
            </a:endParaRPr>
          </a:p>
          <a:p>
            <a:pPr algn="just">
              <a:defRPr/>
            </a:pPr>
            <a:endParaRPr lang="it-IT" sz="2400" dirty="0" smtClean="0">
              <a:latin typeface="Arial Rounded MT Bold" pitchFamily="34" charset="0"/>
            </a:endParaRPr>
          </a:p>
        </p:txBody>
      </p:sp>
      <p:sp>
        <p:nvSpPr>
          <p:cNvPr id="6" name="Rettangolo 5"/>
          <p:cNvSpPr/>
          <p:nvPr/>
        </p:nvSpPr>
        <p:spPr>
          <a:xfrm>
            <a:off x="611560" y="1916832"/>
            <a:ext cx="7992888" cy="2308324"/>
          </a:xfrm>
          <a:prstGeom prst="rect">
            <a:avLst/>
          </a:prstGeom>
        </p:spPr>
        <p:txBody>
          <a:bodyPr wrap="square">
            <a:spAutoFit/>
          </a:bodyPr>
          <a:lstStyle/>
          <a:p>
            <a:pPr algn="just">
              <a:defRPr/>
            </a:pPr>
            <a:r>
              <a:rPr lang="it-IT" sz="2400" dirty="0" smtClean="0">
                <a:latin typeface="Arial Rounded MT Bold" pitchFamily="34" charset="0"/>
              </a:rPr>
              <a:t>In realtà nell’ambito dei servizi sociali i confini tra le tre categorie della classificazione non sono nettamente definiti, ma l’entità del bisogno è valutata lungo un </a:t>
            </a:r>
            <a:r>
              <a:rPr lang="it-IT" sz="2400" i="1" dirty="0" smtClean="0">
                <a:latin typeface="Arial Rounded MT Bold" pitchFamily="34" charset="0"/>
              </a:rPr>
              <a:t>continuum</a:t>
            </a:r>
          </a:p>
          <a:p>
            <a:pPr algn="just">
              <a:defRPr/>
            </a:pPr>
            <a:endParaRPr lang="it-IT" sz="2400" dirty="0" smtClean="0">
              <a:latin typeface="Arial Rounded MT Bold" pitchFamily="34" charset="0"/>
            </a:endParaRPr>
          </a:p>
          <a:p>
            <a:pPr algn="just">
              <a:defRPr/>
            </a:pPr>
            <a:endParaRPr lang="it-IT" sz="2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idx="4294967295"/>
          </p:nvPr>
        </p:nvSpPr>
        <p:spPr>
          <a:xfrm>
            <a:off x="467544" y="620688"/>
            <a:ext cx="8229600" cy="1143000"/>
          </a:xfrm>
        </p:spPr>
        <p:txBody>
          <a:bodyPr/>
          <a:lstStyle/>
          <a:p>
            <a:r>
              <a:rPr lang="it-IT" dirty="0" smtClean="0">
                <a:solidFill>
                  <a:srgbClr val="FF3300"/>
                </a:solidFill>
                <a:latin typeface="Arial Rounded MT Bold" pitchFamily="34" charset="0"/>
              </a:rPr>
              <a:t>Caratteri del</a:t>
            </a:r>
            <a:r>
              <a:rPr lang="it-IT" i="1" dirty="0" smtClean="0">
                <a:solidFill>
                  <a:srgbClr val="FF3300"/>
                </a:solidFill>
                <a:latin typeface="Arial Rounded MT Bold" pitchFamily="34" charset="0"/>
              </a:rPr>
              <a:t> triage </a:t>
            </a:r>
            <a:r>
              <a:rPr lang="it-IT" dirty="0" smtClean="0">
                <a:solidFill>
                  <a:srgbClr val="FF3300"/>
                </a:solidFill>
                <a:latin typeface="Arial Rounded MT Bold" pitchFamily="34" charset="0"/>
              </a:rPr>
              <a:t>nei servizi sociali</a:t>
            </a:r>
          </a:p>
        </p:txBody>
      </p:sp>
      <p:sp>
        <p:nvSpPr>
          <p:cNvPr id="4" name="Segnaposto numero diapositiva 3"/>
          <p:cNvSpPr>
            <a:spLocks noGrp="1"/>
          </p:cNvSpPr>
          <p:nvPr>
            <p:ph type="sldNum" sz="quarter" idx="10"/>
          </p:nvPr>
        </p:nvSpPr>
        <p:spPr/>
        <p:txBody>
          <a:bodyPr/>
          <a:lstStyle/>
          <a:p>
            <a:pPr>
              <a:defRPr/>
            </a:pPr>
            <a:fld id="{BC0944B5-47C0-4678-9714-BC115747B0E9}" type="slidenum">
              <a:rPr lang="it-IT" smtClean="0"/>
              <a:pPr>
                <a:defRPr/>
              </a:pPr>
              <a:t>13</a:t>
            </a:fld>
            <a:endParaRPr lang="it-IT"/>
          </a:p>
        </p:txBody>
      </p:sp>
      <p:sp>
        <p:nvSpPr>
          <p:cNvPr id="8" name="Rettangolo 7"/>
          <p:cNvSpPr/>
          <p:nvPr/>
        </p:nvSpPr>
        <p:spPr>
          <a:xfrm>
            <a:off x="539552" y="1916832"/>
            <a:ext cx="7992888" cy="4893647"/>
          </a:xfrm>
          <a:prstGeom prst="rect">
            <a:avLst/>
          </a:prstGeom>
        </p:spPr>
        <p:txBody>
          <a:bodyPr wrap="square">
            <a:spAutoFit/>
          </a:bodyPr>
          <a:lstStyle/>
          <a:p>
            <a:pPr algn="just">
              <a:defRPr/>
            </a:pPr>
            <a:r>
              <a:rPr lang="it-IT" sz="2400" dirty="0" smtClean="0">
                <a:latin typeface="Arial Rounded MT Bold" pitchFamily="34" charset="0"/>
              </a:rPr>
              <a:t>La vulgata del principio del </a:t>
            </a:r>
            <a:r>
              <a:rPr lang="it-IT" sz="2400" i="1" dirty="0" smtClean="0">
                <a:effectLst>
                  <a:outerShdw blurRad="38100" dist="38100" dir="2700000" algn="tl">
                    <a:srgbClr val="000000">
                      <a:alpha val="43137"/>
                    </a:srgbClr>
                  </a:outerShdw>
                </a:effectLst>
                <a:latin typeface="Arial Rounded MT Bold" pitchFamily="34" charset="0"/>
              </a:rPr>
              <a:t>triage</a:t>
            </a:r>
            <a:r>
              <a:rPr lang="it-IT" sz="2400" dirty="0" smtClean="0">
                <a:latin typeface="Arial Rounded MT Bold" pitchFamily="34" charset="0"/>
              </a:rPr>
              <a:t> allude all’”abbandono” degli appartenenti ad una categoria e, più in generale, alla produzione di effetti discriminatori.</a:t>
            </a:r>
          </a:p>
          <a:p>
            <a:pPr algn="just">
              <a:defRPr/>
            </a:pPr>
            <a:endParaRPr lang="it-IT" sz="2400" dirty="0" smtClean="0">
              <a:latin typeface="Arial Rounded MT Bold" pitchFamily="34" charset="0"/>
            </a:endParaRPr>
          </a:p>
          <a:p>
            <a:pPr algn="just">
              <a:defRPr/>
            </a:pPr>
            <a:r>
              <a:rPr lang="it-IT" sz="2400" dirty="0" err="1" smtClean="0">
                <a:latin typeface="Arial Rounded MT Bold" pitchFamily="34" charset="0"/>
              </a:rPr>
              <a:t>Garrett</a:t>
            </a:r>
            <a:r>
              <a:rPr lang="it-IT" sz="2400" dirty="0" smtClean="0">
                <a:latin typeface="Arial Rounded MT Bold" pitchFamily="34" charset="0"/>
              </a:rPr>
              <a:t> </a:t>
            </a:r>
            <a:r>
              <a:rPr lang="it-IT" sz="2400" dirty="0" err="1" smtClean="0">
                <a:latin typeface="Arial Rounded MT Bold" pitchFamily="34" charset="0"/>
              </a:rPr>
              <a:t>Hardin</a:t>
            </a:r>
            <a:r>
              <a:rPr lang="it-IT" sz="2400" dirty="0" smtClean="0">
                <a:latin typeface="Arial Rounded MT Bold" pitchFamily="34" charset="0"/>
              </a:rPr>
              <a:t>, </a:t>
            </a:r>
            <a:r>
              <a:rPr lang="it-IT" sz="2400" i="1" dirty="0" err="1" smtClean="0">
                <a:latin typeface="Arial Rounded MT Bold" pitchFamily="34" charset="0"/>
              </a:rPr>
              <a:t>Promethean</a:t>
            </a:r>
            <a:r>
              <a:rPr lang="it-IT" sz="2400" i="1" dirty="0" smtClean="0">
                <a:latin typeface="Arial Rounded MT Bold" pitchFamily="34" charset="0"/>
              </a:rPr>
              <a:t> </a:t>
            </a:r>
            <a:r>
              <a:rPr lang="it-IT" sz="2400" i="1" dirty="0" err="1" smtClean="0">
                <a:latin typeface="Arial Rounded MT Bold" pitchFamily="34" charset="0"/>
              </a:rPr>
              <a:t>Ethics</a:t>
            </a:r>
            <a:r>
              <a:rPr lang="it-IT" sz="2400" i="1" dirty="0" smtClean="0">
                <a:latin typeface="Arial Rounded MT Bold" pitchFamily="34" charset="0"/>
              </a:rPr>
              <a:t>: Living </a:t>
            </a:r>
            <a:r>
              <a:rPr lang="it-IT" sz="2400" i="1" dirty="0" err="1" smtClean="0">
                <a:latin typeface="Arial Rounded MT Bold" pitchFamily="34" charset="0"/>
              </a:rPr>
              <a:t>With</a:t>
            </a:r>
            <a:r>
              <a:rPr lang="it-IT" sz="2400" i="1" dirty="0" smtClean="0">
                <a:latin typeface="Arial Rounded MT Bold" pitchFamily="34" charset="0"/>
              </a:rPr>
              <a:t> Death, </a:t>
            </a:r>
            <a:r>
              <a:rPr lang="it-IT" sz="2400" i="1" dirty="0" err="1" smtClean="0">
                <a:latin typeface="Arial Rounded MT Bold" pitchFamily="34" charset="0"/>
              </a:rPr>
              <a:t>Competition</a:t>
            </a:r>
            <a:r>
              <a:rPr lang="it-IT" sz="2400" i="1" dirty="0" smtClean="0">
                <a:latin typeface="Arial Rounded MT Bold" pitchFamily="34" charset="0"/>
              </a:rPr>
              <a:t> and Triage</a:t>
            </a:r>
            <a:r>
              <a:rPr lang="it-IT" sz="2400" dirty="0" smtClean="0">
                <a:latin typeface="Arial Rounded MT Bold" pitchFamily="34" charset="0"/>
              </a:rPr>
              <a:t> sottolinea che il </a:t>
            </a:r>
            <a:r>
              <a:rPr lang="it-IT" sz="2400" i="1" dirty="0" smtClean="0">
                <a:latin typeface="Arial Rounded MT Bold" pitchFamily="34" charset="0"/>
              </a:rPr>
              <a:t>triage</a:t>
            </a:r>
            <a:r>
              <a:rPr lang="it-IT" sz="2400" dirty="0" smtClean="0">
                <a:latin typeface="Arial Rounded MT Bold" pitchFamily="34" charset="0"/>
              </a:rPr>
              <a:t> non solo non esige una </a:t>
            </a:r>
            <a:r>
              <a:rPr lang="it-IT" sz="2400" i="1" dirty="0" smtClean="0">
                <a:latin typeface="Arial Rounded MT Bold" pitchFamily="34" charset="0"/>
              </a:rPr>
              <a:t>classificazione</a:t>
            </a:r>
            <a:r>
              <a:rPr lang="it-IT" sz="2400" dirty="0" smtClean="0">
                <a:latin typeface="Arial Rounded MT Bold" pitchFamily="34" charset="0"/>
              </a:rPr>
              <a:t>, </a:t>
            </a:r>
            <a:r>
              <a:rPr lang="it-IT" sz="2400" dirty="0" smtClean="0">
                <a:latin typeface="Arial Rounded MT Bold" pitchFamily="34" charset="0"/>
              </a:rPr>
              <a:t>nell’accezione propria della metodologia, ma </a:t>
            </a:r>
            <a:r>
              <a:rPr lang="it-IT" sz="2400" dirty="0" smtClean="0">
                <a:latin typeface="Arial Rounded MT Bold" pitchFamily="34" charset="0"/>
              </a:rPr>
              <a:t>non comporta l’abbandono o l’esclusione di una categoria, ma è semplicemente un meccanismo decisionale di allocazione di risorse sulla base di criteri pre-definiti </a:t>
            </a:r>
          </a:p>
          <a:p>
            <a:pPr algn="just">
              <a:defRPr/>
            </a:pPr>
            <a:endParaRPr lang="it-IT" sz="2400" dirty="0" smtClean="0">
              <a:latin typeface="Arial Rounded MT Bold" pitchFamily="34" charset="0"/>
            </a:endParaRPr>
          </a:p>
          <a:p>
            <a:pPr algn="just">
              <a:defRPr/>
            </a:pPr>
            <a:endParaRPr lang="it-IT" sz="2400" dirty="0" smtClean="0">
              <a:latin typeface="Arial Rounded MT Bold"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95000"/>
            <a:lum/>
          </a:blip>
          <a:srcRect/>
          <a:stretch>
            <a:fillRect l="-6000" r="-6000"/>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14</a:t>
            </a:fld>
            <a:endParaRPr lang="it-IT" dirty="0"/>
          </a:p>
        </p:txBody>
      </p:sp>
      <p:sp>
        <p:nvSpPr>
          <p:cNvPr id="17412" name="Rectangle 4"/>
          <p:cNvSpPr>
            <a:spLocks noGrp="1" noChangeArrowheads="1"/>
          </p:cNvSpPr>
          <p:nvPr>
            <p:ph type="title" idx="4294967295"/>
          </p:nvPr>
        </p:nvSpPr>
        <p:spPr>
          <a:xfrm>
            <a:off x="395536" y="404664"/>
            <a:ext cx="8229600" cy="1143000"/>
          </a:xfrm>
        </p:spPr>
        <p:txBody>
          <a:bodyPr/>
          <a:lstStyle/>
          <a:p>
            <a:pPr eaLnBrk="1" hangingPunct="1">
              <a:defRPr/>
            </a:pPr>
            <a:r>
              <a:rPr lang="it-IT" dirty="0" smtClean="0">
                <a:solidFill>
                  <a:srgbClr val="006600"/>
                </a:solidFill>
                <a:latin typeface="Arial Rounded MT Bold" pitchFamily="34" charset="0"/>
              </a:rPr>
              <a:t>L’ipotesi di ricerca</a:t>
            </a:r>
            <a:endParaRPr lang="it-IT" i="1" dirty="0" smtClean="0">
              <a:solidFill>
                <a:srgbClr val="006600"/>
              </a:solidFill>
              <a:effectLst>
                <a:outerShdw blurRad="38100" dist="38100" dir="2700000" algn="tl">
                  <a:srgbClr val="C0C0C0"/>
                </a:outerShdw>
              </a:effectLst>
              <a:latin typeface="Arial Rounded MT Bold" pitchFamily="34" charset="0"/>
            </a:endParaRPr>
          </a:p>
        </p:txBody>
      </p:sp>
      <p:sp>
        <p:nvSpPr>
          <p:cNvPr id="17413" name="Rectangle 5"/>
          <p:cNvSpPr>
            <a:spLocks noChangeArrowheads="1"/>
          </p:cNvSpPr>
          <p:nvPr/>
        </p:nvSpPr>
        <p:spPr bwMode="auto">
          <a:xfrm>
            <a:off x="395536" y="1588151"/>
            <a:ext cx="8135937" cy="4524315"/>
          </a:xfrm>
          <a:prstGeom prst="rect">
            <a:avLst/>
          </a:prstGeom>
          <a:noFill/>
          <a:ln w="9525">
            <a:noFill/>
            <a:miter lim="800000"/>
            <a:headEnd/>
            <a:tailEnd/>
          </a:ln>
          <a:effectLst/>
        </p:spPr>
        <p:txBody>
          <a:bodyPr anchor="ctr">
            <a:spAutoFit/>
          </a:bodyPr>
          <a:lstStyle/>
          <a:p>
            <a:pPr algn="just">
              <a:defRPr/>
            </a:pPr>
            <a:r>
              <a:rPr lang="en-GB" sz="2400" dirty="0" smtClean="0">
                <a:latin typeface="Arial Rounded MT Bold" pitchFamily="34" charset="0"/>
              </a:rPr>
              <a:t>Si </a:t>
            </a:r>
            <a:r>
              <a:rPr lang="en-GB" sz="2400" dirty="0" err="1" smtClean="0">
                <a:latin typeface="Arial Rounded MT Bold" pitchFamily="34" charset="0"/>
              </a:rPr>
              <a:t>tratta</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analizzare</a:t>
            </a:r>
            <a:r>
              <a:rPr lang="en-GB" sz="2400" dirty="0" smtClean="0">
                <a:latin typeface="Arial Rounded MT Bold" pitchFamily="34" charset="0"/>
              </a:rPr>
              <a:t> </a:t>
            </a:r>
            <a:r>
              <a:rPr lang="en-GB" sz="2400" dirty="0" err="1">
                <a:latin typeface="Arial Rounded MT Bold" pitchFamily="34" charset="0"/>
              </a:rPr>
              <a:t>i</a:t>
            </a:r>
            <a:r>
              <a:rPr lang="en-GB" sz="2400" dirty="0">
                <a:latin typeface="Arial Rounded MT Bold" pitchFamily="34" charset="0"/>
              </a:rPr>
              <a:t> </a:t>
            </a:r>
            <a:r>
              <a:rPr lang="en-GB" sz="2400" dirty="0" err="1">
                <a:latin typeface="Arial Rounded MT Bold" pitchFamily="34" charset="0"/>
              </a:rPr>
              <a:t>processi</a:t>
            </a:r>
            <a:r>
              <a:rPr lang="en-GB" sz="2400" dirty="0">
                <a:latin typeface="Arial Rounded MT Bold" pitchFamily="34" charset="0"/>
              </a:rPr>
              <a:t> </a:t>
            </a:r>
            <a:r>
              <a:rPr lang="en-GB" sz="2400" dirty="0" err="1">
                <a:latin typeface="Arial Rounded MT Bold" pitchFamily="34" charset="0"/>
              </a:rPr>
              <a:t>di</a:t>
            </a:r>
            <a:r>
              <a:rPr lang="en-GB" sz="2400" dirty="0">
                <a:latin typeface="Arial Rounded MT Bold" pitchFamily="34" charset="0"/>
              </a:rPr>
              <a:t> </a:t>
            </a:r>
            <a:r>
              <a:rPr lang="en-GB" sz="2400" i="1" dirty="0">
                <a:effectLst>
                  <a:outerShdw blurRad="38100" dist="38100" dir="2700000" algn="tl">
                    <a:srgbClr val="C0C0C0"/>
                  </a:outerShdw>
                </a:effectLst>
                <a:latin typeface="Arial Rounded MT Bold" pitchFamily="34" charset="0"/>
              </a:rPr>
              <a:t>triage</a:t>
            </a:r>
            <a:r>
              <a:rPr lang="en-GB" sz="2400" dirty="0">
                <a:latin typeface="Arial Rounded MT Bold" pitchFamily="34" charset="0"/>
              </a:rPr>
              <a:t> (e </a:t>
            </a:r>
            <a:r>
              <a:rPr lang="en-GB" sz="2400" dirty="0" smtClean="0">
                <a:latin typeface="Arial Rounded MT Bold" pitchFamily="34" charset="0"/>
              </a:rPr>
              <a:t>in </a:t>
            </a:r>
            <a:r>
              <a:rPr lang="en-GB" sz="2400" dirty="0" err="1" smtClean="0">
                <a:latin typeface="Arial Rounded MT Bold" pitchFamily="34" charset="0"/>
              </a:rPr>
              <a:t>genere</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a:latin typeface="Arial Rounded MT Bold" pitchFamily="34" charset="0"/>
              </a:rPr>
              <a:t>razionamento</a:t>
            </a:r>
            <a:r>
              <a:rPr lang="en-GB" sz="2400" dirty="0">
                <a:latin typeface="Arial Rounded MT Bold" pitchFamily="34" charset="0"/>
              </a:rPr>
              <a:t> </a:t>
            </a:r>
            <a:r>
              <a:rPr lang="en-GB" sz="2400" dirty="0" err="1">
                <a:latin typeface="Arial Rounded MT Bold" pitchFamily="34" charset="0"/>
              </a:rPr>
              <a:t>delle</a:t>
            </a:r>
            <a:r>
              <a:rPr lang="en-GB" sz="2400" dirty="0">
                <a:latin typeface="Arial Rounded MT Bold" pitchFamily="34" charset="0"/>
              </a:rPr>
              <a:t> </a:t>
            </a:r>
            <a:r>
              <a:rPr lang="en-GB" sz="2400" dirty="0" err="1">
                <a:latin typeface="Arial Rounded MT Bold" pitchFamily="34" charset="0"/>
              </a:rPr>
              <a:t>risorse</a:t>
            </a:r>
            <a:r>
              <a:rPr lang="en-GB" sz="2400" dirty="0">
                <a:latin typeface="Arial Rounded MT Bold" pitchFamily="34" charset="0"/>
              </a:rPr>
              <a:t>) </a:t>
            </a:r>
            <a:r>
              <a:rPr lang="en-GB" sz="2400" dirty="0" err="1" smtClean="0">
                <a:latin typeface="Arial Rounded MT Bold" pitchFamily="34" charset="0"/>
              </a:rPr>
              <a:t>che</a:t>
            </a:r>
            <a:r>
              <a:rPr lang="en-GB" sz="2400" dirty="0" smtClean="0">
                <a:latin typeface="Arial Rounded MT Bold" pitchFamily="34" charset="0"/>
              </a:rPr>
              <a:t> </a:t>
            </a:r>
            <a:r>
              <a:rPr lang="en-GB" sz="2400" dirty="0" err="1">
                <a:latin typeface="Arial Rounded MT Bold" pitchFamily="34" charset="0"/>
              </a:rPr>
              <a:t>caratterizzano</a:t>
            </a:r>
            <a:r>
              <a:rPr lang="en-GB" sz="2400" dirty="0">
                <a:latin typeface="Arial Rounded MT Bold" pitchFamily="34" charset="0"/>
              </a:rPr>
              <a:t> </a:t>
            </a:r>
            <a:r>
              <a:rPr lang="en-GB" sz="2400" dirty="0" err="1" smtClean="0">
                <a:latin typeface="Arial Rounded MT Bold" pitchFamily="34" charset="0"/>
              </a:rPr>
              <a:t>i</a:t>
            </a:r>
            <a:r>
              <a:rPr lang="en-GB" sz="2400" dirty="0" smtClean="0">
                <a:latin typeface="Arial Rounded MT Bold" pitchFamily="34" charset="0"/>
              </a:rPr>
              <a:t> </a:t>
            </a:r>
            <a:r>
              <a:rPr lang="en-GB" sz="2400" dirty="0" err="1" smtClean="0">
                <a:latin typeface="Arial Rounded MT Bold" pitchFamily="34" charset="0"/>
              </a:rPr>
              <a:t>servizi</a:t>
            </a:r>
            <a:r>
              <a:rPr lang="en-GB" sz="2400" dirty="0" smtClean="0">
                <a:latin typeface="Arial Rounded MT Bold" pitchFamily="34" charset="0"/>
              </a:rPr>
              <a:t> e le </a:t>
            </a:r>
            <a:r>
              <a:rPr lang="en-GB" sz="2400" dirty="0" err="1">
                <a:latin typeface="Arial Rounded MT Bold" pitchFamily="34" charset="0"/>
              </a:rPr>
              <a:t>politiche</a:t>
            </a:r>
            <a:r>
              <a:rPr lang="en-GB" sz="2400" dirty="0">
                <a:latin typeface="Arial Rounded MT Bold" pitchFamily="34" charset="0"/>
              </a:rPr>
              <a:t> </a:t>
            </a:r>
            <a:r>
              <a:rPr lang="en-GB" sz="2400" dirty="0" err="1">
                <a:latin typeface="Arial Rounded MT Bold" pitchFamily="34" charset="0"/>
              </a:rPr>
              <a:t>sociali</a:t>
            </a:r>
            <a:r>
              <a:rPr lang="en-GB" sz="2400" dirty="0">
                <a:latin typeface="Arial Rounded MT Bold" pitchFamily="34" charset="0"/>
              </a:rPr>
              <a:t> </a:t>
            </a:r>
            <a:r>
              <a:rPr lang="en-GB" sz="2400" dirty="0" err="1">
                <a:latin typeface="Arial Rounded MT Bold" pitchFamily="34" charset="0"/>
              </a:rPr>
              <a:t>mediante</a:t>
            </a:r>
            <a:r>
              <a:rPr lang="en-GB" sz="2400" dirty="0">
                <a:latin typeface="Arial Rounded MT Bold" pitchFamily="34" charset="0"/>
              </a:rPr>
              <a:t> la </a:t>
            </a:r>
            <a:r>
              <a:rPr lang="en-GB" sz="2400" dirty="0" err="1">
                <a:latin typeface="Arial Rounded MT Bold" pitchFamily="34" charset="0"/>
              </a:rPr>
              <a:t>valutazione</a:t>
            </a:r>
            <a:r>
              <a:rPr lang="en-GB" sz="2400" dirty="0">
                <a:latin typeface="Arial Rounded MT Bold" pitchFamily="34" charset="0"/>
              </a:rPr>
              <a:t> </a:t>
            </a:r>
            <a:r>
              <a:rPr lang="en-GB" sz="2400" dirty="0" err="1">
                <a:latin typeface="Arial Rounded MT Bold" pitchFamily="34" charset="0"/>
              </a:rPr>
              <a:t>dell’</a:t>
            </a:r>
            <a:r>
              <a:rPr lang="en-GB" sz="2400" b="1" dirty="0" err="1">
                <a:effectLst>
                  <a:outerShdw blurRad="38100" dist="38100" dir="2700000" algn="tl">
                    <a:srgbClr val="C0C0C0"/>
                  </a:outerShdw>
                </a:effectLst>
                <a:latin typeface="Arial Rounded MT Bold" pitchFamily="34" charset="0"/>
              </a:rPr>
              <a:t>entità</a:t>
            </a:r>
            <a:r>
              <a:rPr lang="en-GB" sz="2400" dirty="0">
                <a:latin typeface="Arial Rounded MT Bold" pitchFamily="34" charset="0"/>
              </a:rPr>
              <a:t> del </a:t>
            </a:r>
            <a:r>
              <a:rPr lang="en-GB" sz="2400" dirty="0" err="1">
                <a:latin typeface="Arial Rounded MT Bold" pitchFamily="34" charset="0"/>
              </a:rPr>
              <a:t>sostegno</a:t>
            </a:r>
            <a:r>
              <a:rPr lang="en-GB" sz="2400" dirty="0">
                <a:latin typeface="Arial Rounded MT Bold" pitchFamily="34" charset="0"/>
              </a:rPr>
              <a:t> </a:t>
            </a:r>
            <a:r>
              <a:rPr lang="en-GB" sz="2400" dirty="0" err="1">
                <a:latin typeface="Arial Rounded MT Bold" pitchFamily="34" charset="0"/>
              </a:rPr>
              <a:t>che</a:t>
            </a:r>
            <a:r>
              <a:rPr lang="en-GB" sz="2400" dirty="0">
                <a:latin typeface="Arial Rounded MT Bold" pitchFamily="34" charset="0"/>
              </a:rPr>
              <a:t> </a:t>
            </a:r>
            <a:r>
              <a:rPr lang="en-GB" sz="2400" dirty="0" err="1">
                <a:latin typeface="Arial Rounded MT Bold" pitchFamily="34" charset="0"/>
              </a:rPr>
              <a:t>gli</a:t>
            </a:r>
            <a:r>
              <a:rPr lang="en-GB" sz="2400" dirty="0">
                <a:latin typeface="Arial Rounded MT Bold" pitchFamily="34" charset="0"/>
              </a:rPr>
              <a:t> </a:t>
            </a:r>
            <a:r>
              <a:rPr lang="en-GB" sz="2400" dirty="0" err="1">
                <a:latin typeface="Arial Rounded MT Bold" pitchFamily="34" charset="0"/>
              </a:rPr>
              <a:t>interventi</a:t>
            </a:r>
            <a:r>
              <a:rPr lang="en-GB" sz="2400" dirty="0">
                <a:latin typeface="Arial Rounded MT Bold" pitchFamily="34" charset="0"/>
              </a:rPr>
              <a:t> </a:t>
            </a:r>
            <a:r>
              <a:rPr lang="en-GB" sz="2400" dirty="0" err="1">
                <a:latin typeface="Arial Rounded MT Bold" pitchFamily="34" charset="0"/>
              </a:rPr>
              <a:t>possono</a:t>
            </a:r>
            <a:r>
              <a:rPr lang="en-GB" sz="2400" dirty="0">
                <a:latin typeface="Arial Rounded MT Bold" pitchFamily="34" charset="0"/>
              </a:rPr>
              <a:t> </a:t>
            </a:r>
            <a:r>
              <a:rPr lang="en-GB" sz="2400" dirty="0" err="1">
                <a:latin typeface="Arial Rounded MT Bold" pitchFamily="34" charset="0"/>
              </a:rPr>
              <a:t>fornire</a:t>
            </a:r>
            <a:r>
              <a:rPr lang="en-GB" sz="2400" dirty="0">
                <a:latin typeface="Arial Rounded MT Bold" pitchFamily="34" charset="0"/>
              </a:rPr>
              <a:t> </a:t>
            </a:r>
            <a:r>
              <a:rPr lang="en-GB" sz="2400" dirty="0" err="1">
                <a:latin typeface="Arial Rounded MT Bold" pitchFamily="34" charset="0"/>
              </a:rPr>
              <a:t>rispetto</a:t>
            </a:r>
            <a:r>
              <a:rPr lang="en-GB" sz="2400" dirty="0">
                <a:latin typeface="Arial Rounded MT Bold" pitchFamily="34" charset="0"/>
              </a:rPr>
              <a:t> </a:t>
            </a:r>
            <a:r>
              <a:rPr lang="en-GB" sz="2400" dirty="0" err="1">
                <a:latin typeface="Arial Rounded MT Bold" pitchFamily="34" charset="0"/>
              </a:rPr>
              <a:t>alla</a:t>
            </a:r>
            <a:r>
              <a:rPr lang="en-GB" sz="2400" dirty="0">
                <a:latin typeface="Arial Rounded MT Bold" pitchFamily="34" charset="0"/>
              </a:rPr>
              <a:t> </a:t>
            </a:r>
            <a:r>
              <a:rPr lang="en-GB" sz="2400" dirty="0" err="1">
                <a:latin typeface="Arial Rounded MT Bold" pitchFamily="34" charset="0"/>
              </a:rPr>
              <a:t>gravità</a:t>
            </a:r>
            <a:r>
              <a:rPr lang="en-GB" sz="2400" dirty="0">
                <a:latin typeface="Arial Rounded MT Bold" pitchFamily="34" charset="0"/>
              </a:rPr>
              <a:t> del </a:t>
            </a:r>
            <a:r>
              <a:rPr lang="en-GB" sz="2400" dirty="0" err="1" smtClean="0">
                <a:latin typeface="Arial Rounded MT Bold" pitchFamily="34" charset="0"/>
              </a:rPr>
              <a:t>disagio</a:t>
            </a:r>
            <a:r>
              <a:rPr lang="en-GB" sz="2400" dirty="0" smtClean="0">
                <a:latin typeface="Arial Rounded MT Bold" pitchFamily="34" charset="0"/>
              </a:rPr>
              <a:t> o </a:t>
            </a:r>
            <a:r>
              <a:rPr lang="en-GB" sz="2400" dirty="0" err="1" smtClean="0">
                <a:latin typeface="Arial Rounded MT Bold" pitchFamily="34" charset="0"/>
              </a:rPr>
              <a:t>alla</a:t>
            </a:r>
            <a:r>
              <a:rPr lang="en-GB" sz="2400" dirty="0" smtClean="0">
                <a:latin typeface="Arial Rounded MT Bold" pitchFamily="34" charset="0"/>
              </a:rPr>
              <a:t> </a:t>
            </a:r>
            <a:r>
              <a:rPr lang="en-GB" sz="2400" b="1" i="1" dirty="0" err="1" smtClean="0">
                <a:effectLst>
                  <a:outerShdw blurRad="38100" dist="38100" dir="2700000" algn="tl">
                    <a:srgbClr val="000000">
                      <a:alpha val="43137"/>
                    </a:srgbClr>
                  </a:outerShdw>
                </a:effectLst>
                <a:latin typeface="Arial Rounded MT Bold" pitchFamily="34" charset="0"/>
              </a:rPr>
              <a:t>dimensione</a:t>
            </a:r>
            <a:r>
              <a:rPr lang="en-GB" sz="2400" dirty="0" smtClean="0">
                <a:latin typeface="Arial Rounded MT Bold" pitchFamily="34" charset="0"/>
              </a:rPr>
              <a:t> – non </a:t>
            </a:r>
            <a:r>
              <a:rPr lang="en-GB" sz="2400" dirty="0" err="1" smtClean="0">
                <a:latin typeface="Arial Rounded MT Bold" pitchFamily="34" charset="0"/>
              </a:rPr>
              <a:t>all’</a:t>
            </a:r>
            <a:r>
              <a:rPr lang="en-GB" sz="2400" i="1" dirty="0" err="1" smtClean="0">
                <a:effectLst>
                  <a:outerShdw blurRad="38100" dist="38100" dir="2700000" algn="tl">
                    <a:srgbClr val="000000">
                      <a:alpha val="43137"/>
                    </a:srgbClr>
                  </a:outerShdw>
                </a:effectLst>
                <a:latin typeface="Arial Rounded MT Bold" pitchFamily="34" charset="0"/>
              </a:rPr>
              <a:t>intensità</a:t>
            </a:r>
            <a:r>
              <a:rPr lang="en-GB" sz="2400" dirty="0" smtClean="0">
                <a:latin typeface="Arial Rounded MT Bold" pitchFamily="34" charset="0"/>
              </a:rPr>
              <a:t>, </a:t>
            </a:r>
            <a:r>
              <a:rPr lang="en-GB" sz="2400" dirty="0" err="1" smtClean="0">
                <a:latin typeface="Arial Rounded MT Bold" pitchFamily="34" charset="0"/>
              </a:rPr>
              <a:t>che</a:t>
            </a:r>
            <a:r>
              <a:rPr lang="en-GB" sz="2400" dirty="0" smtClean="0">
                <a:latin typeface="Arial Rounded MT Bold" pitchFamily="34" charset="0"/>
              </a:rPr>
              <a:t> non è </a:t>
            </a:r>
            <a:r>
              <a:rPr lang="en-GB" sz="2400" dirty="0" err="1" smtClean="0">
                <a:latin typeface="Arial Rounded MT Bold" pitchFamily="34" charset="0"/>
              </a:rPr>
              <a:t>misurabile</a:t>
            </a:r>
            <a:r>
              <a:rPr lang="en-GB" sz="2400" dirty="0" smtClean="0">
                <a:latin typeface="Arial Rounded MT Bold" pitchFamily="34" charset="0"/>
              </a:rPr>
              <a:t> e </a:t>
            </a:r>
            <a:r>
              <a:rPr lang="en-GB" sz="2400" dirty="0" err="1" smtClean="0">
                <a:latin typeface="Arial Rounded MT Bold" pitchFamily="34" charset="0"/>
              </a:rPr>
              <a:t>quindi</a:t>
            </a:r>
            <a:r>
              <a:rPr lang="en-GB" sz="2400" dirty="0" smtClean="0">
                <a:latin typeface="Arial Rounded MT Bold" pitchFamily="34" charset="0"/>
              </a:rPr>
              <a:t> </a:t>
            </a:r>
            <a:r>
              <a:rPr lang="en-GB" sz="2400" dirty="0" err="1" smtClean="0">
                <a:latin typeface="Arial Rounded MT Bold" pitchFamily="34" charset="0"/>
              </a:rPr>
              <a:t>comparabile</a:t>
            </a:r>
            <a:r>
              <a:rPr lang="en-GB" sz="2400" dirty="0" smtClean="0">
                <a:latin typeface="Arial Rounded MT Bold" pitchFamily="34" charset="0"/>
              </a:rPr>
              <a:t> – del </a:t>
            </a:r>
            <a:r>
              <a:rPr lang="en-GB" sz="2400" dirty="0" err="1" smtClean="0">
                <a:latin typeface="Arial Rounded MT Bold" pitchFamily="34" charset="0"/>
              </a:rPr>
              <a:t>bisogno</a:t>
            </a:r>
            <a:r>
              <a:rPr lang="en-GB" sz="2400" dirty="0" smtClean="0">
                <a:latin typeface="Arial Rounded MT Bold" pitchFamily="34" charset="0"/>
              </a:rPr>
              <a:t> </a:t>
            </a:r>
            <a:r>
              <a:rPr lang="en-GB" sz="2400" dirty="0">
                <a:latin typeface="Arial Rounded MT Bold" pitchFamily="34" charset="0"/>
              </a:rPr>
              <a:t>e le </a:t>
            </a:r>
            <a:r>
              <a:rPr lang="en-GB" sz="2400" dirty="0" err="1">
                <a:latin typeface="Arial Rounded MT Bold" pitchFamily="34" charset="0"/>
              </a:rPr>
              <a:t>questioni</a:t>
            </a:r>
            <a:r>
              <a:rPr lang="en-GB" sz="2400" dirty="0">
                <a:latin typeface="Arial Rounded MT Bold" pitchFamily="34" charset="0"/>
              </a:rPr>
              <a:t> </a:t>
            </a:r>
            <a:r>
              <a:rPr lang="en-GB" sz="2400" b="1" i="1" dirty="0" err="1">
                <a:effectLst>
                  <a:outerShdw blurRad="38100" dist="38100" dir="2700000" algn="tl">
                    <a:srgbClr val="000000">
                      <a:alpha val="43137"/>
                    </a:srgbClr>
                  </a:outerShdw>
                </a:effectLst>
                <a:latin typeface="Arial Rounded MT Bold" pitchFamily="34" charset="0"/>
              </a:rPr>
              <a:t>etiche</a:t>
            </a:r>
            <a:r>
              <a:rPr lang="en-GB" sz="2400" dirty="0">
                <a:latin typeface="Arial Rounded MT Bold" pitchFamily="34" charset="0"/>
              </a:rPr>
              <a:t> </a:t>
            </a:r>
            <a:r>
              <a:rPr lang="en-GB" sz="2400" dirty="0" err="1">
                <a:latin typeface="Arial Rounded MT Bold" pitchFamily="34" charset="0"/>
              </a:rPr>
              <a:t>che</a:t>
            </a:r>
            <a:r>
              <a:rPr lang="en-GB" sz="2400" dirty="0">
                <a:latin typeface="Arial Rounded MT Bold" pitchFamily="34" charset="0"/>
              </a:rPr>
              <a:t> </a:t>
            </a:r>
            <a:r>
              <a:rPr lang="en-GB" sz="2400" dirty="0" err="1">
                <a:latin typeface="Arial Rounded MT Bold" pitchFamily="34" charset="0"/>
              </a:rPr>
              <a:t>si</a:t>
            </a:r>
            <a:r>
              <a:rPr lang="en-GB" sz="2400" dirty="0">
                <a:latin typeface="Arial Rounded MT Bold" pitchFamily="34" charset="0"/>
              </a:rPr>
              <a:t> </a:t>
            </a:r>
            <a:r>
              <a:rPr lang="en-GB" sz="2400" dirty="0" err="1" smtClean="0">
                <a:latin typeface="Arial Rounded MT Bold" pitchFamily="34" charset="0"/>
              </a:rPr>
              <a:t>profilano</a:t>
            </a:r>
            <a:r>
              <a:rPr lang="en-GB" sz="2400" dirty="0" smtClean="0">
                <a:latin typeface="Arial Rounded MT Bold" pitchFamily="34" charset="0"/>
              </a:rPr>
              <a:t>, e </a:t>
            </a:r>
            <a:r>
              <a:rPr lang="en-GB" sz="2400" dirty="0" err="1" smtClean="0">
                <a:latin typeface="Arial Rounded MT Bold" pitchFamily="34" charset="0"/>
              </a:rPr>
              <a:t>che</a:t>
            </a:r>
            <a:r>
              <a:rPr lang="en-GB" sz="2400" dirty="0" smtClean="0">
                <a:latin typeface="Arial Rounded MT Bold" pitchFamily="34" charset="0"/>
              </a:rPr>
              <a:t> </a:t>
            </a:r>
            <a:r>
              <a:rPr lang="en-GB" sz="2400" dirty="0" err="1" smtClean="0">
                <a:latin typeface="Arial Rounded MT Bold" pitchFamily="34" charset="0"/>
              </a:rPr>
              <a:t>si</a:t>
            </a:r>
            <a:r>
              <a:rPr lang="en-GB" sz="2400" dirty="0" smtClean="0">
                <a:latin typeface="Arial Rounded MT Bold" pitchFamily="34" charset="0"/>
              </a:rPr>
              <a:t> </a:t>
            </a:r>
            <a:r>
              <a:rPr lang="en-GB" sz="2400" dirty="0" err="1" smtClean="0">
                <a:latin typeface="Arial Rounded MT Bold" pitchFamily="34" charset="0"/>
              </a:rPr>
              <a:t>collocano</a:t>
            </a:r>
            <a:r>
              <a:rPr lang="en-GB" sz="2400" dirty="0" smtClean="0">
                <a:latin typeface="Arial Rounded MT Bold" pitchFamily="34" charset="0"/>
              </a:rPr>
              <a:t> </a:t>
            </a:r>
            <a:r>
              <a:rPr lang="en-GB" sz="2400" dirty="0" err="1" smtClean="0">
                <a:latin typeface="Arial Rounded MT Bold" pitchFamily="34" charset="0"/>
              </a:rPr>
              <a:t>tra</a:t>
            </a:r>
            <a:r>
              <a:rPr lang="en-GB" sz="2400" dirty="0" smtClean="0">
                <a:latin typeface="Arial Rounded MT Bold" pitchFamily="34" charset="0"/>
              </a:rPr>
              <a:t> due </a:t>
            </a:r>
            <a:r>
              <a:rPr lang="en-GB" sz="2400" dirty="0" err="1" smtClean="0">
                <a:latin typeface="Arial Rounded MT Bold" pitchFamily="34" charset="0"/>
              </a:rPr>
              <a:t>estremi</a:t>
            </a:r>
            <a:r>
              <a:rPr lang="en-GB" sz="2400" dirty="0" smtClean="0">
                <a:latin typeface="Arial Rounded MT Bold" pitchFamily="34" charset="0"/>
              </a:rPr>
              <a:t>: la </a:t>
            </a:r>
            <a:r>
              <a:rPr lang="en-GB" sz="2400" i="1" dirty="0" err="1" smtClean="0">
                <a:effectLst>
                  <a:outerShdw blurRad="38100" dist="38100" dir="2700000" algn="tl">
                    <a:srgbClr val="000000">
                      <a:alpha val="43137"/>
                    </a:srgbClr>
                  </a:outerShdw>
                </a:effectLst>
                <a:latin typeface="Arial Rounded MT Bold" pitchFamily="34" charset="0"/>
              </a:rPr>
              <a:t>stigmatizzazione</a:t>
            </a:r>
            <a:r>
              <a:rPr lang="en-GB" sz="2400" dirty="0" smtClean="0">
                <a:latin typeface="Arial Rounded MT Bold" pitchFamily="34" charset="0"/>
              </a:rPr>
              <a:t> </a:t>
            </a:r>
            <a:r>
              <a:rPr lang="en-GB" sz="2400" dirty="0" err="1" smtClean="0">
                <a:latin typeface="Arial Rounded MT Bold" pitchFamily="34" charset="0"/>
              </a:rPr>
              <a:t>connessa</a:t>
            </a:r>
            <a:r>
              <a:rPr lang="en-GB" sz="2400" dirty="0" smtClean="0">
                <a:latin typeface="Arial Rounded MT Bold" pitchFamily="34" charset="0"/>
              </a:rPr>
              <a:t> </a:t>
            </a:r>
            <a:r>
              <a:rPr lang="en-GB" sz="2400" dirty="0" err="1" smtClean="0">
                <a:latin typeface="Arial Rounded MT Bold" pitchFamily="34" charset="0"/>
              </a:rPr>
              <a:t>agli</a:t>
            </a:r>
            <a:r>
              <a:rPr lang="en-GB" sz="2400" dirty="0" smtClean="0">
                <a:latin typeface="Arial Rounded MT Bold" pitchFamily="34" charset="0"/>
              </a:rPr>
              <a:t> </a:t>
            </a:r>
            <a:r>
              <a:rPr lang="en-GB" sz="2400" dirty="0" err="1" smtClean="0">
                <a:latin typeface="Arial Rounded MT Bold" pitchFamily="34" charset="0"/>
              </a:rPr>
              <a:t>interventi</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protezione</a:t>
            </a:r>
            <a:r>
              <a:rPr lang="en-GB" sz="2400" dirty="0" smtClean="0">
                <a:latin typeface="Arial Rounded MT Bold" pitchFamily="34" charset="0"/>
              </a:rPr>
              <a:t> </a:t>
            </a:r>
            <a:r>
              <a:rPr lang="en-GB" sz="2400" dirty="0" err="1" smtClean="0">
                <a:latin typeface="Arial Rounded MT Bold" pitchFamily="34" charset="0"/>
              </a:rPr>
              <a:t>sociale</a:t>
            </a:r>
            <a:r>
              <a:rPr lang="en-GB" sz="2400" dirty="0" smtClean="0">
                <a:latin typeface="Arial Rounded MT Bold" pitchFamily="34" charset="0"/>
              </a:rPr>
              <a:t> (“</a:t>
            </a:r>
            <a:r>
              <a:rPr lang="en-GB" sz="2400" dirty="0" err="1" smtClean="0">
                <a:latin typeface="Arial Rounded MT Bold" pitchFamily="34" charset="0"/>
              </a:rPr>
              <a:t>l’assistenza</a:t>
            </a:r>
            <a:r>
              <a:rPr lang="en-GB" sz="2400" dirty="0" smtClean="0">
                <a:latin typeface="Arial Rounded MT Bold" pitchFamily="34" charset="0"/>
              </a:rPr>
              <a:t>” </a:t>
            </a:r>
            <a:r>
              <a:rPr lang="en-GB" sz="2400" dirty="0" err="1" smtClean="0">
                <a:latin typeface="Arial Rounded MT Bold" pitchFamily="34" charset="0"/>
              </a:rPr>
              <a:t>sociale</a:t>
            </a:r>
            <a:r>
              <a:rPr lang="en-GB" sz="2400" dirty="0" smtClean="0">
                <a:latin typeface="Arial Rounded MT Bold" pitchFamily="34" charset="0"/>
              </a:rPr>
              <a:t>) e </a:t>
            </a:r>
            <a:r>
              <a:rPr lang="en-GB" sz="2400" dirty="0" err="1" smtClean="0">
                <a:latin typeface="Arial Rounded MT Bold" pitchFamily="34" charset="0"/>
              </a:rPr>
              <a:t>il</a:t>
            </a:r>
            <a:r>
              <a:rPr lang="en-GB" sz="2400" dirty="0" smtClean="0">
                <a:latin typeface="Arial Rounded MT Bold" pitchFamily="34" charset="0"/>
              </a:rPr>
              <a:t> </a:t>
            </a:r>
            <a:r>
              <a:rPr lang="en-GB" sz="2400" i="1" dirty="0" smtClean="0">
                <a:effectLst>
                  <a:outerShdw blurRad="38100" dist="38100" dir="2700000" algn="tl">
                    <a:srgbClr val="000000">
                      <a:alpha val="43137"/>
                    </a:srgbClr>
                  </a:outerShdw>
                </a:effectLst>
                <a:latin typeface="Arial Rounded MT Bold" pitchFamily="34" charset="0"/>
              </a:rPr>
              <a:t>dilemma </a:t>
            </a:r>
            <a:r>
              <a:rPr lang="en-GB" sz="2400" i="1" dirty="0" err="1" smtClean="0">
                <a:effectLst>
                  <a:outerShdw blurRad="38100" dist="38100" dir="2700000" algn="tl">
                    <a:srgbClr val="000000">
                      <a:alpha val="43137"/>
                    </a:srgbClr>
                  </a:outerShdw>
                </a:effectLst>
                <a:latin typeface="Arial Rounded MT Bold" pitchFamily="34" charset="0"/>
              </a:rPr>
              <a:t>etico</a:t>
            </a:r>
            <a:r>
              <a:rPr lang="en-GB" sz="2400" i="1" dirty="0" smtClean="0">
                <a:effectLst>
                  <a:outerShdw blurRad="38100" dist="38100" dir="2700000" algn="tl">
                    <a:srgbClr val="000000">
                      <a:alpha val="43137"/>
                    </a:srgbClr>
                  </a:outerShdw>
                </a:effectLst>
                <a:latin typeface="Arial Rounded MT Bold" pitchFamily="34" charset="0"/>
              </a:rPr>
              <a:t> </a:t>
            </a:r>
            <a:r>
              <a:rPr lang="en-GB" sz="2400" i="1" dirty="0" err="1" smtClean="0">
                <a:effectLst>
                  <a:outerShdw blurRad="38100" dist="38100" dir="2700000" algn="tl">
                    <a:srgbClr val="000000">
                      <a:alpha val="43137"/>
                    </a:srgbClr>
                  </a:outerShdw>
                </a:effectLst>
                <a:latin typeface="Arial Rounded MT Bold" pitchFamily="34" charset="0"/>
              </a:rPr>
              <a:t>della</a:t>
            </a:r>
            <a:r>
              <a:rPr lang="en-GB" sz="2400" i="1" dirty="0" smtClean="0">
                <a:effectLst>
                  <a:outerShdw blurRad="38100" dist="38100" dir="2700000" algn="tl">
                    <a:srgbClr val="000000">
                      <a:alpha val="43137"/>
                    </a:srgbClr>
                  </a:outerShdw>
                </a:effectLst>
                <a:latin typeface="Arial Rounded MT Bold" pitchFamily="34" charset="0"/>
              </a:rPr>
              <a:t> </a:t>
            </a:r>
            <a:r>
              <a:rPr lang="en-GB" sz="2400" i="1" dirty="0" err="1" smtClean="0">
                <a:effectLst>
                  <a:outerShdw blurRad="38100" dist="38100" dir="2700000" algn="tl">
                    <a:srgbClr val="000000">
                      <a:alpha val="43137"/>
                    </a:srgbClr>
                  </a:outerShdw>
                </a:effectLst>
                <a:latin typeface="Arial Rounded MT Bold" pitchFamily="34" charset="0"/>
              </a:rPr>
              <a:t>prestazione</a:t>
            </a:r>
            <a:r>
              <a:rPr lang="en-GB" sz="2400" i="1" dirty="0" smtClean="0">
                <a:effectLst>
                  <a:outerShdw blurRad="38100" dist="38100" dir="2700000" algn="tl">
                    <a:srgbClr val="000000">
                      <a:alpha val="43137"/>
                    </a:srgbClr>
                  </a:outerShdw>
                </a:effectLst>
                <a:latin typeface="Arial Rounded MT Bold" pitchFamily="34" charset="0"/>
              </a:rPr>
              <a:t> </a:t>
            </a:r>
            <a:r>
              <a:rPr lang="en-GB" sz="2400" i="1" dirty="0" err="1" smtClean="0">
                <a:effectLst>
                  <a:outerShdw blurRad="38100" dist="38100" dir="2700000" algn="tl">
                    <a:srgbClr val="000000">
                      <a:alpha val="43137"/>
                    </a:srgbClr>
                  </a:outerShdw>
                </a:effectLst>
                <a:latin typeface="Arial Rounded MT Bold" pitchFamily="34" charset="0"/>
              </a:rPr>
              <a:t>di</a:t>
            </a:r>
            <a:r>
              <a:rPr lang="en-GB" sz="2400" i="1" dirty="0" smtClean="0">
                <a:effectLst>
                  <a:outerShdw blurRad="38100" dist="38100" dir="2700000" algn="tl">
                    <a:srgbClr val="000000">
                      <a:alpha val="43137"/>
                    </a:srgbClr>
                  </a:outerShdw>
                </a:effectLst>
                <a:latin typeface="Arial Rounded MT Bold" pitchFamily="34" charset="0"/>
              </a:rPr>
              <a:t> </a:t>
            </a:r>
            <a:r>
              <a:rPr lang="en-GB" sz="2400" i="1" dirty="0" err="1" smtClean="0">
                <a:effectLst>
                  <a:outerShdw blurRad="38100" dist="38100" dir="2700000" algn="tl">
                    <a:srgbClr val="000000">
                      <a:alpha val="43137"/>
                    </a:srgbClr>
                  </a:outerShdw>
                </a:effectLst>
                <a:latin typeface="Arial Rounded MT Bold" pitchFamily="34" charset="0"/>
              </a:rPr>
              <a:t>cura</a:t>
            </a:r>
            <a:r>
              <a:rPr lang="en-GB" sz="2400" dirty="0" smtClean="0">
                <a:latin typeface="Arial Rounded MT Bold" pitchFamily="34" charset="0"/>
              </a:rPr>
              <a:t>.</a:t>
            </a:r>
            <a:endParaRPr lang="en-GB" sz="2400" dirty="0">
              <a:latin typeface="Arial Rounded MT Bold" pitchFamily="34" charset="0"/>
            </a:endParaRPr>
          </a:p>
          <a:p>
            <a:pPr algn="ctr">
              <a:defRPr/>
            </a:pPr>
            <a:endParaRPr lang="en-GB" sz="2400" dirty="0">
              <a:latin typeface="Arial Rounded MT Bold" pitchFamily="34" charset="0"/>
            </a:endParaRPr>
          </a:p>
        </p:txBody>
      </p:sp>
      <p:sp>
        <p:nvSpPr>
          <p:cNvPr id="6" name="CasellaDiTesto 5"/>
          <p:cNvSpPr txBox="1"/>
          <p:nvPr/>
        </p:nvSpPr>
        <p:spPr>
          <a:xfrm>
            <a:off x="0" y="6669360"/>
            <a:ext cx="9144000" cy="369332"/>
          </a:xfrm>
          <a:prstGeom prst="rect">
            <a:avLst/>
          </a:prstGeom>
          <a:solidFill>
            <a:srgbClr val="00B050"/>
          </a:solidFill>
        </p:spPr>
        <p:txBody>
          <a:bodyPr wrap="square" rtlCol="0">
            <a:spAutoFit/>
          </a:bodyPr>
          <a:lstStyle/>
          <a:p>
            <a:endParaRPr lang="it-IT" dirty="0"/>
          </a:p>
        </p:txBody>
      </p:sp>
      <p:pic>
        <p:nvPicPr>
          <p:cNvPr id="7" name="Immagine 2" descr="Triage-Ribbon-Rolls-LSS-_i_lbw147317S.jpg"/>
          <p:cNvPicPr>
            <a:picLocks noChangeAspect="1"/>
          </p:cNvPicPr>
          <p:nvPr/>
        </p:nvPicPr>
        <p:blipFill>
          <a:blip r:embed="rId3" cstate="print"/>
          <a:srcRect/>
          <a:stretch>
            <a:fillRect/>
          </a:stretch>
        </p:blipFill>
        <p:spPr bwMode="auto">
          <a:xfrm>
            <a:off x="611188" y="260350"/>
            <a:ext cx="1279525" cy="1160463"/>
          </a:xfrm>
          <a:prstGeom prst="rect">
            <a:avLst/>
          </a:prstGeom>
          <a:noFill/>
          <a:ln w="9525">
            <a:noFill/>
            <a:miter lim="800000"/>
            <a:headEnd/>
            <a:tailEnd/>
          </a:ln>
        </p:spPr>
      </p:pic>
      <p:pic>
        <p:nvPicPr>
          <p:cNvPr id="8" name="Immagine 2" descr="Triage-Ribbon-Rolls-LSS-_i_lbw147317S.jpg"/>
          <p:cNvPicPr>
            <a:picLocks noChangeAspect="1"/>
          </p:cNvPicPr>
          <p:nvPr/>
        </p:nvPicPr>
        <p:blipFill>
          <a:blip r:embed="rId3" cstate="print"/>
          <a:srcRect/>
          <a:stretch>
            <a:fillRect/>
          </a:stretch>
        </p:blipFill>
        <p:spPr bwMode="auto">
          <a:xfrm>
            <a:off x="7164288" y="5301208"/>
            <a:ext cx="1279525" cy="1160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15</a:t>
            </a:fld>
            <a:endParaRPr lang="it-IT" dirty="0"/>
          </a:p>
        </p:txBody>
      </p:sp>
      <p:sp>
        <p:nvSpPr>
          <p:cNvPr id="7" name="Rectangle 4"/>
          <p:cNvSpPr txBox="1">
            <a:spLocks noChangeArrowheads="1"/>
          </p:cNvSpPr>
          <p:nvPr/>
        </p:nvSpPr>
        <p:spPr bwMode="auto">
          <a:xfrm>
            <a:off x="323528" y="620688"/>
            <a:ext cx="8301608" cy="10801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4400" b="0" i="0" u="none" strike="noStrike" kern="0" cap="none" spc="0" normalizeH="0" baseline="0" noProof="0" dirty="0" smtClean="0">
                <a:ln>
                  <a:noFill/>
                </a:ln>
                <a:solidFill>
                  <a:srgbClr val="FF3300"/>
                </a:solidFill>
                <a:effectLst/>
                <a:uLnTx/>
                <a:uFillTx/>
                <a:latin typeface="Arial Rounded MT Bold" pitchFamily="34" charset="0"/>
                <a:ea typeface="+mj-ea"/>
                <a:cs typeface="+mj-cs"/>
              </a:rPr>
              <a:t>La selettività</a:t>
            </a:r>
            <a:r>
              <a:rPr kumimoji="0" lang="it-IT" sz="4400" b="0" i="0" u="none" strike="noStrike" kern="0" cap="none" spc="0" normalizeH="0" noProof="0" dirty="0" smtClean="0">
                <a:ln>
                  <a:noFill/>
                </a:ln>
                <a:solidFill>
                  <a:srgbClr val="FF3300"/>
                </a:solidFill>
                <a:effectLst/>
                <a:uLnTx/>
                <a:uFillTx/>
                <a:latin typeface="Arial Rounded MT Bold" pitchFamily="34" charset="0"/>
                <a:ea typeface="+mj-ea"/>
                <a:cs typeface="+mj-cs"/>
              </a:rPr>
              <a:t> delle prestazioni</a:t>
            </a:r>
            <a:endParaRPr kumimoji="0" lang="it-IT" sz="4400" b="0" i="1" u="none" strike="noStrike" kern="0" cap="none" spc="0" normalizeH="0" baseline="0" noProof="0" dirty="0" smtClean="0">
              <a:ln>
                <a:noFill/>
              </a:ln>
              <a:solidFill>
                <a:srgbClr val="FF3300"/>
              </a:solidFill>
              <a:effectLst>
                <a:outerShdw blurRad="38100" dist="38100" dir="2700000" algn="tl">
                  <a:srgbClr val="C0C0C0"/>
                </a:outerShdw>
              </a:effectLst>
              <a:uLnTx/>
              <a:uFillTx/>
              <a:latin typeface="Arial Rounded MT Bold" pitchFamily="34" charset="0"/>
              <a:ea typeface="+mj-ea"/>
              <a:cs typeface="+mj-cs"/>
            </a:endParaRPr>
          </a:p>
        </p:txBody>
      </p:sp>
      <p:sp>
        <p:nvSpPr>
          <p:cNvPr id="6" name="Rettangolo 5"/>
          <p:cNvSpPr/>
          <p:nvPr/>
        </p:nvSpPr>
        <p:spPr>
          <a:xfrm>
            <a:off x="1187624" y="1772817"/>
            <a:ext cx="6768752" cy="3262432"/>
          </a:xfrm>
          <a:prstGeom prst="rect">
            <a:avLst/>
          </a:prstGeom>
        </p:spPr>
        <p:txBody>
          <a:bodyPr wrap="square">
            <a:spAutoFit/>
          </a:bodyPr>
          <a:lstStyle/>
          <a:p>
            <a:pPr algn="just"/>
            <a:r>
              <a:rPr lang="it-IT" sz="3200" i="1" dirty="0" smtClean="0">
                <a:effectLst>
                  <a:outerShdw blurRad="38100" dist="38100" dir="2700000" algn="tl">
                    <a:srgbClr val="000000">
                      <a:alpha val="43137"/>
                    </a:srgbClr>
                  </a:outerShdw>
                </a:effectLst>
              </a:rPr>
              <a:t>Social service </a:t>
            </a:r>
            <a:r>
              <a:rPr lang="it-IT" sz="3200" i="1" dirty="0" err="1" smtClean="0">
                <a:effectLst>
                  <a:outerShdw blurRad="38100" dist="38100" dir="2700000" algn="tl">
                    <a:srgbClr val="000000">
                      <a:alpha val="43137"/>
                    </a:srgbClr>
                  </a:outerShdw>
                </a:effectLst>
              </a:rPr>
              <a:t>agencies</a:t>
            </a:r>
            <a:r>
              <a:rPr lang="it-IT" sz="3200" i="1" dirty="0" smtClean="0">
                <a:effectLst>
                  <a:outerShdw blurRad="38100" dist="38100" dir="2700000" algn="tl">
                    <a:srgbClr val="000000">
                      <a:alpha val="43137"/>
                    </a:srgbClr>
                  </a:outerShdw>
                </a:effectLst>
              </a:rPr>
              <a:t> are </a:t>
            </a:r>
            <a:r>
              <a:rPr lang="it-IT" sz="3200" i="1" dirty="0" err="1" smtClean="0">
                <a:effectLst>
                  <a:outerShdw blurRad="38100" dist="38100" dir="2700000" algn="tl">
                    <a:srgbClr val="000000">
                      <a:alpha val="43137"/>
                    </a:srgbClr>
                  </a:outerShdw>
                </a:effectLst>
              </a:rPr>
              <a:t>among</a:t>
            </a:r>
            <a:r>
              <a:rPr lang="it-IT" sz="3200" i="1" dirty="0" smtClean="0">
                <a:effectLst>
                  <a:outerShdw blurRad="38100" dist="38100" dir="2700000" algn="tl">
                    <a:srgbClr val="000000">
                      <a:alpha val="43137"/>
                    </a:srgbClr>
                  </a:outerShdw>
                </a:effectLst>
              </a:rPr>
              <a:t> the </a:t>
            </a:r>
            <a:r>
              <a:rPr lang="it-IT" sz="3200" i="1" dirty="0" err="1" smtClean="0">
                <a:effectLst>
                  <a:outerShdw blurRad="38100" dist="38100" dir="2700000" algn="tl">
                    <a:srgbClr val="000000">
                      <a:alpha val="43137"/>
                    </a:srgbClr>
                  </a:outerShdw>
                </a:effectLst>
              </a:rPr>
              <a:t>many</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types</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of</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organizations</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that</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use</a:t>
            </a:r>
            <a:r>
              <a:rPr lang="it-IT" sz="3200" i="1" dirty="0" smtClean="0">
                <a:effectLst>
                  <a:outerShdw blurRad="38100" dist="38100" dir="2700000" algn="tl">
                    <a:srgbClr val="000000">
                      <a:alpha val="43137"/>
                    </a:srgbClr>
                  </a:outerShdw>
                </a:effectLst>
              </a:rPr>
              <a:t> triage </a:t>
            </a:r>
            <a:r>
              <a:rPr lang="it-IT" sz="3200" i="1" dirty="0" err="1" smtClean="0">
                <a:effectLst>
                  <a:outerShdw blurRad="38100" dist="38100" dir="2700000" algn="tl">
                    <a:srgbClr val="000000">
                      <a:alpha val="43137"/>
                    </a:srgbClr>
                  </a:outerShdw>
                </a:effectLst>
              </a:rPr>
              <a:t>as</a:t>
            </a:r>
            <a:r>
              <a:rPr lang="it-IT" sz="3200" i="1" dirty="0" smtClean="0">
                <a:effectLst>
                  <a:outerShdw blurRad="38100" dist="38100" dir="2700000" algn="tl">
                    <a:srgbClr val="000000">
                      <a:alpha val="43137"/>
                    </a:srgbClr>
                  </a:outerShdw>
                </a:effectLst>
              </a:rPr>
              <a:t> a </a:t>
            </a:r>
            <a:r>
              <a:rPr lang="it-IT" sz="3200" i="1" dirty="0" err="1" smtClean="0">
                <a:effectLst>
                  <a:outerShdw blurRad="38100" dist="38100" dir="2700000" algn="tl">
                    <a:srgbClr val="000000">
                      <a:alpha val="43137"/>
                    </a:srgbClr>
                  </a:outerShdw>
                </a:effectLst>
              </a:rPr>
              <a:t>result</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of</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limited</a:t>
            </a:r>
            <a:r>
              <a:rPr lang="it-IT" sz="3200" i="1" dirty="0" smtClean="0">
                <a:effectLst>
                  <a:outerShdw blurRad="38100" dist="38100" dir="2700000" algn="tl">
                    <a:srgbClr val="000000">
                      <a:alpha val="43137"/>
                    </a:srgbClr>
                  </a:outerShdw>
                </a:effectLst>
              </a:rPr>
              <a:t> </a:t>
            </a:r>
            <a:r>
              <a:rPr lang="it-IT" sz="3200" i="1" dirty="0" err="1" smtClean="0">
                <a:effectLst>
                  <a:outerShdw blurRad="38100" dist="38100" dir="2700000" algn="tl">
                    <a:srgbClr val="000000">
                      <a:alpha val="43137"/>
                    </a:srgbClr>
                  </a:outerShdw>
                </a:effectLst>
              </a:rPr>
              <a:t>resources</a:t>
            </a:r>
            <a:r>
              <a:rPr lang="it-IT" sz="3200" i="1" dirty="0" smtClean="0">
                <a:effectLst>
                  <a:outerShdw blurRad="38100" dist="38100" dir="2700000" algn="tl">
                    <a:srgbClr val="000000">
                      <a:alpha val="43137"/>
                    </a:srgbClr>
                  </a:outerShdw>
                </a:effectLst>
              </a:rPr>
              <a:t>.</a:t>
            </a:r>
          </a:p>
          <a:p>
            <a:pPr algn="just"/>
            <a:endParaRPr lang="it-IT" dirty="0" smtClean="0"/>
          </a:p>
          <a:p>
            <a:pPr algn="just"/>
            <a:r>
              <a:rPr lang="it-IT" sz="2000" b="1" dirty="0" smtClean="0">
                <a:latin typeface="Aparajita" pitchFamily="34" charset="0"/>
                <a:cs typeface="Aparajita" pitchFamily="34" charset="0"/>
              </a:rPr>
              <a:t>N. </a:t>
            </a:r>
            <a:r>
              <a:rPr lang="it-IT" sz="2000" b="1" dirty="0" err="1" smtClean="0">
                <a:latin typeface="Aparajita" pitchFamily="34" charset="0"/>
                <a:cs typeface="Aparajita" pitchFamily="34" charset="0"/>
              </a:rPr>
              <a:t>Linzer-J</a:t>
            </a:r>
            <a:r>
              <a:rPr lang="it-IT" sz="2000" b="1" dirty="0" smtClean="0">
                <a:latin typeface="Aparajita" pitchFamily="34" charset="0"/>
                <a:cs typeface="Aparajita" pitchFamily="34" charset="0"/>
              </a:rPr>
              <a:t>. </a:t>
            </a:r>
            <a:r>
              <a:rPr lang="it-IT" sz="2000" b="1" dirty="0" err="1" smtClean="0">
                <a:latin typeface="Aparajita" pitchFamily="34" charset="0"/>
                <a:cs typeface="Aparajita" pitchFamily="34" charset="0"/>
              </a:rPr>
              <a:t>Sweifach-H</a:t>
            </a:r>
            <a:r>
              <a:rPr lang="it-IT" sz="2000" b="1" dirty="0" smtClean="0">
                <a:latin typeface="Aparajita" pitchFamily="34" charset="0"/>
                <a:cs typeface="Aparajita" pitchFamily="34" charset="0"/>
              </a:rPr>
              <a:t>. </a:t>
            </a:r>
            <a:r>
              <a:rPr lang="it-IT" sz="2000" b="1" dirty="0" err="1" smtClean="0">
                <a:latin typeface="Aparajita" pitchFamily="34" charset="0"/>
                <a:cs typeface="Aparajita" pitchFamily="34" charset="0"/>
              </a:rPr>
              <a:t>Heft-LaPorte</a:t>
            </a:r>
            <a:r>
              <a:rPr lang="it-IT" sz="2000" b="1" dirty="0" smtClean="0">
                <a:latin typeface="Aparajita" pitchFamily="34" charset="0"/>
                <a:cs typeface="Aparajita" pitchFamily="34" charset="0"/>
              </a:rPr>
              <a:t>, </a:t>
            </a:r>
            <a:r>
              <a:rPr lang="it-IT" sz="2000" b="1" i="1" dirty="0" smtClean="0">
                <a:latin typeface="Aparajita" pitchFamily="34" charset="0"/>
                <a:cs typeface="Aparajita" pitchFamily="34" charset="0"/>
              </a:rPr>
              <a:t>Triage and </a:t>
            </a:r>
            <a:r>
              <a:rPr lang="it-IT" sz="2000" b="1" i="1" dirty="0" err="1" smtClean="0">
                <a:latin typeface="Aparajita" pitchFamily="34" charset="0"/>
                <a:cs typeface="Aparajita" pitchFamily="34" charset="0"/>
              </a:rPr>
              <a:t>Ethics</a:t>
            </a:r>
            <a:r>
              <a:rPr lang="it-IT" sz="2000" b="1" i="1" dirty="0" smtClean="0">
                <a:latin typeface="Aparajita" pitchFamily="34" charset="0"/>
                <a:cs typeface="Aparajita" pitchFamily="34" charset="0"/>
              </a:rPr>
              <a:t>: Social </a:t>
            </a:r>
            <a:r>
              <a:rPr lang="it-IT" sz="2000" b="1" i="1" dirty="0" err="1" smtClean="0">
                <a:latin typeface="Aparajita" pitchFamily="34" charset="0"/>
                <a:cs typeface="Aparajita" pitchFamily="34" charset="0"/>
              </a:rPr>
              <a:t>Workers</a:t>
            </a:r>
            <a:r>
              <a:rPr lang="it-IT" sz="2000" b="1" i="1" dirty="0" smtClean="0">
                <a:latin typeface="Aparajita" pitchFamily="34" charset="0"/>
                <a:cs typeface="Aparajita" pitchFamily="34" charset="0"/>
              </a:rPr>
              <a:t> on the </a:t>
            </a:r>
            <a:r>
              <a:rPr lang="it-IT" sz="2000" b="1" i="1" dirty="0" err="1" smtClean="0">
                <a:latin typeface="Aparajita" pitchFamily="34" charset="0"/>
                <a:cs typeface="Aparajita" pitchFamily="34" charset="0"/>
              </a:rPr>
              <a:t>Front</a:t>
            </a:r>
            <a:r>
              <a:rPr lang="it-IT" sz="2000" b="1" i="1" dirty="0" smtClean="0">
                <a:latin typeface="Aparajita" pitchFamily="34" charset="0"/>
                <a:cs typeface="Aparajita" pitchFamily="34" charset="0"/>
              </a:rPr>
              <a:t> </a:t>
            </a:r>
            <a:r>
              <a:rPr lang="it-IT" sz="2000" b="1" i="1" dirty="0" err="1" smtClean="0">
                <a:latin typeface="Aparajita" pitchFamily="34" charset="0"/>
                <a:cs typeface="Aparajita" pitchFamily="34" charset="0"/>
              </a:rPr>
              <a:t>Line</a:t>
            </a:r>
            <a:r>
              <a:rPr lang="it-IT" sz="2000" b="1" dirty="0" smtClean="0">
                <a:latin typeface="Aparajita" pitchFamily="34" charset="0"/>
                <a:cs typeface="Aparajita" pitchFamily="34" charset="0"/>
              </a:rPr>
              <a:t>, «Journal </a:t>
            </a:r>
            <a:r>
              <a:rPr lang="it-IT" sz="2000" b="1" dirty="0" err="1" smtClean="0">
                <a:latin typeface="Aparajita" pitchFamily="34" charset="0"/>
                <a:cs typeface="Aparajita" pitchFamily="34" charset="0"/>
              </a:rPr>
              <a:t>of</a:t>
            </a:r>
            <a:r>
              <a:rPr lang="it-IT" sz="2000" b="1" dirty="0" smtClean="0">
                <a:latin typeface="Aparajita" pitchFamily="34" charset="0"/>
                <a:cs typeface="Aparajita" pitchFamily="34" charset="0"/>
              </a:rPr>
              <a:t> </a:t>
            </a:r>
            <a:r>
              <a:rPr lang="it-IT" sz="2000" b="1" dirty="0" err="1" smtClean="0">
                <a:latin typeface="Aparajita" pitchFamily="34" charset="0"/>
                <a:cs typeface="Aparajita" pitchFamily="34" charset="0"/>
              </a:rPr>
              <a:t>Human</a:t>
            </a:r>
            <a:r>
              <a:rPr lang="it-IT" sz="2000" b="1" dirty="0" smtClean="0">
                <a:latin typeface="Aparajita" pitchFamily="34" charset="0"/>
                <a:cs typeface="Aparajita" pitchFamily="34" charset="0"/>
              </a:rPr>
              <a:t> </a:t>
            </a:r>
            <a:r>
              <a:rPr lang="it-IT" sz="2000" b="1" dirty="0" err="1" smtClean="0">
                <a:latin typeface="Aparajita" pitchFamily="34" charset="0"/>
                <a:cs typeface="Aparajita" pitchFamily="34" charset="0"/>
              </a:rPr>
              <a:t>Behavior</a:t>
            </a:r>
            <a:r>
              <a:rPr lang="it-IT" sz="2000" b="1" dirty="0" smtClean="0">
                <a:latin typeface="Aparajita" pitchFamily="34" charset="0"/>
                <a:cs typeface="Aparajita" pitchFamily="34" charset="0"/>
              </a:rPr>
              <a:t> in the Social </a:t>
            </a:r>
            <a:r>
              <a:rPr lang="it-IT" sz="2000" b="1" dirty="0" err="1" smtClean="0">
                <a:latin typeface="Aparajita" pitchFamily="34" charset="0"/>
                <a:cs typeface="Aparajita" pitchFamily="34" charset="0"/>
              </a:rPr>
              <a:t>Environment</a:t>
            </a:r>
            <a:r>
              <a:rPr lang="it-IT" sz="2000" b="1" dirty="0" smtClean="0">
                <a:latin typeface="Aparajita" pitchFamily="34" charset="0"/>
                <a:cs typeface="Aparajita" pitchFamily="34" charset="0"/>
              </a:rPr>
              <a:t>», 2008, Vol. 18(2), pp. 184-203. </a:t>
            </a:r>
            <a:endParaRPr lang="it-IT" sz="2000" b="1"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16</a:t>
            </a:fld>
            <a:endParaRPr lang="it-IT" dirty="0"/>
          </a:p>
        </p:txBody>
      </p:sp>
      <p:sp>
        <p:nvSpPr>
          <p:cNvPr id="6" name="Rettangolo 5"/>
          <p:cNvSpPr/>
          <p:nvPr/>
        </p:nvSpPr>
        <p:spPr>
          <a:xfrm>
            <a:off x="395536" y="2060848"/>
            <a:ext cx="8424936" cy="3416320"/>
          </a:xfrm>
          <a:prstGeom prst="rect">
            <a:avLst/>
          </a:prstGeom>
        </p:spPr>
        <p:txBody>
          <a:bodyPr wrap="square">
            <a:spAutoFit/>
          </a:bodyPr>
          <a:lstStyle/>
          <a:p>
            <a:pPr algn="just"/>
            <a:r>
              <a:rPr lang="it-IT" dirty="0" smtClean="0"/>
              <a:t>Con l'espressione «assistenza sociale» si identifica dunque oggi l'insieme degli interventi rivolti a rimuovere - o quanto meno a contrastare - situazioni di bisogno attraverso prestazioni monetarie e servizi sociali tipicamente finanziati tramite la fiscalità generale. Nel caso dei servizi sociali, la fruizione è potenzialmente aperta a tutti, salvo la previsione di priorità d'accesso e/o quote differenziate di compartecipazione al costo volte a tutelare le fasce più deboli. Per quanto riguarda le misure di sostegno economico, invece, il diritto alla prestazione è legato all'accertamento di un bisogno individuale e dell'impossibilità della persona bisognosa di farvi fronte con mezzi propri. Si tratta pertanto di </a:t>
            </a:r>
            <a:r>
              <a:rPr lang="it-IT" b="1" i="1" dirty="0" smtClean="0">
                <a:effectLst>
                  <a:outerShdw blurRad="38100" dist="38100" dir="2700000" algn="tl">
                    <a:srgbClr val="000000">
                      <a:alpha val="43137"/>
                    </a:srgbClr>
                  </a:outerShdw>
                </a:effectLst>
              </a:rPr>
              <a:t>interventi selettivi </a:t>
            </a:r>
            <a:r>
              <a:rPr lang="it-IT" dirty="0" smtClean="0"/>
              <a:t>e residuali, poiché vengono garantiti in linea di massima solo agli individui in stato di comprovato bisogno e in modo residuale rispetto alla capacità di «</a:t>
            </a:r>
            <a:r>
              <a:rPr lang="it-IT" dirty="0" err="1" smtClean="0"/>
              <a:t>autoaiuto</a:t>
            </a:r>
            <a:r>
              <a:rPr lang="it-IT" dirty="0" smtClean="0"/>
              <a:t>» dell’individuo stesso e, a volte, dell’intero nucleo familiare.</a:t>
            </a:r>
            <a:endParaRPr lang="it-IT" dirty="0"/>
          </a:p>
        </p:txBody>
      </p:sp>
      <p:sp>
        <p:nvSpPr>
          <p:cNvPr id="7" name="Rectangle 4"/>
          <p:cNvSpPr txBox="1">
            <a:spLocks noChangeArrowheads="1"/>
          </p:cNvSpPr>
          <p:nvPr/>
        </p:nvSpPr>
        <p:spPr bwMode="auto">
          <a:xfrm>
            <a:off x="323528" y="620688"/>
            <a:ext cx="8301608" cy="10801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4400" b="0" i="0" u="none" strike="noStrike" kern="0" cap="none" spc="0" normalizeH="0" baseline="0" noProof="0" dirty="0" smtClean="0">
                <a:ln>
                  <a:noFill/>
                </a:ln>
                <a:solidFill>
                  <a:srgbClr val="FF3300"/>
                </a:solidFill>
                <a:effectLst/>
                <a:uLnTx/>
                <a:uFillTx/>
                <a:latin typeface="Arial Rounded MT Bold" pitchFamily="34" charset="0"/>
                <a:ea typeface="+mj-ea"/>
                <a:cs typeface="+mj-cs"/>
              </a:rPr>
              <a:t>La selettività</a:t>
            </a:r>
            <a:r>
              <a:rPr kumimoji="0" lang="it-IT" sz="4400" b="0" i="0" u="none" strike="noStrike" kern="0" cap="none" spc="0" normalizeH="0" noProof="0" dirty="0" smtClean="0">
                <a:ln>
                  <a:noFill/>
                </a:ln>
                <a:solidFill>
                  <a:srgbClr val="FF3300"/>
                </a:solidFill>
                <a:effectLst/>
                <a:uLnTx/>
                <a:uFillTx/>
                <a:latin typeface="Arial Rounded MT Bold" pitchFamily="34" charset="0"/>
                <a:ea typeface="+mj-ea"/>
                <a:cs typeface="+mj-cs"/>
              </a:rPr>
              <a:t> delle prestazioni</a:t>
            </a:r>
            <a:endParaRPr kumimoji="0" lang="it-IT" sz="4400" b="0" i="1" u="none" strike="noStrike" kern="0" cap="none" spc="0" normalizeH="0" baseline="0" noProof="0" dirty="0" smtClean="0">
              <a:ln>
                <a:noFill/>
              </a:ln>
              <a:solidFill>
                <a:srgbClr val="FF3300"/>
              </a:solidFill>
              <a:effectLst>
                <a:outerShdw blurRad="38100" dist="38100" dir="2700000" algn="tl">
                  <a:srgbClr val="C0C0C0"/>
                </a:outerShdw>
              </a:effectLst>
              <a:uLnTx/>
              <a:uFillTx/>
              <a:latin typeface="Arial Rounded MT Bold" pitchFamily="34" charset="0"/>
              <a:ea typeface="+mj-ea"/>
              <a:cs typeface="+mj-cs"/>
            </a:endParaRPr>
          </a:p>
        </p:txBody>
      </p:sp>
      <p:sp>
        <p:nvSpPr>
          <p:cNvPr id="10" name="Rettangolo 9"/>
          <p:cNvSpPr/>
          <p:nvPr/>
        </p:nvSpPr>
        <p:spPr>
          <a:xfrm>
            <a:off x="1619672" y="5661248"/>
            <a:ext cx="6408712" cy="400110"/>
          </a:xfrm>
          <a:prstGeom prst="rect">
            <a:avLst/>
          </a:prstGeom>
        </p:spPr>
        <p:txBody>
          <a:bodyPr wrap="square">
            <a:spAutoFit/>
          </a:bodyPr>
          <a:lstStyle/>
          <a:p>
            <a:r>
              <a:rPr lang="it-IT" sz="2000" b="1" dirty="0" smtClean="0">
                <a:latin typeface="Aparajita" pitchFamily="34" charset="0"/>
                <a:cs typeface="Aparajita" pitchFamily="34" charset="0"/>
              </a:rPr>
              <a:t>I. Madama, </a:t>
            </a:r>
            <a:r>
              <a:rPr lang="it-IT" sz="2000" b="1" i="1" dirty="0" smtClean="0">
                <a:latin typeface="Aparajita" pitchFamily="34" charset="0"/>
                <a:cs typeface="Aparajita" pitchFamily="34" charset="0"/>
              </a:rPr>
              <a:t>Le politiche di assistenza sociale</a:t>
            </a:r>
            <a:r>
              <a:rPr lang="it-IT" sz="2000" b="1" dirty="0" smtClean="0">
                <a:latin typeface="Aparajita" pitchFamily="34" charset="0"/>
                <a:cs typeface="Aparajita" pitchFamily="34" charset="0"/>
              </a:rPr>
              <a:t>, Bologna, Il Mulino, 2010</a:t>
            </a:r>
            <a:endParaRPr lang="it-IT" sz="2000" b="1"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17</a:t>
            </a:fld>
            <a:endParaRPr lang="it-IT" dirty="0"/>
          </a:p>
        </p:txBody>
      </p:sp>
      <p:sp>
        <p:nvSpPr>
          <p:cNvPr id="7" name="Rectangle 4"/>
          <p:cNvSpPr txBox="1">
            <a:spLocks noChangeArrowheads="1"/>
          </p:cNvSpPr>
          <p:nvPr/>
        </p:nvSpPr>
        <p:spPr bwMode="auto">
          <a:xfrm>
            <a:off x="323528" y="620688"/>
            <a:ext cx="8301608" cy="10801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4400" b="0" i="0" u="none" strike="noStrike" kern="0" cap="none" spc="0" normalizeH="0" baseline="0" noProof="0" dirty="0" smtClean="0">
                <a:ln>
                  <a:noFill/>
                </a:ln>
                <a:solidFill>
                  <a:srgbClr val="FF3300"/>
                </a:solidFill>
                <a:effectLst/>
                <a:uLnTx/>
                <a:uFillTx/>
                <a:latin typeface="Arial Rounded MT Bold" pitchFamily="34" charset="0"/>
                <a:ea typeface="+mj-ea"/>
                <a:cs typeface="+mj-cs"/>
              </a:rPr>
              <a:t>La selettività</a:t>
            </a:r>
            <a:r>
              <a:rPr kumimoji="0" lang="it-IT" sz="4400" b="0" i="0" u="none" strike="noStrike" kern="0" cap="none" spc="0" normalizeH="0" noProof="0" dirty="0" smtClean="0">
                <a:ln>
                  <a:noFill/>
                </a:ln>
                <a:solidFill>
                  <a:srgbClr val="FF3300"/>
                </a:solidFill>
                <a:effectLst/>
                <a:uLnTx/>
                <a:uFillTx/>
                <a:latin typeface="Arial Rounded MT Bold" pitchFamily="34" charset="0"/>
                <a:ea typeface="+mj-ea"/>
                <a:cs typeface="+mj-cs"/>
              </a:rPr>
              <a:t> delle prestazioni</a:t>
            </a:r>
            <a:endParaRPr kumimoji="0" lang="it-IT" sz="4400" b="0" i="1" u="none" strike="noStrike" kern="0" cap="none" spc="0" normalizeH="0" baseline="0" noProof="0" dirty="0" smtClean="0">
              <a:ln>
                <a:noFill/>
              </a:ln>
              <a:solidFill>
                <a:srgbClr val="FF3300"/>
              </a:solidFill>
              <a:effectLst>
                <a:outerShdw blurRad="38100" dist="38100" dir="2700000" algn="tl">
                  <a:srgbClr val="C0C0C0"/>
                </a:outerShdw>
              </a:effectLst>
              <a:uLnTx/>
              <a:uFillTx/>
              <a:latin typeface="Arial Rounded MT Bold" pitchFamily="34" charset="0"/>
              <a:ea typeface="+mj-ea"/>
              <a:cs typeface="+mj-cs"/>
            </a:endParaRPr>
          </a:p>
        </p:txBody>
      </p:sp>
      <p:sp>
        <p:nvSpPr>
          <p:cNvPr id="9" name="Rettangolo 8"/>
          <p:cNvSpPr/>
          <p:nvPr/>
        </p:nvSpPr>
        <p:spPr>
          <a:xfrm>
            <a:off x="395536" y="1988840"/>
            <a:ext cx="8208912" cy="3139321"/>
          </a:xfrm>
          <a:prstGeom prst="rect">
            <a:avLst/>
          </a:prstGeom>
        </p:spPr>
        <p:txBody>
          <a:bodyPr wrap="square">
            <a:spAutoFit/>
          </a:bodyPr>
          <a:lstStyle/>
          <a:p>
            <a:pPr algn="just"/>
            <a:r>
              <a:rPr lang="it-IT" dirty="0" smtClean="0"/>
              <a:t>Gli interventi selettivi e residuali, consentendo di fatto l'accesso alle prestazioni solo a coloro che dimostrano di essere in una situazione di deprivazione economica, hanno il vantaggio di permettere un risparmio di spesa rispetto ai programmi di tipo universalistico, per i quali il solo requisito della cittadinanza (o della residenza) è sufficiente a qualificare il beneficiario. La selettività non è tuttavia esente da limiti, che possono di­mostrarsi tanto rilevanti da mettere talora in dubbio l'efficacia stessa degli interventi. Tra questi, i principali sono: il rischio della cosiddetta «trappola della povertà», la stigmatizzazione che spesso colpisce i beneficiari delle prestazioni soggette alla prova dei mezzi, la presenza di asimmetrie informative e gli alti costi amministrativi per la gestione delle procedure di verifica delle condizioni economiche.</a:t>
            </a:r>
            <a:endParaRPr lang="it-IT" dirty="0"/>
          </a:p>
        </p:txBody>
      </p:sp>
      <p:sp>
        <p:nvSpPr>
          <p:cNvPr id="6" name="Rettangolo 5"/>
          <p:cNvSpPr/>
          <p:nvPr/>
        </p:nvSpPr>
        <p:spPr>
          <a:xfrm>
            <a:off x="1475656" y="5517232"/>
            <a:ext cx="6408712" cy="400110"/>
          </a:xfrm>
          <a:prstGeom prst="rect">
            <a:avLst/>
          </a:prstGeom>
        </p:spPr>
        <p:txBody>
          <a:bodyPr wrap="square">
            <a:spAutoFit/>
          </a:bodyPr>
          <a:lstStyle/>
          <a:p>
            <a:r>
              <a:rPr lang="it-IT" sz="2000" b="1" dirty="0" smtClean="0">
                <a:latin typeface="Aparajita" pitchFamily="34" charset="0"/>
                <a:cs typeface="Aparajita" pitchFamily="34" charset="0"/>
              </a:rPr>
              <a:t>I. Madama, </a:t>
            </a:r>
            <a:r>
              <a:rPr lang="it-IT" sz="2000" b="1" i="1" dirty="0" smtClean="0">
                <a:latin typeface="Aparajita" pitchFamily="34" charset="0"/>
                <a:cs typeface="Aparajita" pitchFamily="34" charset="0"/>
              </a:rPr>
              <a:t>Le politiche di assistenza sociale</a:t>
            </a:r>
            <a:r>
              <a:rPr lang="it-IT" sz="2000" b="1" dirty="0" smtClean="0">
                <a:latin typeface="Aparajita" pitchFamily="34" charset="0"/>
                <a:cs typeface="Aparajita" pitchFamily="34" charset="0"/>
              </a:rPr>
              <a:t>, Bologna, Il Mulino, 2010</a:t>
            </a:r>
            <a:endParaRPr lang="it-IT" sz="2000" b="1"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18</a:t>
            </a:fld>
            <a:endParaRPr lang="it-IT" dirty="0"/>
          </a:p>
        </p:txBody>
      </p:sp>
      <p:sp>
        <p:nvSpPr>
          <p:cNvPr id="7" name="Rectangle 4"/>
          <p:cNvSpPr txBox="1">
            <a:spLocks noChangeArrowheads="1"/>
          </p:cNvSpPr>
          <p:nvPr/>
        </p:nvSpPr>
        <p:spPr bwMode="auto">
          <a:xfrm>
            <a:off x="323528" y="620688"/>
            <a:ext cx="8301608" cy="108012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4400" b="0" i="0" u="none" strike="noStrike" kern="0" cap="none" spc="0" normalizeH="0" baseline="0" noProof="0" dirty="0" smtClean="0">
                <a:ln>
                  <a:noFill/>
                </a:ln>
                <a:solidFill>
                  <a:srgbClr val="FF3300"/>
                </a:solidFill>
                <a:effectLst/>
                <a:uLnTx/>
                <a:uFillTx/>
                <a:latin typeface="Arial Rounded MT Bold" pitchFamily="34" charset="0"/>
                <a:ea typeface="+mj-ea"/>
                <a:cs typeface="+mj-cs"/>
              </a:rPr>
              <a:t>La selettività</a:t>
            </a:r>
            <a:r>
              <a:rPr kumimoji="0" lang="it-IT" sz="4400" b="0" i="0" u="none" strike="noStrike" kern="0" cap="none" spc="0" normalizeH="0" noProof="0" dirty="0" smtClean="0">
                <a:ln>
                  <a:noFill/>
                </a:ln>
                <a:solidFill>
                  <a:srgbClr val="FF3300"/>
                </a:solidFill>
                <a:effectLst/>
                <a:uLnTx/>
                <a:uFillTx/>
                <a:latin typeface="Arial Rounded MT Bold" pitchFamily="34" charset="0"/>
                <a:ea typeface="+mj-ea"/>
                <a:cs typeface="+mj-cs"/>
              </a:rPr>
              <a:t> delle prestazioni</a:t>
            </a:r>
            <a:endParaRPr kumimoji="0" lang="it-IT" sz="4400" b="0" i="1" u="none" strike="noStrike" kern="0" cap="none" spc="0" normalizeH="0" baseline="0" noProof="0" dirty="0" smtClean="0">
              <a:ln>
                <a:noFill/>
              </a:ln>
              <a:solidFill>
                <a:srgbClr val="FF3300"/>
              </a:solidFill>
              <a:effectLst>
                <a:outerShdw blurRad="38100" dist="38100" dir="2700000" algn="tl">
                  <a:srgbClr val="C0C0C0"/>
                </a:outerShdw>
              </a:effectLst>
              <a:uLnTx/>
              <a:uFillTx/>
              <a:latin typeface="Arial Rounded MT Bold" pitchFamily="34" charset="0"/>
              <a:ea typeface="+mj-ea"/>
              <a:cs typeface="+mj-cs"/>
            </a:endParaRPr>
          </a:p>
        </p:txBody>
      </p:sp>
      <p:sp>
        <p:nvSpPr>
          <p:cNvPr id="8" name="Rettangolo 7"/>
          <p:cNvSpPr/>
          <p:nvPr/>
        </p:nvSpPr>
        <p:spPr>
          <a:xfrm>
            <a:off x="1475656" y="5517232"/>
            <a:ext cx="6408712" cy="400110"/>
          </a:xfrm>
          <a:prstGeom prst="rect">
            <a:avLst/>
          </a:prstGeom>
        </p:spPr>
        <p:txBody>
          <a:bodyPr wrap="square">
            <a:spAutoFit/>
          </a:bodyPr>
          <a:lstStyle/>
          <a:p>
            <a:r>
              <a:rPr lang="it-IT" sz="2000" b="1" dirty="0" smtClean="0">
                <a:latin typeface="Aparajita" pitchFamily="34" charset="0"/>
                <a:cs typeface="Aparajita" pitchFamily="34" charset="0"/>
              </a:rPr>
              <a:t>I. Madama, </a:t>
            </a:r>
            <a:r>
              <a:rPr lang="it-IT" sz="2000" b="1" i="1" dirty="0" smtClean="0">
                <a:latin typeface="Aparajita" pitchFamily="34" charset="0"/>
                <a:cs typeface="Aparajita" pitchFamily="34" charset="0"/>
              </a:rPr>
              <a:t>Le politiche di assistenza sociale</a:t>
            </a:r>
            <a:r>
              <a:rPr lang="it-IT" sz="2000" b="1" dirty="0" smtClean="0">
                <a:latin typeface="Aparajita" pitchFamily="34" charset="0"/>
                <a:cs typeface="Aparajita" pitchFamily="34" charset="0"/>
              </a:rPr>
              <a:t>, Bologna, Il Mulino, 2010</a:t>
            </a:r>
            <a:endParaRPr lang="it-IT" sz="2000" b="1" dirty="0">
              <a:latin typeface="Aparajita" pitchFamily="34" charset="0"/>
              <a:cs typeface="Aparajita" pitchFamily="34" charset="0"/>
            </a:endParaRPr>
          </a:p>
        </p:txBody>
      </p:sp>
      <p:sp>
        <p:nvSpPr>
          <p:cNvPr id="6" name="Rettangolo 5"/>
          <p:cNvSpPr/>
          <p:nvPr/>
        </p:nvSpPr>
        <p:spPr>
          <a:xfrm>
            <a:off x="1475656" y="2204864"/>
            <a:ext cx="6408712" cy="2585323"/>
          </a:xfrm>
          <a:prstGeom prst="rect">
            <a:avLst/>
          </a:prstGeom>
        </p:spPr>
        <p:txBody>
          <a:bodyPr wrap="square">
            <a:spAutoFit/>
          </a:bodyPr>
          <a:lstStyle/>
          <a:p>
            <a:pPr algn="just"/>
            <a:r>
              <a:rPr lang="it-IT" dirty="0" smtClean="0"/>
              <a:t>Generalmente le prestazioni di assistenza sociale si ispirano all'«universalismo selettivo», combinano cioè universalità rispetto ai potenziali beneficiari e selettività nell'erogazione effettiva delle prestazioni. In alcuni casi tuttavia - oltre a essere selettivi e residuali - gli schemi </a:t>
            </a:r>
            <a:r>
              <a:rPr lang="it-IT" dirty="0" err="1" smtClean="0"/>
              <a:t>socioassistenziali</a:t>
            </a:r>
            <a:r>
              <a:rPr lang="it-IT" dirty="0" smtClean="0"/>
              <a:t> possono prevedere un accesso limitato in modo esclusivo a specifici gruppi sociali o categorie di bisognosi, come ad esempio gli «anziani», i «minori», le «persone con handicap», ecc.</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95000"/>
            <a:lum/>
          </a:blip>
          <a:srcRect/>
          <a:stretch>
            <a:fillRect l="-6000" r="-6000"/>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19</a:t>
            </a:fld>
            <a:endParaRPr lang="it-IT" dirty="0"/>
          </a:p>
        </p:txBody>
      </p:sp>
      <p:sp>
        <p:nvSpPr>
          <p:cNvPr id="17412" name="Rectangle 4"/>
          <p:cNvSpPr>
            <a:spLocks noGrp="1" noChangeArrowheads="1"/>
          </p:cNvSpPr>
          <p:nvPr>
            <p:ph type="title" idx="4294967295"/>
          </p:nvPr>
        </p:nvSpPr>
        <p:spPr>
          <a:xfrm>
            <a:off x="395536" y="404664"/>
            <a:ext cx="8229600" cy="1143000"/>
          </a:xfrm>
        </p:spPr>
        <p:txBody>
          <a:bodyPr/>
          <a:lstStyle/>
          <a:p>
            <a:pPr eaLnBrk="1" hangingPunct="1">
              <a:defRPr/>
            </a:pPr>
            <a:r>
              <a:rPr lang="it-IT" dirty="0" smtClean="0">
                <a:solidFill>
                  <a:srgbClr val="006600"/>
                </a:solidFill>
                <a:latin typeface="Arial Rounded MT Bold" pitchFamily="34" charset="0"/>
              </a:rPr>
              <a:t>Punti di partenza</a:t>
            </a:r>
            <a:endParaRPr lang="it-IT" i="1" dirty="0" smtClean="0">
              <a:solidFill>
                <a:srgbClr val="006600"/>
              </a:solidFill>
              <a:effectLst>
                <a:outerShdw blurRad="38100" dist="38100" dir="2700000" algn="tl">
                  <a:srgbClr val="C0C0C0"/>
                </a:outerShdw>
              </a:effectLst>
              <a:latin typeface="Arial Rounded MT Bold" pitchFamily="34" charset="0"/>
            </a:endParaRPr>
          </a:p>
        </p:txBody>
      </p:sp>
      <p:sp>
        <p:nvSpPr>
          <p:cNvPr id="17413" name="Rectangle 5"/>
          <p:cNvSpPr>
            <a:spLocks noChangeArrowheads="1"/>
          </p:cNvSpPr>
          <p:nvPr/>
        </p:nvSpPr>
        <p:spPr bwMode="auto">
          <a:xfrm>
            <a:off x="395536" y="1536467"/>
            <a:ext cx="8135937" cy="4339650"/>
          </a:xfrm>
          <a:prstGeom prst="rect">
            <a:avLst/>
          </a:prstGeom>
          <a:noFill/>
          <a:ln w="9525">
            <a:noFill/>
            <a:miter lim="800000"/>
            <a:headEnd/>
            <a:tailEnd/>
          </a:ln>
          <a:effectLst/>
        </p:spPr>
        <p:txBody>
          <a:bodyPr anchor="ctr">
            <a:spAutoFit/>
          </a:bodyPr>
          <a:lstStyle/>
          <a:p>
            <a:pPr algn="ctr">
              <a:defRPr/>
            </a:pPr>
            <a:r>
              <a:rPr lang="en-GB" sz="3600" dirty="0" smtClean="0">
                <a:latin typeface="Arial Rounded MT Bold" pitchFamily="34" charset="0"/>
              </a:rPr>
              <a:t>La </a:t>
            </a:r>
            <a:r>
              <a:rPr lang="en-GB" sz="3600" dirty="0" err="1" smtClean="0">
                <a:latin typeface="Arial Rounded MT Bold" pitchFamily="34" charset="0"/>
              </a:rPr>
              <a:t>scarsità</a:t>
            </a:r>
            <a:r>
              <a:rPr lang="en-GB" sz="3600" dirty="0" smtClean="0">
                <a:latin typeface="Arial Rounded MT Bold" pitchFamily="34" charset="0"/>
              </a:rPr>
              <a:t> </a:t>
            </a:r>
            <a:r>
              <a:rPr lang="en-GB" sz="3600" dirty="0" err="1" smtClean="0">
                <a:latin typeface="Arial Rounded MT Bold" pitchFamily="34" charset="0"/>
              </a:rPr>
              <a:t>può</a:t>
            </a:r>
            <a:r>
              <a:rPr lang="en-GB" sz="3600" dirty="0" smtClean="0">
                <a:latin typeface="Arial Rounded MT Bold" pitchFamily="34" charset="0"/>
              </a:rPr>
              <a:t> </a:t>
            </a:r>
            <a:r>
              <a:rPr lang="en-GB" sz="3600" dirty="0" err="1" smtClean="0">
                <a:latin typeface="Arial Rounded MT Bold" pitchFamily="34" charset="0"/>
              </a:rPr>
              <a:t>derivare</a:t>
            </a:r>
            <a:r>
              <a:rPr lang="en-GB" sz="3600" dirty="0" smtClean="0">
                <a:latin typeface="Arial Rounded MT Bold" pitchFamily="34" charset="0"/>
              </a:rPr>
              <a:t>:</a:t>
            </a:r>
          </a:p>
          <a:p>
            <a:pPr algn="ctr">
              <a:defRPr/>
            </a:pPr>
            <a:endParaRPr lang="en-GB" sz="2400" dirty="0" smtClean="0">
              <a:latin typeface="Arial Rounded MT Bold" pitchFamily="34" charset="0"/>
            </a:endParaRPr>
          </a:p>
          <a:p>
            <a:pPr marL="457200" indent="-457200" algn="just">
              <a:buAutoNum type="alphaLcParenR"/>
              <a:defRPr/>
            </a:pPr>
            <a:r>
              <a:rPr lang="en-GB" sz="2400" dirty="0" err="1" smtClean="0">
                <a:latin typeface="Arial Rounded MT Bold" pitchFamily="34" charset="0"/>
              </a:rPr>
              <a:t>da</a:t>
            </a:r>
            <a:r>
              <a:rPr lang="en-GB" sz="2400" dirty="0" smtClean="0">
                <a:latin typeface="Arial Rounded MT Bold" pitchFamily="34" charset="0"/>
              </a:rPr>
              <a:t> </a:t>
            </a:r>
            <a:r>
              <a:rPr lang="en-GB" sz="2400" dirty="0" err="1" smtClean="0">
                <a:latin typeface="Arial Rounded MT Bold" pitchFamily="34" charset="0"/>
              </a:rPr>
              <a:t>una</a:t>
            </a:r>
            <a:r>
              <a:rPr lang="en-GB" sz="2400" dirty="0" smtClean="0">
                <a:latin typeface="Arial Rounded MT Bold" pitchFamily="34" charset="0"/>
              </a:rPr>
              <a:t> </a:t>
            </a:r>
            <a:r>
              <a:rPr lang="en-GB" sz="2400" dirty="0" err="1" smtClean="0">
                <a:latin typeface="Arial Rounded MT Bold" pitchFamily="34" charset="0"/>
              </a:rPr>
              <a:t>decisione</a:t>
            </a:r>
            <a:r>
              <a:rPr lang="en-GB" sz="2400" dirty="0" smtClean="0">
                <a:latin typeface="Arial Rounded MT Bold" pitchFamily="34" charset="0"/>
              </a:rPr>
              <a:t> </a:t>
            </a:r>
            <a:r>
              <a:rPr lang="en-GB" sz="2400" dirty="0" err="1" smtClean="0">
                <a:latin typeface="Arial Rounded MT Bold" pitchFamily="34" charset="0"/>
              </a:rPr>
              <a:t>politica</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allocazione</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risorse</a:t>
            </a:r>
            <a:r>
              <a:rPr lang="en-GB" sz="2400" dirty="0" smtClean="0">
                <a:latin typeface="Arial Rounded MT Bold" pitchFamily="34" charset="0"/>
              </a:rPr>
              <a:t> a </a:t>
            </a:r>
            <a:r>
              <a:rPr lang="en-GB" sz="2400" dirty="0" err="1" smtClean="0">
                <a:latin typeface="Arial Rounded MT Bold" pitchFamily="34" charset="0"/>
              </a:rPr>
              <a:t>livello</a:t>
            </a:r>
            <a:r>
              <a:rPr lang="en-GB" sz="2400" dirty="0" smtClean="0">
                <a:latin typeface="Arial Rounded MT Bold" pitchFamily="34" charset="0"/>
              </a:rPr>
              <a:t> macro;</a:t>
            </a:r>
          </a:p>
          <a:p>
            <a:pPr marL="457200" indent="-457200" algn="just">
              <a:buAutoNum type="alphaLcParenR"/>
              <a:defRPr/>
            </a:pPr>
            <a:r>
              <a:rPr lang="en-GB" sz="2400" dirty="0" err="1" smtClean="0">
                <a:latin typeface="Arial Rounded MT Bold" pitchFamily="34" charset="0"/>
              </a:rPr>
              <a:t>da</a:t>
            </a:r>
            <a:r>
              <a:rPr lang="en-GB" sz="2400" dirty="0" smtClean="0">
                <a:latin typeface="Arial Rounded MT Bold" pitchFamily="34" charset="0"/>
              </a:rPr>
              <a:t> un </a:t>
            </a:r>
            <a:r>
              <a:rPr lang="en-GB" sz="2400" dirty="0" err="1" smtClean="0">
                <a:latin typeface="Arial Rounded MT Bold" pitchFamily="34" charset="0"/>
              </a:rPr>
              <a:t>eccesso</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domanda</a:t>
            </a:r>
            <a:r>
              <a:rPr lang="en-GB" sz="2400" dirty="0" smtClean="0">
                <a:latin typeface="Arial Rounded MT Bold" pitchFamily="34" charset="0"/>
              </a:rPr>
              <a:t> </a:t>
            </a:r>
            <a:r>
              <a:rPr lang="en-GB" sz="2400" dirty="0" err="1" smtClean="0">
                <a:latin typeface="Arial Rounded MT Bold" pitchFamily="34" charset="0"/>
              </a:rPr>
              <a:t>rispetto</a:t>
            </a:r>
            <a:r>
              <a:rPr lang="en-GB" sz="2400" dirty="0" smtClean="0">
                <a:latin typeface="Arial Rounded MT Bold" pitchFamily="34" charset="0"/>
              </a:rPr>
              <a:t> </a:t>
            </a:r>
            <a:r>
              <a:rPr lang="en-GB" sz="2400" dirty="0" err="1" smtClean="0">
                <a:latin typeface="Arial Rounded MT Bold" pitchFamily="34" charset="0"/>
              </a:rPr>
              <a:t>all’offerta</a:t>
            </a:r>
            <a:endParaRPr lang="en-GB" sz="2400" dirty="0" smtClean="0">
              <a:latin typeface="Arial Rounded MT Bold" pitchFamily="34" charset="0"/>
            </a:endParaRPr>
          </a:p>
          <a:p>
            <a:pPr marL="180975" indent="-7938" algn="just">
              <a:defRPr/>
            </a:pPr>
            <a:endParaRPr lang="en-GB" sz="2400" dirty="0" smtClean="0">
              <a:latin typeface="Arial Rounded MT Bold" pitchFamily="34" charset="0"/>
            </a:endParaRPr>
          </a:p>
          <a:p>
            <a:pPr marL="180975" indent="-7938" algn="just">
              <a:defRPr/>
            </a:pPr>
            <a:r>
              <a:rPr lang="en-GB" sz="2400" dirty="0" err="1" smtClean="0">
                <a:latin typeface="Arial Rounded MT Bold" pitchFamily="34" charset="0"/>
              </a:rPr>
              <a:t>Caratteristica</a:t>
            </a:r>
            <a:r>
              <a:rPr lang="en-GB" sz="2400" dirty="0" smtClean="0">
                <a:latin typeface="Arial Rounded MT Bold" pitchFamily="34" charset="0"/>
              </a:rPr>
              <a:t> </a:t>
            </a:r>
            <a:r>
              <a:rPr lang="en-GB" sz="2400" dirty="0" err="1" smtClean="0">
                <a:latin typeface="Arial Rounded MT Bold" pitchFamily="34" charset="0"/>
              </a:rPr>
              <a:t>della</a:t>
            </a:r>
            <a:r>
              <a:rPr lang="en-GB" sz="2400" dirty="0" smtClean="0">
                <a:latin typeface="Arial Rounded MT Bold" pitchFamily="34" charset="0"/>
              </a:rPr>
              <a:t> </a:t>
            </a:r>
            <a:r>
              <a:rPr lang="en-GB" sz="2400" dirty="0" err="1" smtClean="0">
                <a:latin typeface="Arial Rounded MT Bold" pitchFamily="34" charset="0"/>
              </a:rPr>
              <a:t>domanda</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servizi</a:t>
            </a:r>
            <a:r>
              <a:rPr lang="en-GB" sz="2400" dirty="0" smtClean="0">
                <a:latin typeface="Arial Rounded MT Bold" pitchFamily="34" charset="0"/>
              </a:rPr>
              <a:t> </a:t>
            </a:r>
            <a:r>
              <a:rPr lang="en-GB" sz="2400" dirty="0" err="1" smtClean="0">
                <a:latin typeface="Arial Rounded MT Bold" pitchFamily="34" charset="0"/>
              </a:rPr>
              <a:t>assistenziali</a:t>
            </a:r>
            <a:r>
              <a:rPr lang="en-GB" sz="2400" dirty="0" smtClean="0">
                <a:latin typeface="Arial Rounded MT Bold" pitchFamily="34" charset="0"/>
              </a:rPr>
              <a:t> è la </a:t>
            </a:r>
            <a:r>
              <a:rPr lang="en-GB" sz="2400" dirty="0" err="1" smtClean="0">
                <a:latin typeface="Arial Rounded MT Bold" pitchFamily="34" charset="0"/>
              </a:rPr>
              <a:t>sua</a:t>
            </a:r>
            <a:r>
              <a:rPr lang="en-GB" sz="2400" dirty="0" smtClean="0">
                <a:latin typeface="Arial Rounded MT Bold" pitchFamily="34" charset="0"/>
              </a:rPr>
              <a:t> </a:t>
            </a:r>
            <a:r>
              <a:rPr lang="en-GB" sz="2400" b="1" i="1" dirty="0" err="1" smtClean="0">
                <a:effectLst>
                  <a:outerShdw blurRad="38100" dist="38100" dir="2700000" algn="tl">
                    <a:srgbClr val="000000">
                      <a:alpha val="43137"/>
                    </a:srgbClr>
                  </a:outerShdw>
                </a:effectLst>
                <a:latin typeface="Arial Rounded MT Bold" pitchFamily="34" charset="0"/>
              </a:rPr>
              <a:t>instabilità</a:t>
            </a:r>
            <a:r>
              <a:rPr lang="en-GB" sz="2400" dirty="0" smtClean="0">
                <a:latin typeface="Arial Rounded MT Bold" pitchFamily="34" charset="0"/>
              </a:rPr>
              <a:t>, </a:t>
            </a:r>
            <a:r>
              <a:rPr lang="en-GB" sz="2400" dirty="0" err="1" smtClean="0">
                <a:latin typeface="Arial Rounded MT Bold" pitchFamily="34" charset="0"/>
              </a:rPr>
              <a:t>che</a:t>
            </a:r>
            <a:r>
              <a:rPr lang="en-GB" sz="2400" dirty="0" smtClean="0">
                <a:latin typeface="Arial Rounded MT Bold" pitchFamily="34" charset="0"/>
              </a:rPr>
              <a:t> </a:t>
            </a:r>
            <a:r>
              <a:rPr lang="en-GB" sz="2400" dirty="0" err="1" smtClean="0">
                <a:latin typeface="Arial Rounded MT Bold" pitchFamily="34" charset="0"/>
              </a:rPr>
              <a:t>rende</a:t>
            </a:r>
            <a:r>
              <a:rPr lang="en-GB" sz="2400" dirty="0" smtClean="0">
                <a:latin typeface="Arial Rounded MT Bold" pitchFamily="34" charset="0"/>
              </a:rPr>
              <a:t> </a:t>
            </a:r>
            <a:r>
              <a:rPr lang="en-GB" sz="2400" dirty="0" err="1" smtClean="0">
                <a:latin typeface="Arial Rounded MT Bold" pitchFamily="34" charset="0"/>
              </a:rPr>
              <a:t>scarsamente</a:t>
            </a:r>
            <a:r>
              <a:rPr lang="en-GB" sz="2400" dirty="0" smtClean="0">
                <a:latin typeface="Arial Rounded MT Bold" pitchFamily="34" charset="0"/>
              </a:rPr>
              <a:t> </a:t>
            </a:r>
            <a:r>
              <a:rPr lang="en-GB" sz="2400" dirty="0" err="1" smtClean="0">
                <a:latin typeface="Arial Rounded MT Bold" pitchFamily="34" charset="0"/>
              </a:rPr>
              <a:t>affidabile</a:t>
            </a:r>
            <a:r>
              <a:rPr lang="en-GB" sz="2400" dirty="0" smtClean="0">
                <a:latin typeface="Arial Rounded MT Bold" pitchFamily="34" charset="0"/>
              </a:rPr>
              <a:t> la </a:t>
            </a:r>
            <a:r>
              <a:rPr lang="en-GB" sz="2400" dirty="0" err="1" smtClean="0">
                <a:latin typeface="Arial Rounded MT Bold" pitchFamily="34" charset="0"/>
              </a:rPr>
              <a:t>previsione</a:t>
            </a:r>
            <a:r>
              <a:rPr lang="en-GB" sz="2400" dirty="0" smtClean="0">
                <a:latin typeface="Arial Rounded MT Bold" pitchFamily="34" charset="0"/>
              </a:rPr>
              <a:t> </a:t>
            </a:r>
            <a:r>
              <a:rPr lang="en-GB" sz="2400" dirty="0" err="1" smtClean="0">
                <a:latin typeface="Arial Rounded MT Bold" pitchFamily="34" charset="0"/>
              </a:rPr>
              <a:t>relativa</a:t>
            </a:r>
            <a:r>
              <a:rPr lang="en-GB" sz="2400" dirty="0" smtClean="0">
                <a:latin typeface="Arial Rounded MT Bold" pitchFamily="34" charset="0"/>
              </a:rPr>
              <a:t> </a:t>
            </a:r>
            <a:r>
              <a:rPr lang="en-GB" sz="2400" dirty="0" err="1" smtClean="0">
                <a:latin typeface="Arial Rounded MT Bold" pitchFamily="34" charset="0"/>
              </a:rPr>
              <a:t>alla</a:t>
            </a:r>
            <a:r>
              <a:rPr lang="en-GB" sz="2400" dirty="0" smtClean="0">
                <a:latin typeface="Arial Rounded MT Bold" pitchFamily="34" charset="0"/>
              </a:rPr>
              <a:t> </a:t>
            </a:r>
            <a:r>
              <a:rPr lang="en-GB" sz="2400" dirty="0" err="1" smtClean="0">
                <a:latin typeface="Arial Rounded MT Bold" pitchFamily="34" charset="0"/>
              </a:rPr>
              <a:t>riduzione</a:t>
            </a:r>
            <a:r>
              <a:rPr lang="en-GB" sz="2400" dirty="0" smtClean="0">
                <a:latin typeface="Arial Rounded MT Bold" pitchFamily="34" charset="0"/>
              </a:rPr>
              <a:t> </a:t>
            </a:r>
            <a:r>
              <a:rPr lang="en-GB" sz="2400" dirty="0" err="1" smtClean="0">
                <a:latin typeface="Arial Rounded MT Bold" pitchFamily="34" charset="0"/>
              </a:rPr>
              <a:t>della</a:t>
            </a:r>
            <a:r>
              <a:rPr lang="en-GB" sz="2400" dirty="0" smtClean="0">
                <a:latin typeface="Arial Rounded MT Bold" pitchFamily="34" charset="0"/>
              </a:rPr>
              <a:t> </a:t>
            </a:r>
            <a:r>
              <a:rPr lang="en-GB" sz="2400" dirty="0" err="1" smtClean="0">
                <a:latin typeface="Arial Rounded MT Bold" pitchFamily="34" charset="0"/>
              </a:rPr>
              <a:t>spesa</a:t>
            </a:r>
            <a:r>
              <a:rPr lang="en-GB" sz="2400" dirty="0" smtClean="0">
                <a:latin typeface="Arial Rounded MT Bold" pitchFamily="34" charset="0"/>
              </a:rPr>
              <a:t> per </a:t>
            </a:r>
            <a:r>
              <a:rPr lang="en-GB" sz="2400" dirty="0" err="1" smtClean="0">
                <a:latin typeface="Arial Rounded MT Bold" pitchFamily="34" charset="0"/>
              </a:rPr>
              <a:t>gli</a:t>
            </a:r>
            <a:r>
              <a:rPr lang="en-GB" sz="2400" dirty="0" smtClean="0">
                <a:latin typeface="Arial Rounded MT Bold" pitchFamily="34" charset="0"/>
              </a:rPr>
              <a:t> </a:t>
            </a:r>
            <a:r>
              <a:rPr lang="en-GB" sz="2400" dirty="0" err="1" smtClean="0">
                <a:latin typeface="Arial Rounded MT Bold" pitchFamily="34" charset="0"/>
              </a:rPr>
              <a:t>interventi</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protezione</a:t>
            </a:r>
            <a:r>
              <a:rPr lang="en-GB" sz="2400" dirty="0" smtClean="0">
                <a:latin typeface="Arial Rounded MT Bold" pitchFamily="34" charset="0"/>
              </a:rPr>
              <a:t> </a:t>
            </a:r>
            <a:r>
              <a:rPr lang="en-GB" sz="2400" dirty="0" err="1" smtClean="0">
                <a:latin typeface="Arial Rounded MT Bold" pitchFamily="34" charset="0"/>
              </a:rPr>
              <a:t>sociale</a:t>
            </a:r>
            <a:endParaRPr lang="en-GB" sz="2400" dirty="0" smtClean="0">
              <a:latin typeface="Arial Rounded MT Bold" pitchFamily="34" charset="0"/>
            </a:endParaRPr>
          </a:p>
          <a:p>
            <a:pPr marL="457200" indent="-457200" algn="ctr">
              <a:buAutoNum type="alphaLcParenR"/>
              <a:defRPr/>
            </a:pPr>
            <a:endParaRPr lang="en-GB" sz="2400" dirty="0">
              <a:latin typeface="Arial Rounded MT Bold" pitchFamily="34" charset="0"/>
            </a:endParaRPr>
          </a:p>
        </p:txBody>
      </p:sp>
      <p:sp>
        <p:nvSpPr>
          <p:cNvPr id="6" name="CasellaDiTesto 5"/>
          <p:cNvSpPr txBox="1"/>
          <p:nvPr/>
        </p:nvSpPr>
        <p:spPr>
          <a:xfrm>
            <a:off x="0" y="6669360"/>
            <a:ext cx="9144000" cy="369332"/>
          </a:xfrm>
          <a:prstGeom prst="rect">
            <a:avLst/>
          </a:prstGeom>
          <a:solidFill>
            <a:srgbClr val="00B050"/>
          </a:solidFill>
        </p:spPr>
        <p:txBody>
          <a:bodyPr wrap="square" rtlCol="0">
            <a:spAutoFit/>
          </a:bodyPr>
          <a:lstStyle/>
          <a:p>
            <a:endParaRPr lang="it-IT" dirty="0"/>
          </a:p>
        </p:txBody>
      </p:sp>
      <p:pic>
        <p:nvPicPr>
          <p:cNvPr id="7" name="Immagine 2" descr="Triage-Ribbon-Rolls-LSS-_i_lbw147317S.jpg"/>
          <p:cNvPicPr>
            <a:picLocks noChangeAspect="1"/>
          </p:cNvPicPr>
          <p:nvPr/>
        </p:nvPicPr>
        <p:blipFill>
          <a:blip r:embed="rId3" cstate="print"/>
          <a:srcRect/>
          <a:stretch>
            <a:fillRect/>
          </a:stretch>
        </p:blipFill>
        <p:spPr bwMode="auto">
          <a:xfrm>
            <a:off x="611188" y="260350"/>
            <a:ext cx="1279525" cy="1160463"/>
          </a:xfrm>
          <a:prstGeom prst="rect">
            <a:avLst/>
          </a:prstGeom>
          <a:noFill/>
          <a:ln w="9525">
            <a:noFill/>
            <a:miter lim="800000"/>
            <a:headEnd/>
            <a:tailEnd/>
          </a:ln>
        </p:spPr>
      </p:pic>
      <p:pic>
        <p:nvPicPr>
          <p:cNvPr id="8" name="Immagine 2" descr="Triage-Ribbon-Rolls-LSS-_i_lbw147317S.jpg"/>
          <p:cNvPicPr>
            <a:picLocks noChangeAspect="1"/>
          </p:cNvPicPr>
          <p:nvPr/>
        </p:nvPicPr>
        <p:blipFill>
          <a:blip r:embed="rId3" cstate="print"/>
          <a:srcRect/>
          <a:stretch>
            <a:fillRect/>
          </a:stretch>
        </p:blipFill>
        <p:spPr bwMode="auto">
          <a:xfrm>
            <a:off x="7164288" y="5301208"/>
            <a:ext cx="1279525" cy="1160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95000"/>
            <a:lum/>
          </a:blip>
          <a:srcRect/>
          <a:stretch>
            <a:fillRect l="-8000" r="-8000"/>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20</a:t>
            </a:fld>
            <a:endParaRPr lang="it-IT" dirty="0"/>
          </a:p>
        </p:txBody>
      </p:sp>
      <p:sp>
        <p:nvSpPr>
          <p:cNvPr id="6" name="CasellaDiTesto 5"/>
          <p:cNvSpPr txBox="1"/>
          <p:nvPr/>
        </p:nvSpPr>
        <p:spPr>
          <a:xfrm>
            <a:off x="0" y="6669360"/>
            <a:ext cx="9144000" cy="369332"/>
          </a:xfrm>
          <a:prstGeom prst="rect">
            <a:avLst/>
          </a:prstGeom>
          <a:solidFill>
            <a:srgbClr val="00B050"/>
          </a:solidFill>
        </p:spPr>
        <p:txBody>
          <a:bodyPr wrap="square" rtlCol="0">
            <a:spAutoFit/>
          </a:bodyPr>
          <a:lstStyle/>
          <a:p>
            <a:endParaRPr lang="it-IT" dirty="0"/>
          </a:p>
        </p:txBody>
      </p:sp>
      <p:pic>
        <p:nvPicPr>
          <p:cNvPr id="8" name="Immagine 2" descr="Triage-Ribbon-Rolls-LSS-_i_lbw147317S.jpg"/>
          <p:cNvPicPr>
            <a:picLocks noChangeAspect="1"/>
          </p:cNvPicPr>
          <p:nvPr/>
        </p:nvPicPr>
        <p:blipFill>
          <a:blip r:embed="rId3" cstate="print"/>
          <a:srcRect/>
          <a:stretch>
            <a:fillRect/>
          </a:stretch>
        </p:blipFill>
        <p:spPr bwMode="auto">
          <a:xfrm>
            <a:off x="7164288" y="5301208"/>
            <a:ext cx="1279525" cy="1160463"/>
          </a:xfrm>
          <a:prstGeom prst="rect">
            <a:avLst/>
          </a:prstGeom>
          <a:noFill/>
          <a:ln w="9525">
            <a:noFill/>
            <a:miter lim="800000"/>
            <a:headEnd/>
            <a:tailEnd/>
          </a:ln>
        </p:spPr>
      </p:pic>
      <p:sp>
        <p:nvSpPr>
          <p:cNvPr id="9" name="CasellaDiTesto 8"/>
          <p:cNvSpPr txBox="1"/>
          <p:nvPr/>
        </p:nvSpPr>
        <p:spPr>
          <a:xfrm>
            <a:off x="467544" y="2204864"/>
            <a:ext cx="8136904" cy="2308324"/>
          </a:xfrm>
          <a:prstGeom prst="rect">
            <a:avLst/>
          </a:prstGeom>
          <a:noFill/>
        </p:spPr>
        <p:txBody>
          <a:bodyPr wrap="square" rtlCol="0">
            <a:spAutoFit/>
          </a:bodyPr>
          <a:lstStyle/>
          <a:p>
            <a:pPr algn="just"/>
            <a:r>
              <a:rPr lang="it-IT" sz="2400" dirty="0" smtClean="0">
                <a:latin typeface="Arial Rounded MT Bold" pitchFamily="34" charset="0"/>
              </a:rPr>
              <a:t>La decisione di utilizzare le risorse </a:t>
            </a:r>
            <a:r>
              <a:rPr lang="it-IT" sz="2400" i="1" dirty="0" smtClean="0">
                <a:effectLst>
                  <a:outerShdw blurRad="38100" dist="38100" dir="2700000" algn="tl">
                    <a:srgbClr val="000000">
                      <a:alpha val="43137"/>
                    </a:srgbClr>
                  </a:outerShdw>
                </a:effectLst>
                <a:latin typeface="Arial Rounded MT Bold" pitchFamily="34" charset="0"/>
              </a:rPr>
              <a:t>sulla base del livello di bisogno</a:t>
            </a:r>
            <a:r>
              <a:rPr lang="it-IT" sz="2400" dirty="0" smtClean="0">
                <a:latin typeface="Arial Rounded MT Bold" pitchFamily="34" charset="0"/>
              </a:rPr>
              <a:t> rischia di comportare l’esaurimento delle risorse disponibili per il soddisfacimento dei bisogni di un numero circoscritto di individui “cronici” prima di riuscire ad affrontare i bisogni più strutturati di chiunque altro individuo nella comunità</a:t>
            </a:r>
          </a:p>
        </p:txBody>
      </p:sp>
      <p:sp>
        <p:nvSpPr>
          <p:cNvPr id="10" name="Rectangle 4"/>
          <p:cNvSpPr txBox="1">
            <a:spLocks noChangeArrowheads="1"/>
          </p:cNvSpPr>
          <p:nvPr/>
        </p:nvSpPr>
        <p:spPr bwMode="auto">
          <a:xfrm>
            <a:off x="395536" y="404664"/>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4400" b="0" i="0" u="none" strike="noStrike" kern="0" cap="none" spc="0" normalizeH="0" baseline="0" noProof="0" smtClean="0">
                <a:ln>
                  <a:noFill/>
                </a:ln>
                <a:solidFill>
                  <a:srgbClr val="006600"/>
                </a:solidFill>
                <a:effectLst/>
                <a:uLnTx/>
                <a:uFillTx/>
                <a:latin typeface="Arial Rounded MT Bold" pitchFamily="34" charset="0"/>
                <a:ea typeface="+mj-ea"/>
                <a:cs typeface="+mj-cs"/>
              </a:rPr>
              <a:t>Punti di partenza</a:t>
            </a:r>
            <a:endParaRPr kumimoji="0" lang="it-IT" sz="4400" b="0" i="1" u="none" strike="noStrike" kern="0" cap="none" spc="0" normalizeH="0" baseline="0" noProof="0" dirty="0" smtClean="0">
              <a:ln>
                <a:noFill/>
              </a:ln>
              <a:solidFill>
                <a:srgbClr val="006600"/>
              </a:solidFill>
              <a:effectLst>
                <a:outerShdw blurRad="38100" dist="38100" dir="2700000" algn="tl">
                  <a:srgbClr val="C0C0C0"/>
                </a:outerShdw>
              </a:effectLst>
              <a:uLnTx/>
              <a:uFillTx/>
              <a:latin typeface="Arial Rounded MT Bold" pitchFamily="34" charset="0"/>
              <a:ea typeface="+mj-ea"/>
              <a:cs typeface="+mj-cs"/>
            </a:endParaRPr>
          </a:p>
        </p:txBody>
      </p:sp>
      <p:pic>
        <p:nvPicPr>
          <p:cNvPr id="12" name="Immagine 2" descr="Triage-Ribbon-Rolls-LSS-_i_lbw147317S.jpg"/>
          <p:cNvPicPr>
            <a:picLocks noChangeAspect="1"/>
          </p:cNvPicPr>
          <p:nvPr/>
        </p:nvPicPr>
        <p:blipFill>
          <a:blip r:embed="rId3" cstate="print"/>
          <a:srcRect/>
          <a:stretch>
            <a:fillRect/>
          </a:stretch>
        </p:blipFill>
        <p:spPr bwMode="auto">
          <a:xfrm>
            <a:off x="611188" y="260350"/>
            <a:ext cx="1279525" cy="1160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idx="4294967295"/>
          </p:nvPr>
        </p:nvSpPr>
        <p:spPr/>
        <p:txBody>
          <a:bodyPr/>
          <a:lstStyle/>
          <a:p>
            <a:r>
              <a:rPr lang="it-IT" dirty="0" smtClean="0">
                <a:solidFill>
                  <a:srgbClr val="FF3300"/>
                </a:solidFill>
                <a:latin typeface="Arial Rounded MT Bold" pitchFamily="34" charset="0"/>
              </a:rPr>
              <a:t>Un caso di </a:t>
            </a:r>
            <a:r>
              <a:rPr lang="it-IT" i="1" dirty="0" smtClean="0">
                <a:solidFill>
                  <a:srgbClr val="FF3300"/>
                </a:solidFill>
                <a:latin typeface="Arial Rounded MT Bold" pitchFamily="34" charset="0"/>
              </a:rPr>
              <a:t>triage</a:t>
            </a:r>
          </a:p>
        </p:txBody>
      </p:sp>
      <p:sp>
        <p:nvSpPr>
          <p:cNvPr id="4" name="Segnaposto numero diapositiva 3"/>
          <p:cNvSpPr>
            <a:spLocks noGrp="1"/>
          </p:cNvSpPr>
          <p:nvPr>
            <p:ph type="sldNum" sz="quarter" idx="10"/>
          </p:nvPr>
        </p:nvSpPr>
        <p:spPr/>
        <p:txBody>
          <a:bodyPr/>
          <a:lstStyle/>
          <a:p>
            <a:pPr>
              <a:defRPr/>
            </a:pPr>
            <a:fld id="{0B64265F-161C-4B01-8FFB-42BE6E31ADB0}" type="slidenum">
              <a:rPr lang="it-IT" smtClean="0"/>
              <a:pPr>
                <a:defRPr/>
              </a:pPr>
              <a:t>21</a:t>
            </a:fld>
            <a:endParaRPr lang="it-IT"/>
          </a:p>
        </p:txBody>
      </p:sp>
      <p:sp>
        <p:nvSpPr>
          <p:cNvPr id="21509" name="Rettangolo 5"/>
          <p:cNvSpPr>
            <a:spLocks noChangeArrowheads="1"/>
          </p:cNvSpPr>
          <p:nvPr/>
        </p:nvSpPr>
        <p:spPr bwMode="auto">
          <a:xfrm>
            <a:off x="899592" y="1340768"/>
            <a:ext cx="7272808" cy="4801314"/>
          </a:xfrm>
          <a:prstGeom prst="rect">
            <a:avLst/>
          </a:prstGeom>
          <a:noFill/>
          <a:ln w="9525">
            <a:noFill/>
            <a:miter lim="800000"/>
            <a:headEnd/>
            <a:tailEnd/>
          </a:ln>
        </p:spPr>
        <p:txBody>
          <a:bodyPr wrap="square">
            <a:spAutoFit/>
          </a:bodyPr>
          <a:lstStyle/>
          <a:p>
            <a:pPr algn="just"/>
            <a:r>
              <a:rPr lang="it-IT" dirty="0" smtClean="0"/>
              <a:t>L'</a:t>
            </a:r>
            <a:r>
              <a:rPr lang="it-IT" i="1" dirty="0" err="1" smtClean="0"/>
              <a:t>Older</a:t>
            </a:r>
            <a:r>
              <a:rPr lang="it-IT" i="1" dirty="0" smtClean="0"/>
              <a:t> </a:t>
            </a:r>
            <a:r>
              <a:rPr lang="it-IT" i="1" dirty="0" err="1" smtClean="0"/>
              <a:t>Americans</a:t>
            </a:r>
            <a:r>
              <a:rPr lang="it-IT" i="1" dirty="0" smtClean="0"/>
              <a:t> </a:t>
            </a:r>
            <a:r>
              <a:rPr lang="it-IT" i="1" dirty="0" err="1" smtClean="0"/>
              <a:t>Act</a:t>
            </a:r>
            <a:r>
              <a:rPr lang="it-IT" i="1" dirty="0" smtClean="0"/>
              <a:t> </a:t>
            </a:r>
            <a:r>
              <a:rPr lang="it-IT" dirty="0" smtClean="0"/>
              <a:t>prevede programmi per la somministrazione di alimenti alle persone anziane.</a:t>
            </a:r>
          </a:p>
          <a:p>
            <a:pPr algn="just"/>
            <a:r>
              <a:rPr lang="it-IT" dirty="0" smtClean="0"/>
              <a:t>Tali programmi includono la distribuzione di pasti collettivi nelle congregazioni e nei centri comunitari, così come la consegna dei pasti a domicilio per i soggetti deboli o invalidi. Un approccio di </a:t>
            </a:r>
            <a:r>
              <a:rPr lang="it-IT" i="1" dirty="0" smtClean="0"/>
              <a:t>triage</a:t>
            </a:r>
            <a:r>
              <a:rPr lang="it-IT" dirty="0" smtClean="0"/>
              <a:t> potrebbe imporre di destinare la maggior parte di questi fondi agli anziani in migliori condizioni di salute e più attivi, che in tal modo si mantengono attivi e produttivi, anziché agli anziani fragili e invalidi, che sono costretti in casa e dipendenti.</a:t>
            </a:r>
          </a:p>
          <a:p>
            <a:pPr algn="just"/>
            <a:r>
              <a:rPr lang="it-IT" dirty="0" smtClean="0"/>
              <a:t>Servendo gli anziani deambulanti le stesse risorse limitate potrebbero essere distribuite ad una popolazione più ampia, con la conseguenza di migliorare l’alimentazione e ridurre l’isolamento sociale. Supponendo che in mancanza di questi programmi di alimentazione</a:t>
            </a:r>
            <a:r>
              <a:rPr lang="it-IT" dirty="0" smtClean="0">
                <a:solidFill>
                  <a:srgbClr val="FF0000"/>
                </a:solidFill>
              </a:rPr>
              <a:t> </a:t>
            </a:r>
            <a:r>
              <a:rPr lang="it-IT" dirty="0" smtClean="0"/>
              <a:t>questi anziani sarebbero relativamente isolati e malnutriti, tale modalità distributiva sarebbe probabilmente in grado di produrre la</a:t>
            </a:r>
            <a:r>
              <a:rPr lang="it-IT" b="1" i="1" dirty="0" smtClean="0"/>
              <a:t> maggiore quantità di bene</a:t>
            </a:r>
            <a:r>
              <a:rPr lang="it-IT" dirty="0" smtClean="0"/>
              <a:t> per il </a:t>
            </a:r>
            <a:r>
              <a:rPr lang="it-IT" b="1" i="1" dirty="0" smtClean="0"/>
              <a:t>maggior numero di beneficiari anziani</a:t>
            </a:r>
            <a:r>
              <a:rPr lang="it-IT" dirty="0" smtClean="0"/>
              <a:t> e per la società nel suo complesso.</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95000"/>
            <a:lum/>
          </a:blip>
          <a:srcRect/>
          <a:stretch>
            <a:fillRect l="-6000" r="-6000"/>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22</a:t>
            </a:fld>
            <a:endParaRPr lang="it-IT" dirty="0"/>
          </a:p>
        </p:txBody>
      </p:sp>
      <p:sp>
        <p:nvSpPr>
          <p:cNvPr id="17412" name="Rectangle 4"/>
          <p:cNvSpPr>
            <a:spLocks noGrp="1" noChangeArrowheads="1"/>
          </p:cNvSpPr>
          <p:nvPr>
            <p:ph type="title" idx="4294967295"/>
          </p:nvPr>
        </p:nvSpPr>
        <p:spPr>
          <a:xfrm>
            <a:off x="395536" y="404664"/>
            <a:ext cx="8229600" cy="1143000"/>
          </a:xfrm>
        </p:spPr>
        <p:txBody>
          <a:bodyPr/>
          <a:lstStyle/>
          <a:p>
            <a:pPr eaLnBrk="1" hangingPunct="1">
              <a:defRPr/>
            </a:pPr>
            <a:r>
              <a:rPr lang="it-IT" dirty="0" smtClean="0">
                <a:solidFill>
                  <a:srgbClr val="006600"/>
                </a:solidFill>
                <a:latin typeface="Arial Rounded MT Bold" pitchFamily="34" charset="0"/>
              </a:rPr>
              <a:t>Punti di partenza</a:t>
            </a:r>
            <a:endParaRPr lang="it-IT" i="1" dirty="0" smtClean="0">
              <a:solidFill>
                <a:srgbClr val="006600"/>
              </a:solidFill>
              <a:effectLst>
                <a:outerShdw blurRad="38100" dist="38100" dir="2700000" algn="tl">
                  <a:srgbClr val="C0C0C0"/>
                </a:outerShdw>
              </a:effectLst>
              <a:latin typeface="Arial Rounded MT Bold" pitchFamily="34" charset="0"/>
            </a:endParaRPr>
          </a:p>
        </p:txBody>
      </p:sp>
      <p:sp>
        <p:nvSpPr>
          <p:cNvPr id="17413" name="Rectangle 5"/>
          <p:cNvSpPr>
            <a:spLocks noChangeArrowheads="1"/>
          </p:cNvSpPr>
          <p:nvPr/>
        </p:nvSpPr>
        <p:spPr bwMode="auto">
          <a:xfrm>
            <a:off x="395536" y="1412776"/>
            <a:ext cx="8135937" cy="2677656"/>
          </a:xfrm>
          <a:prstGeom prst="rect">
            <a:avLst/>
          </a:prstGeom>
          <a:noFill/>
          <a:ln w="9525">
            <a:noFill/>
            <a:miter lim="800000"/>
            <a:headEnd/>
            <a:tailEnd/>
          </a:ln>
          <a:effectLst/>
        </p:spPr>
        <p:txBody>
          <a:bodyPr anchor="ctr">
            <a:spAutoFit/>
          </a:bodyPr>
          <a:lstStyle/>
          <a:p>
            <a:pPr algn="ctr">
              <a:defRPr/>
            </a:pPr>
            <a:r>
              <a:rPr lang="en-GB" sz="2400" dirty="0" err="1" smtClean="0">
                <a:latin typeface="Arial Rounded MT Bold" pitchFamily="34" charset="0"/>
              </a:rPr>
              <a:t>Modalità</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utilizzazione</a:t>
            </a:r>
            <a:r>
              <a:rPr lang="en-GB" sz="2400" dirty="0" smtClean="0">
                <a:latin typeface="Arial Rounded MT Bold" pitchFamily="34" charset="0"/>
              </a:rPr>
              <a:t> </a:t>
            </a:r>
            <a:r>
              <a:rPr lang="en-GB" sz="2400" dirty="0" err="1" smtClean="0">
                <a:latin typeface="Arial Rounded MT Bold" pitchFamily="34" charset="0"/>
              </a:rPr>
              <a:t>delle</a:t>
            </a:r>
            <a:r>
              <a:rPr lang="en-GB" sz="2400" dirty="0" smtClean="0">
                <a:latin typeface="Arial Rounded MT Bold" pitchFamily="34" charset="0"/>
              </a:rPr>
              <a:t> </a:t>
            </a:r>
            <a:r>
              <a:rPr lang="en-GB" sz="2400" dirty="0" err="1" smtClean="0">
                <a:latin typeface="Arial Rounded MT Bold" pitchFamily="34" charset="0"/>
              </a:rPr>
              <a:t>risorse</a:t>
            </a:r>
            <a:r>
              <a:rPr lang="en-GB" sz="2400" dirty="0" smtClean="0">
                <a:latin typeface="Arial Rounded MT Bold" pitchFamily="34" charset="0"/>
              </a:rPr>
              <a:t> </a:t>
            </a:r>
            <a:r>
              <a:rPr lang="en-GB" sz="2400" dirty="0" err="1" smtClean="0">
                <a:latin typeface="Arial Rounded MT Bold" pitchFamily="34" charset="0"/>
              </a:rPr>
              <a:t>erogate</a:t>
            </a:r>
            <a:r>
              <a:rPr lang="en-GB" sz="2400" dirty="0" smtClean="0">
                <a:latin typeface="Arial Rounded MT Bold" pitchFamily="34" charset="0"/>
              </a:rPr>
              <a:t>: </a:t>
            </a:r>
            <a:r>
              <a:rPr lang="en-GB" sz="2400" b="1" dirty="0" smtClean="0">
                <a:solidFill>
                  <a:srgbClr val="006600"/>
                </a:solidFill>
                <a:effectLst>
                  <a:outerShdw blurRad="38100" dist="38100" dir="2700000" algn="tl">
                    <a:srgbClr val="000000">
                      <a:alpha val="43137"/>
                    </a:srgbClr>
                  </a:outerShdw>
                </a:effectLst>
                <a:latin typeface="Arial Rounded MT Bold" pitchFamily="34" charset="0"/>
              </a:rPr>
              <a:t>la </a:t>
            </a:r>
            <a:r>
              <a:rPr lang="en-GB" sz="2400" b="1" dirty="0" err="1" smtClean="0">
                <a:solidFill>
                  <a:srgbClr val="006600"/>
                </a:solidFill>
                <a:effectLst>
                  <a:outerShdw blurRad="38100" dist="38100" dir="2700000" algn="tl">
                    <a:srgbClr val="000000">
                      <a:alpha val="43137"/>
                    </a:srgbClr>
                  </a:outerShdw>
                </a:effectLst>
                <a:latin typeface="Arial Rounded MT Bold" pitchFamily="34" charset="0"/>
              </a:rPr>
              <a:t>funzione</a:t>
            </a:r>
            <a:r>
              <a:rPr lang="en-GB" sz="2400" b="1" dirty="0" smtClean="0">
                <a:solidFill>
                  <a:srgbClr val="006600"/>
                </a:solidFill>
                <a:effectLst>
                  <a:outerShdw blurRad="38100" dist="38100" dir="2700000" algn="tl">
                    <a:srgbClr val="000000">
                      <a:alpha val="43137"/>
                    </a:srgbClr>
                  </a:outerShdw>
                </a:effectLst>
                <a:latin typeface="Arial Rounded MT Bold" pitchFamily="34" charset="0"/>
              </a:rPr>
              <a:t> </a:t>
            </a:r>
            <a:r>
              <a:rPr lang="en-GB" sz="2400" b="1" dirty="0" err="1" smtClean="0">
                <a:solidFill>
                  <a:srgbClr val="006600"/>
                </a:solidFill>
                <a:effectLst>
                  <a:outerShdw blurRad="38100" dist="38100" dir="2700000" algn="tl">
                    <a:srgbClr val="000000">
                      <a:alpha val="43137"/>
                    </a:srgbClr>
                  </a:outerShdw>
                </a:effectLst>
                <a:latin typeface="Arial Rounded MT Bold" pitchFamily="34" charset="0"/>
              </a:rPr>
              <a:t>di</a:t>
            </a:r>
            <a:r>
              <a:rPr lang="en-GB" sz="2400" b="1" dirty="0" smtClean="0">
                <a:solidFill>
                  <a:srgbClr val="006600"/>
                </a:solidFill>
                <a:effectLst>
                  <a:outerShdw blurRad="38100" dist="38100" dir="2700000" algn="tl">
                    <a:srgbClr val="000000">
                      <a:alpha val="43137"/>
                    </a:srgbClr>
                  </a:outerShdw>
                </a:effectLst>
                <a:latin typeface="Arial Rounded MT Bold" pitchFamily="34" charset="0"/>
              </a:rPr>
              <a:t> </a:t>
            </a:r>
            <a:r>
              <a:rPr lang="en-GB" sz="2400" b="1" dirty="0" err="1" smtClean="0">
                <a:solidFill>
                  <a:srgbClr val="006600"/>
                </a:solidFill>
                <a:effectLst>
                  <a:outerShdw blurRad="38100" dist="38100" dir="2700000" algn="tl">
                    <a:srgbClr val="000000">
                      <a:alpha val="43137"/>
                    </a:srgbClr>
                  </a:outerShdw>
                </a:effectLst>
                <a:latin typeface="Arial Rounded MT Bold" pitchFamily="34" charset="0"/>
              </a:rPr>
              <a:t>produzione</a:t>
            </a:r>
            <a:r>
              <a:rPr lang="en-GB" sz="2400" b="1" dirty="0" smtClean="0">
                <a:solidFill>
                  <a:srgbClr val="006600"/>
                </a:solidFill>
                <a:effectLst>
                  <a:outerShdw blurRad="38100" dist="38100" dir="2700000" algn="tl">
                    <a:srgbClr val="000000">
                      <a:alpha val="43137"/>
                    </a:srgbClr>
                  </a:outerShdw>
                </a:effectLst>
                <a:latin typeface="Arial Rounded MT Bold" pitchFamily="34" charset="0"/>
              </a:rPr>
              <a:t> </a:t>
            </a:r>
            <a:r>
              <a:rPr lang="en-GB" sz="2400" b="1" dirty="0" err="1" smtClean="0">
                <a:solidFill>
                  <a:srgbClr val="006600"/>
                </a:solidFill>
                <a:effectLst>
                  <a:outerShdw blurRad="38100" dist="38100" dir="2700000" algn="tl">
                    <a:srgbClr val="000000">
                      <a:alpha val="43137"/>
                    </a:srgbClr>
                  </a:outerShdw>
                </a:effectLst>
                <a:latin typeface="Arial Rounded MT Bold" pitchFamily="34" charset="0"/>
              </a:rPr>
              <a:t>della</a:t>
            </a:r>
            <a:r>
              <a:rPr lang="en-GB" sz="2400" b="1" dirty="0" smtClean="0">
                <a:solidFill>
                  <a:srgbClr val="006600"/>
                </a:solidFill>
                <a:effectLst>
                  <a:outerShdw blurRad="38100" dist="38100" dir="2700000" algn="tl">
                    <a:srgbClr val="000000">
                      <a:alpha val="43137"/>
                    </a:srgbClr>
                  </a:outerShdw>
                </a:effectLst>
                <a:latin typeface="Arial Rounded MT Bold" pitchFamily="34" charset="0"/>
              </a:rPr>
              <a:t> </a:t>
            </a:r>
            <a:r>
              <a:rPr lang="en-GB" sz="2400" b="1" dirty="0" err="1" smtClean="0">
                <a:solidFill>
                  <a:srgbClr val="006600"/>
                </a:solidFill>
                <a:effectLst>
                  <a:outerShdw blurRad="38100" dist="38100" dir="2700000" algn="tl">
                    <a:srgbClr val="000000">
                      <a:alpha val="43137"/>
                    </a:srgbClr>
                  </a:outerShdw>
                </a:effectLst>
                <a:latin typeface="Arial Rounded MT Bold" pitchFamily="34" charset="0"/>
              </a:rPr>
              <a:t>famiglia</a:t>
            </a:r>
            <a:endParaRPr lang="en-GB" sz="2400" b="1" dirty="0" smtClean="0">
              <a:solidFill>
                <a:srgbClr val="006600"/>
              </a:solidFill>
              <a:effectLst>
                <a:outerShdw blurRad="38100" dist="38100" dir="2700000" algn="tl">
                  <a:srgbClr val="000000">
                    <a:alpha val="43137"/>
                  </a:srgbClr>
                </a:outerShdw>
              </a:effectLst>
              <a:latin typeface="Arial Rounded MT Bold" pitchFamily="34" charset="0"/>
            </a:endParaRPr>
          </a:p>
          <a:p>
            <a:pPr algn="ctr">
              <a:defRPr/>
            </a:pPr>
            <a:endParaRPr lang="en-GB" sz="2400" dirty="0" smtClean="0">
              <a:latin typeface="Arial Rounded MT Bold" pitchFamily="34" charset="0"/>
            </a:endParaRPr>
          </a:p>
          <a:p>
            <a:pPr algn="just">
              <a:defRPr/>
            </a:pPr>
            <a:r>
              <a:rPr lang="en-GB" sz="2400" dirty="0" err="1" smtClean="0">
                <a:latin typeface="Arial Rounded MT Bold" pitchFamily="34" charset="0"/>
              </a:rPr>
              <a:t>Gli</a:t>
            </a:r>
            <a:r>
              <a:rPr lang="en-GB" sz="2400" dirty="0" smtClean="0">
                <a:latin typeface="Arial Rounded MT Bold" pitchFamily="34" charset="0"/>
              </a:rPr>
              <a:t> </a:t>
            </a:r>
            <a:r>
              <a:rPr lang="en-GB" sz="2400" dirty="0" err="1" smtClean="0">
                <a:latin typeface="Arial Rounded MT Bold" pitchFamily="34" charset="0"/>
              </a:rPr>
              <a:t>individui</a:t>
            </a:r>
            <a:r>
              <a:rPr lang="en-GB" sz="2400" dirty="0" smtClean="0">
                <a:latin typeface="Arial Rounded MT Bold" pitchFamily="34" charset="0"/>
              </a:rPr>
              <a:t> </a:t>
            </a:r>
            <a:r>
              <a:rPr lang="en-GB" sz="2400" dirty="0" err="1" smtClean="0">
                <a:latin typeface="Arial Rounded MT Bold" pitchFamily="34" charset="0"/>
              </a:rPr>
              <a:t>hanno</a:t>
            </a:r>
            <a:r>
              <a:rPr lang="en-GB" sz="2400" dirty="0" smtClean="0">
                <a:latin typeface="Arial Rounded MT Bold" pitchFamily="34" charset="0"/>
              </a:rPr>
              <a:t> diverse </a:t>
            </a:r>
            <a:r>
              <a:rPr lang="en-GB" sz="2400" dirty="0" err="1" smtClean="0">
                <a:latin typeface="Arial Rounded MT Bold" pitchFamily="34" charset="0"/>
              </a:rPr>
              <a:t>capacità</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convertire</a:t>
            </a:r>
            <a:r>
              <a:rPr lang="en-GB" sz="2400" dirty="0" smtClean="0">
                <a:latin typeface="Arial Rounded MT Bold" pitchFamily="34" charset="0"/>
              </a:rPr>
              <a:t> un </a:t>
            </a:r>
            <a:r>
              <a:rPr lang="en-GB" sz="2400" dirty="0" err="1" smtClean="0">
                <a:latin typeface="Arial Rounded MT Bold" pitchFamily="34" charset="0"/>
              </a:rPr>
              <a:t>livello</a:t>
            </a:r>
            <a:r>
              <a:rPr lang="en-GB" sz="2400" dirty="0" smtClean="0">
                <a:latin typeface="Arial Rounded MT Bold" pitchFamily="34" charset="0"/>
              </a:rPr>
              <a:t> </a:t>
            </a:r>
            <a:r>
              <a:rPr lang="en-GB" sz="2400" dirty="0" err="1" smtClean="0">
                <a:latin typeface="Arial Rounded MT Bold" pitchFamily="34" charset="0"/>
              </a:rPr>
              <a:t>dato</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risorse</a:t>
            </a:r>
            <a:r>
              <a:rPr lang="en-GB" sz="2400" dirty="0" smtClean="0">
                <a:latin typeface="Arial Rounded MT Bold" pitchFamily="34" charset="0"/>
              </a:rPr>
              <a:t> al </a:t>
            </a:r>
            <a:r>
              <a:rPr lang="en-GB" sz="2400" dirty="0" err="1" smtClean="0">
                <a:latin typeface="Arial Rounded MT Bold" pitchFamily="34" charset="0"/>
              </a:rPr>
              <a:t>soddisfacimento</a:t>
            </a:r>
            <a:r>
              <a:rPr lang="en-GB" sz="2400" dirty="0" smtClean="0">
                <a:latin typeface="Arial Rounded MT Bold" pitchFamily="34" charset="0"/>
              </a:rPr>
              <a:t> </a:t>
            </a:r>
            <a:r>
              <a:rPr lang="en-GB" sz="2400" dirty="0" err="1" smtClean="0">
                <a:latin typeface="Arial Rounded MT Bold" pitchFamily="34" charset="0"/>
              </a:rPr>
              <a:t>dei</a:t>
            </a:r>
            <a:r>
              <a:rPr lang="en-GB" sz="2400" dirty="0" smtClean="0">
                <a:latin typeface="Arial Rounded MT Bold" pitchFamily="34" charset="0"/>
              </a:rPr>
              <a:t> </a:t>
            </a:r>
            <a:r>
              <a:rPr lang="en-GB" sz="2400" dirty="0" err="1" smtClean="0">
                <a:latin typeface="Arial Rounded MT Bold" pitchFamily="34" charset="0"/>
              </a:rPr>
              <a:t>loro</a:t>
            </a:r>
            <a:r>
              <a:rPr lang="en-GB" sz="2400" dirty="0" smtClean="0">
                <a:latin typeface="Arial Rounded MT Bold" pitchFamily="34" charset="0"/>
              </a:rPr>
              <a:t> </a:t>
            </a:r>
            <a:r>
              <a:rPr lang="en-GB" sz="2400" dirty="0" err="1" smtClean="0">
                <a:latin typeface="Arial Rounded MT Bold" pitchFamily="34" charset="0"/>
              </a:rPr>
              <a:t>bisogni</a:t>
            </a:r>
            <a:r>
              <a:rPr lang="en-GB" sz="2400" dirty="0" smtClean="0">
                <a:latin typeface="Arial Rounded MT Bold" pitchFamily="34" charset="0"/>
              </a:rPr>
              <a:t>, per cui </a:t>
            </a:r>
            <a:r>
              <a:rPr lang="en-GB" sz="2400" dirty="0" err="1" smtClean="0">
                <a:latin typeface="Arial Rounded MT Bold" pitchFamily="34" charset="0"/>
              </a:rPr>
              <a:t>richiedono</a:t>
            </a:r>
            <a:r>
              <a:rPr lang="en-GB" sz="2400" dirty="0" smtClean="0">
                <a:latin typeface="Arial Rounded MT Bold" pitchFamily="34" charset="0"/>
              </a:rPr>
              <a:t> </a:t>
            </a:r>
            <a:r>
              <a:rPr lang="en-GB" sz="2400" dirty="0" err="1" smtClean="0">
                <a:latin typeface="Arial Rounded MT Bold" pitchFamily="34" charset="0"/>
              </a:rPr>
              <a:t>livelli</a:t>
            </a:r>
            <a:r>
              <a:rPr lang="en-GB" sz="2400" dirty="0" smtClean="0">
                <a:latin typeface="Arial Rounded MT Bold" pitchFamily="34" charset="0"/>
              </a:rPr>
              <a:t> </a:t>
            </a:r>
            <a:r>
              <a:rPr lang="en-GB" sz="2400" dirty="0" err="1" smtClean="0">
                <a:latin typeface="Arial Rounded MT Bold" pitchFamily="34" charset="0"/>
              </a:rPr>
              <a:t>significativamente</a:t>
            </a:r>
            <a:r>
              <a:rPr lang="en-GB" sz="2400" dirty="0" smtClean="0">
                <a:latin typeface="Arial Rounded MT Bold" pitchFamily="34" charset="0"/>
              </a:rPr>
              <a:t> </a:t>
            </a:r>
            <a:r>
              <a:rPr lang="en-GB" sz="2400" dirty="0" err="1" smtClean="0">
                <a:latin typeface="Arial Rounded MT Bold" pitchFamily="34" charset="0"/>
              </a:rPr>
              <a:t>più</a:t>
            </a:r>
            <a:r>
              <a:rPr lang="en-GB" sz="2400" dirty="0" smtClean="0">
                <a:latin typeface="Arial Rounded MT Bold" pitchFamily="34" charset="0"/>
              </a:rPr>
              <a:t> </a:t>
            </a:r>
            <a:r>
              <a:rPr lang="en-GB" sz="2400" dirty="0" err="1" smtClean="0">
                <a:latin typeface="Arial Rounded MT Bold" pitchFamily="34" charset="0"/>
              </a:rPr>
              <a:t>elevati</a:t>
            </a:r>
            <a:r>
              <a:rPr lang="en-GB" sz="2400" dirty="0" smtClean="0">
                <a:latin typeface="Arial Rounded MT Bold" pitchFamily="34" charset="0"/>
              </a:rPr>
              <a:t> </a:t>
            </a:r>
            <a:r>
              <a:rPr lang="en-GB" sz="2400" dirty="0" err="1" smtClean="0">
                <a:latin typeface="Arial Rounded MT Bold" pitchFamily="34" charset="0"/>
              </a:rPr>
              <a:t>di</a:t>
            </a:r>
            <a:r>
              <a:rPr lang="en-GB" sz="2400" dirty="0" smtClean="0">
                <a:latin typeface="Arial Rounded MT Bold" pitchFamily="34" charset="0"/>
              </a:rPr>
              <a:t> </a:t>
            </a:r>
            <a:r>
              <a:rPr lang="en-GB" sz="2400" dirty="0" err="1" smtClean="0">
                <a:latin typeface="Arial Rounded MT Bold" pitchFamily="34" charset="0"/>
              </a:rPr>
              <a:t>erogazione</a:t>
            </a:r>
            <a:r>
              <a:rPr lang="en-GB" sz="2400" dirty="0" smtClean="0">
                <a:latin typeface="Arial Rounded MT Bold" pitchFamily="34" charset="0"/>
              </a:rPr>
              <a:t>.</a:t>
            </a:r>
          </a:p>
        </p:txBody>
      </p:sp>
      <p:sp>
        <p:nvSpPr>
          <p:cNvPr id="6" name="CasellaDiTesto 5"/>
          <p:cNvSpPr txBox="1"/>
          <p:nvPr/>
        </p:nvSpPr>
        <p:spPr>
          <a:xfrm>
            <a:off x="0" y="6669360"/>
            <a:ext cx="9144000" cy="369332"/>
          </a:xfrm>
          <a:prstGeom prst="rect">
            <a:avLst/>
          </a:prstGeom>
          <a:solidFill>
            <a:srgbClr val="00B050"/>
          </a:solidFill>
        </p:spPr>
        <p:txBody>
          <a:bodyPr wrap="square" rtlCol="0">
            <a:spAutoFit/>
          </a:bodyPr>
          <a:lstStyle/>
          <a:p>
            <a:endParaRPr lang="it-IT" dirty="0"/>
          </a:p>
        </p:txBody>
      </p:sp>
      <p:pic>
        <p:nvPicPr>
          <p:cNvPr id="7" name="Immagine 2" descr="Triage-Ribbon-Rolls-LSS-_i_lbw147317S.jpg"/>
          <p:cNvPicPr>
            <a:picLocks noChangeAspect="1"/>
          </p:cNvPicPr>
          <p:nvPr/>
        </p:nvPicPr>
        <p:blipFill>
          <a:blip r:embed="rId3" cstate="print"/>
          <a:srcRect/>
          <a:stretch>
            <a:fillRect/>
          </a:stretch>
        </p:blipFill>
        <p:spPr bwMode="auto">
          <a:xfrm>
            <a:off x="611188" y="260350"/>
            <a:ext cx="1279525" cy="1160463"/>
          </a:xfrm>
          <a:prstGeom prst="rect">
            <a:avLst/>
          </a:prstGeom>
          <a:noFill/>
          <a:ln w="9525">
            <a:noFill/>
            <a:miter lim="800000"/>
            <a:headEnd/>
            <a:tailEnd/>
          </a:ln>
        </p:spPr>
      </p:pic>
      <p:pic>
        <p:nvPicPr>
          <p:cNvPr id="8" name="Immagine 2" descr="Triage-Ribbon-Rolls-LSS-_i_lbw147317S.jpg"/>
          <p:cNvPicPr>
            <a:picLocks noChangeAspect="1"/>
          </p:cNvPicPr>
          <p:nvPr/>
        </p:nvPicPr>
        <p:blipFill>
          <a:blip r:embed="rId3" cstate="print"/>
          <a:srcRect/>
          <a:stretch>
            <a:fillRect/>
          </a:stretch>
        </p:blipFill>
        <p:spPr bwMode="auto">
          <a:xfrm>
            <a:off x="7164288" y="5301208"/>
            <a:ext cx="1279525" cy="1160463"/>
          </a:xfrm>
          <a:prstGeom prst="rect">
            <a:avLst/>
          </a:prstGeom>
          <a:noFill/>
          <a:ln w="9525">
            <a:noFill/>
            <a:miter lim="800000"/>
            <a:headEnd/>
            <a:tailEnd/>
          </a:ln>
        </p:spPr>
      </p:pic>
      <p:sp>
        <p:nvSpPr>
          <p:cNvPr id="11" name="CasellaDiTesto 10"/>
          <p:cNvSpPr txBox="1"/>
          <p:nvPr/>
        </p:nvSpPr>
        <p:spPr>
          <a:xfrm>
            <a:off x="395536" y="4077072"/>
            <a:ext cx="6696744" cy="2308324"/>
          </a:xfrm>
          <a:prstGeom prst="rect">
            <a:avLst/>
          </a:prstGeom>
          <a:noFill/>
        </p:spPr>
        <p:txBody>
          <a:bodyPr wrap="square" rtlCol="0">
            <a:spAutoFit/>
          </a:bodyPr>
          <a:lstStyle/>
          <a:p>
            <a:pPr algn="just"/>
            <a:r>
              <a:rPr lang="it-IT" sz="2400" dirty="0" smtClean="0">
                <a:latin typeface="Arial Rounded MT Bold" pitchFamily="34" charset="0"/>
              </a:rPr>
              <a:t>In tal modo si impiegano risorse che potrebbero essere utilizzate per altri programmi assistenziali al fine di soddisfare a) bisogni essenziali di altri individui; b) bisogni più strutturati di molti altri individui nella comunità</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46000"/>
            <a:lum/>
          </a:blip>
          <a:srcRect/>
          <a:stretch>
            <a:fillRect l="-8000" r="-8000"/>
          </a:stretch>
        </a:blipFill>
        <a:effectLst/>
      </p:bgPr>
    </p:bg>
    <p:spTree>
      <p:nvGrpSpPr>
        <p:cNvPr id="1" name=""/>
        <p:cNvGrpSpPr/>
        <p:nvPr/>
      </p:nvGrpSpPr>
      <p:grpSpPr>
        <a:xfrm>
          <a:off x="0" y="0"/>
          <a:ext cx="0" cy="0"/>
          <a:chOff x="0" y="0"/>
          <a:chExt cx="0" cy="0"/>
        </a:xfrm>
      </p:grpSpPr>
      <p:sp>
        <p:nvSpPr>
          <p:cNvPr id="5" name="Segnaposto numero diapositiva 3"/>
          <p:cNvSpPr>
            <a:spLocks noGrp="1"/>
          </p:cNvSpPr>
          <p:nvPr>
            <p:ph type="sldNum" sz="quarter" idx="10"/>
          </p:nvPr>
        </p:nvSpPr>
        <p:spPr/>
        <p:txBody>
          <a:bodyPr/>
          <a:lstStyle/>
          <a:p>
            <a:pPr>
              <a:defRPr/>
            </a:pPr>
            <a:fld id="{D83DE6FF-9E31-4D10-9569-3C99D07959A5}" type="slidenum">
              <a:rPr lang="it-IT"/>
              <a:pPr>
                <a:defRPr/>
              </a:pPr>
              <a:t>23</a:t>
            </a:fld>
            <a:endParaRPr lang="it-IT" dirty="0"/>
          </a:p>
        </p:txBody>
      </p:sp>
      <p:sp>
        <p:nvSpPr>
          <p:cNvPr id="17412" name="Rectangle 4"/>
          <p:cNvSpPr>
            <a:spLocks noGrp="1" noChangeArrowheads="1"/>
          </p:cNvSpPr>
          <p:nvPr>
            <p:ph type="title" idx="4294967295"/>
          </p:nvPr>
        </p:nvSpPr>
        <p:spPr>
          <a:xfrm>
            <a:off x="395536" y="260648"/>
            <a:ext cx="8229600" cy="1143000"/>
          </a:xfrm>
        </p:spPr>
        <p:txBody>
          <a:bodyPr/>
          <a:lstStyle/>
          <a:p>
            <a:pPr eaLnBrk="1" hangingPunct="1">
              <a:defRPr/>
            </a:pPr>
            <a:r>
              <a:rPr lang="it-IT" dirty="0" smtClean="0">
                <a:solidFill>
                  <a:srgbClr val="006600"/>
                </a:solidFill>
                <a:latin typeface="Arial Rounded MT Bold" pitchFamily="34" charset="0"/>
              </a:rPr>
              <a:t>Utilità marginale decrescente</a:t>
            </a:r>
            <a:endParaRPr lang="it-IT" i="1" dirty="0" smtClean="0">
              <a:solidFill>
                <a:srgbClr val="006600"/>
              </a:solidFill>
              <a:effectLst>
                <a:outerShdw blurRad="38100" dist="38100" dir="2700000" algn="tl">
                  <a:srgbClr val="C0C0C0"/>
                </a:outerShdw>
              </a:effectLst>
              <a:latin typeface="Arial Rounded MT Bold" pitchFamily="34" charset="0"/>
            </a:endParaRPr>
          </a:p>
        </p:txBody>
      </p:sp>
      <p:sp>
        <p:nvSpPr>
          <p:cNvPr id="6" name="CasellaDiTesto 5"/>
          <p:cNvSpPr txBox="1"/>
          <p:nvPr/>
        </p:nvSpPr>
        <p:spPr>
          <a:xfrm>
            <a:off x="0" y="6669360"/>
            <a:ext cx="9144000" cy="369332"/>
          </a:xfrm>
          <a:prstGeom prst="rect">
            <a:avLst/>
          </a:prstGeom>
          <a:solidFill>
            <a:srgbClr val="FF9900"/>
          </a:solidFill>
        </p:spPr>
        <p:txBody>
          <a:bodyPr wrap="square" rtlCol="0">
            <a:spAutoFit/>
          </a:bodyPr>
          <a:lstStyle/>
          <a:p>
            <a:endParaRPr lang="it-IT" dirty="0"/>
          </a:p>
        </p:txBody>
      </p:sp>
      <p:pic>
        <p:nvPicPr>
          <p:cNvPr id="8" name="Immagine 2" descr="Triage-Ribbon-Rolls-LSS-_i_lbw147317S.jpg"/>
          <p:cNvPicPr>
            <a:picLocks noChangeAspect="1"/>
          </p:cNvPicPr>
          <p:nvPr/>
        </p:nvPicPr>
        <p:blipFill>
          <a:blip r:embed="rId3" cstate="print"/>
          <a:srcRect/>
          <a:stretch>
            <a:fillRect/>
          </a:stretch>
        </p:blipFill>
        <p:spPr bwMode="auto">
          <a:xfrm>
            <a:off x="7164288" y="5301208"/>
            <a:ext cx="1279525" cy="1160463"/>
          </a:xfrm>
          <a:prstGeom prst="rect">
            <a:avLst/>
          </a:prstGeom>
          <a:noFill/>
          <a:ln w="9525">
            <a:noFill/>
            <a:miter lim="800000"/>
            <a:headEnd/>
            <a:tailEnd/>
          </a:ln>
        </p:spPr>
      </p:pic>
      <p:pic>
        <p:nvPicPr>
          <p:cNvPr id="23554" name="Picture 2" descr="http://www.pokertips.org/images/diagrams/utility-dmr.gif"/>
          <p:cNvPicPr>
            <a:picLocks noChangeAspect="1" noChangeArrowheads="1"/>
          </p:cNvPicPr>
          <p:nvPr/>
        </p:nvPicPr>
        <p:blipFill>
          <a:blip r:embed="rId4" cstate="print"/>
          <a:srcRect/>
          <a:stretch>
            <a:fillRect/>
          </a:stretch>
        </p:blipFill>
        <p:spPr bwMode="auto">
          <a:xfrm>
            <a:off x="467544" y="1916832"/>
            <a:ext cx="3524250" cy="2647951"/>
          </a:xfrm>
          <a:prstGeom prst="rect">
            <a:avLst/>
          </a:prstGeom>
          <a:noFill/>
        </p:spPr>
      </p:pic>
      <p:pic>
        <p:nvPicPr>
          <p:cNvPr id="23556" name="Picture 4" descr="http://www.studiamo.it/studiamo-file/image/economia/lez3-4.png"/>
          <p:cNvPicPr>
            <a:picLocks noChangeAspect="1" noChangeArrowheads="1"/>
          </p:cNvPicPr>
          <p:nvPr/>
        </p:nvPicPr>
        <p:blipFill>
          <a:blip r:embed="rId5" cstate="print"/>
          <a:srcRect/>
          <a:stretch>
            <a:fillRect/>
          </a:stretch>
        </p:blipFill>
        <p:spPr bwMode="auto">
          <a:xfrm>
            <a:off x="4427984" y="1268760"/>
            <a:ext cx="3960440" cy="3960440"/>
          </a:xfrm>
          <a:prstGeom prst="rect">
            <a:avLst/>
          </a:prstGeom>
          <a:noFill/>
        </p:spPr>
      </p:pic>
      <p:sp>
        <p:nvSpPr>
          <p:cNvPr id="11" name="CasellaDiTesto 10"/>
          <p:cNvSpPr txBox="1"/>
          <p:nvPr/>
        </p:nvSpPr>
        <p:spPr>
          <a:xfrm>
            <a:off x="251520" y="5301208"/>
            <a:ext cx="6840760" cy="830997"/>
          </a:xfrm>
          <a:prstGeom prst="rect">
            <a:avLst/>
          </a:prstGeom>
          <a:solidFill>
            <a:srgbClr val="FFCC99"/>
          </a:solidFill>
        </p:spPr>
        <p:txBody>
          <a:bodyPr wrap="square" rtlCol="0">
            <a:spAutoFit/>
          </a:bodyPr>
          <a:lstStyle/>
          <a:p>
            <a:r>
              <a:rPr lang="it-IT" sz="2400" dirty="0" smtClean="0">
                <a:latin typeface="Arial Rounded MT Bold" pitchFamily="34" charset="0"/>
              </a:rPr>
              <a:t>Ciascun individuo ha una propria funzione di utilità marginale (decrescente)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olo 1"/>
          <p:cNvSpPr>
            <a:spLocks noGrp="1"/>
          </p:cNvSpPr>
          <p:nvPr>
            <p:ph type="title" idx="4294967295"/>
          </p:nvPr>
        </p:nvSpPr>
        <p:spPr>
          <a:xfrm>
            <a:off x="467544" y="692696"/>
            <a:ext cx="8229600" cy="1143000"/>
          </a:xfrm>
        </p:spPr>
        <p:txBody>
          <a:bodyPr/>
          <a:lstStyle/>
          <a:p>
            <a:r>
              <a:rPr lang="it-IT" i="1" dirty="0" smtClean="0">
                <a:solidFill>
                  <a:srgbClr val="FF3300"/>
                </a:solidFill>
                <a:latin typeface="Arial Rounded MT Bold" pitchFamily="34" charset="0"/>
              </a:rPr>
              <a:t>Triage</a:t>
            </a:r>
            <a:r>
              <a:rPr lang="it-IT" dirty="0" smtClean="0">
                <a:solidFill>
                  <a:srgbClr val="FF3300"/>
                </a:solidFill>
                <a:latin typeface="Arial Rounded MT Bold" pitchFamily="34" charset="0"/>
              </a:rPr>
              <a:t> e implementazione delle </a:t>
            </a:r>
            <a:r>
              <a:rPr lang="it-IT" dirty="0" smtClean="0">
                <a:solidFill>
                  <a:srgbClr val="FF3300"/>
                </a:solidFill>
                <a:latin typeface="Arial Rounded MT Bold" pitchFamily="34" charset="0"/>
              </a:rPr>
              <a:t>decisioni</a:t>
            </a:r>
            <a:endParaRPr lang="it-IT" dirty="0" smtClean="0">
              <a:solidFill>
                <a:srgbClr val="FF3300"/>
              </a:solidFill>
              <a:latin typeface="Arial Rounded MT Bold" pitchFamily="34" charset="0"/>
            </a:endParaRPr>
          </a:p>
        </p:txBody>
      </p:sp>
      <p:sp>
        <p:nvSpPr>
          <p:cNvPr id="4" name="Segnaposto numero diapositiva 3"/>
          <p:cNvSpPr>
            <a:spLocks noGrp="1"/>
          </p:cNvSpPr>
          <p:nvPr>
            <p:ph type="sldNum" sz="quarter" idx="10"/>
          </p:nvPr>
        </p:nvSpPr>
        <p:spPr/>
        <p:txBody>
          <a:bodyPr/>
          <a:lstStyle/>
          <a:p>
            <a:pPr>
              <a:defRPr/>
            </a:pPr>
            <a:fld id="{EFF23E2C-8EC5-4459-AEF1-38E65C8C3E1F}" type="slidenum">
              <a:rPr lang="it-IT" smtClean="0"/>
              <a:pPr>
                <a:defRPr/>
              </a:pPr>
              <a:t>24</a:t>
            </a:fld>
            <a:endParaRPr lang="it-IT"/>
          </a:p>
        </p:txBody>
      </p:sp>
      <p:sp>
        <p:nvSpPr>
          <p:cNvPr id="5" name="CasellaDiTesto 4"/>
          <p:cNvSpPr txBox="1"/>
          <p:nvPr/>
        </p:nvSpPr>
        <p:spPr>
          <a:xfrm>
            <a:off x="1403648" y="2132856"/>
            <a:ext cx="6192688" cy="4093428"/>
          </a:xfrm>
          <a:prstGeom prst="rect">
            <a:avLst/>
          </a:prstGeom>
          <a:noFill/>
        </p:spPr>
        <p:txBody>
          <a:bodyPr wrap="square" rtlCol="0">
            <a:spAutoFit/>
          </a:bodyPr>
          <a:lstStyle/>
          <a:p>
            <a:pPr algn="just"/>
            <a:r>
              <a:rPr lang="it-IT" sz="2000" dirty="0" smtClean="0"/>
              <a:t>“L’esempio del </a:t>
            </a:r>
            <a:r>
              <a:rPr lang="it-IT" sz="2000" i="1" dirty="0" smtClean="0"/>
              <a:t>triage</a:t>
            </a:r>
            <a:r>
              <a:rPr lang="it-IT" sz="2000" dirty="0" smtClean="0"/>
              <a:t> in ambito </a:t>
            </a:r>
            <a:r>
              <a:rPr lang="it-IT" sz="2000" dirty="0" smtClean="0"/>
              <a:t>sanitario</a:t>
            </a:r>
            <a:r>
              <a:rPr lang="it-IT" sz="2000" dirty="0" smtClean="0"/>
              <a:t> </a:t>
            </a:r>
            <a:r>
              <a:rPr lang="it-IT" sz="2000" dirty="0" smtClean="0"/>
              <a:t>dimostra che il volume e la scarsità possono </a:t>
            </a:r>
            <a:r>
              <a:rPr lang="it-IT" sz="2000" i="1" dirty="0" smtClean="0"/>
              <a:t>aumentare l’efficienza di un </a:t>
            </a:r>
            <a:r>
              <a:rPr lang="it-IT" sz="2000" b="1" i="1" dirty="0" smtClean="0">
                <a:effectLst>
                  <a:outerShdw blurRad="38100" dist="38100" dir="2700000" algn="tl">
                    <a:srgbClr val="000000">
                      <a:alpha val="43137"/>
                    </a:srgbClr>
                  </a:outerShdw>
                </a:effectLst>
              </a:rPr>
              <a:t>giudizio </a:t>
            </a:r>
            <a:r>
              <a:rPr lang="it-IT" sz="2000" i="1" dirty="0" smtClean="0"/>
              <a:t>informale complesso</a:t>
            </a:r>
            <a:r>
              <a:rPr lang="it-IT" sz="2000" dirty="0" smtClean="0"/>
              <a:t>, della decentralizzazione, e la professionalità.</a:t>
            </a:r>
          </a:p>
          <a:p>
            <a:pPr algn="just"/>
            <a:r>
              <a:rPr lang="it-IT" sz="2000" b="1" i="1" dirty="0" smtClean="0">
                <a:effectLst>
                  <a:outerShdw blurRad="38100" dist="38100" dir="2700000" algn="tl">
                    <a:srgbClr val="000000">
                      <a:alpha val="43137"/>
                    </a:srgbClr>
                  </a:outerShdw>
                </a:effectLst>
              </a:rPr>
              <a:t>Il </a:t>
            </a:r>
            <a:r>
              <a:rPr lang="it-IT" sz="2000" b="1" dirty="0" smtClean="0">
                <a:effectLst>
                  <a:outerShdw blurRad="38100" dist="38100" dir="2700000" algn="tl">
                    <a:srgbClr val="000000">
                      <a:alpha val="43137"/>
                    </a:srgbClr>
                  </a:outerShdw>
                </a:effectLst>
              </a:rPr>
              <a:t>triage</a:t>
            </a:r>
            <a:r>
              <a:rPr lang="it-IT" sz="2000" b="1" i="1" dirty="0" smtClean="0">
                <a:effectLst>
                  <a:outerShdw blurRad="38100" dist="38100" dir="2700000" algn="tl">
                    <a:srgbClr val="000000">
                      <a:alpha val="43137"/>
                    </a:srgbClr>
                  </a:outerShdw>
                </a:effectLst>
              </a:rPr>
              <a:t> connota una dimensione </a:t>
            </a:r>
            <a:r>
              <a:rPr lang="it-IT" sz="2000" b="1" i="1" dirty="0" smtClean="0">
                <a:effectLst>
                  <a:outerShdw blurRad="38100" dist="38100" dir="2700000" algn="tl">
                    <a:srgbClr val="000000">
                      <a:alpha val="43137"/>
                    </a:srgbClr>
                  </a:outerShdw>
                </a:effectLst>
              </a:rPr>
              <a:t>dell’</a:t>
            </a:r>
            <a:r>
              <a:rPr lang="it-IT" sz="2000" b="1" i="1" dirty="0" smtClean="0">
                <a:effectLst>
                  <a:outerShdw blurRad="38100" dist="38100" dir="2700000" algn="tl">
                    <a:srgbClr val="000000">
                      <a:alpha val="43137"/>
                    </a:srgbClr>
                  </a:outerShdw>
                </a:effectLst>
              </a:rPr>
              <a:t>implementa</a:t>
            </a:r>
            <a:r>
              <a:rPr lang="it-IT" sz="2000" b="1" i="1" dirty="0" smtClean="0">
                <a:effectLst>
                  <a:outerShdw blurRad="38100" dist="38100" dir="2700000" algn="tl">
                    <a:srgbClr val="000000">
                      <a:alpha val="43137"/>
                    </a:srgbClr>
                  </a:outerShdw>
                </a:effectLst>
              </a:rPr>
              <a:t>zione </a:t>
            </a:r>
            <a:r>
              <a:rPr lang="it-IT" sz="2000" b="1" i="1" dirty="0" smtClean="0">
                <a:effectLst>
                  <a:outerShdw blurRad="38100" dist="38100" dir="2700000" algn="tl">
                    <a:srgbClr val="000000">
                      <a:alpha val="43137"/>
                    </a:srgbClr>
                  </a:outerShdw>
                </a:effectLst>
              </a:rPr>
              <a:t>delle decisioni </a:t>
            </a:r>
            <a:r>
              <a:rPr lang="it-IT" sz="2000" dirty="0" smtClean="0"/>
              <a:t>che è del tutto pertinente al lavoro degli assistenti sociali e di altri pubblici funzionari a contatto con il pubblico, i cosiddetti ‘</a:t>
            </a:r>
            <a:r>
              <a:rPr lang="it-IT" sz="2000" i="1" dirty="0" err="1" smtClean="0"/>
              <a:t>street</a:t>
            </a:r>
            <a:r>
              <a:rPr lang="it-IT" sz="2000" i="1" dirty="0" smtClean="0"/>
              <a:t> </a:t>
            </a:r>
            <a:r>
              <a:rPr lang="it-IT" sz="2000" i="1" dirty="0" err="1" smtClean="0"/>
              <a:t>level</a:t>
            </a:r>
            <a:r>
              <a:rPr lang="it-IT" sz="2000" i="1" dirty="0" smtClean="0"/>
              <a:t> </a:t>
            </a:r>
            <a:r>
              <a:rPr lang="it-IT" sz="2000" i="1" dirty="0" err="1" smtClean="0"/>
              <a:t>bureaucrats</a:t>
            </a:r>
            <a:r>
              <a:rPr lang="it-IT" sz="2000" dirty="0" smtClean="0"/>
              <a:t>’, come gli agenti di polizia”. </a:t>
            </a:r>
          </a:p>
          <a:p>
            <a:pPr algn="just"/>
            <a:endParaRPr lang="it-IT" sz="2000" dirty="0" smtClean="0"/>
          </a:p>
          <a:p>
            <a:pPr algn="just"/>
            <a:r>
              <a:rPr lang="it-IT" sz="2000" b="1" dirty="0" err="1" smtClean="0">
                <a:latin typeface="Aparajita" pitchFamily="34" charset="0"/>
                <a:cs typeface="Aparajita" pitchFamily="34" charset="0"/>
              </a:rPr>
              <a:t>W.H.</a:t>
            </a:r>
            <a:r>
              <a:rPr lang="it-IT" sz="2000" b="1" dirty="0" smtClean="0">
                <a:latin typeface="Aparajita" pitchFamily="34" charset="0"/>
                <a:cs typeface="Aparajita" pitchFamily="34" charset="0"/>
              </a:rPr>
              <a:t> Simon, </a:t>
            </a:r>
            <a:r>
              <a:rPr lang="en-US" sz="2000" b="1" i="1" dirty="0" smtClean="0">
                <a:latin typeface="Aparajita" pitchFamily="34" charset="0"/>
                <a:cs typeface="Aparajita" pitchFamily="34" charset="0"/>
              </a:rPr>
              <a:t>Legality, Bureaucracy, and Class in the </a:t>
            </a:r>
            <a:r>
              <a:rPr lang="it-IT" sz="2000" b="1" i="1" dirty="0" smtClean="0">
                <a:latin typeface="Aparajita" pitchFamily="34" charset="0"/>
                <a:cs typeface="Aparajita" pitchFamily="34" charset="0"/>
              </a:rPr>
              <a:t>Welfare System</a:t>
            </a:r>
            <a:r>
              <a:rPr lang="it-IT" sz="2000" b="1" dirty="0" smtClean="0">
                <a:latin typeface="Aparajita" pitchFamily="34" charset="0"/>
                <a:cs typeface="Aparajita" pitchFamily="34" charset="0"/>
              </a:rPr>
              <a:t>, 92 «Yale </a:t>
            </a:r>
            <a:r>
              <a:rPr lang="it-IT" sz="2000" b="1" dirty="0" err="1" smtClean="0">
                <a:latin typeface="Aparajita" pitchFamily="34" charset="0"/>
                <a:cs typeface="Aparajita" pitchFamily="34" charset="0"/>
              </a:rPr>
              <a:t>Law</a:t>
            </a:r>
            <a:r>
              <a:rPr lang="it-IT" sz="2000" b="1" dirty="0" smtClean="0">
                <a:latin typeface="Aparajita" pitchFamily="34" charset="0"/>
                <a:cs typeface="Aparajita" pitchFamily="34" charset="0"/>
              </a:rPr>
              <a:t> Journal», 1982-1983, p. 1198. Traduzione mia.</a:t>
            </a:r>
            <a:endParaRPr lang="it-IT" sz="2000" b="1"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2051720" y="476672"/>
            <a:ext cx="4895850" cy="771525"/>
          </a:xfrm>
          <a:prstGeom prst="rect">
            <a:avLst/>
          </a:prstGeom>
          <a:noFill/>
          <a:ln w="22225" algn="ctr">
            <a:noFill/>
            <a:miter lim="800000"/>
            <a:headEnd/>
            <a:tailEnd/>
          </a:ln>
          <a:effectLst/>
        </p:spPr>
        <p:txBody>
          <a:bodyPr lIns="90000" tIns="46800" rIns="90000" bIns="46800" anchorCtr="1">
            <a:spAutoFit/>
          </a:bodyPr>
          <a:lstStyle/>
          <a:p>
            <a:pPr algn="ctr">
              <a:spcBef>
                <a:spcPct val="50000"/>
              </a:spcBef>
              <a:defRPr/>
            </a:pPr>
            <a:r>
              <a:rPr lang="it-IT" sz="4400" i="1" dirty="0">
                <a:solidFill>
                  <a:srgbClr val="FF3300"/>
                </a:solidFill>
                <a:effectLst>
                  <a:outerShdw blurRad="38100" dist="38100" dir="2700000" algn="tl">
                    <a:srgbClr val="000000">
                      <a:alpha val="43137"/>
                    </a:srgbClr>
                  </a:outerShdw>
                </a:effectLst>
                <a:latin typeface="Arial Rounded MT Bold" pitchFamily="34" charset="0"/>
                <a:ea typeface="+mj-ea"/>
                <a:cs typeface="+mj-cs"/>
              </a:rPr>
              <a:t>Triage </a:t>
            </a:r>
            <a:r>
              <a:rPr lang="it-IT" sz="4400" i="1" dirty="0" err="1">
                <a:solidFill>
                  <a:srgbClr val="FF3300"/>
                </a:solidFill>
                <a:effectLst>
                  <a:outerShdw blurRad="38100" dist="38100" dir="2700000" algn="tl">
                    <a:srgbClr val="000000">
                      <a:alpha val="43137"/>
                    </a:srgbClr>
                  </a:outerShdw>
                </a:effectLst>
                <a:latin typeface="Arial Rounded MT Bold" pitchFamily="34" charset="0"/>
                <a:ea typeface="+mj-ea"/>
                <a:cs typeface="+mj-cs"/>
              </a:rPr>
              <a:t>creaming</a:t>
            </a:r>
            <a:endParaRPr lang="it-IT" sz="4400" i="1" dirty="0">
              <a:solidFill>
                <a:srgbClr val="FF3300"/>
              </a:solidFill>
              <a:effectLst>
                <a:outerShdw blurRad="38100" dist="38100" dir="2700000" algn="tl">
                  <a:srgbClr val="000000">
                    <a:alpha val="43137"/>
                  </a:srgbClr>
                </a:outerShdw>
              </a:effectLst>
              <a:latin typeface="Arial Rounded MT Bold" pitchFamily="34" charset="0"/>
              <a:ea typeface="+mj-ea"/>
              <a:cs typeface="+mj-cs"/>
            </a:endParaRPr>
          </a:p>
        </p:txBody>
      </p:sp>
      <p:sp>
        <p:nvSpPr>
          <p:cNvPr id="59395" name="Text Box 3"/>
          <p:cNvSpPr txBox="1">
            <a:spLocks noChangeArrowheads="1"/>
          </p:cNvSpPr>
          <p:nvPr/>
        </p:nvSpPr>
        <p:spPr bwMode="auto">
          <a:xfrm>
            <a:off x="539750" y="1196975"/>
            <a:ext cx="8135938" cy="2310505"/>
          </a:xfrm>
          <a:prstGeom prst="rect">
            <a:avLst/>
          </a:prstGeom>
          <a:noFill/>
          <a:ln w="22225" algn="ctr">
            <a:noFill/>
            <a:miter lim="800000"/>
            <a:headEnd/>
            <a:tailEnd/>
          </a:ln>
          <a:effectLst/>
        </p:spPr>
        <p:txBody>
          <a:bodyPr lIns="90000" tIns="46800" rIns="90000" bIns="46800" anchorCtr="1">
            <a:spAutoFit/>
          </a:bodyPr>
          <a:lstStyle/>
          <a:p>
            <a:pPr algn="just">
              <a:spcBef>
                <a:spcPct val="50000"/>
              </a:spcBef>
              <a:defRPr/>
            </a:pPr>
            <a:r>
              <a:rPr lang="it-IT" sz="2400" dirty="0">
                <a:latin typeface="Arial Rounded MT Bold" pitchFamily="34" charset="0"/>
              </a:rPr>
              <a:t>Azione mediante la quale gli operatori effettuano una cernita (</a:t>
            </a:r>
            <a:r>
              <a:rPr lang="it-IT" sz="2400" i="1" dirty="0" err="1">
                <a:effectLst>
                  <a:outerShdw blurRad="38100" dist="38100" dir="2700000" algn="tl">
                    <a:srgbClr val="000000">
                      <a:alpha val="43137"/>
                    </a:srgbClr>
                  </a:outerShdw>
                </a:effectLst>
                <a:latin typeface="Arial Rounded MT Bold" pitchFamily="34" charset="0"/>
              </a:rPr>
              <a:t>to</a:t>
            </a:r>
            <a:r>
              <a:rPr lang="it-IT" sz="2400" i="1" dirty="0">
                <a:effectLst>
                  <a:outerShdw blurRad="38100" dist="38100" dir="2700000" algn="tl">
                    <a:srgbClr val="000000">
                      <a:alpha val="43137"/>
                    </a:srgbClr>
                  </a:outerShdw>
                </a:effectLst>
                <a:latin typeface="Arial Rounded MT Bold" pitchFamily="34" charset="0"/>
              </a:rPr>
              <a:t> </a:t>
            </a:r>
            <a:r>
              <a:rPr lang="it-IT" sz="2400" i="1" dirty="0" err="1">
                <a:effectLst>
                  <a:outerShdw blurRad="38100" dist="38100" dir="2700000" algn="tl">
                    <a:srgbClr val="000000">
                      <a:alpha val="43137"/>
                    </a:srgbClr>
                  </a:outerShdw>
                </a:effectLst>
                <a:latin typeface="Arial Rounded MT Bold" pitchFamily="34" charset="0"/>
              </a:rPr>
              <a:t>cream</a:t>
            </a:r>
            <a:r>
              <a:rPr lang="it-IT" sz="2400" i="1" dirty="0">
                <a:effectLst>
                  <a:outerShdw blurRad="38100" dist="38100" dir="2700000" algn="tl">
                    <a:srgbClr val="000000">
                      <a:alpha val="43137"/>
                    </a:srgbClr>
                  </a:outerShdw>
                </a:effectLst>
                <a:latin typeface="Arial Rounded MT Bold" pitchFamily="34" charset="0"/>
              </a:rPr>
              <a:t> </a:t>
            </a:r>
            <a:r>
              <a:rPr lang="it-IT" sz="2400" dirty="0">
                <a:latin typeface="Arial Rounded MT Bold" pitchFamily="34" charset="0"/>
              </a:rPr>
              <a:t>= scremare) dell’utenza in modo da selezionare i destinatari </a:t>
            </a:r>
            <a:r>
              <a:rPr lang="it-IT" sz="2400" b="1" i="1" dirty="0">
                <a:solidFill>
                  <a:schemeClr val="bg1"/>
                </a:solidFill>
                <a:effectLst>
                  <a:outerShdw blurRad="38100" dist="38100" dir="2700000" algn="tl">
                    <a:srgbClr val="000000">
                      <a:alpha val="43137"/>
                    </a:srgbClr>
                  </a:outerShdw>
                </a:effectLst>
                <a:latin typeface="Arial Rounded MT Bold" pitchFamily="34" charset="0"/>
              </a:rPr>
              <a:t>che hanno una più elevata </a:t>
            </a:r>
            <a:r>
              <a:rPr lang="it-IT" sz="2400" b="1" i="1" dirty="0">
                <a:effectLst>
                  <a:outerShdw blurRad="38100" dist="38100" dir="2700000" algn="tl">
                    <a:srgbClr val="000000">
                      <a:alpha val="43137"/>
                    </a:srgbClr>
                  </a:outerShdw>
                </a:effectLst>
                <a:latin typeface="Arial Rounded MT Bold" pitchFamily="34" charset="0"/>
              </a:rPr>
              <a:t>probabilità</a:t>
            </a:r>
            <a:r>
              <a:rPr lang="it-IT" sz="2400" b="1" i="1" dirty="0">
                <a:solidFill>
                  <a:schemeClr val="bg1"/>
                </a:solidFill>
                <a:effectLst>
                  <a:outerShdw blurRad="38100" dist="38100" dir="2700000" algn="tl">
                    <a:srgbClr val="000000">
                      <a:alpha val="43137"/>
                    </a:srgbClr>
                  </a:outerShdw>
                </a:effectLst>
                <a:latin typeface="Arial Rounded MT Bold" pitchFamily="34" charset="0"/>
              </a:rPr>
              <a:t> di beneficiare dei programmi o degl</a:t>
            </a:r>
            <a:r>
              <a:rPr lang="it-IT" sz="2400" b="1" i="1" dirty="0">
                <a:effectLst>
                  <a:outerShdw blurRad="38100" dist="38100" dir="2700000" algn="tl">
                    <a:srgbClr val="000000">
                      <a:alpha val="43137"/>
                    </a:srgbClr>
                  </a:outerShdw>
                </a:effectLst>
                <a:latin typeface="Arial Rounded MT Bold" pitchFamily="34" charset="0"/>
              </a:rPr>
              <a:t>i interventi</a:t>
            </a:r>
            <a:r>
              <a:rPr lang="it-IT" sz="2400" dirty="0">
                <a:latin typeface="Arial Rounded MT Bold" pitchFamily="34" charset="0"/>
              </a:rPr>
              <a:t> e di migliorare così i punteggi </a:t>
            </a:r>
            <a:r>
              <a:rPr lang="it-IT" sz="2400" dirty="0" smtClean="0">
                <a:latin typeface="Arial Rounded MT Bold" pitchFamily="34" charset="0"/>
              </a:rPr>
              <a:t>dell’organizzazione sugli </a:t>
            </a:r>
            <a:r>
              <a:rPr lang="it-IT" sz="2400" dirty="0">
                <a:latin typeface="Arial Rounded MT Bold" pitchFamily="34" charset="0"/>
              </a:rPr>
              <a:t>indicatori di </a:t>
            </a:r>
            <a:r>
              <a:rPr lang="it-IT" sz="2400" i="1" dirty="0">
                <a:latin typeface="Arial Rounded MT Bold" pitchFamily="34" charset="0"/>
              </a:rPr>
              <a:t>performance</a:t>
            </a:r>
            <a:r>
              <a:rPr lang="it-IT" sz="2400" dirty="0" smtClean="0">
                <a:latin typeface="Arial Rounded MT Bold" pitchFamily="34" charset="0"/>
              </a:rPr>
              <a:t>.</a:t>
            </a:r>
            <a:endParaRPr lang="it-IT" sz="2400" dirty="0">
              <a:latin typeface="Arial Rounded MT Bold" pitchFamily="34" charset="0"/>
            </a:endParaRPr>
          </a:p>
        </p:txBody>
      </p:sp>
      <p:sp>
        <p:nvSpPr>
          <p:cNvPr id="59396" name="Text Box 4"/>
          <p:cNvSpPr txBox="1">
            <a:spLocks noChangeArrowheads="1"/>
          </p:cNvSpPr>
          <p:nvPr/>
        </p:nvSpPr>
        <p:spPr bwMode="auto">
          <a:xfrm>
            <a:off x="468313" y="4941888"/>
            <a:ext cx="7775575" cy="396875"/>
          </a:xfrm>
          <a:prstGeom prst="rect">
            <a:avLst/>
          </a:prstGeom>
          <a:noFill/>
          <a:ln w="22225" algn="ctr">
            <a:noFill/>
            <a:miter lim="800000"/>
            <a:headEnd/>
            <a:tailEnd/>
          </a:ln>
          <a:effectLst/>
        </p:spPr>
        <p:txBody>
          <a:bodyPr lIns="90000" tIns="46800" rIns="90000" bIns="46800" anchorCtr="1">
            <a:spAutoFit/>
          </a:bodyPr>
          <a:lstStyle/>
          <a:p>
            <a:pPr algn="ctr">
              <a:spcBef>
                <a:spcPct val="50000"/>
              </a:spcBef>
              <a:defRPr/>
            </a:pPr>
            <a:endParaRPr lang="it-IT" sz="2000" b="1">
              <a:effectLst>
                <a:outerShdw blurRad="38100" dist="38100" dir="2700000" algn="tl">
                  <a:srgbClr val="C0C0C0"/>
                </a:outerShdw>
              </a:effectLst>
              <a:latin typeface="Garamond" pitchFamily="18" charset="0"/>
            </a:endParaRPr>
          </a:p>
        </p:txBody>
      </p:sp>
      <p:sp>
        <p:nvSpPr>
          <p:cNvPr id="20485" name="Text Box 5"/>
          <p:cNvSpPr txBox="1">
            <a:spLocks noChangeArrowheads="1"/>
          </p:cNvSpPr>
          <p:nvPr/>
        </p:nvSpPr>
        <p:spPr bwMode="auto">
          <a:xfrm>
            <a:off x="323528" y="3645024"/>
            <a:ext cx="3601021" cy="2449005"/>
          </a:xfrm>
          <a:prstGeom prst="rect">
            <a:avLst/>
          </a:prstGeom>
          <a:noFill/>
          <a:ln w="22225" algn="ctr">
            <a:noFill/>
            <a:miter lim="800000"/>
            <a:headEnd/>
            <a:tailEnd/>
          </a:ln>
        </p:spPr>
        <p:txBody>
          <a:bodyPr wrap="square" lIns="90000" tIns="46800" rIns="90000" bIns="46800" anchorCtr="1">
            <a:spAutoFit/>
          </a:bodyPr>
          <a:lstStyle/>
          <a:p>
            <a:pPr>
              <a:spcBef>
                <a:spcPct val="50000"/>
              </a:spcBef>
            </a:pPr>
            <a:r>
              <a:rPr lang="it-IT" b="1" i="1" dirty="0" smtClean="0">
                <a:solidFill>
                  <a:srgbClr val="006600"/>
                </a:solidFill>
                <a:effectLst>
                  <a:outerShdw blurRad="38100" dist="38100" dir="2700000" algn="tl">
                    <a:srgbClr val="000000">
                      <a:alpha val="43137"/>
                    </a:srgbClr>
                  </a:outerShdw>
                </a:effectLst>
                <a:latin typeface="Bookman Old Style" pitchFamily="18" charset="0"/>
              </a:rPr>
              <a:t>ADVERSE SELECTION</a:t>
            </a:r>
          </a:p>
          <a:p>
            <a:pPr>
              <a:spcBef>
                <a:spcPct val="50000"/>
              </a:spcBef>
            </a:pPr>
            <a:r>
              <a:rPr lang="it-IT" i="1" dirty="0" smtClean="0">
                <a:latin typeface="Bookman Old Style" pitchFamily="18" charset="0"/>
              </a:rPr>
              <a:t>fenomeno </a:t>
            </a:r>
            <a:r>
              <a:rPr lang="it-IT" i="1" dirty="0">
                <a:latin typeface="Bookman Old Style" pitchFamily="18" charset="0"/>
              </a:rPr>
              <a:t>originato da asimmetrie informative nella stipulazione dei contratti che indica la capacità di attrarre </a:t>
            </a:r>
            <a:r>
              <a:rPr lang="en-US" i="1" dirty="0">
                <a:latin typeface="Bookman Old Style" pitchFamily="18" charset="0"/>
              </a:rPr>
              <a:t>«</a:t>
            </a:r>
            <a:r>
              <a:rPr lang="it-IT" i="1" dirty="0">
                <a:latin typeface="Bookman Old Style" pitchFamily="18" charset="0"/>
              </a:rPr>
              <a:t>bidoni</a:t>
            </a:r>
            <a:r>
              <a:rPr lang="en-US" i="1" dirty="0">
                <a:latin typeface="Bookman Old Style" pitchFamily="18" charset="0"/>
              </a:rPr>
              <a:t>» </a:t>
            </a:r>
            <a:r>
              <a:rPr lang="en-US" i="1" dirty="0" err="1">
                <a:latin typeface="Bookman Old Style" pitchFamily="18" charset="0"/>
              </a:rPr>
              <a:t>che</a:t>
            </a:r>
            <a:r>
              <a:rPr lang="en-US" i="1" dirty="0">
                <a:latin typeface="Bookman Old Style" pitchFamily="18" charset="0"/>
              </a:rPr>
              <a:t> </a:t>
            </a:r>
            <a:r>
              <a:rPr lang="en-US" i="1" dirty="0" err="1">
                <a:latin typeface="Bookman Old Style" pitchFamily="18" charset="0"/>
              </a:rPr>
              <a:t>compromette</a:t>
            </a:r>
            <a:r>
              <a:rPr lang="en-US" i="1" dirty="0">
                <a:latin typeface="Bookman Old Style" pitchFamily="18" charset="0"/>
              </a:rPr>
              <a:t> la </a:t>
            </a:r>
            <a:r>
              <a:rPr lang="en-US" i="1" dirty="0" err="1">
                <a:latin typeface="Bookman Old Style" pitchFamily="18" charset="0"/>
              </a:rPr>
              <a:t>proprietà</a:t>
            </a:r>
            <a:r>
              <a:rPr lang="en-US" i="1" dirty="0">
                <a:latin typeface="Bookman Old Style" pitchFamily="18" charset="0"/>
              </a:rPr>
              <a:t> </a:t>
            </a:r>
            <a:r>
              <a:rPr lang="en-US" i="1" dirty="0" err="1">
                <a:latin typeface="Bookman Old Style" pitchFamily="18" charset="0"/>
              </a:rPr>
              <a:t>dell’ottimalità</a:t>
            </a:r>
            <a:r>
              <a:rPr lang="en-US" i="1" dirty="0">
                <a:latin typeface="Bookman Old Style" pitchFamily="18" charset="0"/>
              </a:rPr>
              <a:t> </a:t>
            </a:r>
            <a:r>
              <a:rPr lang="en-US" i="1" dirty="0" err="1">
                <a:latin typeface="Bookman Old Style" pitchFamily="18" charset="0"/>
              </a:rPr>
              <a:t>dell’equilibrio</a:t>
            </a:r>
            <a:r>
              <a:rPr lang="en-US" i="1" dirty="0">
                <a:latin typeface="Bookman Old Style" pitchFamily="18" charset="0"/>
              </a:rPr>
              <a:t> </a:t>
            </a:r>
            <a:r>
              <a:rPr lang="en-US" i="1" dirty="0" err="1">
                <a:latin typeface="Bookman Old Style" pitchFamily="18" charset="0"/>
              </a:rPr>
              <a:t>concorrenziale</a:t>
            </a:r>
            <a:endParaRPr lang="en-US" i="1" dirty="0">
              <a:latin typeface="Bookman Old Style" pitchFamily="18" charset="0"/>
            </a:endParaRPr>
          </a:p>
        </p:txBody>
      </p:sp>
      <p:sp>
        <p:nvSpPr>
          <p:cNvPr id="8" name="Segnaposto numero diapositiva 3"/>
          <p:cNvSpPr>
            <a:spLocks noGrp="1"/>
          </p:cNvSpPr>
          <p:nvPr>
            <p:ph type="sldNum" sz="quarter" idx="10"/>
          </p:nvPr>
        </p:nvSpPr>
        <p:spPr/>
        <p:txBody>
          <a:bodyPr/>
          <a:lstStyle/>
          <a:p>
            <a:pPr>
              <a:defRPr/>
            </a:pPr>
            <a:fld id="{6A9B8391-3402-42B4-9B6F-B53F1C091ADF}" type="slidenum">
              <a:rPr lang="it-IT"/>
              <a:pPr>
                <a:defRPr/>
              </a:pPr>
              <a:t>25</a:t>
            </a:fld>
            <a:endParaRPr lang="it-IT"/>
          </a:p>
        </p:txBody>
      </p:sp>
      <p:sp>
        <p:nvSpPr>
          <p:cNvPr id="7" name="CasellaDiTesto 6"/>
          <p:cNvSpPr txBox="1"/>
          <p:nvPr/>
        </p:nvSpPr>
        <p:spPr>
          <a:xfrm>
            <a:off x="3995936" y="3573016"/>
            <a:ext cx="4608512" cy="1631216"/>
          </a:xfrm>
          <a:prstGeom prst="rect">
            <a:avLst/>
          </a:prstGeom>
          <a:noFill/>
        </p:spPr>
        <p:txBody>
          <a:bodyPr wrap="square" rtlCol="0">
            <a:spAutoFit/>
          </a:bodyPr>
          <a:lstStyle/>
          <a:p>
            <a:pPr algn="just">
              <a:spcBef>
                <a:spcPct val="50000"/>
              </a:spcBef>
              <a:defRPr/>
            </a:pPr>
            <a:r>
              <a:rPr lang="it-IT" sz="2000" dirty="0" smtClean="0">
                <a:latin typeface="Arial Rounded MT Bold" pitchFamily="34" charset="0"/>
              </a:rPr>
              <a:t>L’offerta selettiva dei servizi configura, di fatto, un meccanismo antitetico alla </a:t>
            </a:r>
            <a:r>
              <a:rPr lang="it-IT" sz="2000" i="1" dirty="0" err="1" smtClean="0">
                <a:latin typeface="Arial Rounded MT Bold" pitchFamily="34" charset="0"/>
              </a:rPr>
              <a:t>adverse</a:t>
            </a:r>
            <a:r>
              <a:rPr lang="it-IT" sz="2000" i="1" dirty="0" smtClean="0">
                <a:latin typeface="Arial Rounded MT Bold" pitchFamily="34" charset="0"/>
              </a:rPr>
              <a:t> </a:t>
            </a:r>
            <a:r>
              <a:rPr lang="it-IT" sz="2000" i="1" dirty="0" err="1" smtClean="0">
                <a:latin typeface="Arial Rounded MT Bold" pitchFamily="34" charset="0"/>
              </a:rPr>
              <a:t>selection</a:t>
            </a:r>
            <a:r>
              <a:rPr lang="it-IT" sz="2000" dirty="0" smtClean="0">
                <a:latin typeface="Arial Rounded MT Bold" pitchFamily="34" charset="0"/>
              </a:rPr>
              <a:t>, che pone, a sua volta, un problema etico.</a:t>
            </a:r>
            <a:endParaRPr lang="it-IT" sz="2000" dirty="0">
              <a:latin typeface="Arial Rounded MT Bold" pitchFamily="34" charset="0"/>
            </a:endParaRPr>
          </a:p>
        </p:txBody>
      </p:sp>
      <p:sp>
        <p:nvSpPr>
          <p:cNvPr id="9" name="CasellaDiTesto 8"/>
          <p:cNvSpPr txBox="1"/>
          <p:nvPr/>
        </p:nvSpPr>
        <p:spPr>
          <a:xfrm>
            <a:off x="3995936" y="5301208"/>
            <a:ext cx="4608512" cy="707886"/>
          </a:xfrm>
          <a:prstGeom prst="rect">
            <a:avLst/>
          </a:prstGeom>
          <a:noFill/>
        </p:spPr>
        <p:txBody>
          <a:bodyPr wrap="square" rtlCol="0">
            <a:spAutoFit/>
          </a:bodyPr>
          <a:lstStyle/>
          <a:p>
            <a:pPr algn="just">
              <a:spcBef>
                <a:spcPct val="50000"/>
              </a:spcBef>
              <a:defRPr/>
            </a:pPr>
            <a:r>
              <a:rPr lang="it-IT" sz="2000" dirty="0" smtClean="0">
                <a:latin typeface="Arial Rounded MT Bold" pitchFamily="34" charset="0"/>
              </a:rPr>
              <a:t>Problema dei segnali: quali indicatori per i casi “migliori”?</a:t>
            </a:r>
            <a:endParaRPr lang="it-IT" sz="2000" dirty="0">
              <a:latin typeface="Arial Rounded MT Bold"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0"/>
          </p:nvPr>
        </p:nvSpPr>
        <p:spPr/>
        <p:txBody>
          <a:bodyPr/>
          <a:lstStyle/>
          <a:p>
            <a:pPr>
              <a:defRPr/>
            </a:pPr>
            <a:fld id="{F335FDE8-001E-475E-BD9D-8D0111CA48A4}" type="slidenum">
              <a:rPr lang="it-IT"/>
              <a:pPr>
                <a:defRPr/>
              </a:pPr>
              <a:t>26</a:t>
            </a:fld>
            <a:endParaRPr lang="it-IT"/>
          </a:p>
        </p:txBody>
      </p:sp>
      <p:sp>
        <p:nvSpPr>
          <p:cNvPr id="24579" name="Rectangle 4"/>
          <p:cNvSpPr>
            <a:spLocks noGrp="1" noChangeArrowheads="1"/>
          </p:cNvSpPr>
          <p:nvPr>
            <p:ph type="title" idx="4294967295"/>
          </p:nvPr>
        </p:nvSpPr>
        <p:spPr>
          <a:xfrm>
            <a:off x="251520" y="404664"/>
            <a:ext cx="8229600" cy="777875"/>
          </a:xfrm>
        </p:spPr>
        <p:txBody>
          <a:bodyPr/>
          <a:lstStyle/>
          <a:p>
            <a:pPr algn="just" eaLnBrk="1" hangingPunct="1"/>
            <a:r>
              <a:rPr lang="it-IT" dirty="0" smtClean="0">
                <a:solidFill>
                  <a:srgbClr val="FF3300"/>
                </a:solidFill>
                <a:latin typeface="Arial Rounded MT Bold" pitchFamily="34" charset="0"/>
              </a:rPr>
              <a:t>Selezione avversa</a:t>
            </a:r>
          </a:p>
        </p:txBody>
      </p:sp>
      <p:sp>
        <p:nvSpPr>
          <p:cNvPr id="24580" name="Rectangle 5"/>
          <p:cNvSpPr>
            <a:spLocks noChangeArrowheads="1"/>
          </p:cNvSpPr>
          <p:nvPr/>
        </p:nvSpPr>
        <p:spPr bwMode="auto">
          <a:xfrm>
            <a:off x="250825" y="1104900"/>
            <a:ext cx="7920038" cy="5083175"/>
          </a:xfrm>
          <a:prstGeom prst="rect">
            <a:avLst/>
          </a:prstGeom>
          <a:noFill/>
          <a:ln w="9525">
            <a:noFill/>
            <a:miter lim="800000"/>
            <a:headEnd/>
            <a:tailEnd/>
          </a:ln>
        </p:spPr>
        <p:txBody>
          <a:bodyPr>
            <a:spAutoFit/>
          </a:bodyPr>
          <a:lstStyle/>
          <a:p>
            <a:pPr algn="just"/>
            <a:r>
              <a:rPr lang="it-IT" sz="3200" b="1">
                <a:solidFill>
                  <a:srgbClr val="FF3300"/>
                </a:solidFill>
                <a:latin typeface="Arial Rounded MT Bold" pitchFamily="34" charset="0"/>
              </a:rPr>
              <a:t>1.</a:t>
            </a:r>
            <a:r>
              <a:rPr lang="it-IT"/>
              <a:t> </a:t>
            </a:r>
            <a:r>
              <a:rPr lang="it-IT" sz="2400">
                <a:solidFill>
                  <a:srgbClr val="FF3300"/>
                </a:solidFill>
                <a:latin typeface="Arial Rounded MT Bold" pitchFamily="34" charset="0"/>
              </a:rPr>
              <a:t>Selezione avversa a danno degli assicurati</a:t>
            </a:r>
            <a:r>
              <a:rPr lang="it-IT"/>
              <a:t> </a:t>
            </a:r>
          </a:p>
          <a:p>
            <a:pPr algn="just"/>
            <a:r>
              <a:rPr lang="it-IT" sz="2400">
                <a:latin typeface="Arial Rounded MT Bold" pitchFamily="34" charset="0"/>
              </a:rPr>
              <a:t>Tecnica adottata dalle compagnie di assicurazione specializzate in materia sanitaria, che operano in regime di concorrenza per assicurare il segmento potenzialmente in buona salute della popolazione. A tal fine operano una selezione avversa rispetto alla domanda di polizze assicurative.</a:t>
            </a:r>
          </a:p>
          <a:p>
            <a:r>
              <a:rPr lang="it-IT" sz="3200" b="1">
                <a:solidFill>
                  <a:srgbClr val="FF3300"/>
                </a:solidFill>
                <a:latin typeface="Arial Rounded MT Bold" pitchFamily="34" charset="0"/>
              </a:rPr>
              <a:t>2.</a:t>
            </a:r>
            <a:r>
              <a:rPr lang="it-IT"/>
              <a:t> </a:t>
            </a:r>
            <a:r>
              <a:rPr lang="it-IT" sz="2400">
                <a:solidFill>
                  <a:srgbClr val="FF3300"/>
                </a:solidFill>
                <a:latin typeface="Arial Rounded MT Bold" pitchFamily="34" charset="0"/>
              </a:rPr>
              <a:t>Selezione avversa a danno degli assicuratori</a:t>
            </a:r>
          </a:p>
          <a:p>
            <a:pPr algn="just"/>
            <a:r>
              <a:rPr lang="it-IT" sz="2400">
                <a:latin typeface="Arial Rounded MT Bold" pitchFamily="34" charset="0"/>
              </a:rPr>
              <a:t>Un programma assicurativo scelto da assicurati che presentano una maggiore probabilità di concretizzare il rischio e di incrementare la proporzione di aderenti che richiedono le prestazioni mediche coperte dal programma </a:t>
            </a:r>
          </a:p>
        </p:txBody>
      </p:sp>
      <p:sp>
        <p:nvSpPr>
          <p:cNvPr id="4102" name="Text Box 6"/>
          <p:cNvSpPr txBox="1">
            <a:spLocks noChangeArrowheads="1"/>
          </p:cNvSpPr>
          <p:nvPr/>
        </p:nvSpPr>
        <p:spPr bwMode="auto">
          <a:xfrm rot="5400000">
            <a:off x="5479257" y="2561431"/>
            <a:ext cx="5761038" cy="1158875"/>
          </a:xfrm>
          <a:prstGeom prst="rect">
            <a:avLst/>
          </a:prstGeom>
          <a:noFill/>
          <a:ln w="9525">
            <a:noFill/>
            <a:miter lim="800000"/>
            <a:headEnd/>
            <a:tailEnd/>
          </a:ln>
          <a:effectLst/>
        </p:spPr>
        <p:txBody>
          <a:bodyPr>
            <a:spAutoFit/>
          </a:bodyPr>
          <a:lstStyle/>
          <a:p>
            <a:pPr algn="just" eaLnBrk="0" hangingPunct="0">
              <a:defRPr/>
            </a:pPr>
            <a:r>
              <a:rPr lang="it-IT" sz="2000" b="1" dirty="0">
                <a:solidFill>
                  <a:srgbClr val="0000FF"/>
                </a:solidFill>
                <a:effectLst>
                  <a:outerShdw blurRad="38100" dist="38100" dir="2700000" algn="tl">
                    <a:srgbClr val="C0C0C0"/>
                  </a:outerShdw>
                </a:effectLst>
                <a:latin typeface="Bodoni MT Condensed" pitchFamily="18" charset="0"/>
              </a:rPr>
              <a:t>McGraw-Hill Concise </a:t>
            </a:r>
            <a:r>
              <a:rPr lang="it-IT" sz="2000" b="1" dirty="0" err="1">
                <a:solidFill>
                  <a:srgbClr val="0000FF"/>
                </a:solidFill>
                <a:effectLst>
                  <a:outerShdw blurRad="38100" dist="38100" dir="2700000" algn="tl">
                    <a:srgbClr val="C0C0C0"/>
                  </a:outerShdw>
                </a:effectLst>
                <a:latin typeface="Bodoni MT Condensed" pitchFamily="18" charset="0"/>
              </a:rPr>
              <a:t>Dictionary</a:t>
            </a:r>
            <a:r>
              <a:rPr lang="it-IT" sz="2000" b="1" dirty="0">
                <a:solidFill>
                  <a:srgbClr val="0000FF"/>
                </a:solidFill>
                <a:effectLst>
                  <a:outerShdw blurRad="38100" dist="38100" dir="2700000" algn="tl">
                    <a:srgbClr val="C0C0C0"/>
                  </a:outerShdw>
                </a:effectLst>
                <a:latin typeface="Bodoni MT Condensed" pitchFamily="18" charset="0"/>
              </a:rPr>
              <a:t> </a:t>
            </a:r>
            <a:r>
              <a:rPr lang="it-IT" sz="2000" b="1" dirty="0" err="1">
                <a:solidFill>
                  <a:srgbClr val="0000FF"/>
                </a:solidFill>
                <a:effectLst>
                  <a:outerShdw blurRad="38100" dist="38100" dir="2700000" algn="tl">
                    <a:srgbClr val="C0C0C0"/>
                  </a:outerShdw>
                </a:effectLst>
                <a:latin typeface="Bodoni MT Condensed" pitchFamily="18" charset="0"/>
              </a:rPr>
              <a:t>of</a:t>
            </a:r>
            <a:r>
              <a:rPr lang="it-IT" sz="2000" b="1" dirty="0">
                <a:solidFill>
                  <a:srgbClr val="0000FF"/>
                </a:solidFill>
                <a:effectLst>
                  <a:outerShdw blurRad="38100" dist="38100" dir="2700000" algn="tl">
                    <a:srgbClr val="C0C0C0"/>
                  </a:outerShdw>
                </a:effectLst>
                <a:latin typeface="Bodoni MT Condensed" pitchFamily="18" charset="0"/>
              </a:rPr>
              <a:t> </a:t>
            </a:r>
            <a:r>
              <a:rPr lang="it-IT" sz="2000" b="1" dirty="0" err="1">
                <a:solidFill>
                  <a:srgbClr val="0000FF"/>
                </a:solidFill>
                <a:effectLst>
                  <a:outerShdw blurRad="38100" dist="38100" dir="2700000" algn="tl">
                    <a:srgbClr val="C0C0C0"/>
                  </a:outerShdw>
                </a:effectLst>
                <a:latin typeface="Bodoni MT Condensed" pitchFamily="18" charset="0"/>
              </a:rPr>
              <a:t>Modern</a:t>
            </a:r>
            <a:r>
              <a:rPr lang="it-IT" sz="2000" b="1" dirty="0">
                <a:solidFill>
                  <a:srgbClr val="0000FF"/>
                </a:solidFill>
                <a:effectLst>
                  <a:outerShdw blurRad="38100" dist="38100" dir="2700000" algn="tl">
                    <a:srgbClr val="C0C0C0"/>
                  </a:outerShdw>
                </a:effectLst>
                <a:latin typeface="Bodoni MT Condensed" pitchFamily="18" charset="0"/>
              </a:rPr>
              <a:t> Medicine. © 2002 </a:t>
            </a:r>
            <a:r>
              <a:rPr lang="it-IT" sz="2000" b="1" dirty="0" err="1">
                <a:solidFill>
                  <a:srgbClr val="0000FF"/>
                </a:solidFill>
                <a:effectLst>
                  <a:outerShdw blurRad="38100" dist="38100" dir="2700000" algn="tl">
                    <a:srgbClr val="C0C0C0"/>
                  </a:outerShdw>
                </a:effectLst>
                <a:latin typeface="Bodoni MT Condensed" pitchFamily="18" charset="0"/>
              </a:rPr>
              <a:t>by</a:t>
            </a:r>
            <a:r>
              <a:rPr lang="it-IT" sz="2000" b="1" dirty="0">
                <a:solidFill>
                  <a:srgbClr val="0000FF"/>
                </a:solidFill>
                <a:effectLst>
                  <a:outerShdw blurRad="38100" dist="38100" dir="2700000" algn="tl">
                    <a:srgbClr val="C0C0C0"/>
                  </a:outerShdw>
                </a:effectLst>
                <a:latin typeface="Bodoni MT Condensed" pitchFamily="18" charset="0"/>
              </a:rPr>
              <a:t> The McGraw-Hill </a:t>
            </a:r>
            <a:r>
              <a:rPr lang="it-IT" sz="2000" b="1" dirty="0" err="1">
                <a:solidFill>
                  <a:srgbClr val="0000FF"/>
                </a:solidFill>
                <a:effectLst>
                  <a:outerShdw blurRad="38100" dist="38100" dir="2700000" algn="tl">
                    <a:srgbClr val="C0C0C0"/>
                  </a:outerShdw>
                </a:effectLst>
                <a:latin typeface="Bodoni MT Condensed" pitchFamily="18" charset="0"/>
              </a:rPr>
              <a:t>Companies</a:t>
            </a:r>
            <a:r>
              <a:rPr lang="it-IT" sz="2000" b="1" dirty="0">
                <a:solidFill>
                  <a:srgbClr val="0000FF"/>
                </a:solidFill>
                <a:effectLst>
                  <a:outerShdw blurRad="38100" dist="38100" dir="2700000" algn="tl">
                    <a:srgbClr val="C0C0C0"/>
                  </a:outerShdw>
                </a:effectLst>
                <a:latin typeface="Bodoni MT Condensed" pitchFamily="18" charset="0"/>
              </a:rPr>
              <a:t>, Inc.</a:t>
            </a:r>
          </a:p>
          <a:p>
            <a:pPr>
              <a:spcBef>
                <a:spcPct val="50000"/>
              </a:spcBef>
              <a:defRPr/>
            </a:pPr>
            <a:endParaRPr lang="it-IT" sz="2000" b="1" dirty="0">
              <a:solidFill>
                <a:srgbClr val="0000FF"/>
              </a:solidFill>
              <a:effectLst>
                <a:outerShdw blurRad="38100" dist="38100" dir="2700000" algn="tl">
                  <a:srgbClr val="C0C0C0"/>
                </a:outerShdw>
              </a:effectLst>
              <a:latin typeface="Bodoni MT Condensed"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idx="4294967295"/>
          </p:nvPr>
        </p:nvSpPr>
        <p:spPr/>
        <p:txBody>
          <a:bodyPr/>
          <a:lstStyle/>
          <a:p>
            <a:r>
              <a:rPr lang="it-IT" i="1" dirty="0" smtClean="0">
                <a:solidFill>
                  <a:srgbClr val="FF3300"/>
                </a:solidFill>
                <a:latin typeface="Arial Rounded MT Bold" pitchFamily="34" charset="0"/>
              </a:rPr>
              <a:t>Triage</a:t>
            </a:r>
            <a:r>
              <a:rPr lang="it-IT" dirty="0" smtClean="0">
                <a:solidFill>
                  <a:srgbClr val="FF3300"/>
                </a:solidFill>
                <a:latin typeface="Arial Rounded MT Bold" pitchFamily="34" charset="0"/>
              </a:rPr>
              <a:t> e </a:t>
            </a:r>
            <a:r>
              <a:rPr lang="it-IT" i="1" dirty="0" err="1" smtClean="0">
                <a:solidFill>
                  <a:srgbClr val="FF3300"/>
                </a:solidFill>
                <a:latin typeface="Arial Rounded MT Bold" pitchFamily="34" charset="0"/>
              </a:rPr>
              <a:t>creaming</a:t>
            </a:r>
            <a:endParaRPr lang="it-IT" i="1" dirty="0" smtClean="0">
              <a:solidFill>
                <a:srgbClr val="FF3300"/>
              </a:solidFill>
              <a:latin typeface="Arial Rounded MT Bold" pitchFamily="34" charset="0"/>
            </a:endParaRPr>
          </a:p>
        </p:txBody>
      </p:sp>
      <p:sp>
        <p:nvSpPr>
          <p:cNvPr id="4" name="Segnaposto numero diapositiva 3"/>
          <p:cNvSpPr>
            <a:spLocks noGrp="1"/>
          </p:cNvSpPr>
          <p:nvPr>
            <p:ph type="sldNum" sz="quarter" idx="10"/>
          </p:nvPr>
        </p:nvSpPr>
        <p:spPr/>
        <p:txBody>
          <a:bodyPr/>
          <a:lstStyle/>
          <a:p>
            <a:pPr>
              <a:defRPr/>
            </a:pPr>
            <a:fld id="{0B64265F-161C-4B01-8FFB-42BE6E31ADB0}" type="slidenum">
              <a:rPr lang="it-IT" smtClean="0"/>
              <a:pPr>
                <a:defRPr/>
              </a:pPr>
              <a:t>27</a:t>
            </a:fld>
            <a:endParaRPr lang="it-IT"/>
          </a:p>
        </p:txBody>
      </p:sp>
      <p:sp>
        <p:nvSpPr>
          <p:cNvPr id="8197" name="Rettangolo 4"/>
          <p:cNvSpPr>
            <a:spLocks noChangeArrowheads="1"/>
          </p:cNvSpPr>
          <p:nvPr/>
        </p:nvSpPr>
        <p:spPr bwMode="auto">
          <a:xfrm>
            <a:off x="179512" y="1556792"/>
            <a:ext cx="5184576" cy="4401205"/>
          </a:xfrm>
          <a:prstGeom prst="rect">
            <a:avLst/>
          </a:prstGeom>
          <a:noFill/>
          <a:ln w="9525">
            <a:noFill/>
            <a:miter lim="800000"/>
            <a:headEnd/>
            <a:tailEnd/>
          </a:ln>
        </p:spPr>
        <p:txBody>
          <a:bodyPr wrap="square">
            <a:spAutoFit/>
          </a:bodyPr>
          <a:lstStyle/>
          <a:p>
            <a:pPr algn="just"/>
            <a:r>
              <a:rPr lang="en-US" sz="2000" dirty="0" smtClean="0"/>
              <a:t>“</a:t>
            </a:r>
            <a:r>
              <a:rPr lang="it-IT" sz="2000" dirty="0" smtClean="0"/>
              <a:t>La nozione di “triage” deve essere distinta da quella di “</a:t>
            </a:r>
            <a:r>
              <a:rPr lang="it-IT" sz="2000" b="1" dirty="0" smtClean="0">
                <a:solidFill>
                  <a:srgbClr val="FF0000"/>
                </a:solidFill>
              </a:rPr>
              <a:t>scrematura</a:t>
            </a:r>
            <a:r>
              <a:rPr lang="it-IT" sz="2000" dirty="0" smtClean="0"/>
              <a:t>”, che comporta una distorsione selettiva a favore di soggetti </a:t>
            </a:r>
            <a:r>
              <a:rPr lang="it-IT" b="1" i="1" dirty="0" smtClean="0">
                <a:effectLst>
                  <a:outerShdw blurRad="38100" dist="38100" dir="2700000" algn="tl">
                    <a:srgbClr val="000000">
                      <a:alpha val="43137"/>
                    </a:srgbClr>
                  </a:outerShdw>
                </a:effectLst>
              </a:rPr>
              <a:t>che non hanno una particolare necessità di prestazioni</a:t>
            </a:r>
            <a:r>
              <a:rPr lang="it-IT" sz="2000" dirty="0" smtClean="0"/>
              <a:t>.</a:t>
            </a:r>
          </a:p>
          <a:p>
            <a:pPr algn="just"/>
            <a:r>
              <a:rPr lang="it-IT" sz="2000" dirty="0" smtClean="0"/>
              <a:t>Viceversa il </a:t>
            </a:r>
            <a:r>
              <a:rPr lang="it-IT" sz="2000" i="1" dirty="0" smtClean="0"/>
              <a:t>triage</a:t>
            </a:r>
            <a:r>
              <a:rPr lang="it-IT" sz="2000" dirty="0" smtClean="0"/>
              <a:t> opera una selezione di soggetti deboli sulla base della probabilità che questi ultimi possano utilmente fruire dei servizi al fine di incrementare la loro produttività o </a:t>
            </a:r>
            <a:r>
              <a:rPr lang="it-IT" b="1" i="1" dirty="0" smtClean="0">
                <a:effectLst>
                  <a:outerShdw blurRad="38100" dist="38100" dir="2700000" algn="tl">
                    <a:srgbClr val="000000">
                      <a:alpha val="43137"/>
                    </a:srgbClr>
                  </a:outerShdw>
                </a:effectLst>
              </a:rPr>
              <a:t>indipendenza</a:t>
            </a:r>
            <a:r>
              <a:rPr lang="en-US" sz="2000" dirty="0" smtClean="0"/>
              <a:t>”.</a:t>
            </a:r>
            <a:endParaRPr lang="en-US" sz="2000" dirty="0"/>
          </a:p>
          <a:p>
            <a:pPr algn="just">
              <a:defRPr/>
            </a:pPr>
            <a:endParaRPr lang="en-US" sz="2000" dirty="0"/>
          </a:p>
          <a:p>
            <a:pPr algn="just">
              <a:defRPr/>
            </a:pPr>
            <a:r>
              <a:rPr lang="fr-FR" sz="2000" b="1" dirty="0">
                <a:latin typeface="Aparajita" pitchFamily="34" charset="0"/>
                <a:cs typeface="Aparajita" pitchFamily="34" charset="0"/>
              </a:rPr>
              <a:t>C.J. </a:t>
            </a:r>
            <a:r>
              <a:rPr lang="fr-FR" sz="2000" b="1" dirty="0" err="1" smtClean="0">
                <a:latin typeface="Aparajita" pitchFamily="34" charset="0"/>
                <a:cs typeface="Aparajita" pitchFamily="34" charset="0"/>
              </a:rPr>
              <a:t>Coulton</a:t>
            </a:r>
            <a:r>
              <a:rPr lang="fr-FR" sz="2000" b="1" dirty="0" smtClean="0">
                <a:latin typeface="Aparajita" pitchFamily="34" charset="0"/>
                <a:cs typeface="Aparajita" pitchFamily="34" charset="0"/>
              </a:rPr>
              <a:t>-M</a:t>
            </a:r>
            <a:r>
              <a:rPr lang="fr-FR" sz="2000" b="1" dirty="0">
                <a:latin typeface="Aparajita" pitchFamily="34" charset="0"/>
                <a:cs typeface="Aparajita" pitchFamily="34" charset="0"/>
              </a:rPr>
              <a:t>. </a:t>
            </a:r>
            <a:r>
              <a:rPr lang="fr-FR" sz="2000" b="1" dirty="0" smtClean="0">
                <a:latin typeface="Aparajita" pitchFamily="34" charset="0"/>
                <a:cs typeface="Aparajita" pitchFamily="34" charset="0"/>
              </a:rPr>
              <a:t>Rosenberg, </a:t>
            </a:r>
            <a:r>
              <a:rPr lang="fr-FR" sz="2000" b="1" i="1" dirty="0" smtClean="0">
                <a:latin typeface="Aparajita" pitchFamily="34" charset="0"/>
                <a:cs typeface="Aparajita" pitchFamily="34" charset="0"/>
              </a:rPr>
              <a:t>Social </a:t>
            </a:r>
            <a:r>
              <a:rPr lang="fr-FR" sz="2000" b="1" i="1" dirty="0">
                <a:latin typeface="Aparajita" pitchFamily="34" charset="0"/>
                <a:cs typeface="Aparajita" pitchFamily="34" charset="0"/>
              </a:rPr>
              <a:t>Justice and </a:t>
            </a:r>
            <a:r>
              <a:rPr lang="fr-FR" sz="2000" b="1" i="1" dirty="0" err="1">
                <a:latin typeface="Aparajita" pitchFamily="34" charset="0"/>
                <a:cs typeface="Aparajita" pitchFamily="34" charset="0"/>
              </a:rPr>
              <a:t>Rationing</a:t>
            </a:r>
            <a:r>
              <a:rPr lang="fr-FR" sz="2000" b="1" i="1" dirty="0">
                <a:latin typeface="Aparajita" pitchFamily="34" charset="0"/>
                <a:cs typeface="Aparajita" pitchFamily="34" charset="0"/>
              </a:rPr>
              <a:t> Social Services</a:t>
            </a:r>
            <a:r>
              <a:rPr lang="en-US" sz="2000" b="1" dirty="0">
                <a:latin typeface="Aparajita" pitchFamily="34" charset="0"/>
                <a:cs typeface="Aparajita" pitchFamily="34" charset="0"/>
              </a:rPr>
              <a:t>, </a:t>
            </a:r>
            <a:r>
              <a:rPr lang="en-US" sz="2000" b="1" dirty="0" smtClean="0">
                <a:latin typeface="Aparajita" pitchFamily="34" charset="0"/>
                <a:cs typeface="Aparajita" pitchFamily="34" charset="0"/>
              </a:rPr>
              <a:t>«J</a:t>
            </a:r>
            <a:r>
              <a:rPr lang="en-US" sz="2000" b="1" dirty="0">
                <a:latin typeface="Aparajita" pitchFamily="34" charset="0"/>
                <a:cs typeface="Aparajita" pitchFamily="34" charset="0"/>
              </a:rPr>
              <a:t>. Soc. &amp; Soc. </a:t>
            </a:r>
            <a:r>
              <a:rPr lang="en-US" sz="2000" b="1" dirty="0" smtClean="0">
                <a:latin typeface="Aparajita" pitchFamily="34" charset="0"/>
                <a:cs typeface="Aparajita" pitchFamily="34" charset="0"/>
              </a:rPr>
              <a:t>Welfare», 1981, vol. 8, p. 415. </a:t>
            </a:r>
            <a:r>
              <a:rPr lang="en-US" sz="2000" b="1" dirty="0" err="1" smtClean="0">
                <a:latin typeface="Aparajita" pitchFamily="34" charset="0"/>
                <a:cs typeface="Aparajita" pitchFamily="34" charset="0"/>
              </a:rPr>
              <a:t>Traduzione</a:t>
            </a:r>
            <a:r>
              <a:rPr lang="en-US" sz="2000" b="1" dirty="0" smtClean="0">
                <a:latin typeface="Aparajita" pitchFamily="34" charset="0"/>
                <a:cs typeface="Aparajita" pitchFamily="34" charset="0"/>
              </a:rPr>
              <a:t> </a:t>
            </a:r>
            <a:r>
              <a:rPr lang="en-US" sz="2000" b="1" dirty="0" err="1" smtClean="0">
                <a:latin typeface="Aparajita" pitchFamily="34" charset="0"/>
                <a:cs typeface="Aparajita" pitchFamily="34" charset="0"/>
              </a:rPr>
              <a:t>mia</a:t>
            </a:r>
            <a:r>
              <a:rPr lang="en-US" sz="2000" b="1" dirty="0" smtClean="0">
                <a:latin typeface="Aparajita" pitchFamily="34" charset="0"/>
                <a:cs typeface="Aparajita" pitchFamily="34" charset="0"/>
              </a:rPr>
              <a:t>.</a:t>
            </a:r>
            <a:endParaRPr lang="it-IT" sz="2000" b="1" dirty="0">
              <a:latin typeface="Aparajita" pitchFamily="34" charset="0"/>
              <a:cs typeface="Aparajita" pitchFamily="34" charset="0"/>
            </a:endParaRPr>
          </a:p>
        </p:txBody>
      </p:sp>
      <p:sp>
        <p:nvSpPr>
          <p:cNvPr id="7" name="Freccia ad arco 6"/>
          <p:cNvSpPr/>
          <p:nvPr/>
        </p:nvSpPr>
        <p:spPr>
          <a:xfrm>
            <a:off x="5292080" y="1412776"/>
            <a:ext cx="1512168" cy="1440160"/>
          </a:xfrm>
          <a:prstGeom prst="circularArrow">
            <a:avLst>
              <a:gd name="adj1" fmla="val 12500"/>
              <a:gd name="adj2" fmla="val 1142319"/>
              <a:gd name="adj3" fmla="val 20457681"/>
              <a:gd name="adj4" fmla="val 7826983"/>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8" name="CasellaDiTesto 7"/>
          <p:cNvSpPr txBox="1"/>
          <p:nvPr/>
        </p:nvSpPr>
        <p:spPr>
          <a:xfrm>
            <a:off x="6804248" y="1700808"/>
            <a:ext cx="2088232" cy="1200329"/>
          </a:xfrm>
          <a:prstGeom prst="rect">
            <a:avLst/>
          </a:prstGeom>
          <a:noFill/>
        </p:spPr>
        <p:txBody>
          <a:bodyPr wrap="square" rtlCol="0">
            <a:spAutoFit/>
          </a:bodyPr>
          <a:lstStyle/>
          <a:p>
            <a:r>
              <a:rPr lang="it-IT" b="1" i="1" dirty="0" smtClean="0">
                <a:effectLst>
                  <a:outerShdw blurRad="38100" dist="38100" dir="2700000" algn="tl">
                    <a:srgbClr val="000000">
                      <a:alpha val="43137"/>
                    </a:srgbClr>
                  </a:outerShdw>
                </a:effectLst>
              </a:rPr>
              <a:t>Utilità marginale decrescente</a:t>
            </a:r>
            <a:r>
              <a:rPr lang="it-IT" dirty="0" smtClean="0"/>
              <a:t> degli interventi di protezione sociale</a:t>
            </a:r>
            <a:endParaRPr lang="it-IT" dirty="0"/>
          </a:p>
        </p:txBody>
      </p:sp>
      <p:sp>
        <p:nvSpPr>
          <p:cNvPr id="9" name="Freccia ad arco 8"/>
          <p:cNvSpPr/>
          <p:nvPr/>
        </p:nvSpPr>
        <p:spPr>
          <a:xfrm>
            <a:off x="5220072" y="3284984"/>
            <a:ext cx="1512168" cy="1440160"/>
          </a:xfrm>
          <a:prstGeom prst="circularArrow">
            <a:avLst>
              <a:gd name="adj1" fmla="val 12500"/>
              <a:gd name="adj2" fmla="val 1142319"/>
              <a:gd name="adj3" fmla="val 20457681"/>
              <a:gd name="adj4" fmla="val 7826983"/>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CasellaDiTesto 9"/>
          <p:cNvSpPr txBox="1"/>
          <p:nvPr/>
        </p:nvSpPr>
        <p:spPr>
          <a:xfrm>
            <a:off x="6012160" y="3933056"/>
            <a:ext cx="2808312" cy="2554545"/>
          </a:xfrm>
          <a:prstGeom prst="rect">
            <a:avLst/>
          </a:prstGeom>
          <a:noFill/>
        </p:spPr>
        <p:txBody>
          <a:bodyPr wrap="square" rtlCol="0">
            <a:spAutoFit/>
          </a:bodyPr>
          <a:lstStyle/>
          <a:p>
            <a:r>
              <a:rPr lang="it-IT" sz="1600" dirty="0" smtClean="0"/>
              <a:t>Si tratta però dell’obiettivo essenziale del Servizio sociale </a:t>
            </a:r>
            <a:r>
              <a:rPr lang="it-IT" sz="1600" dirty="0" err="1" smtClean="0"/>
              <a:t>professionale…</a:t>
            </a:r>
            <a:r>
              <a:rPr lang="it-IT" sz="1600" dirty="0" smtClean="0"/>
              <a:t>.</a:t>
            </a:r>
          </a:p>
          <a:p>
            <a:r>
              <a:rPr lang="it-IT" sz="1600" dirty="0" smtClean="0"/>
              <a:t>La selezione di casi dotati della capacità di fruire delle opportunità rese disponibili viola il principio di eguaglianza in senso sostanziale di cui all’art. 3 </a:t>
            </a:r>
            <a:r>
              <a:rPr lang="it-IT" sz="1600" dirty="0" err="1" smtClean="0"/>
              <a:t>Cost</a:t>
            </a:r>
            <a:r>
              <a:rPr lang="it-IT" sz="1600" dirty="0" smtClean="0"/>
              <a:t>?</a:t>
            </a:r>
            <a:endParaRPr lang="it-IT" sz="1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idx="4294967295"/>
          </p:nvPr>
        </p:nvSpPr>
        <p:spPr/>
        <p:txBody>
          <a:bodyPr/>
          <a:lstStyle/>
          <a:p>
            <a:r>
              <a:rPr lang="it-IT" i="1" dirty="0" smtClean="0">
                <a:solidFill>
                  <a:srgbClr val="FF3300"/>
                </a:solidFill>
                <a:latin typeface="Arial Rounded MT Bold" pitchFamily="34" charset="0"/>
              </a:rPr>
              <a:t>Triage</a:t>
            </a:r>
            <a:r>
              <a:rPr lang="it-IT" dirty="0" smtClean="0">
                <a:solidFill>
                  <a:srgbClr val="FF3300"/>
                </a:solidFill>
                <a:latin typeface="Arial Rounded MT Bold" pitchFamily="34" charset="0"/>
              </a:rPr>
              <a:t> e </a:t>
            </a:r>
            <a:r>
              <a:rPr lang="it-IT" i="1" dirty="0" err="1" smtClean="0">
                <a:solidFill>
                  <a:srgbClr val="FF3300"/>
                </a:solidFill>
                <a:latin typeface="Arial Rounded MT Bold" pitchFamily="34" charset="0"/>
              </a:rPr>
              <a:t>creaming</a:t>
            </a:r>
            <a:endParaRPr lang="it-IT" i="1" dirty="0" smtClean="0">
              <a:solidFill>
                <a:srgbClr val="FF3300"/>
              </a:solidFill>
              <a:latin typeface="Arial Rounded MT Bold" pitchFamily="34" charset="0"/>
            </a:endParaRPr>
          </a:p>
        </p:txBody>
      </p:sp>
      <p:sp>
        <p:nvSpPr>
          <p:cNvPr id="4" name="Segnaposto numero diapositiva 3"/>
          <p:cNvSpPr>
            <a:spLocks noGrp="1"/>
          </p:cNvSpPr>
          <p:nvPr>
            <p:ph type="sldNum" sz="quarter" idx="10"/>
          </p:nvPr>
        </p:nvSpPr>
        <p:spPr/>
        <p:txBody>
          <a:bodyPr/>
          <a:lstStyle/>
          <a:p>
            <a:pPr>
              <a:defRPr/>
            </a:pPr>
            <a:fld id="{0B64265F-161C-4B01-8FFB-42BE6E31ADB0}" type="slidenum">
              <a:rPr lang="it-IT" smtClean="0"/>
              <a:pPr>
                <a:defRPr/>
              </a:pPr>
              <a:t>28</a:t>
            </a:fld>
            <a:endParaRPr lang="it-IT"/>
          </a:p>
        </p:txBody>
      </p:sp>
      <p:sp>
        <p:nvSpPr>
          <p:cNvPr id="8197" name="Rettangolo 4"/>
          <p:cNvSpPr>
            <a:spLocks noChangeArrowheads="1"/>
          </p:cNvSpPr>
          <p:nvPr/>
        </p:nvSpPr>
        <p:spPr bwMode="auto">
          <a:xfrm>
            <a:off x="3275856" y="2852936"/>
            <a:ext cx="5184576" cy="1323439"/>
          </a:xfrm>
          <a:prstGeom prst="rect">
            <a:avLst/>
          </a:prstGeom>
          <a:noFill/>
          <a:ln w="9525">
            <a:noFill/>
            <a:miter lim="800000"/>
            <a:headEnd/>
            <a:tailEnd/>
          </a:ln>
        </p:spPr>
        <p:txBody>
          <a:bodyPr wrap="square">
            <a:spAutoFit/>
          </a:bodyPr>
          <a:lstStyle/>
          <a:p>
            <a:pPr algn="just"/>
            <a:r>
              <a:rPr lang="it-IT" b="1" i="1" dirty="0" smtClean="0">
                <a:effectLst>
                  <a:outerShdw blurRad="38100" dist="38100" dir="2700000" algn="tl">
                    <a:srgbClr val="000000">
                      <a:alpha val="43137"/>
                    </a:srgbClr>
                  </a:outerShdw>
                </a:effectLst>
              </a:rPr>
              <a:t>Funzione di produzione della famiglia</a:t>
            </a:r>
            <a:r>
              <a:rPr lang="it-IT" sz="2000" dirty="0" smtClean="0"/>
              <a:t>:</a:t>
            </a:r>
          </a:p>
          <a:p>
            <a:pPr algn="just"/>
            <a:r>
              <a:rPr lang="it-IT" sz="2000" dirty="0" smtClean="0"/>
              <a:t>Non tutti gli utenti soddisfano gli stessi bisogni mediante la stessa quantità di </a:t>
            </a:r>
            <a:r>
              <a:rPr lang="it-IT" sz="2000" i="1" dirty="0" smtClean="0"/>
              <a:t>input</a:t>
            </a:r>
            <a:r>
              <a:rPr lang="it-IT" sz="2000" dirty="0" smtClean="0"/>
              <a:t>.</a:t>
            </a:r>
          </a:p>
          <a:p>
            <a:pPr algn="just"/>
            <a:endParaRPr lang="it-IT" sz="2000" dirty="0" smtClean="0"/>
          </a:p>
        </p:txBody>
      </p:sp>
      <p:sp>
        <p:nvSpPr>
          <p:cNvPr id="8" name="CasellaDiTesto 7"/>
          <p:cNvSpPr txBox="1"/>
          <p:nvPr/>
        </p:nvSpPr>
        <p:spPr>
          <a:xfrm>
            <a:off x="1043608" y="1556792"/>
            <a:ext cx="2088232" cy="1200329"/>
          </a:xfrm>
          <a:prstGeom prst="rect">
            <a:avLst/>
          </a:prstGeom>
          <a:noFill/>
        </p:spPr>
        <p:txBody>
          <a:bodyPr wrap="square" rtlCol="0">
            <a:spAutoFit/>
          </a:bodyPr>
          <a:lstStyle/>
          <a:p>
            <a:r>
              <a:rPr lang="it-IT" b="1" i="1" dirty="0" smtClean="0">
                <a:effectLst>
                  <a:outerShdw blurRad="38100" dist="38100" dir="2700000" algn="tl">
                    <a:srgbClr val="000000">
                      <a:alpha val="43137"/>
                    </a:srgbClr>
                  </a:outerShdw>
                </a:effectLst>
              </a:rPr>
              <a:t>Utilità marginale decrescente</a:t>
            </a:r>
            <a:r>
              <a:rPr lang="it-IT" dirty="0" smtClean="0"/>
              <a:t> degli interventi di protezione sociale</a:t>
            </a:r>
            <a:endParaRPr lang="it-IT" dirty="0"/>
          </a:p>
        </p:txBody>
      </p:sp>
      <p:sp>
        <p:nvSpPr>
          <p:cNvPr id="6" name="CasellaDiTesto 5"/>
          <p:cNvSpPr txBox="1"/>
          <p:nvPr/>
        </p:nvSpPr>
        <p:spPr>
          <a:xfrm>
            <a:off x="971600" y="4653136"/>
            <a:ext cx="7632848" cy="1477328"/>
          </a:xfrm>
          <a:prstGeom prst="rect">
            <a:avLst/>
          </a:prstGeom>
          <a:noFill/>
        </p:spPr>
        <p:txBody>
          <a:bodyPr wrap="square" rtlCol="0">
            <a:spAutoFit/>
          </a:bodyPr>
          <a:lstStyle/>
          <a:p>
            <a:pPr algn="just"/>
            <a:r>
              <a:rPr lang="it-IT" dirty="0" smtClean="0"/>
              <a:t>La </a:t>
            </a:r>
            <a:r>
              <a:rPr lang="it-IT" b="1" i="1" dirty="0" smtClean="0">
                <a:effectLst>
                  <a:outerShdw blurRad="38100" dist="38100" dir="2700000" algn="tl">
                    <a:srgbClr val="000000">
                      <a:alpha val="43137"/>
                    </a:srgbClr>
                  </a:outerShdw>
                </a:effectLst>
              </a:rPr>
              <a:t>fair </a:t>
            </a:r>
            <a:r>
              <a:rPr lang="it-IT" b="1" i="1" dirty="0" err="1" smtClean="0">
                <a:effectLst>
                  <a:outerShdw blurRad="38100" dist="38100" dir="2700000" algn="tl">
                    <a:srgbClr val="000000">
                      <a:alpha val="43137"/>
                    </a:srgbClr>
                  </a:outerShdw>
                </a:effectLst>
              </a:rPr>
              <a:t>opportunity</a:t>
            </a:r>
            <a:r>
              <a:rPr lang="it-IT" b="1" i="1" dirty="0" smtClean="0">
                <a:effectLst>
                  <a:outerShdw blurRad="38100" dist="38100" dir="2700000" algn="tl">
                    <a:srgbClr val="000000">
                      <a:alpha val="43137"/>
                    </a:srgbClr>
                  </a:outerShdw>
                </a:effectLst>
              </a:rPr>
              <a:t> </a:t>
            </a:r>
            <a:r>
              <a:rPr lang="it-IT" b="1" i="1" dirty="0" err="1" smtClean="0">
                <a:effectLst>
                  <a:outerShdw blurRad="38100" dist="38100" dir="2700000" algn="tl">
                    <a:srgbClr val="000000">
                      <a:alpha val="43137"/>
                    </a:srgbClr>
                  </a:outerShdw>
                </a:effectLst>
              </a:rPr>
              <a:t>rule</a:t>
            </a:r>
            <a:endParaRPr lang="it-IT" b="1" i="1" dirty="0" smtClean="0">
              <a:effectLst>
                <a:outerShdw blurRad="38100" dist="38100" dir="2700000" algn="tl">
                  <a:srgbClr val="000000">
                    <a:alpha val="43137"/>
                  </a:srgbClr>
                </a:outerShdw>
              </a:effectLst>
            </a:endParaRPr>
          </a:p>
          <a:p>
            <a:pPr algn="just"/>
            <a:r>
              <a:rPr lang="it-IT" dirty="0" smtClean="0">
                <a:effectLst>
                  <a:outerShdw blurRad="38100" dist="38100" dir="2700000" algn="tl">
                    <a:srgbClr val="000000">
                      <a:alpha val="43137"/>
                    </a:srgbClr>
                  </a:outerShdw>
                </a:effectLst>
              </a:rPr>
              <a:t>Impegno del servizio sociale professionale al rispetto delle differenze (di genere, culturali, ecc.) e al controllo delle proprie influenze culturali.</a:t>
            </a:r>
          </a:p>
          <a:p>
            <a:pPr algn="just"/>
            <a:r>
              <a:rPr lang="it-IT" dirty="0" smtClean="0">
                <a:effectLst>
                  <a:outerShdw blurRad="38100" dist="38100" dir="2700000" algn="tl">
                    <a:srgbClr val="000000">
                      <a:alpha val="43137"/>
                    </a:srgbClr>
                  </a:outerShdw>
                </a:effectLst>
              </a:rPr>
              <a:t>Quando le differenze influenzano la determinazione delle priorità l’assistente sociale sperimenta la </a:t>
            </a:r>
            <a:r>
              <a:rPr lang="it-IT" b="1" i="1" dirty="0" smtClean="0">
                <a:effectLst>
                  <a:outerShdw blurRad="38100" dist="38100" dir="2700000" algn="tl">
                    <a:srgbClr val="000000">
                      <a:alpha val="43137"/>
                    </a:srgbClr>
                  </a:outerShdw>
                </a:effectLst>
              </a:rPr>
              <a:t>dissonanza etica</a:t>
            </a:r>
            <a:endParaRPr lang="it-IT" b="1" i="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idx="4294967295"/>
          </p:nvPr>
        </p:nvSpPr>
        <p:spPr>
          <a:xfrm>
            <a:off x="467544" y="404664"/>
            <a:ext cx="8229600" cy="1143000"/>
          </a:xfrm>
        </p:spPr>
        <p:txBody>
          <a:bodyPr/>
          <a:lstStyle/>
          <a:p>
            <a:r>
              <a:rPr lang="it-IT" dirty="0" smtClean="0">
                <a:solidFill>
                  <a:srgbClr val="FF3300"/>
                </a:solidFill>
                <a:latin typeface="Arial Rounded MT Bold" pitchFamily="34" charset="0"/>
              </a:rPr>
              <a:t>Articolo 3 Cost.</a:t>
            </a:r>
            <a:endParaRPr lang="it-IT" i="1" dirty="0" smtClean="0">
              <a:solidFill>
                <a:srgbClr val="FF3300"/>
              </a:solidFill>
              <a:latin typeface="Arial Rounded MT Bold" pitchFamily="34" charset="0"/>
            </a:endParaRPr>
          </a:p>
        </p:txBody>
      </p:sp>
      <p:sp>
        <p:nvSpPr>
          <p:cNvPr id="4" name="Segnaposto numero diapositiva 3"/>
          <p:cNvSpPr>
            <a:spLocks noGrp="1"/>
          </p:cNvSpPr>
          <p:nvPr>
            <p:ph type="sldNum" sz="quarter" idx="10"/>
          </p:nvPr>
        </p:nvSpPr>
        <p:spPr/>
        <p:txBody>
          <a:bodyPr/>
          <a:lstStyle/>
          <a:p>
            <a:pPr>
              <a:defRPr/>
            </a:pPr>
            <a:fld id="{0B64265F-161C-4B01-8FFB-42BE6E31ADB0}" type="slidenum">
              <a:rPr lang="it-IT" smtClean="0"/>
              <a:pPr>
                <a:defRPr/>
              </a:pPr>
              <a:t>29</a:t>
            </a:fld>
            <a:endParaRPr lang="it-IT"/>
          </a:p>
        </p:txBody>
      </p:sp>
      <p:sp>
        <p:nvSpPr>
          <p:cNvPr id="21509" name="Rettangolo 5"/>
          <p:cNvSpPr>
            <a:spLocks noChangeArrowheads="1"/>
          </p:cNvSpPr>
          <p:nvPr/>
        </p:nvSpPr>
        <p:spPr bwMode="auto">
          <a:xfrm>
            <a:off x="971600" y="1916832"/>
            <a:ext cx="7272808" cy="3539430"/>
          </a:xfrm>
          <a:prstGeom prst="rect">
            <a:avLst/>
          </a:prstGeom>
          <a:noFill/>
          <a:ln w="9525">
            <a:noFill/>
            <a:miter lim="800000"/>
            <a:headEnd/>
            <a:tailEnd/>
          </a:ln>
        </p:spPr>
        <p:txBody>
          <a:bodyPr wrap="square">
            <a:spAutoFit/>
          </a:bodyPr>
          <a:lstStyle/>
          <a:p>
            <a:r>
              <a:rPr lang="it-IT" sz="2800" i="1" dirty="0" smtClean="0"/>
              <a:t>E’ compito della Repubblica </a:t>
            </a:r>
            <a:r>
              <a:rPr lang="it-IT" sz="2800" b="1" i="1" dirty="0" smtClean="0">
                <a:effectLst>
                  <a:outerShdw blurRad="38100" dist="38100" dir="2700000" algn="tl">
                    <a:srgbClr val="000000">
                      <a:alpha val="43137"/>
                    </a:srgbClr>
                  </a:outerShdw>
                </a:effectLst>
              </a:rPr>
              <a:t>rimuovere gli ostacoli</a:t>
            </a:r>
            <a:r>
              <a:rPr lang="it-IT" sz="2800" i="1" dirty="0" smtClean="0"/>
              <a:t> di ordine economico e </a:t>
            </a:r>
            <a:r>
              <a:rPr lang="it-IT" sz="2800" b="1" i="1" dirty="0" smtClean="0">
                <a:effectLst>
                  <a:outerShdw blurRad="38100" dist="38100" dir="2700000" algn="tl">
                    <a:srgbClr val="000000">
                      <a:alpha val="43137"/>
                    </a:srgbClr>
                  </a:outerShdw>
                </a:effectLst>
              </a:rPr>
              <a:t>sociale</a:t>
            </a:r>
            <a:r>
              <a:rPr lang="it-IT" sz="2800" i="1" dirty="0" smtClean="0"/>
              <a:t> che, limitando di fatto la libertà e l’eguaglianza dei cittadini, </a:t>
            </a:r>
            <a:r>
              <a:rPr lang="it-IT" sz="2800" b="1" i="1" dirty="0" smtClean="0">
                <a:effectLst>
                  <a:outerShdw blurRad="38100" dist="38100" dir="2700000" algn="tl">
                    <a:srgbClr val="000000">
                      <a:alpha val="43137"/>
                    </a:srgbClr>
                  </a:outerShdw>
                </a:effectLst>
              </a:rPr>
              <a:t>impediscono il pieno sviluppo della persona umana </a:t>
            </a:r>
            <a:r>
              <a:rPr lang="it-IT" sz="2800" i="1" dirty="0" smtClean="0"/>
              <a:t>e l’effettiva partecipazione di tutti i lavoratori all’organizzazione politica, economica e sociale del Paese</a:t>
            </a:r>
            <a:endParaRPr lang="it-IT" sz="28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olo 1"/>
          <p:cNvSpPr>
            <a:spLocks noGrp="1"/>
          </p:cNvSpPr>
          <p:nvPr>
            <p:ph type="title" idx="4294967295"/>
          </p:nvPr>
        </p:nvSpPr>
        <p:spPr/>
        <p:txBody>
          <a:bodyPr/>
          <a:lstStyle/>
          <a:p>
            <a:r>
              <a:rPr lang="it-IT" i="1" dirty="0" smtClean="0">
                <a:solidFill>
                  <a:srgbClr val="FF3300"/>
                </a:solidFill>
                <a:latin typeface="Arial Rounded MT Bold" pitchFamily="34" charset="0"/>
              </a:rPr>
              <a:t>Triage</a:t>
            </a:r>
            <a:r>
              <a:rPr lang="it-IT" dirty="0" smtClean="0">
                <a:solidFill>
                  <a:srgbClr val="FF3300"/>
                </a:solidFill>
                <a:latin typeface="Arial Rounded MT Bold" pitchFamily="34" charset="0"/>
              </a:rPr>
              <a:t> e </a:t>
            </a:r>
            <a:r>
              <a:rPr lang="it-IT" i="1" dirty="0" err="1" smtClean="0">
                <a:solidFill>
                  <a:srgbClr val="FF3300"/>
                </a:solidFill>
                <a:latin typeface="Arial Rounded MT Bold" pitchFamily="34" charset="0"/>
              </a:rPr>
              <a:t>creaming</a:t>
            </a:r>
            <a:endParaRPr lang="it-IT" i="1" dirty="0" smtClean="0">
              <a:solidFill>
                <a:srgbClr val="FF3300"/>
              </a:solidFill>
              <a:latin typeface="Arial Rounded MT Bold" pitchFamily="34" charset="0"/>
            </a:endParaRPr>
          </a:p>
        </p:txBody>
      </p:sp>
      <p:sp>
        <p:nvSpPr>
          <p:cNvPr id="4" name="Segnaposto numero diapositiva 3"/>
          <p:cNvSpPr>
            <a:spLocks noGrp="1"/>
          </p:cNvSpPr>
          <p:nvPr>
            <p:ph type="sldNum" sz="quarter" idx="10"/>
          </p:nvPr>
        </p:nvSpPr>
        <p:spPr/>
        <p:txBody>
          <a:bodyPr/>
          <a:lstStyle/>
          <a:p>
            <a:pPr>
              <a:defRPr/>
            </a:pPr>
            <a:fld id="{0B64265F-161C-4B01-8FFB-42BE6E31ADB0}" type="slidenum">
              <a:rPr lang="it-IT" smtClean="0"/>
              <a:pPr>
                <a:defRPr/>
              </a:pPr>
              <a:t>30</a:t>
            </a:fld>
            <a:endParaRPr lang="it-IT"/>
          </a:p>
        </p:txBody>
      </p:sp>
      <p:sp>
        <p:nvSpPr>
          <p:cNvPr id="8197" name="Rettangolo 4"/>
          <p:cNvSpPr>
            <a:spLocks noChangeArrowheads="1"/>
          </p:cNvSpPr>
          <p:nvPr/>
        </p:nvSpPr>
        <p:spPr bwMode="auto">
          <a:xfrm>
            <a:off x="6444208" y="1628800"/>
            <a:ext cx="2376264" cy="4832092"/>
          </a:xfrm>
          <a:prstGeom prst="rect">
            <a:avLst/>
          </a:prstGeom>
          <a:noFill/>
          <a:ln w="9525">
            <a:noFill/>
            <a:miter lim="800000"/>
            <a:headEnd/>
            <a:tailEnd/>
          </a:ln>
        </p:spPr>
        <p:txBody>
          <a:bodyPr wrap="square">
            <a:spAutoFit/>
          </a:bodyPr>
          <a:lstStyle/>
          <a:p>
            <a:pPr algn="just"/>
            <a:r>
              <a:rPr lang="it-IT" b="1" i="1" dirty="0" smtClean="0">
                <a:effectLst>
                  <a:outerShdw blurRad="38100" dist="38100" dir="2700000" algn="tl">
                    <a:srgbClr val="000000">
                      <a:alpha val="43137"/>
                    </a:srgbClr>
                  </a:outerShdw>
                </a:effectLst>
              </a:rPr>
              <a:t>Approccio deontologico</a:t>
            </a:r>
          </a:p>
          <a:p>
            <a:r>
              <a:rPr lang="it-IT" dirty="0" smtClean="0"/>
              <a:t>si intraprende l’azione “giusta” indipendentemente dalle conseguenze e dal principio di utilità</a:t>
            </a:r>
            <a:endParaRPr lang="it-IT" b="1" dirty="0" smtClean="0">
              <a:effectLst>
                <a:outerShdw blurRad="38100" dist="38100" dir="2700000" algn="tl">
                  <a:srgbClr val="000000">
                    <a:alpha val="43137"/>
                  </a:srgbClr>
                </a:outerShdw>
              </a:effectLst>
            </a:endParaRPr>
          </a:p>
          <a:p>
            <a:pPr algn="just"/>
            <a:r>
              <a:rPr lang="it-IT" b="1" dirty="0" smtClean="0">
                <a:effectLst>
                  <a:outerShdw blurRad="38100" dist="38100" dir="2700000" algn="tl">
                    <a:srgbClr val="000000">
                      <a:alpha val="43137"/>
                    </a:srgbClr>
                  </a:outerShdw>
                </a:effectLst>
              </a:rPr>
              <a:t>vs.</a:t>
            </a:r>
            <a:r>
              <a:rPr lang="it-IT" b="1" i="1" dirty="0" smtClean="0">
                <a:effectLst>
                  <a:outerShdw blurRad="38100" dist="38100" dir="2700000" algn="tl">
                    <a:srgbClr val="000000">
                      <a:alpha val="43137"/>
                    </a:srgbClr>
                  </a:outerShdw>
                </a:effectLst>
              </a:rPr>
              <a:t> </a:t>
            </a:r>
          </a:p>
          <a:p>
            <a:pPr algn="just"/>
            <a:endParaRPr lang="it-IT" b="1" i="1" dirty="0" smtClean="0">
              <a:effectLst>
                <a:outerShdw blurRad="38100" dist="38100" dir="2700000" algn="tl">
                  <a:srgbClr val="000000">
                    <a:alpha val="43137"/>
                  </a:srgbClr>
                </a:outerShdw>
              </a:effectLst>
            </a:endParaRPr>
          </a:p>
          <a:p>
            <a:pPr algn="just"/>
            <a:r>
              <a:rPr lang="it-IT" b="1" i="1" dirty="0" smtClean="0">
                <a:effectLst>
                  <a:outerShdw blurRad="38100" dist="38100" dir="2700000" algn="tl">
                    <a:srgbClr val="000000">
                      <a:alpha val="43137"/>
                    </a:srgbClr>
                  </a:outerShdw>
                </a:effectLst>
              </a:rPr>
              <a:t>approccio utilitaristico</a:t>
            </a:r>
          </a:p>
          <a:p>
            <a:r>
              <a:rPr lang="it-IT" dirty="0" smtClean="0"/>
              <a:t>Si seleziona l’azione in base alla valutazione delle conseguenze (mezzi/fini)</a:t>
            </a:r>
          </a:p>
          <a:p>
            <a:pPr algn="just"/>
            <a:endParaRPr lang="it-IT" sz="2000" dirty="0" smtClean="0"/>
          </a:p>
        </p:txBody>
      </p:sp>
      <p:sp>
        <p:nvSpPr>
          <p:cNvPr id="8" name="CasellaDiTesto 7"/>
          <p:cNvSpPr txBox="1"/>
          <p:nvPr/>
        </p:nvSpPr>
        <p:spPr>
          <a:xfrm>
            <a:off x="539552" y="1556792"/>
            <a:ext cx="6120680" cy="1477328"/>
          </a:xfrm>
          <a:prstGeom prst="rect">
            <a:avLst/>
          </a:prstGeom>
          <a:noFill/>
        </p:spPr>
        <p:txBody>
          <a:bodyPr wrap="square" rtlCol="0">
            <a:spAutoFit/>
          </a:bodyPr>
          <a:lstStyle/>
          <a:p>
            <a:r>
              <a:rPr lang="it-IT" dirty="0" smtClean="0"/>
              <a:t>La </a:t>
            </a:r>
            <a:r>
              <a:rPr lang="it-IT" b="1" i="1" dirty="0" smtClean="0">
                <a:effectLst>
                  <a:outerShdw blurRad="38100" dist="38100" dir="2700000" algn="tl">
                    <a:srgbClr val="000000">
                      <a:alpha val="43137"/>
                    </a:srgbClr>
                  </a:outerShdw>
                </a:effectLst>
              </a:rPr>
              <a:t>dissonanza etica </a:t>
            </a:r>
            <a:r>
              <a:rPr lang="it-IT" dirty="0" smtClean="0"/>
              <a:t>delle decisioni di </a:t>
            </a:r>
            <a:r>
              <a:rPr lang="it-IT" i="1" dirty="0" smtClean="0"/>
              <a:t>triage </a:t>
            </a:r>
            <a:r>
              <a:rPr lang="it-IT" dirty="0" smtClean="0"/>
              <a:t>degli interventi</a:t>
            </a:r>
          </a:p>
          <a:p>
            <a:r>
              <a:rPr lang="it-IT" i="1" dirty="0" smtClean="0"/>
              <a:t>Intellettuale o emozionale</a:t>
            </a:r>
          </a:p>
          <a:p>
            <a:r>
              <a:rPr lang="it-IT" dirty="0" smtClean="0"/>
              <a:t>Deriva dalla necessità di scegliere tra due o più azioni fondate su valori incompatibili</a:t>
            </a:r>
            <a:endParaRPr lang="it-IT" dirty="0"/>
          </a:p>
        </p:txBody>
      </p:sp>
      <p:sp>
        <p:nvSpPr>
          <p:cNvPr id="7" name="CasellaDiTesto 6"/>
          <p:cNvSpPr txBox="1"/>
          <p:nvPr/>
        </p:nvSpPr>
        <p:spPr>
          <a:xfrm>
            <a:off x="611560" y="3140968"/>
            <a:ext cx="3672408" cy="923330"/>
          </a:xfrm>
          <a:prstGeom prst="rect">
            <a:avLst/>
          </a:prstGeom>
          <a:noFill/>
        </p:spPr>
        <p:txBody>
          <a:bodyPr wrap="square" rtlCol="0">
            <a:spAutoFit/>
          </a:bodyPr>
          <a:lstStyle/>
          <a:p>
            <a:r>
              <a:rPr lang="it-IT" dirty="0" smtClean="0"/>
              <a:t>Quando le priorità eccedono le capacità si pongono le condizioni di un </a:t>
            </a:r>
            <a:r>
              <a:rPr lang="it-IT" b="1" i="1" dirty="0" smtClean="0">
                <a:effectLst>
                  <a:outerShdw blurRad="38100" dist="38100" dir="2700000" algn="tl">
                    <a:srgbClr val="000000">
                      <a:alpha val="43137"/>
                    </a:srgbClr>
                  </a:outerShdw>
                </a:effectLst>
              </a:rPr>
              <a:t>dilemma </a:t>
            </a:r>
            <a:r>
              <a:rPr lang="it-IT" dirty="0" smtClean="0"/>
              <a:t>etico</a:t>
            </a:r>
            <a:endParaRPr lang="it-IT" dirty="0"/>
          </a:p>
        </p:txBody>
      </p:sp>
      <p:sp>
        <p:nvSpPr>
          <p:cNvPr id="9" name="CasellaDiTesto 8"/>
          <p:cNvSpPr txBox="1"/>
          <p:nvPr/>
        </p:nvSpPr>
        <p:spPr>
          <a:xfrm>
            <a:off x="2195736" y="4725144"/>
            <a:ext cx="3672408" cy="923330"/>
          </a:xfrm>
          <a:prstGeom prst="rect">
            <a:avLst/>
          </a:prstGeom>
          <a:noFill/>
        </p:spPr>
        <p:txBody>
          <a:bodyPr wrap="square" rtlCol="0">
            <a:spAutoFit/>
          </a:bodyPr>
          <a:lstStyle/>
          <a:p>
            <a:r>
              <a:rPr lang="it-IT" dirty="0" smtClean="0"/>
              <a:t>due o più corsi di azione tutti eticamente corretti e professionalmente connotati</a:t>
            </a:r>
            <a:endParaRPr lang="it-IT" dirty="0"/>
          </a:p>
        </p:txBody>
      </p:sp>
      <p:sp>
        <p:nvSpPr>
          <p:cNvPr id="10" name="Freccia circolare a destra 9"/>
          <p:cNvSpPr/>
          <p:nvPr/>
        </p:nvSpPr>
        <p:spPr>
          <a:xfrm>
            <a:off x="899592" y="4077072"/>
            <a:ext cx="1296144" cy="1440160"/>
          </a:xfrm>
          <a:prstGeom prst="curvedRightArrow">
            <a:avLst/>
          </a:prstGeom>
          <a:solidFill>
            <a:srgbClr val="3DF4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2" name="Freccia circolare in giù 11"/>
          <p:cNvSpPr/>
          <p:nvPr/>
        </p:nvSpPr>
        <p:spPr>
          <a:xfrm>
            <a:off x="4499992" y="2780928"/>
            <a:ext cx="2160240" cy="1728192"/>
          </a:xfrm>
          <a:prstGeom prst="curvedDownArrow">
            <a:avLst/>
          </a:prstGeom>
          <a:solidFill>
            <a:srgbClr val="3DF4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olo 1"/>
          <p:cNvSpPr>
            <a:spLocks noGrp="1"/>
          </p:cNvSpPr>
          <p:nvPr>
            <p:ph type="title" idx="4294967295"/>
          </p:nvPr>
        </p:nvSpPr>
        <p:spPr>
          <a:xfrm>
            <a:off x="467544" y="692696"/>
            <a:ext cx="8229600" cy="1143000"/>
          </a:xfrm>
        </p:spPr>
        <p:txBody>
          <a:bodyPr/>
          <a:lstStyle/>
          <a:p>
            <a:r>
              <a:rPr lang="it-IT" dirty="0" smtClean="0">
                <a:solidFill>
                  <a:srgbClr val="FF3300"/>
                </a:solidFill>
                <a:latin typeface="Arial Rounded MT Bold" pitchFamily="34" charset="0"/>
              </a:rPr>
              <a:t>Allocazione e valutazione dei costi </a:t>
            </a:r>
          </a:p>
        </p:txBody>
      </p:sp>
      <p:sp>
        <p:nvSpPr>
          <p:cNvPr id="4" name="Segnaposto numero diapositiva 3"/>
          <p:cNvSpPr>
            <a:spLocks noGrp="1"/>
          </p:cNvSpPr>
          <p:nvPr>
            <p:ph type="sldNum" sz="quarter" idx="10"/>
          </p:nvPr>
        </p:nvSpPr>
        <p:spPr/>
        <p:txBody>
          <a:bodyPr/>
          <a:lstStyle/>
          <a:p>
            <a:pPr>
              <a:defRPr/>
            </a:pPr>
            <a:fld id="{6F9368AE-E6F1-43EF-ABB6-2F7977D44E57}" type="slidenum">
              <a:rPr lang="it-IT" smtClean="0"/>
              <a:pPr>
                <a:defRPr/>
              </a:pPr>
              <a:t>31</a:t>
            </a:fld>
            <a:endParaRPr lang="it-IT"/>
          </a:p>
        </p:txBody>
      </p:sp>
      <p:sp>
        <p:nvSpPr>
          <p:cNvPr id="5" name="Rettangolo 4"/>
          <p:cNvSpPr/>
          <p:nvPr/>
        </p:nvSpPr>
        <p:spPr>
          <a:xfrm>
            <a:off x="395288" y="1916113"/>
            <a:ext cx="8353425" cy="4555093"/>
          </a:xfrm>
          <a:prstGeom prst="rect">
            <a:avLst/>
          </a:prstGeom>
        </p:spPr>
        <p:txBody>
          <a:bodyPr>
            <a:spAutoFit/>
          </a:bodyPr>
          <a:lstStyle/>
          <a:p>
            <a:pPr algn="ctr">
              <a:defRPr/>
            </a:pPr>
            <a:r>
              <a:rPr lang="it-IT" sz="4000" dirty="0" err="1">
                <a:latin typeface="Arial Rounded MT Bold" pitchFamily="34" charset="0"/>
              </a:rPr>
              <a:t>Costi-efficacia</a:t>
            </a:r>
            <a:r>
              <a:rPr lang="it-IT" sz="4000" dirty="0">
                <a:latin typeface="Arial Rounded MT Bold" pitchFamily="34" charset="0"/>
              </a:rPr>
              <a:t> </a:t>
            </a:r>
          </a:p>
          <a:p>
            <a:pPr algn="ctr">
              <a:defRPr/>
            </a:pPr>
            <a:r>
              <a:rPr lang="it-IT" sz="2400" dirty="0">
                <a:latin typeface="Arial Rounded MT Bold" pitchFamily="34" charset="0"/>
              </a:rPr>
              <a:t>miglior beneficio per unità di investimento</a:t>
            </a:r>
          </a:p>
          <a:p>
            <a:pPr algn="ctr">
              <a:defRPr/>
            </a:pPr>
            <a:endParaRPr lang="it-IT" sz="1100" i="1" dirty="0">
              <a:effectLst>
                <a:outerShdw blurRad="38100" dist="38100" dir="2700000" algn="tl">
                  <a:srgbClr val="000000">
                    <a:alpha val="43137"/>
                  </a:srgbClr>
                </a:outerShdw>
              </a:effectLst>
              <a:latin typeface="Arial Rounded MT Bold" pitchFamily="34" charset="0"/>
            </a:endParaRPr>
          </a:p>
          <a:p>
            <a:pPr algn="ctr">
              <a:defRPr/>
            </a:pPr>
            <a:r>
              <a:rPr lang="it-IT" sz="3200" i="1" dirty="0">
                <a:effectLst>
                  <a:outerShdw blurRad="38100" dist="38100" dir="2700000" algn="tl">
                    <a:srgbClr val="000000">
                      <a:alpha val="43137"/>
                    </a:srgbClr>
                  </a:outerShdw>
                </a:effectLst>
                <a:latin typeface="Arial Rounded MT Bold" pitchFamily="34" charset="0"/>
              </a:rPr>
              <a:t>vs.</a:t>
            </a:r>
          </a:p>
          <a:p>
            <a:pPr algn="ctr">
              <a:defRPr/>
            </a:pPr>
            <a:endParaRPr lang="it-IT" sz="1100" dirty="0">
              <a:latin typeface="Arial Rounded MT Bold" pitchFamily="34" charset="0"/>
            </a:endParaRPr>
          </a:p>
          <a:p>
            <a:pPr algn="ctr">
              <a:defRPr/>
            </a:pPr>
            <a:r>
              <a:rPr lang="it-IT" sz="4000" dirty="0" err="1">
                <a:latin typeface="Arial Rounded MT Bold" pitchFamily="34" charset="0"/>
              </a:rPr>
              <a:t>Costi-opportunità</a:t>
            </a:r>
            <a:endParaRPr lang="it-IT" sz="4000" dirty="0">
              <a:latin typeface="Arial Rounded MT Bold" pitchFamily="34" charset="0"/>
            </a:endParaRPr>
          </a:p>
          <a:p>
            <a:pPr algn="ctr">
              <a:defRPr/>
            </a:pPr>
            <a:r>
              <a:rPr lang="it-IT" sz="2400" dirty="0">
                <a:latin typeface="Arial Rounded MT Bold" pitchFamily="34" charset="0"/>
              </a:rPr>
              <a:t>delle famiglie e della comunità nel suo complesso</a:t>
            </a:r>
          </a:p>
          <a:p>
            <a:pPr algn="ctr">
              <a:defRPr/>
            </a:pPr>
            <a:r>
              <a:rPr lang="it-IT" sz="2400" dirty="0">
                <a:latin typeface="Arial Rounded MT Bold" pitchFamily="34" charset="0"/>
              </a:rPr>
              <a:t>Valutazione del benessere “aggregato” del gruppo </a:t>
            </a:r>
            <a:r>
              <a:rPr lang="it-IT" sz="2400" dirty="0" smtClean="0">
                <a:latin typeface="Arial Rounded MT Bold" pitchFamily="34" charset="0"/>
              </a:rPr>
              <a:t>sociale</a:t>
            </a:r>
          </a:p>
          <a:p>
            <a:pPr algn="ctr">
              <a:spcBef>
                <a:spcPts val="1200"/>
              </a:spcBef>
              <a:defRPr/>
            </a:pPr>
            <a:r>
              <a:rPr lang="it-IT" sz="1600" dirty="0" smtClean="0">
                <a:latin typeface="Arial Rounded MT Bold" pitchFamily="34" charset="0"/>
              </a:rPr>
              <a:t>Le politiche sociali costituiscono uno dei pochi ambiti di analisi empirica dell’operatività di tale principio</a:t>
            </a:r>
            <a:endParaRPr lang="it-IT" sz="1600" dirty="0">
              <a:latin typeface="Arial Rounded MT Bold" pitchFamily="34" charset="0"/>
            </a:endParaRPr>
          </a:p>
          <a:p>
            <a:pPr algn="ctr">
              <a:defRPr/>
            </a:pPr>
            <a:endParaRPr lang="it-IT" dirty="0">
              <a:latin typeface="Arial Rounded MT Bold"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numero diapositiva 2"/>
          <p:cNvSpPr>
            <a:spLocks noGrp="1"/>
          </p:cNvSpPr>
          <p:nvPr>
            <p:ph type="sldNum" sz="quarter" idx="10"/>
          </p:nvPr>
        </p:nvSpPr>
        <p:spPr/>
        <p:txBody>
          <a:bodyPr/>
          <a:lstStyle/>
          <a:p>
            <a:pPr>
              <a:defRPr/>
            </a:pPr>
            <a:fld id="{876C6F15-D8C4-481E-9066-F053B7351101}" type="slidenum">
              <a:rPr lang="it-IT"/>
              <a:pPr>
                <a:defRPr/>
              </a:pPr>
              <a:t>32</a:t>
            </a:fld>
            <a:endParaRPr lang="it-IT"/>
          </a:p>
        </p:txBody>
      </p:sp>
      <p:sp>
        <p:nvSpPr>
          <p:cNvPr id="9218" name="Text Box 2"/>
          <p:cNvSpPr txBox="1">
            <a:spLocks noChangeArrowheads="1"/>
          </p:cNvSpPr>
          <p:nvPr/>
        </p:nvSpPr>
        <p:spPr bwMode="auto">
          <a:xfrm>
            <a:off x="1907704" y="692696"/>
            <a:ext cx="5616575" cy="2616200"/>
          </a:xfrm>
          <a:prstGeom prst="rect">
            <a:avLst/>
          </a:prstGeom>
          <a:noFill/>
          <a:ln w="9525">
            <a:noFill/>
            <a:miter lim="800000"/>
            <a:headEnd/>
            <a:tailEnd/>
          </a:ln>
          <a:effectLst/>
        </p:spPr>
        <p:txBody>
          <a:bodyPr>
            <a:spAutoFit/>
          </a:bodyPr>
          <a:lstStyle/>
          <a:p>
            <a:pPr>
              <a:spcBef>
                <a:spcPct val="50000"/>
              </a:spcBef>
              <a:defRPr/>
            </a:pPr>
            <a:endParaRPr lang="it-IT" sz="800" b="1" dirty="0">
              <a:solidFill>
                <a:srgbClr val="CC0000"/>
              </a:solidFill>
              <a:effectLst>
                <a:outerShdw blurRad="38100" dist="38100" dir="2700000" algn="tl">
                  <a:srgbClr val="C0C0C0"/>
                </a:outerShdw>
              </a:effectLst>
              <a:latin typeface="Bookman Old Style" pitchFamily="18" charset="0"/>
            </a:endParaRPr>
          </a:p>
          <a:p>
            <a:pPr>
              <a:spcBef>
                <a:spcPct val="50000"/>
              </a:spcBef>
              <a:buFontTx/>
              <a:buBlip>
                <a:blip r:embed="rId2"/>
              </a:buBlip>
              <a:defRPr/>
            </a:pPr>
            <a:r>
              <a:rPr lang="it-IT" b="1" dirty="0">
                <a:solidFill>
                  <a:srgbClr val="CC0000"/>
                </a:solidFill>
                <a:effectLst>
                  <a:outerShdw blurRad="38100" dist="38100" dir="2700000" algn="tl">
                    <a:srgbClr val="C0C0C0"/>
                  </a:outerShdw>
                </a:effectLst>
                <a:latin typeface="Bookman Old Style" pitchFamily="18" charset="0"/>
              </a:rPr>
              <a:t> </a:t>
            </a:r>
            <a:r>
              <a:rPr lang="it-IT" sz="2400" dirty="0">
                <a:solidFill>
                  <a:srgbClr val="CC0000"/>
                </a:solidFill>
                <a:effectLst>
                  <a:outerShdw blurRad="38100" dist="38100" dir="2700000" algn="tl">
                    <a:srgbClr val="C0C0C0"/>
                  </a:outerShdw>
                </a:effectLst>
                <a:latin typeface="Arial Rounded MT Bold" pitchFamily="34" charset="0"/>
              </a:rPr>
              <a:t>singoli interventi (qualità degli interventi)</a:t>
            </a:r>
          </a:p>
          <a:p>
            <a:pPr>
              <a:spcBef>
                <a:spcPct val="50000"/>
              </a:spcBef>
              <a:buFontTx/>
              <a:buBlip>
                <a:blip r:embed="rId2"/>
              </a:buBlip>
              <a:defRPr/>
            </a:pPr>
            <a:r>
              <a:rPr lang="it-IT" sz="2400" dirty="0">
                <a:solidFill>
                  <a:srgbClr val="CC0000"/>
                </a:solidFill>
                <a:effectLst>
                  <a:outerShdw blurRad="38100" dist="38100" dir="2700000" algn="tl">
                    <a:srgbClr val="C0C0C0"/>
                  </a:outerShdw>
                </a:effectLst>
                <a:latin typeface="Arial Rounded MT Bold" pitchFamily="34" charset="0"/>
              </a:rPr>
              <a:t> servizi (certificazione delle strutture) </a:t>
            </a:r>
          </a:p>
          <a:p>
            <a:pPr>
              <a:spcBef>
                <a:spcPct val="50000"/>
              </a:spcBef>
              <a:buFontTx/>
              <a:buBlip>
                <a:blip r:embed="rId2"/>
              </a:buBlip>
              <a:defRPr/>
            </a:pPr>
            <a:r>
              <a:rPr lang="it-IT" sz="2400" dirty="0">
                <a:solidFill>
                  <a:srgbClr val="CC0000"/>
                </a:solidFill>
                <a:effectLst>
                  <a:outerShdw blurRad="38100" dist="38100" dir="2700000" algn="tl">
                    <a:srgbClr val="C0C0C0"/>
                  </a:outerShdw>
                </a:effectLst>
                <a:latin typeface="Arial Rounded MT Bold" pitchFamily="34" charset="0"/>
              </a:rPr>
              <a:t> politiche (efficacia delle politiche)</a:t>
            </a:r>
          </a:p>
        </p:txBody>
      </p:sp>
      <p:sp>
        <p:nvSpPr>
          <p:cNvPr id="9224" name="Text Box 8"/>
          <p:cNvSpPr txBox="1">
            <a:spLocks noChangeArrowheads="1"/>
          </p:cNvSpPr>
          <p:nvPr/>
        </p:nvSpPr>
        <p:spPr bwMode="auto">
          <a:xfrm>
            <a:off x="1907704" y="4869160"/>
            <a:ext cx="6985000" cy="1323975"/>
          </a:xfrm>
          <a:prstGeom prst="rect">
            <a:avLst/>
          </a:prstGeom>
          <a:noFill/>
          <a:ln w="9525">
            <a:noFill/>
            <a:miter lim="800000"/>
            <a:headEnd/>
            <a:tailEnd/>
          </a:ln>
          <a:effectLst/>
        </p:spPr>
        <p:txBody>
          <a:bodyPr>
            <a:spAutoFit/>
          </a:bodyPr>
          <a:lstStyle/>
          <a:p>
            <a:pPr>
              <a:spcBef>
                <a:spcPct val="50000"/>
              </a:spcBef>
              <a:defRPr/>
            </a:pPr>
            <a:endParaRPr lang="it-IT" sz="800" b="1" dirty="0">
              <a:solidFill>
                <a:srgbClr val="CC0000"/>
              </a:solidFill>
              <a:effectLst>
                <a:outerShdw blurRad="38100" dist="38100" dir="2700000" algn="tl">
                  <a:srgbClr val="C0C0C0"/>
                </a:outerShdw>
              </a:effectLst>
              <a:latin typeface="Bookman Old Style" pitchFamily="18" charset="0"/>
            </a:endParaRPr>
          </a:p>
          <a:p>
            <a:pPr algn="just">
              <a:buFontTx/>
              <a:buBlip>
                <a:blip r:embed="rId2"/>
              </a:buBlip>
              <a:defRPr/>
            </a:pPr>
            <a:r>
              <a:rPr lang="it-IT" sz="2400" dirty="0">
                <a:solidFill>
                  <a:srgbClr val="CC0000"/>
                </a:solidFill>
                <a:latin typeface="Arial Rounded MT Bold" pitchFamily="34" charset="0"/>
              </a:rPr>
              <a:t> Risultati</a:t>
            </a:r>
          </a:p>
          <a:p>
            <a:pPr algn="just">
              <a:buFontTx/>
              <a:buBlip>
                <a:blip r:embed="rId2"/>
              </a:buBlip>
              <a:defRPr/>
            </a:pPr>
            <a:r>
              <a:rPr lang="it-IT" sz="2400" dirty="0">
                <a:solidFill>
                  <a:srgbClr val="CC0000"/>
                </a:solidFill>
                <a:latin typeface="Arial Rounded MT Bold" pitchFamily="34" charset="0"/>
              </a:rPr>
              <a:t> Bisogni</a:t>
            </a:r>
          </a:p>
          <a:p>
            <a:pPr algn="just">
              <a:buFontTx/>
              <a:buBlip>
                <a:blip r:embed="rId2"/>
              </a:buBlip>
              <a:defRPr/>
            </a:pPr>
            <a:r>
              <a:rPr lang="it-IT" sz="2400" dirty="0">
                <a:solidFill>
                  <a:srgbClr val="CC0000"/>
                </a:solidFill>
                <a:latin typeface="Arial Rounded MT Bold" pitchFamily="34" charset="0"/>
              </a:rPr>
              <a:t> Profili organizzativi in presenza di vincoli</a:t>
            </a:r>
          </a:p>
        </p:txBody>
      </p:sp>
      <p:sp>
        <p:nvSpPr>
          <p:cNvPr id="9225" name="Text Box 9"/>
          <p:cNvSpPr txBox="1">
            <a:spLocks noChangeArrowheads="1"/>
          </p:cNvSpPr>
          <p:nvPr/>
        </p:nvSpPr>
        <p:spPr bwMode="auto">
          <a:xfrm>
            <a:off x="1907704" y="3573016"/>
            <a:ext cx="5181600" cy="1169987"/>
          </a:xfrm>
          <a:prstGeom prst="rect">
            <a:avLst/>
          </a:prstGeom>
          <a:solidFill>
            <a:schemeClr val="bg1">
              <a:lumMod val="95000"/>
            </a:schemeClr>
          </a:solidFill>
          <a:ln w="9525">
            <a:noFill/>
            <a:miter lim="800000"/>
            <a:headEnd/>
            <a:tailEnd/>
          </a:ln>
          <a:effectLst/>
        </p:spPr>
        <p:txBody>
          <a:bodyPr>
            <a:spAutoFit/>
          </a:bodyPr>
          <a:lstStyle/>
          <a:p>
            <a:pPr>
              <a:spcBef>
                <a:spcPct val="50000"/>
              </a:spcBef>
              <a:defRPr/>
            </a:pPr>
            <a:r>
              <a:rPr lang="it-IT" sz="2800" b="1" dirty="0">
                <a:solidFill>
                  <a:srgbClr val="CC0000"/>
                </a:solidFill>
                <a:effectLst>
                  <a:outerShdw blurRad="38100" dist="38100" dir="2700000" algn="tl">
                    <a:srgbClr val="000000"/>
                  </a:outerShdw>
                </a:effectLst>
                <a:latin typeface="Arial Rounded MT Bold" pitchFamily="34" charset="0"/>
              </a:rPr>
              <a:t>Benessere dell’individuo</a:t>
            </a:r>
          </a:p>
          <a:p>
            <a:pPr>
              <a:spcBef>
                <a:spcPct val="50000"/>
              </a:spcBef>
              <a:defRPr/>
            </a:pPr>
            <a:r>
              <a:rPr lang="it-IT" sz="2800" b="1" dirty="0">
                <a:solidFill>
                  <a:srgbClr val="CC0000"/>
                </a:solidFill>
                <a:effectLst>
                  <a:outerShdw blurRad="38100" dist="38100" dir="2700000" algn="tl">
                    <a:srgbClr val="000000"/>
                  </a:outerShdw>
                </a:effectLst>
                <a:latin typeface="Arial Rounded MT Bold" pitchFamily="34" charset="0"/>
              </a:rPr>
              <a:t>Benessere della famiglia </a:t>
            </a:r>
            <a:endParaRPr lang="it-IT" sz="2800" b="1" i="1" dirty="0">
              <a:solidFill>
                <a:srgbClr val="CC0000"/>
              </a:solidFill>
              <a:latin typeface="Arial Rounded MT Bold" pitchFamily="34" charset="0"/>
            </a:endParaRPr>
          </a:p>
        </p:txBody>
      </p:sp>
      <p:sp>
        <p:nvSpPr>
          <p:cNvPr id="9226" name="Text Box 10"/>
          <p:cNvSpPr txBox="1">
            <a:spLocks noChangeArrowheads="1"/>
          </p:cNvSpPr>
          <p:nvPr/>
        </p:nvSpPr>
        <p:spPr bwMode="auto">
          <a:xfrm rot="10800000">
            <a:off x="539552" y="764704"/>
            <a:ext cx="860425" cy="5402263"/>
          </a:xfrm>
          <a:prstGeom prst="rect">
            <a:avLst/>
          </a:prstGeom>
          <a:solidFill>
            <a:srgbClr val="FFFFFF"/>
          </a:solidFill>
          <a:ln w="9525">
            <a:noFill/>
            <a:miter lim="800000"/>
            <a:headEnd/>
            <a:tailEnd/>
          </a:ln>
          <a:effectLst/>
        </p:spPr>
        <p:txBody>
          <a:bodyPr vert="eaVert">
            <a:spAutoFit/>
          </a:bodyPr>
          <a:lstStyle/>
          <a:p>
            <a:pPr algn="ctr">
              <a:spcBef>
                <a:spcPct val="50000"/>
              </a:spcBef>
              <a:defRPr/>
            </a:pPr>
            <a:r>
              <a:rPr lang="it-IT" sz="4400" dirty="0">
                <a:solidFill>
                  <a:srgbClr val="FF3300"/>
                </a:solidFill>
                <a:latin typeface="Arial Rounded MT Bold" pitchFamily="34" charset="0"/>
                <a:ea typeface="+mj-ea"/>
                <a:cs typeface="+mj-cs"/>
              </a:rPr>
              <a:t>Che cosa si valuta?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numero diapositiva 2"/>
          <p:cNvSpPr>
            <a:spLocks noGrp="1"/>
          </p:cNvSpPr>
          <p:nvPr>
            <p:ph type="sldNum" sz="quarter" idx="10"/>
          </p:nvPr>
        </p:nvSpPr>
        <p:spPr/>
        <p:txBody>
          <a:bodyPr/>
          <a:lstStyle/>
          <a:p>
            <a:pPr>
              <a:defRPr/>
            </a:pPr>
            <a:fld id="{876C6F15-D8C4-481E-9066-F053B7351101}" type="slidenum">
              <a:rPr lang="it-IT"/>
              <a:pPr>
                <a:defRPr/>
              </a:pPr>
              <a:t>33</a:t>
            </a:fld>
            <a:endParaRPr lang="it-IT"/>
          </a:p>
        </p:txBody>
      </p:sp>
      <p:sp>
        <p:nvSpPr>
          <p:cNvPr id="9224" name="Text Box 8"/>
          <p:cNvSpPr txBox="1">
            <a:spLocks noChangeArrowheads="1"/>
          </p:cNvSpPr>
          <p:nvPr/>
        </p:nvSpPr>
        <p:spPr bwMode="auto">
          <a:xfrm>
            <a:off x="1619672" y="836712"/>
            <a:ext cx="6985000" cy="5262979"/>
          </a:xfrm>
          <a:prstGeom prst="rect">
            <a:avLst/>
          </a:prstGeom>
          <a:noFill/>
          <a:ln w="9525">
            <a:noFill/>
            <a:miter lim="800000"/>
            <a:headEnd/>
            <a:tailEnd/>
          </a:ln>
          <a:effectLst/>
        </p:spPr>
        <p:txBody>
          <a:bodyPr>
            <a:spAutoFit/>
          </a:bodyPr>
          <a:lstStyle/>
          <a:p>
            <a:pPr>
              <a:spcBef>
                <a:spcPct val="50000"/>
              </a:spcBef>
              <a:defRPr/>
            </a:pPr>
            <a:endParaRPr lang="it-IT" sz="800" b="1" dirty="0">
              <a:solidFill>
                <a:srgbClr val="CC0000"/>
              </a:solidFill>
              <a:effectLst>
                <a:outerShdw blurRad="38100" dist="38100" dir="2700000" algn="tl">
                  <a:srgbClr val="C0C0C0"/>
                </a:outerShdw>
              </a:effectLst>
              <a:latin typeface="Bookman Old Style" pitchFamily="18" charset="0"/>
            </a:endParaRPr>
          </a:p>
          <a:p>
            <a:pPr algn="just">
              <a:defRPr/>
            </a:pPr>
            <a:r>
              <a:rPr lang="it-IT" sz="2400" dirty="0" smtClean="0">
                <a:solidFill>
                  <a:srgbClr val="CC0000"/>
                </a:solidFill>
                <a:latin typeface="Arial Rounded MT Bold" pitchFamily="34" charset="0"/>
              </a:rPr>
              <a:t>Assegnare priorità a coloro che presentano problemi affrontabili con gli abituali metodi di intervento e comunque più facilmente risolvibili a scapito degli utenti “a lungo termine” e dei “casi difficili” nel breve termine può essere considerato un criterio razionale al fine di produrre efficienza. </a:t>
            </a:r>
          </a:p>
          <a:p>
            <a:pPr algn="just">
              <a:defRPr/>
            </a:pPr>
            <a:r>
              <a:rPr lang="it-IT" sz="2400" dirty="0" smtClean="0">
                <a:solidFill>
                  <a:srgbClr val="CC0000"/>
                </a:solidFill>
                <a:latin typeface="Arial Rounded MT Bold" pitchFamily="34" charset="0"/>
              </a:rPr>
              <a:t>In una prospettiva più ampia tale principio esprime l’ipotesi della conservazione delle strutture esistenti e ignora i bisogni che non corrispondono a modelli consolidati.</a:t>
            </a:r>
          </a:p>
          <a:p>
            <a:pPr algn="just">
              <a:defRPr/>
            </a:pPr>
            <a:endParaRPr lang="it-IT" sz="2400" dirty="0" smtClean="0">
              <a:solidFill>
                <a:srgbClr val="CC0000"/>
              </a:solidFill>
              <a:latin typeface="Arial Rounded MT Bold" pitchFamily="34" charset="0"/>
            </a:endParaRPr>
          </a:p>
          <a:p>
            <a:pPr algn="just">
              <a:defRPr/>
            </a:pPr>
            <a:r>
              <a:rPr lang="it-IT" sz="2000" b="1" dirty="0" smtClean="0">
                <a:solidFill>
                  <a:srgbClr val="CC0000"/>
                </a:solidFill>
                <a:latin typeface="Aparajita" pitchFamily="34" charset="0"/>
                <a:cs typeface="Aparajita" pitchFamily="34" charset="0"/>
              </a:rPr>
              <a:t>Å. </a:t>
            </a:r>
            <a:r>
              <a:rPr lang="it-IT" sz="2000" b="1" dirty="0" err="1" smtClean="0">
                <a:solidFill>
                  <a:srgbClr val="CC0000"/>
                </a:solidFill>
                <a:latin typeface="Aparajita" pitchFamily="34" charset="0"/>
                <a:cs typeface="Aparajita" pitchFamily="34" charset="0"/>
              </a:rPr>
              <a:t>Bergmark</a:t>
            </a:r>
            <a:r>
              <a:rPr lang="it-IT" sz="2000" b="1" dirty="0" smtClean="0">
                <a:solidFill>
                  <a:srgbClr val="CC0000"/>
                </a:solidFill>
                <a:latin typeface="Aparajita" pitchFamily="34" charset="0"/>
                <a:cs typeface="Aparajita" pitchFamily="34" charset="0"/>
              </a:rPr>
              <a:t>, </a:t>
            </a:r>
            <a:r>
              <a:rPr lang="it-IT" sz="2000" b="1" i="1" dirty="0" err="1" smtClean="0">
                <a:solidFill>
                  <a:srgbClr val="CC0000"/>
                </a:solidFill>
                <a:latin typeface="Aparajita" pitchFamily="34" charset="0"/>
                <a:cs typeface="Aparajita" pitchFamily="34" charset="0"/>
              </a:rPr>
              <a:t>Need</a:t>
            </a:r>
            <a:r>
              <a:rPr lang="it-IT" sz="2000" b="1" i="1" dirty="0" smtClean="0">
                <a:solidFill>
                  <a:srgbClr val="CC0000"/>
                </a:solidFill>
                <a:latin typeface="Aparajita" pitchFamily="34" charset="0"/>
                <a:cs typeface="Aparajita" pitchFamily="34" charset="0"/>
              </a:rPr>
              <a:t>, </a:t>
            </a:r>
            <a:r>
              <a:rPr lang="it-IT" sz="2000" b="1" i="1" dirty="0" err="1" smtClean="0">
                <a:solidFill>
                  <a:srgbClr val="CC0000"/>
                </a:solidFill>
                <a:latin typeface="Aparajita" pitchFamily="34" charset="0"/>
                <a:cs typeface="Aparajita" pitchFamily="34" charset="0"/>
              </a:rPr>
              <a:t>allocation</a:t>
            </a:r>
            <a:r>
              <a:rPr lang="it-IT" sz="2000" b="1" i="1" dirty="0" smtClean="0">
                <a:solidFill>
                  <a:srgbClr val="CC0000"/>
                </a:solidFill>
                <a:latin typeface="Aparajita" pitchFamily="34" charset="0"/>
                <a:cs typeface="Aparajita" pitchFamily="34" charset="0"/>
              </a:rPr>
              <a:t> and </a:t>
            </a:r>
            <a:r>
              <a:rPr lang="it-IT" sz="2000" b="1" i="1" dirty="0" err="1" smtClean="0">
                <a:solidFill>
                  <a:srgbClr val="CC0000"/>
                </a:solidFill>
                <a:latin typeface="Aparajita" pitchFamily="34" charset="0"/>
                <a:cs typeface="Aparajita" pitchFamily="34" charset="0"/>
              </a:rPr>
              <a:t>justice-on</a:t>
            </a:r>
            <a:r>
              <a:rPr lang="it-IT" sz="2000" b="1" i="1" dirty="0" smtClean="0">
                <a:solidFill>
                  <a:srgbClr val="CC0000"/>
                </a:solidFill>
                <a:latin typeface="Aparajita" pitchFamily="34" charset="0"/>
                <a:cs typeface="Aparajita" pitchFamily="34" charset="0"/>
              </a:rPr>
              <a:t> </a:t>
            </a:r>
            <a:r>
              <a:rPr lang="it-IT" sz="2000" b="1" i="1" dirty="0" err="1" smtClean="0">
                <a:solidFill>
                  <a:srgbClr val="CC0000"/>
                </a:solidFill>
                <a:latin typeface="Aparajita" pitchFamily="34" charset="0"/>
                <a:cs typeface="Aparajita" pitchFamily="34" charset="0"/>
              </a:rPr>
              <a:t>priorities</a:t>
            </a:r>
            <a:r>
              <a:rPr lang="it-IT" sz="2000" b="1" i="1" dirty="0" smtClean="0">
                <a:solidFill>
                  <a:srgbClr val="CC0000"/>
                </a:solidFill>
                <a:latin typeface="Aparajita" pitchFamily="34" charset="0"/>
                <a:cs typeface="Aparajita" pitchFamily="34" charset="0"/>
              </a:rPr>
              <a:t> in the social </a:t>
            </a:r>
            <a:r>
              <a:rPr lang="it-IT" sz="2000" b="1" i="1" dirty="0" err="1" smtClean="0">
                <a:solidFill>
                  <a:srgbClr val="CC0000"/>
                </a:solidFill>
                <a:latin typeface="Aparajita" pitchFamily="34" charset="0"/>
                <a:cs typeface="Aparajita" pitchFamily="34" charset="0"/>
              </a:rPr>
              <a:t>services</a:t>
            </a:r>
            <a:r>
              <a:rPr lang="it-IT" sz="2000" b="1" dirty="0" smtClean="0">
                <a:solidFill>
                  <a:srgbClr val="CC0000"/>
                </a:solidFill>
                <a:latin typeface="Aparajita" pitchFamily="34" charset="0"/>
                <a:cs typeface="Aparajita" pitchFamily="34" charset="0"/>
              </a:rPr>
              <a:t>, «</a:t>
            </a:r>
            <a:r>
              <a:rPr lang="it-IT" sz="2000" b="1" dirty="0" err="1" smtClean="0">
                <a:solidFill>
                  <a:srgbClr val="CC0000"/>
                </a:solidFill>
                <a:latin typeface="Aparajita" pitchFamily="34" charset="0"/>
                <a:cs typeface="Aparajita" pitchFamily="34" charset="0"/>
              </a:rPr>
              <a:t>Scandinavian</a:t>
            </a:r>
            <a:r>
              <a:rPr lang="it-IT" sz="2000" b="1" dirty="0" smtClean="0">
                <a:solidFill>
                  <a:srgbClr val="CC0000"/>
                </a:solidFill>
                <a:latin typeface="Aparajita" pitchFamily="34" charset="0"/>
                <a:cs typeface="Aparajita" pitchFamily="34" charset="0"/>
              </a:rPr>
              <a:t> Journal </a:t>
            </a:r>
            <a:r>
              <a:rPr lang="it-IT" sz="2000" b="1" dirty="0" err="1" smtClean="0">
                <a:solidFill>
                  <a:srgbClr val="CC0000"/>
                </a:solidFill>
                <a:latin typeface="Aparajita" pitchFamily="34" charset="0"/>
                <a:cs typeface="Aparajita" pitchFamily="34" charset="0"/>
              </a:rPr>
              <a:t>of</a:t>
            </a:r>
            <a:r>
              <a:rPr lang="it-IT" sz="2000" b="1" dirty="0" smtClean="0">
                <a:solidFill>
                  <a:srgbClr val="CC0000"/>
                </a:solidFill>
                <a:latin typeface="Aparajita" pitchFamily="34" charset="0"/>
                <a:cs typeface="Aparajita" pitchFamily="34" charset="0"/>
              </a:rPr>
              <a:t> Social Welfare», 1996, Vol. 5, pp. 45-56</a:t>
            </a:r>
            <a:endParaRPr lang="it-IT" sz="2000" b="1" dirty="0">
              <a:solidFill>
                <a:srgbClr val="CC0000"/>
              </a:solidFill>
              <a:latin typeface="Aparajita" pitchFamily="34" charset="0"/>
              <a:cs typeface="Aparajita" pitchFamily="34" charset="0"/>
            </a:endParaRPr>
          </a:p>
        </p:txBody>
      </p:sp>
      <p:sp>
        <p:nvSpPr>
          <p:cNvPr id="9225" name="Text Box 9"/>
          <p:cNvSpPr txBox="1">
            <a:spLocks noChangeArrowheads="1"/>
          </p:cNvSpPr>
          <p:nvPr/>
        </p:nvSpPr>
        <p:spPr bwMode="auto">
          <a:xfrm rot="16200000">
            <a:off x="-2457517" y="2734515"/>
            <a:ext cx="6669360" cy="1200329"/>
          </a:xfrm>
          <a:prstGeom prst="rect">
            <a:avLst/>
          </a:prstGeom>
          <a:solidFill>
            <a:schemeClr val="bg1">
              <a:lumMod val="95000"/>
            </a:schemeClr>
          </a:solidFill>
          <a:ln w="9525">
            <a:noFill/>
            <a:miter lim="800000"/>
            <a:headEnd/>
            <a:tailEnd/>
          </a:ln>
          <a:effectLst/>
        </p:spPr>
        <p:txBody>
          <a:bodyPr wrap="square">
            <a:spAutoFit/>
          </a:bodyPr>
          <a:lstStyle/>
          <a:p>
            <a:pPr>
              <a:spcBef>
                <a:spcPct val="50000"/>
              </a:spcBef>
              <a:defRPr/>
            </a:pPr>
            <a:r>
              <a:rPr lang="it-IT" sz="3600" b="1" dirty="0" smtClean="0">
                <a:solidFill>
                  <a:srgbClr val="CC0000"/>
                </a:solidFill>
                <a:effectLst>
                  <a:outerShdw blurRad="38100" dist="38100" dir="2700000" algn="tl">
                    <a:srgbClr val="000000"/>
                  </a:outerShdw>
                </a:effectLst>
                <a:latin typeface="Arial Rounded MT Bold" pitchFamily="34" charset="0"/>
              </a:rPr>
              <a:t>Ipotesi della conservazione delle strutture esistenti</a:t>
            </a:r>
            <a:endParaRPr lang="it-IT" sz="3600" b="1" i="1" dirty="0">
              <a:solidFill>
                <a:srgbClr val="CC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numero diapositiva 2"/>
          <p:cNvSpPr>
            <a:spLocks noGrp="1"/>
          </p:cNvSpPr>
          <p:nvPr>
            <p:ph type="sldNum" sz="quarter" idx="10"/>
          </p:nvPr>
        </p:nvSpPr>
        <p:spPr/>
        <p:txBody>
          <a:bodyPr/>
          <a:lstStyle/>
          <a:p>
            <a:pPr>
              <a:defRPr/>
            </a:pPr>
            <a:fld id="{876C6F15-D8C4-481E-9066-F053B7351101}" type="slidenum">
              <a:rPr lang="it-IT"/>
              <a:pPr>
                <a:defRPr/>
              </a:pPr>
              <a:t>34</a:t>
            </a:fld>
            <a:endParaRPr lang="it-IT"/>
          </a:p>
        </p:txBody>
      </p:sp>
      <p:sp>
        <p:nvSpPr>
          <p:cNvPr id="9224" name="Text Box 8"/>
          <p:cNvSpPr txBox="1">
            <a:spLocks noChangeArrowheads="1"/>
          </p:cNvSpPr>
          <p:nvPr/>
        </p:nvSpPr>
        <p:spPr bwMode="auto">
          <a:xfrm>
            <a:off x="827584" y="836713"/>
            <a:ext cx="7777088" cy="4062651"/>
          </a:xfrm>
          <a:prstGeom prst="rect">
            <a:avLst/>
          </a:prstGeom>
          <a:noFill/>
          <a:ln w="9525">
            <a:noFill/>
            <a:miter lim="800000"/>
            <a:headEnd/>
            <a:tailEnd/>
          </a:ln>
          <a:effectLst/>
        </p:spPr>
        <p:txBody>
          <a:bodyPr wrap="square">
            <a:spAutoFit/>
          </a:bodyPr>
          <a:lstStyle/>
          <a:p>
            <a:pPr>
              <a:spcBef>
                <a:spcPct val="50000"/>
              </a:spcBef>
              <a:defRPr/>
            </a:pPr>
            <a:endParaRPr lang="it-IT" sz="800" b="1" dirty="0">
              <a:solidFill>
                <a:srgbClr val="CC0000"/>
              </a:solidFill>
              <a:effectLst>
                <a:outerShdw blurRad="38100" dist="38100" dir="2700000" algn="tl">
                  <a:srgbClr val="C0C0C0"/>
                </a:outerShdw>
              </a:effectLst>
              <a:latin typeface="Bookman Old Style" pitchFamily="18" charset="0"/>
            </a:endParaRPr>
          </a:p>
          <a:p>
            <a:pPr algn="just">
              <a:defRPr/>
            </a:pPr>
            <a:r>
              <a:rPr lang="it-IT" sz="2400" dirty="0" smtClean="0">
                <a:solidFill>
                  <a:srgbClr val="CC0000"/>
                </a:solidFill>
                <a:latin typeface="Arial Rounded MT Bold" pitchFamily="34" charset="0"/>
              </a:rPr>
              <a:t>Stabilire priorità in base alla </a:t>
            </a:r>
            <a:r>
              <a:rPr lang="it-IT" sz="2400" b="1" i="1" dirty="0" smtClean="0">
                <a:solidFill>
                  <a:srgbClr val="CC0000"/>
                </a:solidFill>
                <a:effectLst>
                  <a:outerShdw blurRad="38100" dist="38100" dir="2700000" algn="tl">
                    <a:srgbClr val="000000">
                      <a:alpha val="43137"/>
                    </a:srgbClr>
                  </a:outerShdw>
                </a:effectLst>
                <a:latin typeface="Arial Rounded MT Bold" pitchFamily="34" charset="0"/>
              </a:rPr>
              <a:t>capacità individuale di trarre benefici dagli interventi </a:t>
            </a:r>
            <a:r>
              <a:rPr lang="it-IT" sz="2400" dirty="0" smtClean="0">
                <a:solidFill>
                  <a:srgbClr val="CC0000"/>
                </a:solidFill>
                <a:latin typeface="Arial Rounded MT Bold" pitchFamily="34" charset="0"/>
              </a:rPr>
              <a:t>significa favorire coloro che hanno la maggiore probabilità di utilizzare in modo positivo il sostegno che l’</a:t>
            </a:r>
            <a:r>
              <a:rPr lang="it-IT" sz="2400" b="1" i="1" dirty="0" smtClean="0">
                <a:solidFill>
                  <a:srgbClr val="CC0000"/>
                </a:solidFill>
                <a:effectLst>
                  <a:outerShdw blurRad="38100" dist="38100" dir="2700000" algn="tl">
                    <a:srgbClr val="000000">
                      <a:alpha val="43137"/>
                    </a:srgbClr>
                  </a:outerShdw>
                </a:effectLst>
                <a:latin typeface="Arial Rounded MT Bold" pitchFamily="34" charset="0"/>
              </a:rPr>
              <a:t>organizzazione</a:t>
            </a:r>
            <a:r>
              <a:rPr lang="it-IT" sz="2400" dirty="0" smtClean="0">
                <a:solidFill>
                  <a:srgbClr val="CC0000"/>
                </a:solidFill>
                <a:latin typeface="Arial Rounded MT Bold" pitchFamily="34" charset="0"/>
              </a:rPr>
              <a:t> è in grado di offrire, che non necessariamente si identificano con i soggetti più a rischio dal punto di vista dello stato di bisogno.</a:t>
            </a:r>
          </a:p>
          <a:p>
            <a:pPr algn="just">
              <a:spcBef>
                <a:spcPts val="1200"/>
              </a:spcBef>
              <a:defRPr/>
            </a:pPr>
            <a:r>
              <a:rPr lang="it-IT" sz="2400" dirty="0" smtClean="0">
                <a:solidFill>
                  <a:srgbClr val="CC0000"/>
                </a:solidFill>
                <a:latin typeface="Arial Rounded MT Bold" pitchFamily="34" charset="0"/>
              </a:rPr>
              <a:t>Il sostegno non dovrebbe oltrepassare il punto in cui l’utilità marginale è più elevata di quella relativa all’intervento in profondità</a:t>
            </a:r>
            <a:endParaRPr lang="it-IT" sz="2400" dirty="0">
              <a:solidFill>
                <a:srgbClr val="CC0000"/>
              </a:solidFill>
              <a:latin typeface="Arial Rounded MT Bold" pitchFamily="34" charset="0"/>
            </a:endParaRPr>
          </a:p>
        </p:txBody>
      </p:sp>
      <p:sp>
        <p:nvSpPr>
          <p:cNvPr id="9225" name="Text Box 9"/>
          <p:cNvSpPr txBox="1">
            <a:spLocks noChangeArrowheads="1"/>
          </p:cNvSpPr>
          <p:nvPr/>
        </p:nvSpPr>
        <p:spPr bwMode="auto">
          <a:xfrm>
            <a:off x="827584" y="5013176"/>
            <a:ext cx="7056784" cy="1200329"/>
          </a:xfrm>
          <a:prstGeom prst="rect">
            <a:avLst/>
          </a:prstGeom>
          <a:solidFill>
            <a:schemeClr val="bg1">
              <a:lumMod val="95000"/>
            </a:schemeClr>
          </a:solidFill>
          <a:ln w="9525">
            <a:noFill/>
            <a:miter lim="800000"/>
            <a:headEnd/>
            <a:tailEnd/>
          </a:ln>
          <a:effectLst/>
        </p:spPr>
        <p:txBody>
          <a:bodyPr wrap="square">
            <a:spAutoFit/>
          </a:bodyPr>
          <a:lstStyle/>
          <a:p>
            <a:pPr>
              <a:spcBef>
                <a:spcPct val="50000"/>
              </a:spcBef>
              <a:defRPr/>
            </a:pPr>
            <a:r>
              <a:rPr lang="it-IT" sz="3600" b="1" dirty="0" smtClean="0">
                <a:solidFill>
                  <a:srgbClr val="CC0000"/>
                </a:solidFill>
                <a:effectLst>
                  <a:outerShdw blurRad="38100" dist="38100" dir="2700000" algn="tl">
                    <a:srgbClr val="000000"/>
                  </a:outerShdw>
                </a:effectLst>
                <a:latin typeface="Arial Rounded MT Bold" pitchFamily="34" charset="0"/>
              </a:rPr>
              <a:t>Ipotesi della conservazione delle strutture esistenti</a:t>
            </a:r>
            <a:endParaRPr lang="it-IT" sz="3600" b="1" i="1" dirty="0">
              <a:solidFill>
                <a:srgbClr val="CC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egnaposto numero diapositiva 2"/>
          <p:cNvSpPr>
            <a:spLocks noGrp="1"/>
          </p:cNvSpPr>
          <p:nvPr>
            <p:ph type="sldNum" sz="quarter" idx="10"/>
          </p:nvPr>
        </p:nvSpPr>
        <p:spPr/>
        <p:txBody>
          <a:bodyPr/>
          <a:lstStyle/>
          <a:p>
            <a:pPr>
              <a:defRPr/>
            </a:pPr>
            <a:fld id="{876C6F15-D8C4-481E-9066-F053B7351101}" type="slidenum">
              <a:rPr lang="it-IT"/>
              <a:pPr>
                <a:defRPr/>
              </a:pPr>
              <a:t>35</a:t>
            </a:fld>
            <a:endParaRPr lang="it-IT"/>
          </a:p>
        </p:txBody>
      </p:sp>
      <p:sp>
        <p:nvSpPr>
          <p:cNvPr id="9224" name="Text Box 8"/>
          <p:cNvSpPr txBox="1">
            <a:spLocks noChangeArrowheads="1"/>
          </p:cNvSpPr>
          <p:nvPr/>
        </p:nvSpPr>
        <p:spPr bwMode="auto">
          <a:xfrm>
            <a:off x="755576" y="1700808"/>
            <a:ext cx="7777088" cy="3323987"/>
          </a:xfrm>
          <a:prstGeom prst="rect">
            <a:avLst/>
          </a:prstGeom>
          <a:noFill/>
          <a:ln w="9525">
            <a:noFill/>
            <a:miter lim="800000"/>
            <a:headEnd/>
            <a:tailEnd/>
          </a:ln>
          <a:effectLst/>
        </p:spPr>
        <p:txBody>
          <a:bodyPr wrap="square">
            <a:spAutoFit/>
          </a:bodyPr>
          <a:lstStyle/>
          <a:p>
            <a:pPr>
              <a:spcBef>
                <a:spcPct val="50000"/>
              </a:spcBef>
              <a:defRPr/>
            </a:pPr>
            <a:endParaRPr lang="it-IT" sz="800" b="1" dirty="0">
              <a:solidFill>
                <a:srgbClr val="CC0000"/>
              </a:solidFill>
              <a:effectLst>
                <a:outerShdw blurRad="38100" dist="38100" dir="2700000" algn="tl">
                  <a:srgbClr val="C0C0C0"/>
                </a:outerShdw>
              </a:effectLst>
              <a:latin typeface="Bookman Old Style" pitchFamily="18" charset="0"/>
            </a:endParaRPr>
          </a:p>
          <a:p>
            <a:pPr algn="just">
              <a:defRPr/>
            </a:pPr>
            <a:r>
              <a:rPr lang="it-IT" sz="2400" dirty="0" smtClean="0">
                <a:solidFill>
                  <a:srgbClr val="CC0000"/>
                </a:solidFill>
                <a:latin typeface="Arial Rounded MT Bold" pitchFamily="34" charset="0"/>
              </a:rPr>
              <a:t>Stabilire priorità in base a questo principio significa favorire coloro che sono già inseriti nel sistema dei servizi e coloro le cui problematiche corrispondono (e rispondono) ai metodi di intervento normalmente utilizzati, </a:t>
            </a:r>
            <a:r>
              <a:rPr lang="it-IT" sz="2400" dirty="0" smtClean="0">
                <a:solidFill>
                  <a:srgbClr val="CC0000"/>
                </a:solidFill>
                <a:latin typeface="Arial Rounded MT Bold" pitchFamily="34" charset="0"/>
              </a:rPr>
              <a:t>lasciando in attesa </a:t>
            </a:r>
            <a:r>
              <a:rPr lang="it-IT" sz="2400" dirty="0" smtClean="0">
                <a:solidFill>
                  <a:srgbClr val="CC0000"/>
                </a:solidFill>
                <a:latin typeface="Arial Rounded MT Bold" pitchFamily="34" charset="0"/>
              </a:rPr>
              <a:t>altri richiedenti.</a:t>
            </a:r>
          </a:p>
          <a:p>
            <a:pPr algn="just">
              <a:spcBef>
                <a:spcPts val="1200"/>
              </a:spcBef>
              <a:defRPr/>
            </a:pPr>
            <a:r>
              <a:rPr lang="it-IT" sz="2400" dirty="0" smtClean="0">
                <a:solidFill>
                  <a:srgbClr val="CC0000"/>
                </a:solidFill>
                <a:latin typeface="Arial Rounded MT Bold" pitchFamily="34" charset="0"/>
              </a:rPr>
              <a:t>Il sostegno agli utenti inseriti nei programmi non dovrebbe oltrepassare il punto in cui l’utilità marginale degli interventi si annulla (=0)</a:t>
            </a:r>
            <a:endParaRPr lang="it-IT" sz="2400" dirty="0">
              <a:solidFill>
                <a:srgbClr val="CC0000"/>
              </a:solidFill>
              <a:latin typeface="Arial Rounded MT Bold" pitchFamily="34" charset="0"/>
            </a:endParaRPr>
          </a:p>
        </p:txBody>
      </p:sp>
      <p:sp>
        <p:nvSpPr>
          <p:cNvPr id="9225" name="Text Box 9"/>
          <p:cNvSpPr txBox="1">
            <a:spLocks noChangeArrowheads="1"/>
          </p:cNvSpPr>
          <p:nvPr/>
        </p:nvSpPr>
        <p:spPr bwMode="auto">
          <a:xfrm>
            <a:off x="755576" y="620688"/>
            <a:ext cx="7056784" cy="646331"/>
          </a:xfrm>
          <a:prstGeom prst="rect">
            <a:avLst/>
          </a:prstGeom>
          <a:solidFill>
            <a:schemeClr val="bg1">
              <a:lumMod val="95000"/>
            </a:schemeClr>
          </a:solidFill>
          <a:ln w="9525">
            <a:noFill/>
            <a:miter lim="800000"/>
            <a:headEnd/>
            <a:tailEnd/>
          </a:ln>
          <a:effectLst/>
        </p:spPr>
        <p:txBody>
          <a:bodyPr wrap="square">
            <a:spAutoFit/>
          </a:bodyPr>
          <a:lstStyle/>
          <a:p>
            <a:pPr>
              <a:spcBef>
                <a:spcPct val="50000"/>
              </a:spcBef>
              <a:defRPr/>
            </a:pPr>
            <a:r>
              <a:rPr lang="it-IT" sz="3600" b="1" dirty="0" smtClean="0">
                <a:solidFill>
                  <a:srgbClr val="CC0000"/>
                </a:solidFill>
                <a:effectLst>
                  <a:outerShdw blurRad="38100" dist="38100" dir="2700000" algn="tl">
                    <a:srgbClr val="000000"/>
                  </a:outerShdw>
                </a:effectLst>
                <a:latin typeface="Arial Rounded MT Bold" pitchFamily="34" charset="0"/>
              </a:rPr>
              <a:t>L’intervento in profondità</a:t>
            </a:r>
            <a:endParaRPr lang="it-IT" sz="3600" b="1" i="1" dirty="0">
              <a:solidFill>
                <a:srgbClr val="CC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idx="4294967295"/>
          </p:nvPr>
        </p:nvSpPr>
        <p:spPr>
          <a:xfrm>
            <a:off x="467544" y="548680"/>
            <a:ext cx="8229600" cy="1143000"/>
          </a:xfrm>
        </p:spPr>
        <p:txBody>
          <a:bodyPr/>
          <a:lstStyle/>
          <a:p>
            <a:r>
              <a:rPr lang="it-IT" sz="4000" dirty="0" smtClean="0">
                <a:solidFill>
                  <a:srgbClr val="FF3300"/>
                </a:solidFill>
                <a:latin typeface="Arial Rounded MT Bold" pitchFamily="34" charset="0"/>
              </a:rPr>
              <a:t>Modalità alternative di allocazione nei servizi sociali</a:t>
            </a:r>
          </a:p>
        </p:txBody>
      </p:sp>
      <p:sp>
        <p:nvSpPr>
          <p:cNvPr id="4" name="Segnaposto numero diapositiva 3"/>
          <p:cNvSpPr>
            <a:spLocks noGrp="1"/>
          </p:cNvSpPr>
          <p:nvPr>
            <p:ph type="sldNum" sz="quarter" idx="10"/>
          </p:nvPr>
        </p:nvSpPr>
        <p:spPr/>
        <p:txBody>
          <a:bodyPr/>
          <a:lstStyle/>
          <a:p>
            <a:pPr>
              <a:defRPr/>
            </a:pPr>
            <a:fld id="{E8339A4A-455C-43D1-819E-84316FFC9607}" type="slidenum">
              <a:rPr lang="it-IT" smtClean="0"/>
              <a:pPr>
                <a:defRPr/>
              </a:pPr>
              <a:t>36</a:t>
            </a:fld>
            <a:endParaRPr lang="it-IT"/>
          </a:p>
        </p:txBody>
      </p:sp>
      <p:sp>
        <p:nvSpPr>
          <p:cNvPr id="23556" name="Rettangolo 4"/>
          <p:cNvSpPr>
            <a:spLocks noChangeArrowheads="1"/>
          </p:cNvSpPr>
          <p:nvPr/>
        </p:nvSpPr>
        <p:spPr bwMode="auto">
          <a:xfrm>
            <a:off x="683568" y="1700808"/>
            <a:ext cx="7632700" cy="5354637"/>
          </a:xfrm>
          <a:prstGeom prst="rect">
            <a:avLst/>
          </a:prstGeom>
          <a:noFill/>
          <a:ln w="9525">
            <a:noFill/>
            <a:miter lim="800000"/>
            <a:headEnd/>
            <a:tailEnd/>
          </a:ln>
        </p:spPr>
        <p:txBody>
          <a:bodyPr>
            <a:spAutoFit/>
          </a:bodyPr>
          <a:lstStyle/>
          <a:p>
            <a:pPr>
              <a:buClr>
                <a:srgbClr val="FF0000"/>
              </a:buClr>
              <a:buFont typeface="Wingdings" pitchFamily="2" charset="2"/>
              <a:buChar char="q"/>
            </a:pPr>
            <a:r>
              <a:rPr lang="it-IT" sz="2400" dirty="0">
                <a:latin typeface="Arial Rounded MT Bold" pitchFamily="34" charset="0"/>
              </a:rPr>
              <a:t>Coda (“first come, first </a:t>
            </a:r>
            <a:r>
              <a:rPr lang="it-IT" sz="2400" dirty="0" err="1">
                <a:latin typeface="Arial Rounded MT Bold" pitchFamily="34" charset="0"/>
              </a:rPr>
              <a:t>served</a:t>
            </a:r>
            <a:r>
              <a:rPr lang="it-IT" sz="2400" dirty="0">
                <a:latin typeface="Arial Rounded MT Bold" pitchFamily="34" charset="0"/>
              </a:rPr>
              <a:t>”);</a:t>
            </a:r>
          </a:p>
          <a:p>
            <a:r>
              <a:rPr lang="it-IT" dirty="0">
                <a:latin typeface="Arial Rounded MT Bold" pitchFamily="34" charset="0"/>
              </a:rPr>
              <a:t>problema dell’utilità marginale decrescente</a:t>
            </a:r>
          </a:p>
          <a:p>
            <a:pPr>
              <a:buClr>
                <a:srgbClr val="FF0000"/>
              </a:buClr>
              <a:buFont typeface="Wingdings" pitchFamily="2" charset="2"/>
              <a:buChar char="q"/>
            </a:pPr>
            <a:r>
              <a:rPr lang="it-IT" sz="2400" dirty="0">
                <a:latin typeface="Arial Rounded MT Bold" pitchFamily="34" charset="0"/>
              </a:rPr>
              <a:t>Lista d’attesa;</a:t>
            </a:r>
          </a:p>
          <a:p>
            <a:pPr>
              <a:buClr>
                <a:srgbClr val="FF0000"/>
              </a:buClr>
              <a:buFont typeface="Wingdings" pitchFamily="2" charset="2"/>
              <a:buChar char="q"/>
            </a:pPr>
            <a:r>
              <a:rPr lang="it-IT" sz="2400" dirty="0">
                <a:latin typeface="Arial Rounded MT Bold" pitchFamily="34" charset="0"/>
              </a:rPr>
              <a:t>Difficoltà nell’individuazione dei requisiti;</a:t>
            </a:r>
          </a:p>
          <a:p>
            <a:pPr>
              <a:buClr>
                <a:srgbClr val="FF0000"/>
              </a:buClr>
            </a:pPr>
            <a:r>
              <a:rPr lang="it-IT" dirty="0">
                <a:latin typeface="Arial Rounded MT Bold" pitchFamily="34" charset="0"/>
              </a:rPr>
              <a:t>modalità </a:t>
            </a:r>
            <a:r>
              <a:rPr lang="it-IT" i="1" dirty="0">
                <a:latin typeface="Arial Rounded MT Bold" pitchFamily="34" charset="0"/>
              </a:rPr>
              <a:t>di </a:t>
            </a:r>
            <a:r>
              <a:rPr lang="it-IT" i="1" dirty="0" err="1">
                <a:latin typeface="Arial Rounded MT Bold" pitchFamily="34" charset="0"/>
              </a:rPr>
              <a:t>eligibility</a:t>
            </a:r>
            <a:r>
              <a:rPr lang="it-IT" i="1" dirty="0">
                <a:latin typeface="Arial Rounded MT Bold" pitchFamily="34" charset="0"/>
              </a:rPr>
              <a:t> </a:t>
            </a:r>
            <a:r>
              <a:rPr lang="it-IT" dirty="0">
                <a:latin typeface="Arial Rounded MT Bold" pitchFamily="34" charset="0"/>
              </a:rPr>
              <a:t>che comportano effetti stigmatizzanti</a:t>
            </a:r>
          </a:p>
          <a:p>
            <a:pPr>
              <a:buClr>
                <a:srgbClr val="FF0000"/>
              </a:buClr>
              <a:buFont typeface="Wingdings" pitchFamily="2" charset="2"/>
              <a:buChar char="q"/>
            </a:pPr>
            <a:r>
              <a:rPr lang="it-IT" sz="2400" dirty="0">
                <a:latin typeface="Arial Rounded MT Bold" pitchFamily="34" charset="0"/>
              </a:rPr>
              <a:t> Divisione in parti uguali;</a:t>
            </a:r>
          </a:p>
          <a:p>
            <a:pPr>
              <a:buClr>
                <a:srgbClr val="FF0000"/>
              </a:buClr>
              <a:buFont typeface="Wingdings" pitchFamily="2" charset="2"/>
              <a:buChar char="q"/>
            </a:pPr>
            <a:r>
              <a:rPr lang="it-IT" sz="2400" dirty="0">
                <a:latin typeface="Arial Rounded MT Bold" pitchFamily="34" charset="0"/>
              </a:rPr>
              <a:t> Protezione della “comunità”;</a:t>
            </a:r>
          </a:p>
          <a:p>
            <a:pPr>
              <a:buClr>
                <a:srgbClr val="FF0000"/>
              </a:buClr>
              <a:buFont typeface="Wingdings" pitchFamily="2" charset="2"/>
              <a:buChar char="q"/>
            </a:pPr>
            <a:r>
              <a:rPr lang="it-IT" sz="2400" dirty="0">
                <a:latin typeface="Arial Rounded MT Bold" pitchFamily="34" charset="0"/>
              </a:rPr>
              <a:t> Criteri preferenziali;</a:t>
            </a:r>
          </a:p>
          <a:p>
            <a:pPr>
              <a:buClr>
                <a:srgbClr val="FF0000"/>
              </a:buClr>
            </a:pPr>
            <a:r>
              <a:rPr lang="it-IT" dirty="0">
                <a:latin typeface="Arial Rounded MT Bold" pitchFamily="34" charset="0"/>
              </a:rPr>
              <a:t>problema </a:t>
            </a:r>
            <a:r>
              <a:rPr lang="it-IT" dirty="0" smtClean="0">
                <a:latin typeface="Arial Rounded MT Bold" pitchFamily="34" charset="0"/>
              </a:rPr>
              <a:t>della discrezionalità</a:t>
            </a:r>
            <a:endParaRPr lang="it-IT" dirty="0">
              <a:latin typeface="Arial Rounded MT Bold" pitchFamily="34" charset="0"/>
            </a:endParaRPr>
          </a:p>
          <a:p>
            <a:pPr>
              <a:buClr>
                <a:srgbClr val="FF0000"/>
              </a:buClr>
              <a:buFont typeface="Wingdings" pitchFamily="2" charset="2"/>
              <a:buChar char="q"/>
            </a:pPr>
            <a:r>
              <a:rPr lang="it-IT" sz="2400" dirty="0">
                <a:latin typeface="Arial Rounded MT Bold" pitchFamily="34" charset="0"/>
              </a:rPr>
              <a:t> Designazione dei destinatari es. da parte delle</a:t>
            </a:r>
          </a:p>
          <a:p>
            <a:pPr>
              <a:buClr>
                <a:srgbClr val="FF0000"/>
              </a:buClr>
            </a:pPr>
            <a:r>
              <a:rPr lang="it-IT" sz="2400" dirty="0">
                <a:latin typeface="Arial Rounded MT Bold" pitchFamily="34" charset="0"/>
              </a:rPr>
              <a:t>organizzazioni </a:t>
            </a:r>
            <a:r>
              <a:rPr lang="it-IT" sz="2400" i="1" dirty="0">
                <a:latin typeface="Arial Rounded MT Bold" pitchFamily="34" charset="0"/>
              </a:rPr>
              <a:t>non profit</a:t>
            </a:r>
            <a:r>
              <a:rPr lang="it-IT" sz="2400" dirty="0">
                <a:latin typeface="Arial Rounded MT Bold" pitchFamily="34" charset="0"/>
              </a:rPr>
              <a:t>;</a:t>
            </a:r>
          </a:p>
          <a:p>
            <a:pPr>
              <a:buClr>
                <a:srgbClr val="FF0000"/>
              </a:buClr>
              <a:buFont typeface="Wingdings" pitchFamily="2" charset="2"/>
              <a:buChar char="q"/>
            </a:pPr>
            <a:r>
              <a:rPr lang="it-IT" sz="2400" dirty="0">
                <a:latin typeface="Arial Rounded MT Bold" pitchFamily="34" charset="0"/>
              </a:rPr>
              <a:t> Mercato</a:t>
            </a:r>
          </a:p>
          <a:p>
            <a:pPr>
              <a:buClr>
                <a:srgbClr val="FF0000"/>
              </a:buClr>
              <a:buFont typeface="Wingdings" pitchFamily="2" charset="2"/>
              <a:buChar char="q"/>
            </a:pPr>
            <a:r>
              <a:rPr lang="it-IT" sz="2400" dirty="0">
                <a:latin typeface="Arial Rounded MT Bold" pitchFamily="34" charset="0"/>
              </a:rPr>
              <a:t> Allocazione sulla base dei bisogni</a:t>
            </a:r>
          </a:p>
          <a:p>
            <a:endParaRPr lang="it-IT" sz="2400" dirty="0">
              <a:latin typeface="Arial Rounded MT Bold" pitchFamily="34" charset="0"/>
            </a:endParaRPr>
          </a:p>
          <a:p>
            <a:endParaRPr lang="it-IT" sz="2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79512" y="620688"/>
            <a:ext cx="8712968" cy="648512"/>
          </a:xfrm>
          <a:prstGeom prst="rect">
            <a:avLst/>
          </a:prstGeom>
          <a:noFill/>
          <a:ln w="22225" algn="ctr">
            <a:noFill/>
            <a:miter lim="800000"/>
            <a:headEnd/>
            <a:tailEnd/>
          </a:ln>
          <a:effectLst/>
        </p:spPr>
        <p:txBody>
          <a:bodyPr wrap="square" lIns="90000" tIns="46800" rIns="90000" bIns="46800" anchorCtr="1">
            <a:spAutoFit/>
          </a:bodyPr>
          <a:lstStyle/>
          <a:p>
            <a:pPr algn="ctr">
              <a:spcBef>
                <a:spcPct val="50000"/>
              </a:spcBef>
              <a:defRPr/>
            </a:pPr>
            <a:r>
              <a:rPr lang="it-IT" sz="3600" dirty="0" smtClean="0">
                <a:solidFill>
                  <a:srgbClr val="FF3300"/>
                </a:solidFill>
                <a:latin typeface="Arial Rounded MT Bold" pitchFamily="34" charset="0"/>
                <a:ea typeface="+mj-ea"/>
                <a:cs typeface="+mj-cs"/>
              </a:rPr>
              <a:t>Tecniche di </a:t>
            </a:r>
            <a:r>
              <a:rPr lang="it-IT" sz="3600" dirty="0" smtClean="0">
                <a:solidFill>
                  <a:srgbClr val="C00000"/>
                </a:solidFill>
                <a:latin typeface="Arial Rounded MT Bold" pitchFamily="34" charset="0"/>
                <a:ea typeface="+mj-ea"/>
                <a:cs typeface="+mj-cs"/>
              </a:rPr>
              <a:t>razionamento dei servizi</a:t>
            </a:r>
            <a:endParaRPr lang="it-IT" sz="3600" dirty="0">
              <a:solidFill>
                <a:srgbClr val="C00000"/>
              </a:solidFill>
              <a:latin typeface="Arial Rounded MT Bold" pitchFamily="34" charset="0"/>
              <a:ea typeface="+mj-ea"/>
              <a:cs typeface="+mj-cs"/>
            </a:endParaRPr>
          </a:p>
        </p:txBody>
      </p:sp>
      <p:sp>
        <p:nvSpPr>
          <p:cNvPr id="19" name="Segnaposto numero diapositiva 3"/>
          <p:cNvSpPr>
            <a:spLocks noGrp="1"/>
          </p:cNvSpPr>
          <p:nvPr>
            <p:ph type="sldNum" sz="quarter" idx="10"/>
          </p:nvPr>
        </p:nvSpPr>
        <p:spPr/>
        <p:txBody>
          <a:bodyPr/>
          <a:lstStyle>
            <a:lvl1pPr>
              <a:defRPr/>
            </a:lvl1pPr>
          </a:lstStyle>
          <a:p>
            <a:pPr>
              <a:defRPr/>
            </a:pPr>
            <a:fld id="{5A95ADE1-1127-4DA3-8115-BC571372A1E1}" type="slidenum">
              <a:rPr lang="it-IT" smtClean="0"/>
              <a:pPr>
                <a:defRPr/>
              </a:pPr>
              <a:t>37</a:t>
            </a:fld>
            <a:endParaRPr lang="it-IT" smtClean="0"/>
          </a:p>
        </p:txBody>
      </p:sp>
      <p:sp>
        <p:nvSpPr>
          <p:cNvPr id="13" name="CasellaDiTesto 12"/>
          <p:cNvSpPr txBox="1"/>
          <p:nvPr/>
        </p:nvSpPr>
        <p:spPr>
          <a:xfrm>
            <a:off x="539552" y="1412776"/>
            <a:ext cx="7776864" cy="3785652"/>
          </a:xfrm>
          <a:prstGeom prst="rect">
            <a:avLst/>
          </a:prstGeom>
          <a:solidFill>
            <a:schemeClr val="accent3">
              <a:lumMod val="95000"/>
            </a:schemeClr>
          </a:solidFill>
          <a:ln w="38100">
            <a:solidFill>
              <a:srgbClr val="FF9900"/>
            </a:solidFill>
          </a:ln>
          <a:effectLst>
            <a:glow rad="101600">
              <a:schemeClr val="accent4">
                <a:satMod val="175000"/>
                <a:alpha val="40000"/>
              </a:schemeClr>
            </a:glow>
            <a:innerShdw blurRad="63500" dist="50800" dir="8100000">
              <a:prstClr val="black">
                <a:alpha val="50000"/>
              </a:prstClr>
            </a:innerShdw>
            <a:reflection blurRad="6350" stA="52000" endA="300" endPos="35000" dir="5400000" sy="-100000" algn="bl" rotWithShape="0"/>
          </a:effectLst>
        </p:spPr>
        <p:txBody>
          <a:bodyPr wrap="square" rtlCol="0">
            <a:spAutoFit/>
          </a:bodyPr>
          <a:lstStyle/>
          <a:p>
            <a:pPr algn="just"/>
            <a:r>
              <a:rPr lang="it-IT" sz="2000" b="1" dirty="0" smtClean="0"/>
              <a:t>Il bisogno è effettivamente l’unico e indiscusso principio distributivo nell’ambito delle politiche sociali?</a:t>
            </a:r>
          </a:p>
          <a:p>
            <a:pPr algn="just"/>
            <a:endParaRPr lang="it-IT" sz="2000" b="1" dirty="0" smtClean="0"/>
          </a:p>
          <a:p>
            <a:pPr algn="just"/>
            <a:r>
              <a:rPr lang="it-IT" sz="2000" b="1" dirty="0" smtClean="0"/>
              <a:t>La risposta è negativa.</a:t>
            </a:r>
          </a:p>
          <a:p>
            <a:pPr algn="just"/>
            <a:r>
              <a:rPr lang="it-IT" sz="2000" b="1" dirty="0" smtClean="0"/>
              <a:t>Occorre individuare:</a:t>
            </a:r>
          </a:p>
          <a:p>
            <a:pPr marL="342900" indent="-342900" algn="just">
              <a:buAutoNum type="alphaLcParenR"/>
            </a:pPr>
            <a:r>
              <a:rPr lang="it-IT" sz="2000" b="1" dirty="0" smtClean="0"/>
              <a:t>g</a:t>
            </a:r>
            <a:r>
              <a:rPr lang="it-IT" sz="2000" b="1" dirty="0" smtClean="0"/>
              <a:t>li </a:t>
            </a:r>
            <a:r>
              <a:rPr lang="it-IT" sz="2000" b="1" dirty="0" smtClean="0"/>
              <a:t>obiettivi che giustificano gli interventi (esiti attesi);</a:t>
            </a:r>
          </a:p>
          <a:p>
            <a:pPr marL="342900" indent="-342900" algn="just">
              <a:buAutoNum type="alphaLcParenR"/>
            </a:pPr>
            <a:r>
              <a:rPr lang="it-IT" sz="2000" b="1" dirty="0" smtClean="0"/>
              <a:t>i</a:t>
            </a:r>
            <a:r>
              <a:rPr lang="it-IT" sz="2000" b="1" dirty="0" smtClean="0"/>
              <a:t> </a:t>
            </a:r>
            <a:r>
              <a:rPr lang="it-IT" sz="2000" b="1" dirty="0" smtClean="0"/>
              <a:t>criteri di classificazione dei soggetti nei gruppi selezionati come destinatari dei programmi.</a:t>
            </a:r>
          </a:p>
          <a:p>
            <a:pPr marL="342900" indent="-342900" algn="just"/>
            <a:endParaRPr lang="it-IT" sz="2000" b="1" dirty="0" smtClean="0"/>
          </a:p>
          <a:p>
            <a:pPr marL="82550" indent="4763" algn="just"/>
            <a:r>
              <a:rPr lang="it-IT" sz="2000" b="1" dirty="0" smtClean="0"/>
              <a:t>I criteri non sono </a:t>
            </a:r>
            <a:r>
              <a:rPr lang="it-IT" sz="2000" b="1" i="1" dirty="0" smtClean="0"/>
              <a:t>semplicemente</a:t>
            </a:r>
            <a:r>
              <a:rPr lang="it-IT" sz="2000" b="1" dirty="0" smtClean="0"/>
              <a:t> fondati sul bisogno, ma integrano misure della capacità dell’intervento di intercettare in tutto o in parte  il bisogno. </a:t>
            </a:r>
            <a:endParaRPr lang="it-IT" sz="20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79512" y="620688"/>
            <a:ext cx="8712968" cy="648512"/>
          </a:xfrm>
          <a:prstGeom prst="rect">
            <a:avLst/>
          </a:prstGeom>
          <a:noFill/>
          <a:ln w="22225" algn="ctr">
            <a:noFill/>
            <a:miter lim="800000"/>
            <a:headEnd/>
            <a:tailEnd/>
          </a:ln>
          <a:effectLst/>
        </p:spPr>
        <p:txBody>
          <a:bodyPr wrap="square" lIns="90000" tIns="46800" rIns="90000" bIns="46800" anchorCtr="1">
            <a:spAutoFit/>
          </a:bodyPr>
          <a:lstStyle/>
          <a:p>
            <a:pPr algn="ctr">
              <a:spcBef>
                <a:spcPct val="50000"/>
              </a:spcBef>
              <a:defRPr/>
            </a:pPr>
            <a:r>
              <a:rPr lang="it-IT" sz="3600" dirty="0" smtClean="0">
                <a:solidFill>
                  <a:srgbClr val="FF3300"/>
                </a:solidFill>
                <a:latin typeface="Arial Rounded MT Bold" pitchFamily="34" charset="0"/>
                <a:ea typeface="+mj-ea"/>
                <a:cs typeface="+mj-cs"/>
              </a:rPr>
              <a:t>Tecniche di </a:t>
            </a:r>
            <a:r>
              <a:rPr lang="it-IT" sz="3600" dirty="0" smtClean="0">
                <a:solidFill>
                  <a:srgbClr val="C00000"/>
                </a:solidFill>
                <a:latin typeface="Arial Rounded MT Bold" pitchFamily="34" charset="0"/>
                <a:ea typeface="+mj-ea"/>
                <a:cs typeface="+mj-cs"/>
              </a:rPr>
              <a:t>razionamento dei servizi</a:t>
            </a:r>
            <a:endParaRPr lang="it-IT" sz="3600" dirty="0">
              <a:solidFill>
                <a:srgbClr val="C00000"/>
              </a:solidFill>
              <a:latin typeface="Arial Rounded MT Bold" pitchFamily="34" charset="0"/>
              <a:ea typeface="+mj-ea"/>
              <a:cs typeface="+mj-cs"/>
            </a:endParaRPr>
          </a:p>
        </p:txBody>
      </p:sp>
      <p:sp>
        <p:nvSpPr>
          <p:cNvPr id="19" name="Segnaposto numero diapositiva 3"/>
          <p:cNvSpPr>
            <a:spLocks noGrp="1"/>
          </p:cNvSpPr>
          <p:nvPr>
            <p:ph type="sldNum" sz="quarter" idx="10"/>
          </p:nvPr>
        </p:nvSpPr>
        <p:spPr/>
        <p:txBody>
          <a:bodyPr/>
          <a:lstStyle>
            <a:lvl1pPr>
              <a:defRPr/>
            </a:lvl1pPr>
          </a:lstStyle>
          <a:p>
            <a:pPr>
              <a:defRPr/>
            </a:pPr>
            <a:fld id="{5A95ADE1-1127-4DA3-8115-BC571372A1E1}" type="slidenum">
              <a:rPr lang="it-IT" smtClean="0"/>
              <a:pPr>
                <a:defRPr/>
              </a:pPr>
              <a:t>38</a:t>
            </a:fld>
            <a:endParaRPr lang="it-IT" smtClean="0"/>
          </a:p>
        </p:txBody>
      </p:sp>
      <p:sp>
        <p:nvSpPr>
          <p:cNvPr id="11" name="CasellaDiTesto 10"/>
          <p:cNvSpPr txBox="1"/>
          <p:nvPr/>
        </p:nvSpPr>
        <p:spPr>
          <a:xfrm>
            <a:off x="179512" y="1916832"/>
            <a:ext cx="2267744" cy="800219"/>
          </a:xfrm>
          <a:prstGeom prst="rect">
            <a:avLst/>
          </a:prstGeom>
          <a:noFill/>
        </p:spPr>
        <p:txBody>
          <a:bodyPr wrap="square" rtlCol="0">
            <a:spAutoFit/>
          </a:bodyPr>
          <a:lstStyle/>
          <a:p>
            <a:r>
              <a:rPr lang="it-IT" sz="2800" b="1" dirty="0" smtClean="0"/>
              <a:t>DILUIZIONE</a:t>
            </a:r>
          </a:p>
          <a:p>
            <a:endParaRPr lang="it-IT" dirty="0"/>
          </a:p>
        </p:txBody>
      </p:sp>
      <p:sp>
        <p:nvSpPr>
          <p:cNvPr id="13" name="CasellaDiTesto 12"/>
          <p:cNvSpPr txBox="1"/>
          <p:nvPr/>
        </p:nvSpPr>
        <p:spPr>
          <a:xfrm>
            <a:off x="2483768" y="1412776"/>
            <a:ext cx="6120680" cy="1754326"/>
          </a:xfrm>
          <a:prstGeom prst="rect">
            <a:avLst/>
          </a:prstGeom>
          <a:solidFill>
            <a:schemeClr val="accent3">
              <a:lumMod val="95000"/>
            </a:schemeClr>
          </a:solidFill>
          <a:ln w="38100">
            <a:solidFill>
              <a:srgbClr val="FF9900"/>
            </a:solidFill>
          </a:ln>
          <a:effectLst>
            <a:glow rad="101600">
              <a:schemeClr val="accent4">
                <a:satMod val="175000"/>
                <a:alpha val="40000"/>
              </a:schemeClr>
            </a:glow>
            <a:innerShdw blurRad="63500" dist="50800" dir="8100000">
              <a:prstClr val="black">
                <a:alpha val="50000"/>
              </a:prstClr>
            </a:innerShdw>
            <a:reflection blurRad="6350" stA="52000" endA="300" endPos="35000" dir="5400000" sy="-100000" algn="bl" rotWithShape="0"/>
          </a:effectLst>
        </p:spPr>
        <p:txBody>
          <a:bodyPr wrap="square" rtlCol="0">
            <a:spAutoFit/>
          </a:bodyPr>
          <a:lstStyle/>
          <a:p>
            <a:pPr algn="just"/>
            <a:r>
              <a:rPr lang="it-IT" dirty="0" smtClean="0"/>
              <a:t>Mantiene invariato il numero degli assistiti comportando </a:t>
            </a:r>
            <a:r>
              <a:rPr lang="it-IT" dirty="0" smtClean="0"/>
              <a:t>un abbassamento </a:t>
            </a:r>
            <a:r>
              <a:rPr lang="it-IT" dirty="0" smtClean="0"/>
              <a:t>del livello qualitativo dei servizi, sulla base dell’assunto secondo cui</a:t>
            </a:r>
          </a:p>
          <a:p>
            <a:pPr algn="just"/>
            <a:r>
              <a:rPr lang="it-IT" b="1" i="1" dirty="0" smtClean="0">
                <a:effectLst>
                  <a:outerShdw blurRad="38100" dist="38100" dir="2700000" algn="tl">
                    <a:srgbClr val="000000">
                      <a:alpha val="43137"/>
                    </a:srgbClr>
                  </a:outerShdw>
                </a:effectLst>
              </a:rPr>
              <a:t>l</a:t>
            </a:r>
            <a:r>
              <a:rPr lang="it-IT" b="1" i="1" dirty="0" smtClean="0">
                <a:effectLst>
                  <a:outerShdw blurRad="38100" dist="38100" dir="2700000" algn="tl">
                    <a:srgbClr val="000000">
                      <a:alpha val="43137"/>
                    </a:srgbClr>
                  </a:outerShdw>
                </a:effectLst>
              </a:rPr>
              <a:t>e </a:t>
            </a:r>
            <a:r>
              <a:rPr lang="it-IT" b="1" i="1" dirty="0" smtClean="0">
                <a:effectLst>
                  <a:outerShdw blurRad="38100" dist="38100" dir="2700000" algn="tl">
                    <a:srgbClr val="000000">
                      <a:alpha val="43137"/>
                    </a:srgbClr>
                  </a:outerShdw>
                </a:effectLst>
              </a:rPr>
              <a:t>risorse “al margine” di un settore possono essere ridotte senza danneggiare ciò che è considerato il compito essenziale o </a:t>
            </a:r>
            <a:r>
              <a:rPr lang="it-IT" b="1" dirty="0" err="1" smtClean="0"/>
              <a:t>core</a:t>
            </a:r>
            <a:r>
              <a:rPr lang="it-IT" b="1" dirty="0" smtClean="0"/>
              <a:t> </a:t>
            </a:r>
            <a:r>
              <a:rPr lang="it-IT" b="1" dirty="0" err="1" smtClean="0"/>
              <a:t>function</a:t>
            </a:r>
            <a:r>
              <a:rPr lang="it-IT" b="1" dirty="0" smtClean="0"/>
              <a:t> </a:t>
            </a:r>
            <a:r>
              <a:rPr lang="it-IT" b="1" i="1" dirty="0" smtClean="0">
                <a:effectLst>
                  <a:outerShdw blurRad="38100" dist="38100" dir="2700000" algn="tl">
                    <a:srgbClr val="000000">
                      <a:alpha val="43137"/>
                    </a:srgbClr>
                  </a:outerShdw>
                </a:effectLst>
              </a:rPr>
              <a:t>del servizio</a:t>
            </a:r>
            <a:endParaRPr lang="it-IT" b="1" i="1" dirty="0">
              <a:effectLst>
                <a:outerShdw blurRad="38100" dist="38100" dir="2700000" algn="tl">
                  <a:srgbClr val="000000">
                    <a:alpha val="43137"/>
                  </a:srgbClr>
                </a:outerShdw>
              </a:effectLst>
            </a:endParaRPr>
          </a:p>
        </p:txBody>
      </p:sp>
      <p:sp>
        <p:nvSpPr>
          <p:cNvPr id="8" name="CasellaDiTesto 7"/>
          <p:cNvSpPr txBox="1"/>
          <p:nvPr/>
        </p:nvSpPr>
        <p:spPr>
          <a:xfrm>
            <a:off x="395536" y="3933056"/>
            <a:ext cx="8280920" cy="923330"/>
          </a:xfrm>
          <a:prstGeom prst="rect">
            <a:avLst/>
          </a:prstGeom>
          <a:solidFill>
            <a:schemeClr val="accent3">
              <a:lumMod val="95000"/>
            </a:schemeClr>
          </a:solidFill>
          <a:ln w="38100">
            <a:solidFill>
              <a:srgbClr val="FF9900"/>
            </a:solidFill>
          </a:ln>
          <a:effectLst>
            <a:glow rad="101600">
              <a:schemeClr val="accent4">
                <a:satMod val="175000"/>
                <a:alpha val="40000"/>
              </a:schemeClr>
            </a:glow>
            <a:innerShdw blurRad="63500" dist="50800" dir="8100000">
              <a:prstClr val="black">
                <a:alpha val="50000"/>
              </a:prstClr>
            </a:innerShdw>
            <a:reflection blurRad="6350" stA="52000" endA="300" endPos="35000" dir="5400000" sy="-100000" algn="bl" rotWithShape="0"/>
          </a:effectLst>
        </p:spPr>
        <p:txBody>
          <a:bodyPr wrap="square" rtlCol="0">
            <a:spAutoFit/>
          </a:bodyPr>
          <a:lstStyle/>
          <a:p>
            <a:pPr algn="just">
              <a:spcBef>
                <a:spcPts val="1200"/>
              </a:spcBef>
              <a:spcAft>
                <a:spcPts val="1200"/>
              </a:spcAft>
            </a:pPr>
            <a:r>
              <a:rPr lang="it-IT" dirty="0" smtClean="0"/>
              <a:t>L’</a:t>
            </a:r>
            <a:r>
              <a:rPr lang="it-IT" b="1" i="1" dirty="0" smtClean="0">
                <a:effectLst>
                  <a:outerShdw blurRad="38100" dist="38100" dir="2700000" algn="tl">
                    <a:srgbClr val="000000">
                      <a:alpha val="43137"/>
                    </a:srgbClr>
                  </a:outerShdw>
                </a:effectLst>
              </a:rPr>
              <a:t>utilità marginale </a:t>
            </a:r>
            <a:r>
              <a:rPr lang="it-IT" dirty="0" smtClean="0"/>
              <a:t>delle ultime </a:t>
            </a:r>
            <a:r>
              <a:rPr lang="it-IT" dirty="0" smtClean="0"/>
              <a:t>risorse impiegate è </a:t>
            </a:r>
            <a:r>
              <a:rPr lang="it-IT" dirty="0" smtClean="0"/>
              <a:t>considerata irrilevante rispetto alla realizzazione degli obiettivi generali o all’ammontare di benefici prodotti nei confronti dei destinatari degli interventi</a:t>
            </a:r>
          </a:p>
        </p:txBody>
      </p:sp>
      <p:sp>
        <p:nvSpPr>
          <p:cNvPr id="9" name="CasellaDiTesto 8"/>
          <p:cNvSpPr txBox="1"/>
          <p:nvPr/>
        </p:nvSpPr>
        <p:spPr>
          <a:xfrm>
            <a:off x="467544" y="5301208"/>
            <a:ext cx="8280920" cy="646331"/>
          </a:xfrm>
          <a:prstGeom prst="rect">
            <a:avLst/>
          </a:prstGeom>
          <a:solidFill>
            <a:schemeClr val="accent3">
              <a:lumMod val="95000"/>
            </a:schemeClr>
          </a:solidFill>
          <a:ln w="38100">
            <a:solidFill>
              <a:srgbClr val="FF9900"/>
            </a:solidFill>
          </a:ln>
          <a:effectLst>
            <a:glow rad="101600">
              <a:schemeClr val="accent4">
                <a:satMod val="175000"/>
                <a:alpha val="40000"/>
              </a:schemeClr>
            </a:glow>
            <a:innerShdw blurRad="63500" dist="50800" dir="8100000">
              <a:prstClr val="black">
                <a:alpha val="50000"/>
              </a:prstClr>
            </a:innerShdw>
            <a:reflection blurRad="6350" stA="52000" endA="300" endPos="35000" dir="5400000" sy="-100000" algn="bl" rotWithShape="0"/>
          </a:effectLst>
        </p:spPr>
        <p:txBody>
          <a:bodyPr wrap="square" rtlCol="0">
            <a:spAutoFit/>
          </a:bodyPr>
          <a:lstStyle/>
          <a:p>
            <a:pPr algn="just">
              <a:spcBef>
                <a:spcPts val="1200"/>
              </a:spcBef>
              <a:spcAft>
                <a:spcPts val="1200"/>
              </a:spcAft>
            </a:pPr>
            <a:r>
              <a:rPr lang="it-IT" dirty="0" smtClean="0"/>
              <a:t>Si pone il problema dell’</a:t>
            </a:r>
            <a:r>
              <a:rPr lang="it-IT" b="1" i="1" dirty="0" smtClean="0">
                <a:effectLst>
                  <a:outerShdw blurRad="38100" dist="38100" dir="2700000" algn="tl">
                    <a:srgbClr val="000000">
                      <a:alpha val="43137"/>
                    </a:srgbClr>
                  </a:outerShdw>
                </a:effectLst>
              </a:rPr>
              <a:t>effettiva</a:t>
            </a:r>
            <a:r>
              <a:rPr lang="it-IT" dirty="0" smtClean="0"/>
              <a:t> conoscenza della funzione di utilità marginale dei servizi sociali da parte degli attori e dei </a:t>
            </a:r>
            <a:r>
              <a:rPr lang="it-IT" i="1" dirty="0" err="1" smtClean="0"/>
              <a:t>decision</a:t>
            </a:r>
            <a:r>
              <a:rPr lang="it-IT" i="1" dirty="0" smtClean="0"/>
              <a:t> </a:t>
            </a:r>
            <a:r>
              <a:rPr lang="it-IT" i="1" dirty="0" err="1" smtClean="0"/>
              <a:t>makers</a:t>
            </a:r>
            <a:r>
              <a:rPr lang="it-IT" i="1" dirty="0" smtClean="0"/>
              <a:t> </a:t>
            </a:r>
            <a:r>
              <a:rPr lang="it-IT" dirty="0" smtClean="0"/>
              <a:t>politici</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p:cNvSpPr txBox="1">
            <a:spLocks noChangeArrowheads="1"/>
          </p:cNvSpPr>
          <p:nvPr/>
        </p:nvSpPr>
        <p:spPr bwMode="auto">
          <a:xfrm>
            <a:off x="179512" y="620688"/>
            <a:ext cx="8712968" cy="648512"/>
          </a:xfrm>
          <a:prstGeom prst="rect">
            <a:avLst/>
          </a:prstGeom>
          <a:noFill/>
          <a:ln w="22225" algn="ctr">
            <a:noFill/>
            <a:miter lim="800000"/>
            <a:headEnd/>
            <a:tailEnd/>
          </a:ln>
          <a:effectLst/>
        </p:spPr>
        <p:txBody>
          <a:bodyPr wrap="square" lIns="90000" tIns="46800" rIns="90000" bIns="46800" anchorCtr="1">
            <a:spAutoFit/>
          </a:bodyPr>
          <a:lstStyle/>
          <a:p>
            <a:pPr algn="ctr">
              <a:spcBef>
                <a:spcPct val="50000"/>
              </a:spcBef>
              <a:defRPr/>
            </a:pPr>
            <a:r>
              <a:rPr lang="it-IT" sz="3600" dirty="0" smtClean="0">
                <a:solidFill>
                  <a:srgbClr val="FF3300"/>
                </a:solidFill>
                <a:latin typeface="Arial Rounded MT Bold" pitchFamily="34" charset="0"/>
                <a:ea typeface="+mj-ea"/>
                <a:cs typeface="+mj-cs"/>
              </a:rPr>
              <a:t>Tecniche di </a:t>
            </a:r>
            <a:r>
              <a:rPr lang="it-IT" sz="3600" dirty="0" smtClean="0">
                <a:solidFill>
                  <a:srgbClr val="C00000"/>
                </a:solidFill>
                <a:latin typeface="Arial Rounded MT Bold" pitchFamily="34" charset="0"/>
                <a:ea typeface="+mj-ea"/>
                <a:cs typeface="+mj-cs"/>
              </a:rPr>
              <a:t>razionamento dei servizi</a:t>
            </a:r>
            <a:endParaRPr lang="it-IT" sz="3600" dirty="0">
              <a:solidFill>
                <a:srgbClr val="C00000"/>
              </a:solidFill>
              <a:latin typeface="Arial Rounded MT Bold" pitchFamily="34" charset="0"/>
              <a:ea typeface="+mj-ea"/>
              <a:cs typeface="+mj-cs"/>
            </a:endParaRPr>
          </a:p>
        </p:txBody>
      </p:sp>
      <p:sp>
        <p:nvSpPr>
          <p:cNvPr id="19" name="Segnaposto numero diapositiva 3"/>
          <p:cNvSpPr>
            <a:spLocks noGrp="1"/>
          </p:cNvSpPr>
          <p:nvPr>
            <p:ph type="sldNum" sz="quarter" idx="10"/>
          </p:nvPr>
        </p:nvSpPr>
        <p:spPr/>
        <p:txBody>
          <a:bodyPr/>
          <a:lstStyle>
            <a:lvl1pPr>
              <a:defRPr/>
            </a:lvl1pPr>
          </a:lstStyle>
          <a:p>
            <a:pPr>
              <a:defRPr/>
            </a:pPr>
            <a:fld id="{5A95ADE1-1127-4DA3-8115-BC571372A1E1}" type="slidenum">
              <a:rPr lang="it-IT" smtClean="0"/>
              <a:pPr>
                <a:defRPr/>
              </a:pPr>
              <a:t>39</a:t>
            </a:fld>
            <a:endParaRPr lang="it-IT" smtClean="0"/>
          </a:p>
        </p:txBody>
      </p:sp>
      <p:sp>
        <p:nvSpPr>
          <p:cNvPr id="12" name="CasellaDiTesto 11"/>
          <p:cNvSpPr txBox="1"/>
          <p:nvPr/>
        </p:nvSpPr>
        <p:spPr>
          <a:xfrm>
            <a:off x="395536" y="3140968"/>
            <a:ext cx="3719774" cy="954107"/>
          </a:xfrm>
          <a:prstGeom prst="rect">
            <a:avLst/>
          </a:prstGeom>
          <a:noFill/>
        </p:spPr>
        <p:txBody>
          <a:bodyPr wrap="square" rtlCol="0">
            <a:spAutoFit/>
          </a:bodyPr>
          <a:lstStyle/>
          <a:p>
            <a:r>
              <a:rPr lang="it-IT" sz="2800" b="1" dirty="0" smtClean="0"/>
              <a:t>CONCENTRAZIONE</a:t>
            </a:r>
          </a:p>
          <a:p>
            <a:endParaRPr lang="it-IT" sz="2800" dirty="0"/>
          </a:p>
        </p:txBody>
      </p:sp>
      <p:sp>
        <p:nvSpPr>
          <p:cNvPr id="14" name="CasellaDiTesto 13"/>
          <p:cNvSpPr txBox="1"/>
          <p:nvPr/>
        </p:nvSpPr>
        <p:spPr>
          <a:xfrm>
            <a:off x="4139952" y="2924944"/>
            <a:ext cx="4248472" cy="1200329"/>
          </a:xfrm>
          <a:prstGeom prst="rect">
            <a:avLst/>
          </a:prstGeom>
          <a:solidFill>
            <a:schemeClr val="accent3">
              <a:lumMod val="95000"/>
            </a:schemeClr>
          </a:solidFill>
          <a:ln w="38100">
            <a:solidFill>
              <a:srgbClr val="FF9900"/>
            </a:solidFill>
          </a:ln>
          <a:effectLst>
            <a:glow rad="101600">
              <a:schemeClr val="accent4">
                <a:satMod val="175000"/>
                <a:alpha val="40000"/>
              </a:schemeClr>
            </a:glow>
            <a:innerShdw blurRad="63500" dist="50800" dir="8100000">
              <a:prstClr val="black">
                <a:alpha val="50000"/>
              </a:prstClr>
            </a:innerShdw>
            <a:reflection blurRad="6350" stA="52000" endA="300" endPos="35000" dir="5400000" sy="-100000" algn="bl" rotWithShape="0"/>
          </a:effectLst>
        </p:spPr>
        <p:txBody>
          <a:bodyPr wrap="square" rtlCol="0">
            <a:spAutoFit/>
          </a:bodyPr>
          <a:lstStyle/>
          <a:p>
            <a:pPr algn="just"/>
            <a:r>
              <a:rPr lang="it-IT" dirty="0" smtClean="0"/>
              <a:t>Comporta una discontinuità nell’offerta o nella erogazione o una riduzione del servizio, che è messo a disposizione di un numero di utenti più limitato</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olo 1"/>
          <p:cNvSpPr>
            <a:spLocks noGrp="1"/>
          </p:cNvSpPr>
          <p:nvPr>
            <p:ph type="title" idx="4294967295"/>
          </p:nvPr>
        </p:nvSpPr>
        <p:spPr>
          <a:xfrm>
            <a:off x="395536" y="476672"/>
            <a:ext cx="8229600" cy="1143000"/>
          </a:xfrm>
        </p:spPr>
        <p:txBody>
          <a:bodyPr/>
          <a:lstStyle/>
          <a:p>
            <a:r>
              <a:rPr lang="it-IT" sz="3600" dirty="0" smtClean="0">
                <a:solidFill>
                  <a:srgbClr val="FF3300"/>
                </a:solidFill>
                <a:latin typeface="Arial Rounded MT Bold" pitchFamily="34" charset="0"/>
              </a:rPr>
              <a:t>Il problema etico nei livelli di allocazione delle risorse</a:t>
            </a:r>
            <a:endParaRPr lang="it-IT" sz="3600" dirty="0" smtClean="0"/>
          </a:p>
        </p:txBody>
      </p:sp>
      <p:sp>
        <p:nvSpPr>
          <p:cNvPr id="4" name="Segnaposto numero diapositiva 3"/>
          <p:cNvSpPr>
            <a:spLocks noGrp="1"/>
          </p:cNvSpPr>
          <p:nvPr>
            <p:ph type="sldNum" sz="quarter" idx="10"/>
          </p:nvPr>
        </p:nvSpPr>
        <p:spPr/>
        <p:txBody>
          <a:bodyPr/>
          <a:lstStyle/>
          <a:p>
            <a:pPr>
              <a:defRPr/>
            </a:pPr>
            <a:fld id="{02270705-6306-4B23-8F5D-D9CADFE18981}" type="slidenum">
              <a:rPr lang="it-IT" smtClean="0"/>
              <a:pPr>
                <a:defRPr/>
              </a:pPr>
              <a:t>40</a:t>
            </a:fld>
            <a:endParaRPr lang="it-IT"/>
          </a:p>
        </p:txBody>
      </p:sp>
      <p:sp>
        <p:nvSpPr>
          <p:cNvPr id="5" name="Rettangolo 4"/>
          <p:cNvSpPr/>
          <p:nvPr/>
        </p:nvSpPr>
        <p:spPr>
          <a:xfrm>
            <a:off x="683568" y="2132856"/>
            <a:ext cx="7559675" cy="3877985"/>
          </a:xfrm>
          <a:prstGeom prst="rect">
            <a:avLst/>
          </a:prstGeom>
        </p:spPr>
        <p:txBody>
          <a:bodyPr>
            <a:spAutoFit/>
          </a:bodyPr>
          <a:lstStyle/>
          <a:p>
            <a:pPr algn="just">
              <a:defRPr/>
            </a:pPr>
            <a:r>
              <a:rPr lang="it-IT" sz="2800" dirty="0">
                <a:latin typeface="Arial Rounded MT Bold" pitchFamily="34" charset="0"/>
              </a:rPr>
              <a:t>A livello </a:t>
            </a:r>
            <a:r>
              <a:rPr lang="it-IT" sz="2800" i="1" dirty="0">
                <a:effectLst>
                  <a:outerShdw blurRad="38100" dist="38100" dir="2700000" algn="tl">
                    <a:srgbClr val="000000">
                      <a:alpha val="43137"/>
                    </a:srgbClr>
                  </a:outerShdw>
                </a:effectLst>
                <a:latin typeface="Arial Rounded MT Bold" pitchFamily="34" charset="0"/>
              </a:rPr>
              <a:t>individuale</a:t>
            </a:r>
            <a:r>
              <a:rPr lang="it-IT" sz="2800" dirty="0">
                <a:latin typeface="Arial Rounded MT Bold" pitchFamily="34" charset="0"/>
              </a:rPr>
              <a:t> diamo per scontata l’esistenza di un diritto morale fondamentale alla prestazione (es. universalismo morale di </a:t>
            </a:r>
            <a:r>
              <a:rPr lang="it-IT" sz="2800" dirty="0" err="1">
                <a:latin typeface="Arial Rounded MT Bold" pitchFamily="34" charset="0"/>
              </a:rPr>
              <a:t>Rorty</a:t>
            </a:r>
            <a:r>
              <a:rPr lang="it-IT" sz="2800" dirty="0">
                <a:latin typeface="Arial Rounded MT Bold" pitchFamily="34" charset="0"/>
              </a:rPr>
              <a:t> rispetto al </a:t>
            </a:r>
            <a:r>
              <a:rPr lang="it-IT" sz="2800" i="1" dirty="0">
                <a:latin typeface="Arial Rounded MT Bold" pitchFamily="34" charset="0"/>
              </a:rPr>
              <a:t>triage</a:t>
            </a:r>
            <a:r>
              <a:rPr lang="it-IT" sz="2800" dirty="0">
                <a:latin typeface="Arial Rounded MT Bold" pitchFamily="34" charset="0"/>
              </a:rPr>
              <a:t> in senso economico).</a:t>
            </a:r>
          </a:p>
          <a:p>
            <a:pPr algn="just">
              <a:defRPr/>
            </a:pPr>
            <a:endParaRPr lang="it-IT" sz="1100" dirty="0">
              <a:latin typeface="Arial Rounded MT Bold" pitchFamily="34" charset="0"/>
            </a:endParaRPr>
          </a:p>
          <a:p>
            <a:pPr algn="just">
              <a:defRPr/>
            </a:pPr>
            <a:r>
              <a:rPr lang="it-IT" sz="2800" dirty="0">
                <a:latin typeface="Arial Rounded MT Bold" pitchFamily="34" charset="0"/>
              </a:rPr>
              <a:t>Sul piano giuridico ricorriamo alla distinzione tra diritti a contenuto materiale e </a:t>
            </a:r>
            <a:r>
              <a:rPr lang="it-IT" sz="2800" dirty="0" smtClean="0">
                <a:latin typeface="Arial Rounded MT Bold" pitchFamily="34" charset="0"/>
              </a:rPr>
              <a:t>procedurale</a:t>
            </a:r>
            <a:endParaRPr lang="it-IT" sz="2800" dirty="0">
              <a:latin typeface="Arial Rounded MT Bold" pitchFamily="34" charset="0"/>
            </a:endParaRPr>
          </a:p>
          <a:p>
            <a:pPr algn="just">
              <a:defRPr/>
            </a:pPr>
            <a:endParaRPr lang="it-IT" sz="1100" dirty="0">
              <a:latin typeface="Arial Rounded MT Bold"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0"/>
          </p:nvPr>
        </p:nvSpPr>
        <p:spPr/>
        <p:txBody>
          <a:bodyPr/>
          <a:lstStyle/>
          <a:p>
            <a:pPr>
              <a:defRPr/>
            </a:pPr>
            <a:fld id="{0E72A245-B48A-4D28-9153-166F39DAC8F1}" type="slidenum">
              <a:rPr lang="it-IT"/>
              <a:pPr>
                <a:defRPr/>
              </a:pPr>
              <a:t>41</a:t>
            </a:fld>
            <a:endParaRPr lang="it-IT"/>
          </a:p>
        </p:txBody>
      </p:sp>
      <p:graphicFrame>
        <p:nvGraphicFramePr>
          <p:cNvPr id="1026" name="Object 2"/>
          <p:cNvGraphicFramePr>
            <a:graphicFrameLocks noChangeAspect="1"/>
          </p:cNvGraphicFramePr>
          <p:nvPr>
            <p:ph type="dgm" idx="4294967295"/>
          </p:nvPr>
        </p:nvGraphicFramePr>
        <p:xfrm>
          <a:off x="250825" y="908050"/>
          <a:ext cx="8559800" cy="5245100"/>
        </p:xfrm>
        <a:graphic>
          <a:graphicData uri="http://schemas.openxmlformats.org/presentationml/2006/ole">
            <p:oleObj spid="_x0000_s1026" name="Organigramma" r:id="rId3" imgW="8528040" imgH="5225760" progId="">
              <p:embed followColorScheme="full"/>
            </p:oleObj>
          </a:graphicData>
        </a:graphic>
      </p:graphicFrame>
      <p:sp>
        <p:nvSpPr>
          <p:cNvPr id="1028" name="Text Box 3"/>
          <p:cNvSpPr txBox="1">
            <a:spLocks noChangeArrowheads="1"/>
          </p:cNvSpPr>
          <p:nvPr/>
        </p:nvSpPr>
        <p:spPr bwMode="auto">
          <a:xfrm>
            <a:off x="179388" y="404813"/>
            <a:ext cx="8748712" cy="519112"/>
          </a:xfrm>
          <a:prstGeom prst="rect">
            <a:avLst/>
          </a:prstGeom>
          <a:noFill/>
          <a:ln w="9525">
            <a:noFill/>
            <a:miter lim="800000"/>
            <a:headEnd/>
            <a:tailEnd/>
          </a:ln>
        </p:spPr>
        <p:txBody>
          <a:bodyPr>
            <a:spAutoFit/>
          </a:bodyPr>
          <a:lstStyle/>
          <a:p>
            <a:pPr algn="ctr">
              <a:spcBef>
                <a:spcPct val="50000"/>
              </a:spcBef>
            </a:pPr>
            <a:r>
              <a:rPr lang="it-IT" sz="2800" dirty="0">
                <a:solidFill>
                  <a:srgbClr val="FF3300"/>
                </a:solidFill>
                <a:latin typeface="Arial Rounded MT Bold" pitchFamily="34" charset="0"/>
              </a:rPr>
              <a:t>C</a:t>
            </a:r>
            <a:r>
              <a:rPr lang="it-IT" sz="2800" dirty="0" smtClean="0">
                <a:solidFill>
                  <a:srgbClr val="FF3300"/>
                </a:solidFill>
                <a:latin typeface="Arial Rounded MT Bold" pitchFamily="34" charset="0"/>
              </a:rPr>
              <a:t>lassificazione </a:t>
            </a:r>
            <a:r>
              <a:rPr lang="it-IT" sz="2800" dirty="0">
                <a:solidFill>
                  <a:srgbClr val="FF3300"/>
                </a:solidFill>
                <a:latin typeface="Arial Rounded MT Bold" pitchFamily="34" charset="0"/>
              </a:rPr>
              <a:t>dei diritti sociali</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0"/>
          </p:nvPr>
        </p:nvSpPr>
        <p:spPr/>
        <p:txBody>
          <a:bodyPr/>
          <a:lstStyle/>
          <a:p>
            <a:pPr>
              <a:defRPr/>
            </a:pPr>
            <a:fld id="{0E72A245-B48A-4D28-9153-166F39DAC8F1}" type="slidenum">
              <a:rPr lang="it-IT"/>
              <a:pPr>
                <a:defRPr/>
              </a:pPr>
              <a:t>42</a:t>
            </a:fld>
            <a:endParaRPr lang="it-IT"/>
          </a:p>
        </p:txBody>
      </p:sp>
      <p:sp>
        <p:nvSpPr>
          <p:cNvPr id="1028" name="Text Box 3"/>
          <p:cNvSpPr txBox="1">
            <a:spLocks noChangeArrowheads="1"/>
          </p:cNvSpPr>
          <p:nvPr/>
        </p:nvSpPr>
        <p:spPr bwMode="auto">
          <a:xfrm>
            <a:off x="179388" y="404813"/>
            <a:ext cx="8748712" cy="519112"/>
          </a:xfrm>
          <a:prstGeom prst="rect">
            <a:avLst/>
          </a:prstGeom>
          <a:noFill/>
          <a:ln w="9525">
            <a:noFill/>
            <a:miter lim="800000"/>
            <a:headEnd/>
            <a:tailEnd/>
          </a:ln>
        </p:spPr>
        <p:txBody>
          <a:bodyPr>
            <a:spAutoFit/>
          </a:bodyPr>
          <a:lstStyle/>
          <a:p>
            <a:pPr algn="ctr">
              <a:spcBef>
                <a:spcPct val="50000"/>
              </a:spcBef>
            </a:pPr>
            <a:r>
              <a:rPr lang="it-IT" sz="2800" dirty="0">
                <a:solidFill>
                  <a:srgbClr val="FF3300"/>
                </a:solidFill>
                <a:latin typeface="Arial Rounded MT Bold" pitchFamily="34" charset="0"/>
              </a:rPr>
              <a:t>C</a:t>
            </a:r>
            <a:r>
              <a:rPr lang="it-IT" sz="2800" dirty="0" smtClean="0">
                <a:solidFill>
                  <a:srgbClr val="FF3300"/>
                </a:solidFill>
                <a:latin typeface="Arial Rounded MT Bold" pitchFamily="34" charset="0"/>
              </a:rPr>
              <a:t>lassificazione </a:t>
            </a:r>
            <a:r>
              <a:rPr lang="it-IT" sz="2800" dirty="0">
                <a:solidFill>
                  <a:srgbClr val="FF3300"/>
                </a:solidFill>
                <a:latin typeface="Arial Rounded MT Bold" pitchFamily="34" charset="0"/>
              </a:rPr>
              <a:t>dei diritti sociali</a:t>
            </a:r>
          </a:p>
        </p:txBody>
      </p:sp>
      <p:sp>
        <p:nvSpPr>
          <p:cNvPr id="6" name="Rettangolo 5"/>
          <p:cNvSpPr/>
          <p:nvPr/>
        </p:nvSpPr>
        <p:spPr>
          <a:xfrm>
            <a:off x="755576" y="1268760"/>
            <a:ext cx="7559675" cy="4139595"/>
          </a:xfrm>
          <a:prstGeom prst="rect">
            <a:avLst/>
          </a:prstGeom>
        </p:spPr>
        <p:txBody>
          <a:bodyPr>
            <a:spAutoFit/>
          </a:bodyPr>
          <a:lstStyle/>
          <a:p>
            <a:pPr algn="just">
              <a:defRPr/>
            </a:pPr>
            <a:r>
              <a:rPr lang="it-IT" sz="2800" dirty="0" smtClean="0">
                <a:latin typeface="Arial Rounded MT Bold" pitchFamily="34" charset="0"/>
              </a:rPr>
              <a:t>I </a:t>
            </a:r>
            <a:r>
              <a:rPr lang="it-IT" sz="2800" i="1" dirty="0" smtClean="0">
                <a:effectLst>
                  <a:outerShdw blurRad="38100" dist="38100" dir="2700000" algn="tl">
                    <a:srgbClr val="000000">
                      <a:alpha val="43137"/>
                    </a:srgbClr>
                  </a:outerShdw>
                </a:effectLst>
                <a:latin typeface="Arial Rounded MT Bold" pitchFamily="34" charset="0"/>
              </a:rPr>
              <a:t>diritti sociali </a:t>
            </a:r>
            <a:r>
              <a:rPr lang="it-IT" sz="2800" dirty="0" smtClean="0">
                <a:latin typeface="Arial Rounded MT Bold" pitchFamily="34" charset="0"/>
              </a:rPr>
              <a:t>si concretizzano attraverso l’erogazione dei servizi/prestazioni</a:t>
            </a:r>
          </a:p>
          <a:p>
            <a:pPr algn="just">
              <a:defRPr/>
            </a:pPr>
            <a:endParaRPr lang="it-IT" sz="2800" dirty="0" smtClean="0">
              <a:latin typeface="Arial Rounded MT Bold" pitchFamily="34" charset="0"/>
            </a:endParaRPr>
          </a:p>
          <a:p>
            <a:pPr algn="just">
              <a:defRPr/>
            </a:pPr>
            <a:r>
              <a:rPr lang="it-IT" sz="2800" dirty="0" smtClean="0">
                <a:latin typeface="Arial Rounded MT Bold" pitchFamily="34" charset="0"/>
              </a:rPr>
              <a:t>I diritti a contenuto procedurale sono diritti “temporanei” (meccanismo </a:t>
            </a:r>
            <a:r>
              <a:rPr lang="it-IT" sz="2800" i="1" dirty="0" err="1" smtClean="0">
                <a:effectLst>
                  <a:outerShdw blurRad="38100" dist="38100" dir="2700000" algn="tl">
                    <a:srgbClr val="000000">
                      <a:alpha val="43137"/>
                    </a:srgbClr>
                  </a:outerShdw>
                </a:effectLst>
                <a:latin typeface="Arial Rounded MT Bold" pitchFamily="34" charset="0"/>
              </a:rPr>
              <a:t>in-out</a:t>
            </a:r>
            <a:r>
              <a:rPr lang="it-IT" sz="2800" dirty="0" smtClean="0">
                <a:latin typeface="Arial Rounded MT Bold" pitchFamily="34" charset="0"/>
              </a:rPr>
              <a:t>)</a:t>
            </a:r>
          </a:p>
          <a:p>
            <a:pPr algn="just">
              <a:defRPr/>
            </a:pPr>
            <a:endParaRPr lang="it-IT" sz="2800" dirty="0" smtClean="0">
              <a:latin typeface="Arial Rounded MT Bold" pitchFamily="34" charset="0"/>
            </a:endParaRPr>
          </a:p>
          <a:p>
            <a:pPr algn="just">
              <a:defRPr/>
            </a:pPr>
            <a:r>
              <a:rPr lang="it-IT" sz="2800" dirty="0" smtClean="0">
                <a:latin typeface="Arial Rounded MT Bold" pitchFamily="34" charset="0"/>
              </a:rPr>
              <a:t>Quale valore hanno il lessico e le retoriche della “cittadinanza” (“universalità”, “inclusione sociale”, ecc.)?</a:t>
            </a:r>
            <a:endParaRPr lang="it-IT" sz="2800" dirty="0">
              <a:latin typeface="Arial Rounded MT Bold" pitchFamily="34" charset="0"/>
            </a:endParaRPr>
          </a:p>
          <a:p>
            <a:pPr algn="just">
              <a:defRPr/>
            </a:pPr>
            <a:endParaRPr lang="it-IT" sz="1100"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3119</Words>
  <Application>Microsoft Office PowerPoint</Application>
  <PresentationFormat>Presentazione su schermo (4:3)</PresentationFormat>
  <Paragraphs>260</Paragraphs>
  <Slides>42</Slides>
  <Notes>1</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42</vt:i4>
      </vt:variant>
    </vt:vector>
  </HeadingPairs>
  <TitlesOfParts>
    <vt:vector size="44" baseType="lpstr">
      <vt:lpstr>Struttura predefinita</vt:lpstr>
      <vt:lpstr>Organigramma</vt:lpstr>
      <vt:lpstr>Diapositiva 1</vt:lpstr>
      <vt:lpstr>Origini del triage</vt:lpstr>
      <vt:lpstr>Origini del triage</vt:lpstr>
      <vt:lpstr>Diapositiva 4</vt:lpstr>
      <vt:lpstr>Diapositiva 5</vt:lpstr>
      <vt:lpstr>Obiettivi del triage</vt:lpstr>
      <vt:lpstr>Obiettivi del triage</vt:lpstr>
      <vt:lpstr>Livelli di allocazione delle risorse</vt:lpstr>
      <vt:lpstr>Livelli di allocazione delle risorse</vt:lpstr>
      <vt:lpstr>Classificazione del triage nei servizi sociali</vt:lpstr>
      <vt:lpstr>Classificazione del triage nei servizi sociali</vt:lpstr>
      <vt:lpstr>Caratteri del triage nei servizi sociali</vt:lpstr>
      <vt:lpstr>Caratteri del triage nei servizi sociali</vt:lpstr>
      <vt:lpstr>L’ipotesi di ricerca</vt:lpstr>
      <vt:lpstr>Diapositiva 15</vt:lpstr>
      <vt:lpstr>Diapositiva 16</vt:lpstr>
      <vt:lpstr>Diapositiva 17</vt:lpstr>
      <vt:lpstr>Diapositiva 18</vt:lpstr>
      <vt:lpstr>Punti di partenza</vt:lpstr>
      <vt:lpstr>Diapositiva 20</vt:lpstr>
      <vt:lpstr>Un caso di triage</vt:lpstr>
      <vt:lpstr>Punti di partenza</vt:lpstr>
      <vt:lpstr>Utilità marginale decrescente</vt:lpstr>
      <vt:lpstr>Triage e implementazione delle decisioni</vt:lpstr>
      <vt:lpstr>Diapositiva 25</vt:lpstr>
      <vt:lpstr>Selezione avversa</vt:lpstr>
      <vt:lpstr>Triage e creaming</vt:lpstr>
      <vt:lpstr>Triage e creaming</vt:lpstr>
      <vt:lpstr>Articolo 3 Cost.</vt:lpstr>
      <vt:lpstr>Triage e creaming</vt:lpstr>
      <vt:lpstr>Allocazione e valutazione dei costi </vt:lpstr>
      <vt:lpstr>Diapositiva 32</vt:lpstr>
      <vt:lpstr>Diapositiva 33</vt:lpstr>
      <vt:lpstr>Diapositiva 34</vt:lpstr>
      <vt:lpstr>Diapositiva 35</vt:lpstr>
      <vt:lpstr>Modalità alternative di allocazione nei servizi sociali</vt:lpstr>
      <vt:lpstr>Diapositiva 37</vt:lpstr>
      <vt:lpstr>Diapositiva 38</vt:lpstr>
      <vt:lpstr>Diapositiva 39</vt:lpstr>
      <vt:lpstr>Il problema etico nei livelli di allocazione delle risorse</vt:lpstr>
      <vt:lpstr>Diapositiva 41</vt:lpstr>
      <vt:lpstr>Diapositiva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Adverse selectionadverse selection Managed care 1. A stance adopted by health care insurers, which fiercely compete among themselves to insure the healthiest and wealthiest segment of a particular population, and thus adversely select the population which they target for selling insurance policies. See 'Safety net' hospital 2. A health plan, whether indemnity or managed care, is selected over other plans by enrollees who are more likely to file claims and use services, causing an inequitable proportion of enrollees requiring more medical services in that planMcGraw-Hill Concise Dictionary of Modern Medicine. © 2002 by The McGraw-Hill Companies, Inc.</dc:title>
  <dc:creator>MiniPc</dc:creator>
  <cp:lastModifiedBy>Windows User</cp:lastModifiedBy>
  <cp:revision>224</cp:revision>
  <dcterms:created xsi:type="dcterms:W3CDTF">2010-08-13T20:53:44Z</dcterms:created>
  <dcterms:modified xsi:type="dcterms:W3CDTF">2010-11-30T09:34:22Z</dcterms:modified>
</cp:coreProperties>
</file>