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60" r:id="rId3"/>
    <p:sldId id="259" r:id="rId4"/>
    <p:sldId id="261" r:id="rId5"/>
    <p:sldId id="265" r:id="rId6"/>
    <p:sldId id="256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ACF2"/>
    <a:srgbClr val="FE7EE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503B2-28AD-4113-80B3-B4A32046DC24}" type="datetimeFigureOut">
              <a:rPr lang="it-IT" smtClean="0"/>
              <a:pPr/>
              <a:t>17/10/2010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07402-9952-4F18-9C1D-0B04E9D0838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4C258-CF5D-4A0A-B672-CCE49F13E847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61181-AC84-4D73-900C-D04367D5EAE5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255A-6ABA-4FFE-BAE4-0DFD886D8C7F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9074F-CC71-49CA-889E-3D5592E899E7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8DE14-2AD2-40A5-A62B-965A5B2BF88A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95536" y="6356351"/>
            <a:ext cx="7128792" cy="313009"/>
          </a:xfrm>
        </p:spPr>
        <p:txBody>
          <a:bodyPr/>
          <a:lstStyle>
            <a:lvl1pPr>
              <a:defRPr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defRPr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7884368" y="6356351"/>
            <a:ext cx="1008112" cy="241001"/>
          </a:xfrm>
        </p:spPr>
        <p:txBody>
          <a:bodyPr/>
          <a:lstStyle>
            <a:lvl1pPr>
              <a:defRPr sz="4000" b="1">
                <a:latin typeface="Constantia" pitchFamily="18" charset="0"/>
              </a:defRPr>
            </a:lvl1pPr>
          </a:lstStyle>
          <a:p>
            <a:fld id="{28798357-6441-45CE-A78D-2225AB9B7D81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DF7C-8F3E-4DE5-8F6E-BA6BD7E0DF4A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2ACE-DD39-4FF3-88B2-0C2BAB73D006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99B03-48E2-40AA-9E38-9C51A798BE47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11FCA-DF0C-4198-BF32-661326DC47EF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D9AC7-DB78-4D45-823E-1E4763797567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>
                <a:alpha val="55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0DBCB-E6A1-44FF-994D-DF9B150C2ABC}" type="datetime1">
              <a:rPr lang="it-IT" smtClean="0"/>
              <a:pPr/>
              <a:t>17/10/2010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98357-6441-45CE-A78D-2225AB9B7D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4239799" cy="31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La produzione efficiente dei beni pubblici</a:t>
            </a:r>
            <a:br>
              <a:rPr lang="it-IT" sz="2800" dirty="0" smtClean="0"/>
            </a:br>
            <a:r>
              <a:rPr lang="it-IT" sz="2800" dirty="0" smtClean="0"/>
              <a:t>1</a:t>
            </a:r>
            <a:r>
              <a:rPr lang="it-IT" sz="2800" i="1" dirty="0" smtClean="0"/>
              <a:t>. </a:t>
            </a:r>
            <a:r>
              <a:rPr lang="it-IT" sz="2800" i="1" dirty="0" err="1" smtClean="0"/>
              <a:t>Trade-off</a:t>
            </a:r>
            <a:r>
              <a:rPr lang="it-IT" sz="2800" i="1" dirty="0" smtClean="0"/>
              <a:t> </a:t>
            </a:r>
            <a:r>
              <a:rPr lang="it-IT" sz="2800" dirty="0" smtClean="0"/>
              <a:t>tra beni pubblici e privati</a:t>
            </a:r>
            <a:endParaRPr lang="it-IT" sz="2800" dirty="0"/>
          </a:p>
        </p:txBody>
      </p:sp>
      <p:sp>
        <p:nvSpPr>
          <p:cNvPr id="7" name="Triangolo rettangolo 6"/>
          <p:cNvSpPr/>
          <p:nvPr/>
        </p:nvSpPr>
        <p:spPr>
          <a:xfrm rot="10800000">
            <a:off x="6228184" y="1916832"/>
            <a:ext cx="504056" cy="504056"/>
          </a:xfrm>
          <a:prstGeom prst="rt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4355976" y="1484784"/>
            <a:ext cx="4032448" cy="147732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Ipotesi:</a:t>
            </a:r>
          </a:p>
          <a:p>
            <a:pPr algn="just"/>
            <a:r>
              <a:rPr lang="it-IT" dirty="0" smtClean="0"/>
              <a:t>Più beni privati si consumano meno la famiglia è disposta a rinunciare al bene pubblico per ottenere unità addizionali del bene privato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572000" y="3212976"/>
            <a:ext cx="4104456" cy="1754326"/>
          </a:xfrm>
          <a:prstGeom prst="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dirty="0" smtClean="0"/>
              <a:t>Il </a:t>
            </a:r>
            <a:r>
              <a:rPr lang="it-IT" i="1" dirty="0" err="1" smtClean="0"/>
              <a:t>government</a:t>
            </a:r>
            <a:r>
              <a:rPr lang="it-IT" dirty="0" smtClean="0"/>
              <a:t> non produce il bene pubblico (z=0):</a:t>
            </a:r>
          </a:p>
          <a:p>
            <a:pPr marL="342900" indent="-342900"/>
            <a:r>
              <a:rPr lang="it-IT" dirty="0" smtClean="0"/>
              <a:t>	MAX benessere della famiglia corrisponde al punto C (tutto il reddito è speso per acquistare beni privati)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395536" y="5157192"/>
            <a:ext cx="3816424" cy="648072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it-IT" dirty="0" smtClean="0"/>
              <a:t>2. Il </a:t>
            </a:r>
            <a:r>
              <a:rPr lang="it-IT" i="1" dirty="0" err="1" smtClean="0"/>
              <a:t>government</a:t>
            </a:r>
            <a:r>
              <a:rPr lang="it-IT" dirty="0" smtClean="0"/>
              <a:t> decide di produrre la quantità z</a:t>
            </a:r>
            <a:r>
              <a:rPr lang="it-IT" baseline="30000" dirty="0" smtClean="0"/>
              <a:t>1</a:t>
            </a:r>
            <a:r>
              <a:rPr lang="it-IT" dirty="0" smtClean="0"/>
              <a:t> del bene pubblico</a:t>
            </a:r>
            <a:endParaRPr lang="it-IT" dirty="0"/>
          </a:p>
        </p:txBody>
      </p:sp>
      <p:sp>
        <p:nvSpPr>
          <p:cNvPr id="13" name="Freccia a destra 12"/>
          <p:cNvSpPr/>
          <p:nvPr/>
        </p:nvSpPr>
        <p:spPr>
          <a:xfrm>
            <a:off x="4283968" y="5229200"/>
            <a:ext cx="648072" cy="576064"/>
          </a:xfrm>
          <a:prstGeom prst="rightArrow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sellaDiTesto 13"/>
          <p:cNvSpPr txBox="1"/>
          <p:nvPr/>
        </p:nvSpPr>
        <p:spPr>
          <a:xfrm>
            <a:off x="4932040" y="5229200"/>
            <a:ext cx="3816424" cy="923330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it-IT" dirty="0" smtClean="0"/>
              <a:t>La famiglia è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indifferente</a:t>
            </a:r>
            <a:r>
              <a:rPr lang="it-IT" dirty="0" smtClean="0"/>
              <a:t> tra il punto </a:t>
            </a:r>
            <a:r>
              <a:rPr lang="it-IT" b="1" dirty="0" smtClean="0"/>
              <a:t>C</a:t>
            </a:r>
            <a:r>
              <a:rPr lang="it-IT" dirty="0" smtClean="0"/>
              <a:t> e il punto </a:t>
            </a:r>
            <a:r>
              <a:rPr lang="it-IT" b="1" dirty="0" smtClean="0"/>
              <a:t>B. </a:t>
            </a:r>
            <a:r>
              <a:rPr lang="it-IT" dirty="0" smtClean="0"/>
              <a:t>Il </a:t>
            </a:r>
            <a:r>
              <a:rPr lang="it-IT" dirty="0" err="1" smtClean="0"/>
              <a:t>max</a:t>
            </a:r>
            <a:r>
              <a:rPr lang="it-IT" dirty="0" smtClean="0"/>
              <a:t> che sarà disposta a pagare per ottenere z</a:t>
            </a:r>
            <a:r>
              <a:rPr lang="it-IT" baseline="30000" dirty="0" smtClean="0"/>
              <a:t>1  </a:t>
            </a:r>
            <a:r>
              <a:rPr lang="it-IT" dirty="0" smtClean="0"/>
              <a:t>sarà </a:t>
            </a:r>
            <a:r>
              <a:rPr lang="it-IT" dirty="0" err="1" smtClean="0"/>
              <a:t>A̅B̅</a:t>
            </a:r>
            <a:endParaRPr lang="it-IT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3805240" cy="2998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La produzione efficiente dei beni pubblici</a:t>
            </a:r>
            <a:br>
              <a:rPr lang="it-IT" sz="2800" dirty="0" smtClean="0"/>
            </a:br>
            <a:r>
              <a:rPr lang="it-IT" sz="2800" dirty="0" smtClean="0"/>
              <a:t>1</a:t>
            </a:r>
            <a:r>
              <a:rPr lang="it-IT" sz="2800" i="1" dirty="0" smtClean="0"/>
              <a:t>. </a:t>
            </a:r>
            <a:r>
              <a:rPr lang="it-IT" sz="2800" i="1" dirty="0" err="1" smtClean="0"/>
              <a:t>Trade-off</a:t>
            </a:r>
            <a:r>
              <a:rPr lang="it-IT" sz="2800" i="1" dirty="0" smtClean="0"/>
              <a:t> </a:t>
            </a:r>
            <a:r>
              <a:rPr lang="it-IT" sz="2800" dirty="0" smtClean="0"/>
              <a:t>tra beni pubblici e privati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467544" y="3356992"/>
            <a:ext cx="288032" cy="1152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7" name="Segnaposto piè di pagina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cxnSp>
        <p:nvCxnSpPr>
          <p:cNvPr id="9" name="Connettore 1 8"/>
          <p:cNvCxnSpPr/>
          <p:nvPr/>
        </p:nvCxnSpPr>
        <p:spPr>
          <a:xfrm rot="5400000">
            <a:off x="2591780" y="4041068"/>
            <a:ext cx="360040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2483768" y="42210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z</a:t>
            </a:r>
            <a:r>
              <a:rPr lang="it-IT" b="1" baseline="30000" dirty="0" smtClean="0"/>
              <a:t>1</a:t>
            </a:r>
            <a:r>
              <a:rPr lang="it-IT" b="1" dirty="0" smtClean="0"/>
              <a:t>+1</a:t>
            </a:r>
            <a:endParaRPr lang="it-IT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4572000" y="2060848"/>
            <a:ext cx="3960440" cy="249299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2">
                  <a:lumMod val="40000"/>
                  <a:lumOff val="6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it-IT" dirty="0" smtClean="0"/>
              <a:t>Al variare della quantità di bene pubblico offerta (es. da z</a:t>
            </a:r>
            <a:r>
              <a:rPr lang="it-IT" baseline="30000" dirty="0" smtClean="0"/>
              <a:t>1</a:t>
            </a:r>
            <a:r>
              <a:rPr lang="it-IT" dirty="0" smtClean="0"/>
              <a:t> a z</a:t>
            </a:r>
            <a:r>
              <a:rPr lang="it-IT" baseline="30000" dirty="0" smtClean="0"/>
              <a:t>1</a:t>
            </a:r>
            <a:r>
              <a:rPr lang="it-IT" dirty="0" smtClean="0"/>
              <a:t>+1) si ottiene la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disponibilità marginale a pagare</a:t>
            </a:r>
            <a:r>
              <a:rPr lang="it-IT" dirty="0" smtClean="0"/>
              <a:t> per il bene pubblico da parte della famiglia (intesa come consumatore), che si indica con </a:t>
            </a:r>
            <a:r>
              <a:rPr lang="it-IT" b="1" dirty="0" smtClean="0"/>
              <a:t>MWP</a:t>
            </a:r>
            <a:r>
              <a:rPr lang="it-IT" dirty="0" smtClean="0"/>
              <a:t>:</a:t>
            </a:r>
          </a:p>
          <a:p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899592" y="515719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Per z</a:t>
            </a:r>
            <a:r>
              <a:rPr lang="it-IT" baseline="30000" dirty="0" smtClean="0"/>
              <a:t>1</a:t>
            </a:r>
            <a:r>
              <a:rPr lang="it-IT" dirty="0" smtClean="0"/>
              <a:t> unità del bene pubblico MWP=A̅B̅</a:t>
            </a:r>
          </a:p>
          <a:p>
            <a:pPr algn="ctr"/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2915816" y="3573016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MWP</a:t>
            </a:r>
            <a:endParaRPr lang="it-IT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Curva della disponibilità marginale a pagare aggregata</a:t>
            </a:r>
            <a:endParaRPr lang="it-IT" sz="3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614712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ttangolo 3"/>
          <p:cNvSpPr/>
          <p:nvPr/>
        </p:nvSpPr>
        <p:spPr>
          <a:xfrm>
            <a:off x="5220072" y="1412776"/>
            <a:ext cx="1224136" cy="3960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259632" y="1988840"/>
            <a:ext cx="3960440" cy="432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195736" y="2420888"/>
            <a:ext cx="3024336" cy="576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5076056" y="1772816"/>
            <a:ext cx="3744416" cy="1477328"/>
          </a:xfrm>
          <a:prstGeom prst="rect">
            <a:avLst/>
          </a:prstGeom>
          <a:solidFill>
            <a:schemeClr val="bg1">
              <a:lumMod val="85000"/>
            </a:schemeClr>
          </a:solidFill>
          <a:ln cap="rnd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La disponibilità aggregata a pagare per z</a:t>
            </a:r>
            <a:r>
              <a:rPr lang="it-IT" baseline="30000" dirty="0" smtClean="0"/>
              <a:t>1</a:t>
            </a:r>
            <a:r>
              <a:rPr lang="it-IT" dirty="0" smtClean="0"/>
              <a:t> unità del bene pubblico è A+B+C (l’individuo 1 è disposto a pagare A; l’individuo 2 è disposto a pagare </a:t>
            </a:r>
            <a:r>
              <a:rPr lang="it-IT" dirty="0" err="1" smtClean="0"/>
              <a:t>A+B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5076056" y="3573016"/>
            <a:ext cx="3744416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 cap="rnd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(</a:t>
            </a:r>
            <a:r>
              <a:rPr lang="it-IT" dirty="0" err="1" smtClean="0"/>
              <a:t>A+B</a:t>
            </a:r>
            <a:r>
              <a:rPr lang="it-IT" dirty="0" smtClean="0"/>
              <a:t>)=(</a:t>
            </a:r>
            <a:r>
              <a:rPr lang="it-IT" dirty="0" err="1" smtClean="0"/>
              <a:t>B+C</a:t>
            </a:r>
            <a:r>
              <a:rPr lang="it-IT" dirty="0" smtClean="0"/>
              <a:t>) poiché per ottenere MWP aggregata si somma in senso verticale (perché non viene limitata la possibilità che altri consumino il bene pubblico) MWP</a:t>
            </a:r>
            <a:r>
              <a:rPr lang="it-IT" baseline="30000" dirty="0"/>
              <a:t>2</a:t>
            </a:r>
            <a:r>
              <a:rPr lang="it-IT" dirty="0" smtClean="0"/>
              <a:t> a MWP</a:t>
            </a:r>
            <a:r>
              <a:rPr lang="it-IT" baseline="30000" dirty="0"/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Offerta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ottima</a:t>
            </a:r>
            <a:r>
              <a:rPr lang="it-IT" dirty="0" smtClean="0"/>
              <a:t> del bene pubblico</a:t>
            </a:r>
            <a:endParaRPr lang="it-I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lum bright="10000" contrast="20000"/>
          </a:blip>
          <a:srcRect/>
          <a:stretch>
            <a:fillRect/>
          </a:stretch>
        </p:blipFill>
        <p:spPr bwMode="auto">
          <a:xfrm>
            <a:off x="395536" y="1196752"/>
            <a:ext cx="681037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236296" y="1196752"/>
            <a:ext cx="1656184" cy="34163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1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1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 wrap="square" rtlCol="0">
            <a:spAutoFit/>
          </a:bodyPr>
          <a:lstStyle/>
          <a:p>
            <a:r>
              <a:rPr lang="it-IT" dirty="0" smtClean="0"/>
              <a:t>La somma delle disponibilità marginali a pagare da parte di tutte le famiglie è uguale al costo marginale della produzione del bene pubblico (che determina la quantità </a:t>
            </a:r>
            <a:r>
              <a:rPr lang="it-IT" dirty="0" err="1" smtClean="0"/>
              <a:t>z*</a:t>
            </a:r>
            <a:r>
              <a:rPr lang="it-IT" dirty="0" smtClean="0"/>
              <a:t>)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683568" y="4941168"/>
            <a:ext cx="8136904" cy="9848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b="1" dirty="0" err="1"/>
              <a:t>a</a:t>
            </a:r>
            <a:r>
              <a:rPr lang="it-IT" b="1" dirty="0" err="1" smtClean="0"/>
              <a:t>+b</a:t>
            </a:r>
            <a:r>
              <a:rPr lang="it-IT" dirty="0" smtClean="0"/>
              <a:t> copre esattamente il costo di produzione di </a:t>
            </a:r>
            <a:r>
              <a:rPr lang="it-IT" sz="2000" b="1" dirty="0" err="1" smtClean="0"/>
              <a:t>z*</a:t>
            </a:r>
            <a:endParaRPr lang="it-IT" sz="2000" b="1" dirty="0" smtClean="0"/>
          </a:p>
          <a:p>
            <a:endParaRPr lang="it-IT" dirty="0" err="1"/>
          </a:p>
          <a:p>
            <a:r>
              <a:rPr lang="it-IT" b="1" dirty="0" smtClean="0"/>
              <a:t>a</a:t>
            </a:r>
            <a:r>
              <a:rPr lang="it-IT" dirty="0" smtClean="0"/>
              <a:t>=MWP</a:t>
            </a:r>
            <a:r>
              <a:rPr lang="it-IT" baseline="30000" dirty="0"/>
              <a:t>1</a:t>
            </a:r>
            <a:r>
              <a:rPr lang="it-IT" dirty="0" smtClean="0"/>
              <a:t> e </a:t>
            </a:r>
            <a:r>
              <a:rPr lang="it-IT" b="1" dirty="0" smtClean="0"/>
              <a:t>b</a:t>
            </a:r>
            <a:r>
              <a:rPr lang="it-IT" dirty="0" smtClean="0"/>
              <a:t>=MWP</a:t>
            </a:r>
            <a:r>
              <a:rPr lang="it-IT" baseline="30000" dirty="0"/>
              <a:t>2</a:t>
            </a:r>
            <a:r>
              <a:rPr lang="it-IT" dirty="0" smtClean="0"/>
              <a:t> quando </a:t>
            </a:r>
            <a:r>
              <a:rPr lang="it-IT" sz="2000" b="1" dirty="0"/>
              <a:t>z</a:t>
            </a:r>
            <a:r>
              <a:rPr lang="it-IT" sz="2000" dirty="0"/>
              <a:t>=</a:t>
            </a:r>
            <a:r>
              <a:rPr lang="it-IT" sz="2000" b="1" dirty="0"/>
              <a:t>z*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Offerta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ottima</a:t>
            </a:r>
            <a:r>
              <a:rPr lang="it-IT" dirty="0" smtClean="0"/>
              <a:t> del bene pubblico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99592" y="1556792"/>
            <a:ext cx="7416824" cy="440120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35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Per quantità del bene pubblico </a:t>
            </a:r>
            <a:r>
              <a:rPr lang="it-IT" sz="2400" b="1" dirty="0" smtClean="0"/>
              <a:t>z</a:t>
            </a:r>
            <a:r>
              <a:rPr lang="it-IT" sz="2400" dirty="0" smtClean="0"/>
              <a:t> </a:t>
            </a:r>
            <a:r>
              <a:rPr lang="it-IT" sz="2400" b="1" dirty="0" smtClean="0"/>
              <a:t>&gt;</a:t>
            </a:r>
            <a:r>
              <a:rPr lang="it-IT" sz="2400" dirty="0" smtClean="0"/>
              <a:t> </a:t>
            </a:r>
            <a:r>
              <a:rPr lang="it-IT" sz="2400" dirty="0" err="1" smtClean="0"/>
              <a:t>z*</a:t>
            </a:r>
            <a:r>
              <a:rPr lang="it-IT" sz="2400" dirty="0"/>
              <a:t> </a:t>
            </a:r>
            <a:r>
              <a:rPr lang="it-IT" sz="2400" dirty="0" smtClean="0"/>
              <a:t>le famiglie non sono disponibili a rinunciare ad un ammontare sufficiente di consumo di altri beni per coprire il costo di produzione dell’unità finale del bene pubblico.</a:t>
            </a:r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Nei mercati privati la condizione di efficienza </a:t>
            </a:r>
            <a:r>
              <a:rPr lang="it-IT" sz="2400" dirty="0" err="1" smtClean="0"/>
              <a:t>paretiana</a:t>
            </a:r>
            <a:r>
              <a:rPr lang="it-IT" sz="2400" dirty="0" smtClean="0"/>
              <a:t> richiede che</a:t>
            </a:r>
          </a:p>
          <a:p>
            <a:pPr algn="ctr"/>
            <a:r>
              <a:rPr lang="it-IT" sz="3200" dirty="0" err="1"/>
              <a:t>p</a:t>
            </a:r>
            <a:r>
              <a:rPr lang="it-IT" sz="3200" dirty="0" err="1" smtClean="0"/>
              <a:t>=MC</a:t>
            </a:r>
            <a:endParaRPr lang="it-IT" sz="3200" dirty="0" smtClean="0"/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dove </a:t>
            </a:r>
            <a:r>
              <a:rPr lang="it-IT" sz="3200" i="1" dirty="0" smtClean="0"/>
              <a:t>p</a:t>
            </a:r>
            <a:r>
              <a:rPr lang="it-IT" sz="2400" dirty="0" smtClean="0"/>
              <a:t> è la disponibilità marginale a pagare </a:t>
            </a:r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individuale</a:t>
            </a:r>
            <a:r>
              <a:rPr lang="it-IT" sz="2400" dirty="0" smtClean="0"/>
              <a:t>, in quanto si tratta di beni privati puri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7859216" cy="562074"/>
          </a:xfrm>
        </p:spPr>
        <p:txBody>
          <a:bodyPr>
            <a:normAutofit/>
          </a:bodyPr>
          <a:lstStyle/>
          <a:p>
            <a:r>
              <a:rPr lang="it-IT" sz="2800" dirty="0" smtClean="0"/>
              <a:t>L’offerta non </a:t>
            </a:r>
            <a:r>
              <a:rPr lang="it-IT" sz="2800" dirty="0" err="1" smtClean="0"/>
              <a:t>Pareto-efficiente</a:t>
            </a:r>
            <a:r>
              <a:rPr lang="it-IT" sz="2800" dirty="0" smtClean="0"/>
              <a:t> di beni pubblici</a:t>
            </a:r>
            <a:endParaRPr lang="it-IT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611560" y="908720"/>
            <a:ext cx="7696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611560" y="5301208"/>
            <a:ext cx="7704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Il criterio dell’efficienza </a:t>
            </a:r>
            <a:r>
              <a:rPr lang="it-IT" dirty="0" err="1" smtClean="0"/>
              <a:t>paretiana</a:t>
            </a:r>
            <a:r>
              <a:rPr lang="it-IT" dirty="0" smtClean="0"/>
              <a:t> richiede che il pedaggio uguagli il costo marginale, che però è nullo: non costa nulla consentire ad una vettura aggiuntiva di attraversare il ponte</a:t>
            </a:r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1331640" y="3356992"/>
            <a:ext cx="2088232" cy="936104"/>
          </a:xfrm>
          <a:prstGeom prst="rect">
            <a:avLst/>
          </a:prstGeom>
          <a:solidFill>
            <a:srgbClr val="FFC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/>
              <a:t>L’offerta non </a:t>
            </a:r>
            <a:r>
              <a:rPr lang="it-IT" sz="2800" dirty="0" err="1" smtClean="0"/>
              <a:t>Pareto-efficiente</a:t>
            </a:r>
            <a:r>
              <a:rPr lang="it-IT" sz="2800" dirty="0" smtClean="0"/>
              <a:t> di beni pubblici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611560" y="1412776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Tuttavia il ponte non è un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bene pubblico puro</a:t>
            </a:r>
            <a:r>
              <a:rPr lang="it-IT" sz="2400" dirty="0" smtClean="0"/>
              <a:t>: </a:t>
            </a:r>
            <a:r>
              <a:rPr lang="it-IT" dirty="0" smtClean="0"/>
              <a:t>è possibile escludere alcuni utilizzatori, per esempio imponendo un pedaggio per coprire i costi di costruzione:</a:t>
            </a:r>
          </a:p>
          <a:p>
            <a:pPr algn="just"/>
            <a:r>
              <a:rPr lang="it-IT" dirty="0" smtClean="0"/>
              <a:t>all’aumento del pedaggio corrisponde una diminuzione del numero di attraversamenti del ponte, ossia il rapporto tra le due grandezze è inversamente proporzionale. 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755576" y="3212976"/>
            <a:ext cx="432048" cy="43204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755576" y="3933056"/>
            <a:ext cx="432048" cy="432048"/>
          </a:xfrm>
          <a:prstGeom prst="rect">
            <a:avLst/>
          </a:prstGeom>
          <a:gradFill flip="none" rotWithShape="1">
            <a:gsLst>
              <a:gs pos="0">
                <a:srgbClr val="FFFFFF"/>
              </a:gs>
              <a:gs pos="16000">
                <a:srgbClr val="1F1F1F"/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5999">
                <a:srgbClr val="1F1F1F"/>
              </a:gs>
              <a:gs pos="78999">
                <a:srgbClr val="FFFFFF"/>
              </a:gs>
              <a:gs pos="100000">
                <a:srgbClr val="7F7F7F"/>
              </a:gs>
            </a:gsLst>
            <a:lin ang="2700000" scaled="1"/>
            <a:tileRect/>
          </a:gradFill>
          <a:ln>
            <a:solidFill>
              <a:schemeClr val="accent1">
                <a:shade val="50000"/>
              </a:schemeClr>
            </a:solidFill>
          </a:ln>
          <a:scene3d>
            <a:camera prst="orthographicFront"/>
            <a:lightRig rig="threePt" dir="t"/>
          </a:scene3d>
          <a:sp3d prstMaterial="powder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1403648" y="3212976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urplus</a:t>
            </a:r>
            <a:r>
              <a:rPr lang="it-IT" dirty="0" smtClean="0"/>
              <a:t> del produttore (pedaggio x numero di attraversamenti del ponte</a:t>
            </a:r>
            <a:endParaRPr lang="it-IT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1475656" y="3861048"/>
            <a:ext cx="7128792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p</a:t>
            </a:r>
            <a:r>
              <a:rPr lang="it-IT" dirty="0" smtClean="0"/>
              <a:t>erdita dei consumatori (potenziali utilizzatori del ponte) a causa del pedaggio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11560" y="4869160"/>
            <a:ext cx="7920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 smtClean="0">
                <a:solidFill>
                  <a:srgbClr val="FF0000"/>
                </a:solidFill>
              </a:rPr>
              <a:t>Sommando la perdita dei consumatori e il </a:t>
            </a:r>
            <a:r>
              <a:rPr lang="it-IT" sz="2000" b="1" i="1" dirty="0" smtClean="0">
                <a:solidFill>
                  <a:srgbClr val="FF0000"/>
                </a:solidFill>
              </a:rPr>
              <a:t>surplus</a:t>
            </a:r>
            <a:r>
              <a:rPr lang="it-IT" sz="2000" b="1" dirty="0" smtClean="0">
                <a:solidFill>
                  <a:srgbClr val="FF0000"/>
                </a:solidFill>
              </a:rPr>
              <a:t> del produttore si ottiene la perdita aggregata determinata dall’introduzione del pedaggio</a:t>
            </a:r>
            <a:endParaRPr lang="it-IT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Equilibrio di </a:t>
            </a:r>
            <a:r>
              <a:rPr lang="it-IT" dirty="0" err="1" smtClean="0"/>
              <a:t>Lindhal</a:t>
            </a:r>
            <a:endParaRPr lang="it-I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7591425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ACF2">
            <a:alpha val="6666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Equilibrio di </a:t>
            </a:r>
            <a:r>
              <a:rPr lang="it-IT" dirty="0" err="1" smtClean="0"/>
              <a:t>Lindhal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8357-6441-45CE-A78D-2225AB9B7D81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39552" y="1556792"/>
            <a:ext cx="806489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Assumendo, per semplicità, che la società sia composta da due soli individui ciascuno pagherà secondo la rispettiva curva di domanda per il bene pubblico in modo da uguagliare la 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somma delle imposte versate</a:t>
            </a:r>
            <a:r>
              <a:rPr lang="it-IT" sz="2400" dirty="0" smtClean="0"/>
              <a:t> e il costo marginale di produzione del bene pubblico: per ciascuna unità di bene pubblico</a:t>
            </a:r>
          </a:p>
          <a:p>
            <a:pPr algn="just">
              <a:buBlip>
                <a:blip r:embed="rId2"/>
              </a:buBlip>
            </a:pPr>
            <a:r>
              <a:rPr lang="it-IT" sz="2400" dirty="0"/>
              <a:t> </a:t>
            </a:r>
            <a:r>
              <a:rPr lang="it-IT" sz="2400" dirty="0" smtClean="0"/>
              <a:t>l’individuo 1 pagherà P </a:t>
            </a:r>
            <a:r>
              <a:rPr lang="it-IT" sz="2400" baseline="30000" dirty="0" smtClean="0"/>
              <a:t>A</a:t>
            </a:r>
            <a:r>
              <a:rPr lang="it-IT" sz="2400" dirty="0" smtClean="0"/>
              <a:t> </a:t>
            </a:r>
            <a:r>
              <a:rPr lang="it-IT" sz="2400" dirty="0" smtClean="0">
                <a:latin typeface="Agency FB"/>
              </a:rPr>
              <a:t>$</a:t>
            </a:r>
            <a:endParaRPr lang="it-IT" sz="2400" dirty="0" smtClean="0"/>
          </a:p>
          <a:p>
            <a:pPr algn="just">
              <a:buBlip>
                <a:blip r:embed="rId2"/>
              </a:buBlip>
            </a:pPr>
            <a:r>
              <a:rPr lang="it-IT" sz="2400" dirty="0"/>
              <a:t> </a:t>
            </a:r>
            <a:r>
              <a:rPr lang="it-IT" sz="2400" dirty="0" smtClean="0"/>
              <a:t>l’individuo 2 pagherà P </a:t>
            </a:r>
            <a:r>
              <a:rPr lang="it-IT" sz="2400" baseline="30000" dirty="0" smtClean="0"/>
              <a:t>B</a:t>
            </a:r>
            <a:r>
              <a:rPr lang="it-IT" sz="2400" dirty="0" smtClean="0"/>
              <a:t> </a:t>
            </a:r>
            <a:r>
              <a:rPr lang="it-IT" sz="2400" dirty="0" smtClean="0">
                <a:latin typeface="Agency FB"/>
              </a:rPr>
              <a:t>$</a:t>
            </a:r>
            <a:endParaRPr lang="it-IT" sz="2400" dirty="0" smtClean="0"/>
          </a:p>
          <a:p>
            <a:pPr algn="just"/>
            <a:endParaRPr lang="it-IT" sz="2400" dirty="0"/>
          </a:p>
          <a:p>
            <a:pPr algn="just"/>
            <a:r>
              <a:rPr lang="it-IT" sz="2400" dirty="0" smtClean="0"/>
              <a:t>Entrambi gli individui domandano </a:t>
            </a:r>
            <a:r>
              <a:rPr lang="it-IT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x*</a:t>
            </a:r>
            <a:r>
              <a:rPr lang="it-IT" sz="2400" dirty="0" smtClean="0"/>
              <a:t> unità del bene x (il bene pubblico) e consumano la stessa quantità di bene pubblico, ma si differenziano per l’aliquota applicata.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697</Words>
  <Application>Microsoft Office PowerPoint</Application>
  <PresentationFormat>Presentazione su schermo 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La produzione efficiente dei beni pubblici 1. Trade-off tra beni pubblici e privati</vt:lpstr>
      <vt:lpstr>La produzione efficiente dei beni pubblici 1. Trade-off tra beni pubblici e privati</vt:lpstr>
      <vt:lpstr>Curva della disponibilità marginale a pagare aggregata</vt:lpstr>
      <vt:lpstr>Offerta ottima del bene pubblico</vt:lpstr>
      <vt:lpstr>Offerta ottima del bene pubblico</vt:lpstr>
      <vt:lpstr>L’offerta non Pareto-efficiente di beni pubblici</vt:lpstr>
      <vt:lpstr>L’offerta non Pareto-efficiente di beni pubblici</vt:lpstr>
      <vt:lpstr>Equilibrio di Lindhal</vt:lpstr>
      <vt:lpstr>Equilibrio di Lindhal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31</cp:revision>
  <dcterms:created xsi:type="dcterms:W3CDTF">2010-10-17T16:50:22Z</dcterms:created>
  <dcterms:modified xsi:type="dcterms:W3CDTF">2010-10-17T19:21:58Z</dcterms:modified>
</cp:coreProperties>
</file>