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4"/>
  </p:notesMasterIdLst>
  <p:sldIdLst>
    <p:sldId id="256" r:id="rId2"/>
    <p:sldId id="257" r:id="rId3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24" autoAdjust="0"/>
  </p:normalViewPr>
  <p:slideViewPr>
    <p:cSldViewPr>
      <p:cViewPr varScale="1">
        <p:scale>
          <a:sx n="69" d="100"/>
          <a:sy n="69" d="100"/>
        </p:scale>
        <p:origin x="-141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0B8ACF-40DA-4406-AD78-9E2E826810EF}" type="datetimeFigureOut">
              <a:rPr lang="it-IT" smtClean="0"/>
              <a:t>10/10/2010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E4DD05-1233-459A-B577-2000E342A5AA}" type="slidenum">
              <a:rPr lang="it-IT" smtClean="0"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9" name="Sottotitolo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  <p:sp>
        <p:nvSpPr>
          <p:cNvPr id="28" name="Segnaposto data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F8F814A5-A304-400E-9CD5-1DE27407BA87}" type="datetime1">
              <a:rPr lang="it-IT" smtClean="0"/>
              <a:t>10/10/2010</a:t>
            </a:fld>
            <a:endParaRPr lang="it-IT"/>
          </a:p>
        </p:txBody>
      </p:sp>
      <p:sp>
        <p:nvSpPr>
          <p:cNvPr id="17" name="Segnaposto piè di pagina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r>
              <a:rPr lang="it-IT" smtClean="0"/>
              <a:t>Corso di Analisi delle politiche pubbliche e della protezione sociale a.a. 2010-2011</a:t>
            </a:r>
            <a:endParaRPr lang="it-IT"/>
          </a:p>
        </p:txBody>
      </p:sp>
      <p:sp>
        <p:nvSpPr>
          <p:cNvPr id="10" name="Rettangolo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ttangolo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ttangolo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ttangolo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Connettore 1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Connettore 1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Connettore 1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Connettore 1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Connettore 1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Connettore 1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ttangolo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e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e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e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e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e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egnaposto numero diapositiva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DE14C467-3288-4B46-919F-1CA09BAA8BFD}" type="slidenum">
              <a:rPr lang="it-IT" smtClean="0"/>
              <a:t>‹N›</a:t>
            </a:fld>
            <a:endParaRPr lang="it-I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8" name="Segnaposto contenuto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9C9CA843-90FC-47A8-9E30-39025EA62122}" type="datetime1">
              <a:rPr lang="it-IT" smtClean="0"/>
              <a:t>10/10/2010</a:t>
            </a:fld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DE14C467-3288-4B46-919F-1CA09BAA8BFD}" type="slidenum">
              <a:rPr lang="it-IT" smtClean="0"/>
              <a:t>‹N›</a:t>
            </a:fld>
            <a:endParaRPr lang="it-IT"/>
          </a:p>
        </p:txBody>
      </p:sp>
      <p:sp>
        <p:nvSpPr>
          <p:cNvPr id="10" name="Segnaposto piè di pagina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r>
              <a:rPr lang="it-IT" smtClean="0"/>
              <a:t>Corso di Analisi delle politiche pubbliche e della protezione sociale a.a. 2010-2011</a:t>
            </a:r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D9D5988C-C45B-4E18-B59C-92515A3513CF}" type="datetime1">
              <a:rPr lang="it-IT" smtClean="0"/>
              <a:t>10/10/2010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r>
              <a:rPr lang="it-IT" smtClean="0"/>
              <a:t>Corso di Analisi delle politiche pubbliche e della protezione sociale a.a. 2010-2011</a:t>
            </a:r>
            <a:endParaRPr lang="it-IT"/>
          </a:p>
        </p:txBody>
      </p:sp>
      <p:sp>
        <p:nvSpPr>
          <p:cNvPr id="9" name="Rettangolo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ttangolo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ttangolo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ttangolo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Connettore 1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Connettore 1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Connettore 1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Connettore 1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Connettore 1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ttangolo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e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e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e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e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e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Connettore 1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DE14C467-3288-4B46-919F-1CA09BAA8BFD}" type="slidenum">
              <a:rPr lang="it-IT" smtClean="0"/>
              <a:t>‹N›</a:t>
            </a:fld>
            <a:endParaRPr lang="it-I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66D06-9741-4979-B509-FD5B54A5B344}" type="datetime1">
              <a:rPr lang="it-IT" smtClean="0"/>
              <a:t>10/10/2010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Corso di Analisi delle politiche pubbliche e della protezione sociale a.a. 2010-2011</a:t>
            </a: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4C467-3288-4B46-919F-1CA09BAA8BFD}" type="slidenum">
              <a:rPr lang="it-IT" smtClean="0"/>
              <a:t>‹N›</a:t>
            </a:fld>
            <a:endParaRPr lang="it-IT"/>
          </a:p>
        </p:txBody>
      </p:sp>
      <p:sp>
        <p:nvSpPr>
          <p:cNvPr id="9" name="Segnaposto contenuto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11" name="Segnaposto contenuto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DADE9-361A-40A5-9F9D-AB4D05D6AF80}" type="datetime1">
              <a:rPr lang="it-IT" smtClean="0"/>
              <a:t>10/10/2010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Corso di Analisi delle politiche pubbliche e della protezione sociale a.a. 2010-2011</a:t>
            </a:r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4C467-3288-4B46-919F-1CA09BAA8BFD}" type="slidenum">
              <a:rPr lang="it-IT" smtClean="0"/>
              <a:t>‹N›</a:t>
            </a:fld>
            <a:endParaRPr lang="it-IT"/>
          </a:p>
        </p:txBody>
      </p:sp>
      <p:sp>
        <p:nvSpPr>
          <p:cNvPr id="11" name="Segnaposto contenuto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13" name="Segnaposto contenuto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12" name="Segnaposto testo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14" name="Segnaposto testo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6" name="Segnaposto data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4E7504A6-5836-415E-A2F2-6628DA4A76F5}" type="datetime1">
              <a:rPr lang="it-IT" smtClean="0"/>
              <a:t>10/10/2010</a:t>
            </a:fld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DE14C467-3288-4B46-919F-1CA09BAA8BFD}" type="slidenum">
              <a:rPr lang="it-IT" smtClean="0"/>
              <a:t>‹N›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r>
              <a:rPr lang="it-IT" smtClean="0"/>
              <a:t>Corso di Analisi delle politiche pubbliche e della protezione sociale a.a. 2010-2011</a:t>
            </a:r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D76B1-0F34-4A45-9594-D82BF472A024}" type="datetime1">
              <a:rPr lang="it-IT" smtClean="0"/>
              <a:t>10/10/2010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Corso di Analisi delle politiche pubbliche e della protezione sociale a.a. 2010-2011</a:t>
            </a:r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4C467-3288-4B46-919F-1CA09BAA8BFD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nettore 1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8" name="Connettore 1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Connettore 1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Connettore 1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ttangolo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Connettore 1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e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Segnaposto contenuto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21" name="Segnaposto data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6CFE7887-E8B2-4F66-83EE-6C76E04E170C}" type="datetime1">
              <a:rPr lang="it-IT" smtClean="0"/>
              <a:t>10/10/2010</a:t>
            </a:fld>
            <a:endParaRPr lang="it-IT"/>
          </a:p>
        </p:txBody>
      </p:sp>
      <p:sp>
        <p:nvSpPr>
          <p:cNvPr id="22" name="Segnaposto numero diapositiva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DE14C467-3288-4B46-919F-1CA09BAA8BFD}" type="slidenum">
              <a:rPr lang="it-IT" smtClean="0"/>
              <a:t>‹N›</a:t>
            </a:fld>
            <a:endParaRPr lang="it-IT"/>
          </a:p>
        </p:txBody>
      </p:sp>
      <p:sp>
        <p:nvSpPr>
          <p:cNvPr id="23" name="Segnaposto piè di pagina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r>
              <a:rPr lang="it-IT" smtClean="0"/>
              <a:t>Corso di Analisi delle politiche pubbliche e della protezione sociale a.a. 2010-2011</a:t>
            </a:r>
            <a:endParaRPr lang="it-I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nettore 1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e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it-IT" smtClean="0"/>
              <a:t>Fare clic sull'icona per inserire un'immagine</a:t>
            </a:r>
            <a:endParaRPr kumimoji="0" lang="en-US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10" name="Connettore 1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ttangolo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Connettore 1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Connettore 1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Connettore 1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Segnaposto data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825EF178-B055-47B1-96A2-CCBA535DE278}" type="datetime1">
              <a:rPr lang="it-IT" smtClean="0"/>
              <a:t>10/10/2010</a:t>
            </a:fld>
            <a:endParaRPr lang="it-IT"/>
          </a:p>
        </p:txBody>
      </p:sp>
      <p:sp>
        <p:nvSpPr>
          <p:cNvPr id="18" name="Segnaposto numero diapositiva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DE14C467-3288-4B46-919F-1CA09BAA8BFD}" type="slidenum">
              <a:rPr lang="it-IT" smtClean="0"/>
              <a:t>‹N›</a:t>
            </a:fld>
            <a:endParaRPr lang="it-IT"/>
          </a:p>
        </p:txBody>
      </p:sp>
      <p:sp>
        <p:nvSpPr>
          <p:cNvPr id="21" name="Segnaposto piè di pagina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r>
              <a:rPr lang="it-IT" smtClean="0"/>
              <a:t>Corso di Analisi delle politiche pubbliche e della protezione sociale a.a. 2010-2011</a:t>
            </a:r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923A1-DD01-44B0-A8A6-4474A02C351F}" type="datetime1">
              <a:rPr lang="it-IT" smtClean="0"/>
              <a:t>10/10/2010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Corso di Analisi delle politiche pubbliche e della protezione sociale a.a. 2010-2011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4C467-3288-4B46-919F-1CA09BAA8BFD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5DA60-2711-4B63-A83D-C0660221896B}" type="datetime1">
              <a:rPr lang="it-IT" smtClean="0"/>
              <a:t>10/10/2010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Corso di Analisi delle politiche pubbliche e della protezione sociale a.a. 2010-2011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4C467-3288-4B46-919F-1CA09BAA8BFD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nettore 1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Segnaposto titolo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3" name="Segnaposto testo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  <p:sp>
        <p:nvSpPr>
          <p:cNvPr id="14" name="Segnaposto data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C79D22E1-9CA2-4528-A7D5-83655039AD9D}" type="datetime1">
              <a:rPr lang="it-IT" smtClean="0"/>
              <a:t>10/10/2010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r>
              <a:rPr lang="it-IT" smtClean="0"/>
              <a:t>Corso di Analisi delle politiche pubbliche e della protezione sociale a.a. 2010-2011</a:t>
            </a:r>
            <a:endParaRPr lang="it-IT"/>
          </a:p>
        </p:txBody>
      </p:sp>
      <p:sp>
        <p:nvSpPr>
          <p:cNvPr id="7" name="Connettore 1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Connettore 1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ttangolo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Connettore 1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e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egnaposto numero diapositiva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DE14C467-3288-4B46-919F-1CA09BAA8BFD}" type="slidenum">
              <a:rPr lang="it-IT" smtClean="0"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75240" cy="706090"/>
          </a:xfrm>
        </p:spPr>
        <p:txBody>
          <a:bodyPr>
            <a:normAutofit fontScale="90000"/>
          </a:bodyPr>
          <a:lstStyle/>
          <a:p>
            <a:r>
              <a:rPr lang="it-IT" b="1" dirty="0" smtClean="0"/>
              <a:t>Teoria della scelta (azione) razionale</a:t>
            </a:r>
            <a:endParaRPr lang="it-IT" b="1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611560" y="1268760"/>
            <a:ext cx="79208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Influenza della teoria economica neoclassica:</a:t>
            </a:r>
          </a:p>
          <a:p>
            <a:r>
              <a:rPr lang="it-IT" dirty="0"/>
              <a:t>o</a:t>
            </a:r>
            <a:r>
              <a:rPr lang="it-IT" dirty="0" smtClean="0"/>
              <a:t>ccorre una conoscenza </a:t>
            </a:r>
            <a:r>
              <a:rPr lang="it-IT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completa</a:t>
            </a:r>
            <a:r>
              <a:rPr lang="it-IT" dirty="0" smtClean="0"/>
              <a:t> delle alternative disponibili e dei loro esiti attesi</a:t>
            </a:r>
          </a:p>
          <a:p>
            <a:endParaRPr lang="it-IT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611560" y="2420888"/>
            <a:ext cx="79208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Decisione in condizione di </a:t>
            </a:r>
            <a:r>
              <a:rPr lang="it-IT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incertezza</a:t>
            </a:r>
            <a:r>
              <a:rPr lang="it-IT" dirty="0" smtClean="0"/>
              <a:t>:</a:t>
            </a:r>
          </a:p>
          <a:p>
            <a:r>
              <a:rPr lang="it-IT" dirty="0" smtClean="0"/>
              <a:t>L’informazione è  </a:t>
            </a:r>
            <a:r>
              <a:rPr lang="it-IT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incompleta                   </a:t>
            </a:r>
            <a:r>
              <a:rPr lang="it-IT" dirty="0" smtClean="0"/>
              <a:t>esiti</a:t>
            </a:r>
            <a:r>
              <a:rPr lang="it-IT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soddisfacenti</a:t>
            </a:r>
          </a:p>
          <a:p>
            <a:r>
              <a:rPr lang="it-IT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it-IT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		RAZIONALITA’ LIMITATA</a:t>
            </a:r>
            <a:endParaRPr lang="it-IT" dirty="0" smtClean="0"/>
          </a:p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E14C467-3288-4B46-919F-1CA09BAA8BFD}" type="slidenum">
              <a:rPr lang="it-IT" smtClean="0"/>
              <a:t>1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2"/>
          </p:nvPr>
        </p:nvSpPr>
        <p:spPr>
          <a:xfrm>
            <a:off x="1547664" y="6309320"/>
            <a:ext cx="6264696" cy="360040"/>
          </a:xfrm>
        </p:spPr>
        <p:txBody>
          <a:bodyPr>
            <a:flatTx/>
          </a:bodyPr>
          <a:lstStyle/>
          <a:p>
            <a:r>
              <a:rPr lang="it-IT" sz="1400" dirty="0" smtClean="0"/>
              <a:t>Analisi delle politiche pubbliche e della protezione sociale </a:t>
            </a:r>
            <a:r>
              <a:rPr lang="it-IT" sz="1400" dirty="0" err="1" smtClean="0"/>
              <a:t>a.a.</a:t>
            </a:r>
            <a:r>
              <a:rPr lang="it-IT" sz="1400" dirty="0" smtClean="0"/>
              <a:t> 2010-2011</a:t>
            </a:r>
            <a:endParaRPr lang="it-IT" sz="1400" dirty="0"/>
          </a:p>
        </p:txBody>
      </p:sp>
      <p:sp>
        <p:nvSpPr>
          <p:cNvPr id="9" name="Freccia a destra 8"/>
          <p:cNvSpPr/>
          <p:nvPr/>
        </p:nvSpPr>
        <p:spPr>
          <a:xfrm>
            <a:off x="4283968" y="2780928"/>
            <a:ext cx="648072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Freccia circolare a destra 10"/>
          <p:cNvSpPr/>
          <p:nvPr/>
        </p:nvSpPr>
        <p:spPr>
          <a:xfrm>
            <a:off x="179512" y="2708920"/>
            <a:ext cx="539552" cy="936104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12" name="CasellaDiTesto 11"/>
          <p:cNvSpPr txBox="1"/>
          <p:nvPr/>
        </p:nvSpPr>
        <p:spPr>
          <a:xfrm>
            <a:off x="971600" y="3429000"/>
            <a:ext cx="698477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Ordinamento delle preferenze               </a:t>
            </a:r>
            <a:r>
              <a:rPr lang="it-IT" dirty="0" smtClean="0"/>
              <a:t>funzione di </a:t>
            </a:r>
            <a:r>
              <a:rPr lang="it-IT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utilità (*)</a:t>
            </a:r>
          </a:p>
          <a:p>
            <a:endParaRPr lang="it-IT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Blip>
                <a:blip r:embed="rId3"/>
              </a:buBlip>
            </a:pPr>
            <a:r>
              <a:rPr lang="it-IT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alternative e mezzi </a:t>
            </a:r>
            <a:r>
              <a:rPr lang="it-I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disponibili</a:t>
            </a:r>
          </a:p>
          <a:p>
            <a:pPr>
              <a:buBlip>
                <a:blip r:embed="rId3"/>
              </a:buBlip>
            </a:pPr>
            <a:r>
              <a:rPr lang="it-IT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it-IT" dirty="0" smtClean="0"/>
              <a:t>valutazione della </a:t>
            </a:r>
            <a:r>
              <a:rPr lang="it-IT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probabilità (soggettiva/oggettiva) </a:t>
            </a:r>
            <a:r>
              <a:rPr lang="it-IT" dirty="0" smtClean="0"/>
              <a:t>dei risultati</a:t>
            </a:r>
            <a:r>
              <a:rPr lang="it-IT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attesi</a:t>
            </a:r>
            <a:endParaRPr lang="it-IT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Freccia a destra 12"/>
          <p:cNvSpPr/>
          <p:nvPr/>
        </p:nvSpPr>
        <p:spPr>
          <a:xfrm>
            <a:off x="4860032" y="3429000"/>
            <a:ext cx="648072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4" name="CasellaDiTesto 13"/>
          <p:cNvSpPr txBox="1"/>
          <p:nvPr/>
        </p:nvSpPr>
        <p:spPr>
          <a:xfrm>
            <a:off x="827584" y="5157192"/>
            <a:ext cx="71287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L’esito dell’azione individuale dipende anche dalle mosse degli altri attori sociali con cui l’individuo interagisce (teoria dei giochi)</a:t>
            </a:r>
            <a:endParaRPr lang="it-IT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>
          <a:xfrm>
            <a:off x="755576" y="404664"/>
            <a:ext cx="8075240" cy="706090"/>
          </a:xfrm>
        </p:spPr>
        <p:txBody>
          <a:bodyPr>
            <a:normAutofit fontScale="90000"/>
          </a:bodyPr>
          <a:lstStyle/>
          <a:p>
            <a:r>
              <a:rPr lang="it-IT" b="1" dirty="0" smtClean="0"/>
              <a:t>Teoria della scelta (azione) razionale</a:t>
            </a:r>
            <a:endParaRPr lang="it-IT" b="1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E14C467-3288-4B46-919F-1CA09BAA8BFD}" type="slidenum">
              <a:rPr lang="it-IT" smtClean="0"/>
              <a:t>2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2"/>
          </p:nvPr>
        </p:nvSpPr>
        <p:spPr>
          <a:xfrm>
            <a:off x="1547664" y="6309320"/>
            <a:ext cx="6264696" cy="360040"/>
          </a:xfrm>
        </p:spPr>
        <p:txBody>
          <a:bodyPr>
            <a:flatTx/>
          </a:bodyPr>
          <a:lstStyle/>
          <a:p>
            <a:r>
              <a:rPr lang="it-IT" sz="1400" dirty="0" smtClean="0"/>
              <a:t>Analisi delle politiche pubbliche e della protezione sociale </a:t>
            </a:r>
            <a:r>
              <a:rPr lang="it-IT" sz="1400" dirty="0" err="1" smtClean="0"/>
              <a:t>a.a.</a:t>
            </a:r>
            <a:r>
              <a:rPr lang="it-IT" sz="1400" dirty="0" smtClean="0"/>
              <a:t> 2010-2011</a:t>
            </a:r>
            <a:endParaRPr lang="it-IT" sz="1400" dirty="0"/>
          </a:p>
        </p:txBody>
      </p:sp>
      <p:sp>
        <p:nvSpPr>
          <p:cNvPr id="15" name="CasellaDiTesto 14"/>
          <p:cNvSpPr txBox="1"/>
          <p:nvPr/>
        </p:nvSpPr>
        <p:spPr>
          <a:xfrm>
            <a:off x="467544" y="1700808"/>
            <a:ext cx="7920880" cy="258532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tx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just"/>
            <a:endParaRPr lang="it-IT" dirty="0" smtClean="0"/>
          </a:p>
          <a:p>
            <a:pPr algn="just"/>
            <a:r>
              <a:rPr lang="it-IT" dirty="0" smtClean="0"/>
              <a:t>Bibliografia essenziale:</a:t>
            </a:r>
          </a:p>
          <a:p>
            <a:pPr algn="just"/>
            <a:endParaRPr lang="it-IT" dirty="0"/>
          </a:p>
          <a:p>
            <a:pPr algn="just"/>
            <a:r>
              <a:rPr lang="it-IT" dirty="0" smtClean="0"/>
              <a:t>H. Simon, </a:t>
            </a:r>
            <a:r>
              <a:rPr lang="it-IT" i="1" dirty="0" smtClean="0"/>
              <a:t>Le teorie della razionalità limitata</a:t>
            </a:r>
            <a:r>
              <a:rPr lang="it-IT" dirty="0" smtClean="0"/>
              <a:t>, in </a:t>
            </a:r>
            <a:r>
              <a:rPr lang="it-IT" dirty="0" smtClean="0"/>
              <a:t>H. Simon</a:t>
            </a:r>
            <a:r>
              <a:rPr lang="it-IT" dirty="0" smtClean="0"/>
              <a:t>, </a:t>
            </a:r>
            <a:r>
              <a:rPr lang="it-IT" i="1" dirty="0" smtClean="0"/>
              <a:t>Causalità, razionalità, organizzazione</a:t>
            </a:r>
            <a:r>
              <a:rPr lang="it-IT" dirty="0" smtClean="0"/>
              <a:t>, Bologna, Il Mulino</a:t>
            </a:r>
          </a:p>
          <a:p>
            <a:pPr algn="just"/>
            <a:endParaRPr lang="it-IT" dirty="0"/>
          </a:p>
          <a:p>
            <a:pPr algn="just"/>
            <a:r>
              <a:rPr lang="it-IT" dirty="0" err="1" smtClean="0"/>
              <a:t>J.H.</a:t>
            </a:r>
            <a:r>
              <a:rPr lang="it-IT" dirty="0" smtClean="0"/>
              <a:t> </a:t>
            </a:r>
            <a:r>
              <a:rPr lang="it-IT" dirty="0" err="1" smtClean="0"/>
              <a:t>Goldthorpe</a:t>
            </a:r>
            <a:r>
              <a:rPr lang="it-IT" dirty="0" smtClean="0"/>
              <a:t>, </a:t>
            </a:r>
            <a:r>
              <a:rPr lang="it-IT" i="1" dirty="0" smtClean="0"/>
              <a:t>Una teoria dell’azione razionale per la sociologia</a:t>
            </a:r>
            <a:r>
              <a:rPr lang="it-IT" dirty="0" smtClean="0"/>
              <a:t>, in </a:t>
            </a:r>
            <a:r>
              <a:rPr lang="it-IT" dirty="0" err="1" smtClean="0"/>
              <a:t>J.H.</a:t>
            </a:r>
            <a:r>
              <a:rPr lang="it-IT" dirty="0" smtClean="0"/>
              <a:t> </a:t>
            </a:r>
            <a:r>
              <a:rPr lang="it-IT" dirty="0" err="1" smtClean="0"/>
              <a:t>Goldthorpe</a:t>
            </a:r>
            <a:r>
              <a:rPr lang="it-IT" dirty="0" smtClean="0"/>
              <a:t>, </a:t>
            </a:r>
            <a:r>
              <a:rPr lang="it-IT" i="1" dirty="0" smtClean="0"/>
              <a:t>Sulla sociologia</a:t>
            </a:r>
            <a:r>
              <a:rPr lang="it-IT" dirty="0" smtClean="0"/>
              <a:t>, Bologna, Il Mulino</a:t>
            </a:r>
          </a:p>
          <a:p>
            <a:pPr algn="just"/>
            <a:endParaRPr lang="it-IT" dirty="0"/>
          </a:p>
        </p:txBody>
      </p:sp>
      <p:sp>
        <p:nvSpPr>
          <p:cNvPr id="16" name="CasellaDiTesto 15"/>
          <p:cNvSpPr txBox="1"/>
          <p:nvPr/>
        </p:nvSpPr>
        <p:spPr>
          <a:xfrm>
            <a:off x="683568" y="4869160"/>
            <a:ext cx="7560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(*)</a:t>
            </a:r>
            <a:r>
              <a:rPr lang="it-IT" dirty="0" smtClean="0"/>
              <a:t> cfr. lucidi sulle funzioni di utilità per approfondimenti</a:t>
            </a:r>
            <a:endParaRPr lang="it-IT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Loggia">
  <a:themeElements>
    <a:clrScheme name="Loggia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Loggia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Loggia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27</TotalTime>
  <Words>171</Words>
  <Application>Microsoft Office PowerPoint</Application>
  <PresentationFormat>Presentazione su schermo (4:3)</PresentationFormat>
  <Paragraphs>23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</vt:i4>
      </vt:variant>
    </vt:vector>
  </HeadingPairs>
  <TitlesOfParts>
    <vt:vector size="3" baseType="lpstr">
      <vt:lpstr>Loggia</vt:lpstr>
      <vt:lpstr>Teoria della scelta (azione) razionale</vt:lpstr>
      <vt:lpstr>Teoria della scelta (azione) razionale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Teoria della scelta (azione) razionale</dc:title>
  <dc:creator>5538G</dc:creator>
  <cp:lastModifiedBy>5538G</cp:lastModifiedBy>
  <cp:revision>5</cp:revision>
  <dcterms:created xsi:type="dcterms:W3CDTF">2010-10-10T16:41:56Z</dcterms:created>
  <dcterms:modified xsi:type="dcterms:W3CDTF">2010-10-10T17:09:52Z</dcterms:modified>
</cp:coreProperties>
</file>