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700" r:id="rId1"/>
  </p:sldMasterIdLst>
  <p:notesMasterIdLst>
    <p:notesMasterId r:id="rId28"/>
  </p:notesMasterIdLst>
  <p:sldIdLst>
    <p:sldId id="256" r:id="rId2"/>
    <p:sldId id="272" r:id="rId3"/>
    <p:sldId id="262" r:id="rId4"/>
    <p:sldId id="264" r:id="rId5"/>
    <p:sldId id="274" r:id="rId6"/>
    <p:sldId id="278" r:id="rId7"/>
    <p:sldId id="279" r:id="rId8"/>
    <p:sldId id="285" r:id="rId9"/>
    <p:sldId id="286" r:id="rId10"/>
    <p:sldId id="287" r:id="rId11"/>
    <p:sldId id="280" r:id="rId12"/>
    <p:sldId id="289" r:id="rId13"/>
    <p:sldId id="288" r:id="rId14"/>
    <p:sldId id="281" r:id="rId15"/>
    <p:sldId id="282" r:id="rId16"/>
    <p:sldId id="283" r:id="rId17"/>
    <p:sldId id="284" r:id="rId18"/>
    <p:sldId id="275" r:id="rId19"/>
    <p:sldId id="291" r:id="rId20"/>
    <p:sldId id="292" r:id="rId21"/>
    <p:sldId id="293" r:id="rId22"/>
    <p:sldId id="294" r:id="rId23"/>
    <p:sldId id="276" r:id="rId24"/>
    <p:sldId id="268" r:id="rId25"/>
    <p:sldId id="269" r:id="rId26"/>
    <p:sldId id="290" r:id="rId27"/>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2" autoAdjust="0"/>
    <p:restoredTop sz="94624" autoAdjust="0"/>
  </p:normalViewPr>
  <p:slideViewPr>
    <p:cSldViewPr>
      <p:cViewPr varScale="1">
        <p:scale>
          <a:sx n="69" d="100"/>
          <a:sy n="69" d="100"/>
        </p:scale>
        <p:origin x="-140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4BDDBB-2FF9-4D1F-939E-37225CD693E6}" type="datetimeFigureOut">
              <a:rPr lang="it-IT" smtClean="0"/>
              <a:pPr/>
              <a:t>07/11/2010</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BA6D6C-88AE-4BB9-BDEF-5105867102DD}"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15" name="Rettangolo arrotondato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ttangolo arrotondato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olo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it-IT" smtClean="0"/>
              <a:t>Fare clic per modificare lo stile del titolo</a:t>
            </a:r>
            <a:endParaRPr kumimoji="0" lang="en-US"/>
          </a:p>
        </p:txBody>
      </p:sp>
      <p:sp>
        <p:nvSpPr>
          <p:cNvPr id="20" name="Sottotitolo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it-IT" smtClean="0"/>
              <a:t>Fare clic per modificare lo stile del sottotitolo dello schema</a:t>
            </a:r>
            <a:endParaRPr kumimoji="0" lang="en-US"/>
          </a:p>
        </p:txBody>
      </p:sp>
      <p:sp>
        <p:nvSpPr>
          <p:cNvPr id="19" name="Segnaposto data 18"/>
          <p:cNvSpPr>
            <a:spLocks noGrp="1"/>
          </p:cNvSpPr>
          <p:nvPr>
            <p:ph type="dt" sz="half" idx="10"/>
          </p:nvPr>
        </p:nvSpPr>
        <p:spPr/>
        <p:txBody>
          <a:bodyPr/>
          <a:lstStyle>
            <a:extLst/>
          </a:lstStyle>
          <a:p>
            <a:endParaRPr lang="it-IT"/>
          </a:p>
        </p:txBody>
      </p:sp>
      <p:sp>
        <p:nvSpPr>
          <p:cNvPr id="8" name="Segnaposto piè di pagina 7"/>
          <p:cNvSpPr>
            <a:spLocks noGrp="1"/>
          </p:cNvSpPr>
          <p:nvPr>
            <p:ph type="ftr" sz="quarter" idx="11"/>
          </p:nvPr>
        </p:nvSpPr>
        <p:spPr/>
        <p:txBody>
          <a:bodyPr/>
          <a:lstStyle>
            <a:extLst/>
          </a:lstStyle>
          <a:p>
            <a:r>
              <a:rPr lang="it-IT" smtClean="0"/>
              <a:t>Corso di Analisi delle Politiche pubbliche e della protezione sociale a.a. 2010-2011</a:t>
            </a:r>
            <a:endParaRPr lang="it-IT"/>
          </a:p>
        </p:txBody>
      </p:sp>
      <p:sp>
        <p:nvSpPr>
          <p:cNvPr id="11" name="Segnaposto numero diapositiva 10"/>
          <p:cNvSpPr>
            <a:spLocks noGrp="1"/>
          </p:cNvSpPr>
          <p:nvPr>
            <p:ph type="sldNum" sz="quarter" idx="12"/>
          </p:nvPr>
        </p:nvSpPr>
        <p:spPr/>
        <p:txBody>
          <a:bodyPr/>
          <a:lstStyle>
            <a:extLst/>
          </a:lstStyle>
          <a:p>
            <a:fld id="{25B1BEC0-A0A9-49AB-8D0A-BE2D34DF3DF6}" type="slidenum">
              <a:rPr lang="it-IT" smtClean="0"/>
              <a:pPr/>
              <a:t>‹N›</a:t>
            </a:fld>
            <a:endParaRPr lang="it-IT"/>
          </a:p>
        </p:txBody>
      </p:sp>
    </p:spTree>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502920" y="4983480"/>
            <a:ext cx="8183880" cy="1051560"/>
          </a:xfrm>
        </p:spPr>
        <p:txBody>
          <a:bodyPr/>
          <a:lstStyle>
            <a:extLst/>
          </a:lstStyle>
          <a:p>
            <a:r>
              <a:rPr kumimoji="0" lang="it-IT" smtClean="0"/>
              <a:t>Fare clic per modificare lo stile del titolo</a:t>
            </a:r>
            <a:endParaRPr kumimoji="0" lang="en-US"/>
          </a:p>
        </p:txBody>
      </p:sp>
      <p:sp>
        <p:nvSpPr>
          <p:cNvPr id="3" name="Segnaposto contenuto 2"/>
          <p:cNvSpPr>
            <a:spLocks noGrp="1"/>
          </p:cNvSpPr>
          <p:nvPr>
            <p:ph idx="1"/>
          </p:nvPr>
        </p:nvSpPr>
        <p:spPr>
          <a:xfrm>
            <a:off x="502920" y="530352"/>
            <a:ext cx="8183880" cy="4187952"/>
          </a:xfrm>
        </p:spPr>
        <p:txBody>
          <a:bodyPr/>
          <a:lstStyle>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extLst/>
          </a:lstStyle>
          <a:p>
            <a:endParaRPr lang="it-IT"/>
          </a:p>
        </p:txBody>
      </p:sp>
      <p:sp>
        <p:nvSpPr>
          <p:cNvPr id="5" name="Segnaposto piè di pagina 4"/>
          <p:cNvSpPr>
            <a:spLocks noGrp="1"/>
          </p:cNvSpPr>
          <p:nvPr>
            <p:ph type="ftr" sz="quarter" idx="11"/>
          </p:nvPr>
        </p:nvSpPr>
        <p:spPr/>
        <p:txBody>
          <a:bodyPr/>
          <a:lstStyle>
            <a:extLst/>
          </a:lstStyle>
          <a:p>
            <a:r>
              <a:rPr lang="it-IT" smtClean="0"/>
              <a:t>Corso di Analisi delle Politiche pubbliche e della protezione sociale a.a. 2010-2011</a:t>
            </a:r>
            <a:endParaRPr lang="it-IT"/>
          </a:p>
        </p:txBody>
      </p:sp>
      <p:sp>
        <p:nvSpPr>
          <p:cNvPr id="6" name="Segnaposto numero diapositiva 5"/>
          <p:cNvSpPr>
            <a:spLocks noGrp="1"/>
          </p:cNvSpPr>
          <p:nvPr>
            <p:ph type="sldNum" sz="quarter" idx="12"/>
          </p:nvPr>
        </p:nvSpPr>
        <p:spPr/>
        <p:txBody>
          <a:bodyPr/>
          <a:lstStyle>
            <a:extLst/>
          </a:lstStyle>
          <a:p>
            <a:fld id="{25B1BEC0-A0A9-49AB-8D0A-BE2D34DF3DF6}"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14" name="Rettangolo arrotondato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ttangolo arrotondato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olo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extLst/>
          </a:lstStyle>
          <a:p>
            <a:endParaRPr lang="it-IT"/>
          </a:p>
        </p:txBody>
      </p:sp>
      <p:sp>
        <p:nvSpPr>
          <p:cNvPr id="5" name="Segnaposto piè di pagina 4"/>
          <p:cNvSpPr>
            <a:spLocks noGrp="1"/>
          </p:cNvSpPr>
          <p:nvPr>
            <p:ph type="ftr" sz="quarter" idx="11"/>
          </p:nvPr>
        </p:nvSpPr>
        <p:spPr/>
        <p:txBody>
          <a:bodyPr/>
          <a:lstStyle>
            <a:extLst/>
          </a:lstStyle>
          <a:p>
            <a:r>
              <a:rPr lang="it-IT" smtClean="0"/>
              <a:t>Corso di Analisi delle Politiche pubbliche e della protezione sociale a.a. 2010-2011</a:t>
            </a:r>
            <a:endParaRPr lang="it-IT"/>
          </a:p>
        </p:txBody>
      </p:sp>
      <p:sp>
        <p:nvSpPr>
          <p:cNvPr id="6" name="Segnaposto numero diapositiva 5"/>
          <p:cNvSpPr>
            <a:spLocks noGrp="1"/>
          </p:cNvSpPr>
          <p:nvPr>
            <p:ph type="sldNum" sz="quarter" idx="12"/>
          </p:nvPr>
        </p:nvSpPr>
        <p:spPr/>
        <p:txBody>
          <a:bodyPr/>
          <a:lstStyle>
            <a:extLst/>
          </a:lstStyle>
          <a:p>
            <a:fld id="{25B1BEC0-A0A9-49AB-8D0A-BE2D34DF3DF6}"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extLst/>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extLst/>
          </a:lstStyle>
          <a:p>
            <a:endParaRPr lang="it-IT"/>
          </a:p>
        </p:txBody>
      </p:sp>
      <p:sp>
        <p:nvSpPr>
          <p:cNvPr id="6" name="Segnaposto piè di pagina 5"/>
          <p:cNvSpPr>
            <a:spLocks noGrp="1"/>
          </p:cNvSpPr>
          <p:nvPr>
            <p:ph type="ftr" sz="quarter" idx="11"/>
          </p:nvPr>
        </p:nvSpPr>
        <p:spPr/>
        <p:txBody>
          <a:bodyPr/>
          <a:lstStyle>
            <a:extLst/>
          </a:lstStyle>
          <a:p>
            <a:r>
              <a:rPr lang="it-IT" smtClean="0"/>
              <a:t>Corso di Analisi delle Politiche pubbliche e della protezione sociale a.a. 2010-2011</a:t>
            </a:r>
            <a:endParaRPr lang="it-IT"/>
          </a:p>
        </p:txBody>
      </p:sp>
      <p:sp>
        <p:nvSpPr>
          <p:cNvPr id="7" name="Segnaposto numero diapositiva 6"/>
          <p:cNvSpPr>
            <a:spLocks noGrp="1"/>
          </p:cNvSpPr>
          <p:nvPr>
            <p:ph type="sldNum" sz="quarter" idx="12"/>
          </p:nvPr>
        </p:nvSpPr>
        <p:spPr/>
        <p:txBody>
          <a:bodyPr/>
          <a:lstStyle>
            <a:extLst/>
          </a:lstStyle>
          <a:p>
            <a:fld id="{25B1BEC0-A0A9-49AB-8D0A-BE2D34DF3DF6}"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502920" y="4983480"/>
            <a:ext cx="8183880" cy="1051560"/>
          </a:xfrm>
        </p:spPr>
        <p:txBody>
          <a:bodyPr anchor="b"/>
          <a:lstStyle>
            <a:lvl1pPr>
              <a:defRPr b="1"/>
            </a:lvl1pPr>
            <a:extLst/>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extLst/>
          </a:lstStyle>
          <a:p>
            <a:endParaRPr lang="it-IT"/>
          </a:p>
        </p:txBody>
      </p:sp>
      <p:sp>
        <p:nvSpPr>
          <p:cNvPr id="8" name="Segnaposto piè di pagina 7"/>
          <p:cNvSpPr>
            <a:spLocks noGrp="1"/>
          </p:cNvSpPr>
          <p:nvPr>
            <p:ph type="ftr" sz="quarter" idx="11"/>
          </p:nvPr>
        </p:nvSpPr>
        <p:spPr/>
        <p:txBody>
          <a:bodyPr/>
          <a:lstStyle>
            <a:extLst/>
          </a:lstStyle>
          <a:p>
            <a:r>
              <a:rPr lang="it-IT" smtClean="0"/>
              <a:t>Corso di Analisi delle Politiche pubbliche e della protezione sociale a.a. 2010-2011</a:t>
            </a:r>
            <a:endParaRPr lang="it-IT"/>
          </a:p>
        </p:txBody>
      </p:sp>
      <p:sp>
        <p:nvSpPr>
          <p:cNvPr id="9" name="Segnaposto numero diapositiva 8"/>
          <p:cNvSpPr>
            <a:spLocks noGrp="1"/>
          </p:cNvSpPr>
          <p:nvPr>
            <p:ph type="sldNum" sz="quarter" idx="12"/>
          </p:nvPr>
        </p:nvSpPr>
        <p:spPr/>
        <p:txBody>
          <a:bodyPr/>
          <a:lstStyle>
            <a:extLst/>
          </a:lstStyle>
          <a:p>
            <a:fld id="{25B1BEC0-A0A9-49AB-8D0A-BE2D34DF3DF6}"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extLst/>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extLst/>
          </a:lstStyle>
          <a:p>
            <a:endParaRPr lang="it-IT"/>
          </a:p>
        </p:txBody>
      </p:sp>
      <p:sp>
        <p:nvSpPr>
          <p:cNvPr id="4" name="Segnaposto piè di pagina 3"/>
          <p:cNvSpPr>
            <a:spLocks noGrp="1"/>
          </p:cNvSpPr>
          <p:nvPr>
            <p:ph type="ftr" sz="quarter" idx="11"/>
          </p:nvPr>
        </p:nvSpPr>
        <p:spPr/>
        <p:txBody>
          <a:bodyPr/>
          <a:lstStyle>
            <a:extLst/>
          </a:lstStyle>
          <a:p>
            <a:r>
              <a:rPr lang="it-IT" smtClean="0"/>
              <a:t>Corso di Analisi delle Politiche pubbliche e della protezione sociale a.a. 2010-2011</a:t>
            </a:r>
            <a:endParaRPr lang="it-IT"/>
          </a:p>
        </p:txBody>
      </p:sp>
      <p:sp>
        <p:nvSpPr>
          <p:cNvPr id="5" name="Segnaposto numero diapositiva 4"/>
          <p:cNvSpPr>
            <a:spLocks noGrp="1"/>
          </p:cNvSpPr>
          <p:nvPr>
            <p:ph type="sldNum" sz="quarter" idx="12"/>
          </p:nvPr>
        </p:nvSpPr>
        <p:spPr/>
        <p:txBody>
          <a:bodyPr/>
          <a:lstStyle>
            <a:extLst/>
          </a:lstStyle>
          <a:p>
            <a:fld id="{25B1BEC0-A0A9-49AB-8D0A-BE2D34DF3DF6}"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7" name="Rettangolo arrotondato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Segnaposto data 1"/>
          <p:cNvSpPr>
            <a:spLocks noGrp="1"/>
          </p:cNvSpPr>
          <p:nvPr>
            <p:ph type="dt" sz="half" idx="10"/>
          </p:nvPr>
        </p:nvSpPr>
        <p:spPr/>
        <p:txBody>
          <a:bodyPr/>
          <a:lstStyle>
            <a:extLst/>
          </a:lstStyle>
          <a:p>
            <a:endParaRPr lang="it-IT"/>
          </a:p>
        </p:txBody>
      </p:sp>
      <p:sp>
        <p:nvSpPr>
          <p:cNvPr id="3" name="Segnaposto piè di pagina 2"/>
          <p:cNvSpPr>
            <a:spLocks noGrp="1"/>
          </p:cNvSpPr>
          <p:nvPr>
            <p:ph type="ftr" sz="quarter" idx="11"/>
          </p:nvPr>
        </p:nvSpPr>
        <p:spPr/>
        <p:txBody>
          <a:bodyPr/>
          <a:lstStyle>
            <a:extLst/>
          </a:lstStyle>
          <a:p>
            <a:r>
              <a:rPr lang="it-IT" smtClean="0"/>
              <a:t>Corso di Analisi delle Politiche pubbliche e della protezione sociale a.a. 2010-2011</a:t>
            </a:r>
            <a:endParaRPr lang="it-IT"/>
          </a:p>
        </p:txBody>
      </p:sp>
      <p:sp>
        <p:nvSpPr>
          <p:cNvPr id="4" name="Segnaposto numero diapositiva 3"/>
          <p:cNvSpPr>
            <a:spLocks noGrp="1"/>
          </p:cNvSpPr>
          <p:nvPr>
            <p:ph type="sldNum" sz="quarter" idx="12"/>
          </p:nvPr>
        </p:nvSpPr>
        <p:spPr/>
        <p:txBody>
          <a:bodyPr/>
          <a:lstStyle>
            <a:extLst/>
          </a:lstStyle>
          <a:p>
            <a:fld id="{25B1BEC0-A0A9-49AB-8D0A-BE2D34DF3DF6}"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extLst/>
          </a:lstStyle>
          <a:p>
            <a:endParaRPr lang="it-IT"/>
          </a:p>
        </p:txBody>
      </p:sp>
      <p:sp>
        <p:nvSpPr>
          <p:cNvPr id="6" name="Segnaposto piè di pagina 5"/>
          <p:cNvSpPr>
            <a:spLocks noGrp="1"/>
          </p:cNvSpPr>
          <p:nvPr>
            <p:ph type="ftr" sz="quarter" idx="11"/>
          </p:nvPr>
        </p:nvSpPr>
        <p:spPr/>
        <p:txBody>
          <a:bodyPr/>
          <a:lstStyle>
            <a:extLst/>
          </a:lstStyle>
          <a:p>
            <a:r>
              <a:rPr lang="it-IT" smtClean="0"/>
              <a:t>Corso di Analisi delle Politiche pubbliche e della protezione sociale a.a. 2010-2011</a:t>
            </a:r>
            <a:endParaRPr lang="it-IT"/>
          </a:p>
        </p:txBody>
      </p:sp>
      <p:sp>
        <p:nvSpPr>
          <p:cNvPr id="7" name="Segnaposto numero diapositiva 6"/>
          <p:cNvSpPr>
            <a:spLocks noGrp="1"/>
          </p:cNvSpPr>
          <p:nvPr>
            <p:ph type="sldNum" sz="quarter" idx="12"/>
          </p:nvPr>
        </p:nvSpPr>
        <p:spPr/>
        <p:txBody>
          <a:bodyPr/>
          <a:lstStyle>
            <a:extLst/>
          </a:lstStyle>
          <a:p>
            <a:fld id="{25B1BEC0-A0A9-49AB-8D0A-BE2D34DF3DF6}"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15" name="Rettangolo arrotondato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Arrotonda singolo angolo rettangolo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olo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extLst/>
          </a:lstStyle>
          <a:p>
            <a:endParaRPr lang="it-IT"/>
          </a:p>
        </p:txBody>
      </p:sp>
      <p:sp>
        <p:nvSpPr>
          <p:cNvPr id="6" name="Segnaposto piè di pagina 5"/>
          <p:cNvSpPr>
            <a:spLocks noGrp="1"/>
          </p:cNvSpPr>
          <p:nvPr>
            <p:ph type="ftr" sz="quarter" idx="11"/>
          </p:nvPr>
        </p:nvSpPr>
        <p:spPr/>
        <p:txBody>
          <a:bodyPr/>
          <a:lstStyle>
            <a:extLst/>
          </a:lstStyle>
          <a:p>
            <a:r>
              <a:rPr lang="it-IT" smtClean="0"/>
              <a:t>Corso di Analisi delle Politiche pubbliche e della protezione sociale a.a. 2010-2011</a:t>
            </a:r>
            <a:endParaRPr lang="it-IT"/>
          </a:p>
        </p:txBody>
      </p:sp>
      <p:sp>
        <p:nvSpPr>
          <p:cNvPr id="7" name="Segnaposto numero diapositiva 6"/>
          <p:cNvSpPr>
            <a:spLocks noGrp="1"/>
          </p:cNvSpPr>
          <p:nvPr>
            <p:ph type="sldNum" sz="quarter" idx="12"/>
          </p:nvPr>
        </p:nvSpPr>
        <p:spPr/>
        <p:txBody>
          <a:bodyPr/>
          <a:lstStyle>
            <a:extLst/>
          </a:lstStyle>
          <a:p>
            <a:fld id="{25B1BEC0-A0A9-49AB-8D0A-BE2D34DF3DF6}" type="slidenum">
              <a:rPr lang="it-IT" smtClean="0"/>
              <a:pPr/>
              <a:t>‹N›</a:t>
            </a:fld>
            <a:endParaRPr lang="it-IT"/>
          </a:p>
        </p:txBody>
      </p:sp>
      <p:sp>
        <p:nvSpPr>
          <p:cNvPr id="3" name="Segnaposto immagine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it-IT" smtClean="0"/>
              <a:t>Fare clic sull'icona per inserire un'immagine</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a:xfrm>
            <a:off x="502920" y="4983480"/>
            <a:ext cx="8183880" cy="1051560"/>
          </a:xfrm>
        </p:spPr>
        <p:txBody>
          <a:bodyPr/>
          <a:lstStyle>
            <a:extLs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502920" y="530352"/>
            <a:ext cx="8183880" cy="4187952"/>
          </a:xfrm>
        </p:spPr>
        <p:txBody>
          <a:bodyPr vert="eaVert"/>
          <a:lstStyle>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extLst/>
          </a:lstStyle>
          <a:p>
            <a:endParaRPr lang="it-IT"/>
          </a:p>
        </p:txBody>
      </p:sp>
      <p:sp>
        <p:nvSpPr>
          <p:cNvPr id="5" name="Segnaposto piè di pagina 4"/>
          <p:cNvSpPr>
            <a:spLocks noGrp="1"/>
          </p:cNvSpPr>
          <p:nvPr>
            <p:ph type="ftr" sz="quarter" idx="11"/>
          </p:nvPr>
        </p:nvSpPr>
        <p:spPr/>
        <p:txBody>
          <a:bodyPr/>
          <a:lstStyle>
            <a:extLst/>
          </a:lstStyle>
          <a:p>
            <a:r>
              <a:rPr lang="it-IT" smtClean="0"/>
              <a:t>Corso di Analisi delle Politiche pubbliche e della protezione sociale a.a. 2010-2011</a:t>
            </a:r>
            <a:endParaRPr lang="it-IT"/>
          </a:p>
        </p:txBody>
      </p:sp>
      <p:sp>
        <p:nvSpPr>
          <p:cNvPr id="6" name="Segnaposto numero diapositiva 5"/>
          <p:cNvSpPr>
            <a:spLocks noGrp="1"/>
          </p:cNvSpPr>
          <p:nvPr>
            <p:ph type="sldNum" sz="quarter" idx="12"/>
          </p:nvPr>
        </p:nvSpPr>
        <p:spPr/>
        <p:txBody>
          <a:bodyPr/>
          <a:lstStyle>
            <a:extLst/>
          </a:lstStyle>
          <a:p>
            <a:fld id="{25B1BEC0-A0A9-49AB-8D0A-BE2D34DF3DF6}"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533404"/>
            <a:ext cx="1981200" cy="5257799"/>
          </a:xfrm>
        </p:spPr>
        <p:txBody>
          <a:bodyPr vert="eaVert"/>
          <a:lstStyle>
            <a:extLs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533400" y="533402"/>
            <a:ext cx="5943600" cy="5257801"/>
          </a:xfrm>
        </p:spPr>
        <p:txBody>
          <a:bodyPr vert="eaVert"/>
          <a:lstStyle>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extLst/>
          </a:lstStyle>
          <a:p>
            <a:endParaRPr lang="it-IT"/>
          </a:p>
        </p:txBody>
      </p:sp>
      <p:sp>
        <p:nvSpPr>
          <p:cNvPr id="5" name="Segnaposto piè di pagina 4"/>
          <p:cNvSpPr>
            <a:spLocks noGrp="1"/>
          </p:cNvSpPr>
          <p:nvPr>
            <p:ph type="ftr" sz="quarter" idx="11"/>
          </p:nvPr>
        </p:nvSpPr>
        <p:spPr/>
        <p:txBody>
          <a:bodyPr/>
          <a:lstStyle>
            <a:extLst/>
          </a:lstStyle>
          <a:p>
            <a:r>
              <a:rPr lang="it-IT" smtClean="0"/>
              <a:t>Corso di Analisi delle Politiche pubbliche e della protezione sociale a.a. 2010-2011</a:t>
            </a:r>
            <a:endParaRPr lang="it-IT"/>
          </a:p>
        </p:txBody>
      </p:sp>
      <p:sp>
        <p:nvSpPr>
          <p:cNvPr id="6" name="Segnaposto numero diapositiva 5"/>
          <p:cNvSpPr>
            <a:spLocks noGrp="1"/>
          </p:cNvSpPr>
          <p:nvPr>
            <p:ph type="sldNum" sz="quarter" idx="12"/>
          </p:nvPr>
        </p:nvSpPr>
        <p:spPr/>
        <p:txBody>
          <a:bodyPr/>
          <a:lstStyle>
            <a:extLst/>
          </a:lstStyle>
          <a:p>
            <a:fld id="{25B1BEC0-A0A9-49AB-8D0A-BE2D34DF3DF6}" type="slidenum">
              <a:rPr lang="it-IT" smtClean="0"/>
              <a:pPr/>
              <a:t>‹N›</a:t>
            </a:fld>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apositiva titolo">
    <p:spTree>
      <p:nvGrpSpPr>
        <p:cNvPr id="1" name=""/>
        <p:cNvGrpSpPr/>
        <p:nvPr/>
      </p:nvGrpSpPr>
      <p:grpSpPr>
        <a:xfrm>
          <a:off x="0" y="0"/>
          <a:ext cx="0" cy="0"/>
          <a:chOff x="0" y="0"/>
          <a:chExt cx="0" cy="0"/>
        </a:xfrm>
      </p:grpSpPr>
      <p:sp>
        <p:nvSpPr>
          <p:cNvPr id="7" name="Triangolo isosce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7" name="Segnaposto piè di pagina 16"/>
          <p:cNvSpPr>
            <a:spLocks noGrp="1"/>
          </p:cNvSpPr>
          <p:nvPr>
            <p:ph type="ftr" sz="quarter" idx="11"/>
          </p:nvPr>
        </p:nvSpPr>
        <p:spPr>
          <a:xfrm>
            <a:off x="323528" y="6093296"/>
            <a:ext cx="8064896" cy="620688"/>
          </a:xfrm>
        </p:spPr>
        <p:txBody>
          <a:bodyPr tIns="0" bIns="0" anchor="b"/>
          <a:lstStyle>
            <a:lvl1pPr algn="r">
              <a:defRPr sz="1800"/>
            </a:lvl1pPr>
          </a:lstStyle>
          <a:p>
            <a:r>
              <a:rPr lang="it-IT" dirty="0" smtClean="0"/>
              <a:t>Corso di Analisi delle Politiche pubbliche e della protezione sociale </a:t>
            </a:r>
            <a:r>
              <a:rPr lang="it-IT" dirty="0" err="1" smtClean="0"/>
              <a:t>a.a.</a:t>
            </a:r>
            <a:r>
              <a:rPr lang="it-IT" dirty="0" smtClean="0"/>
              <a:t> 2010-2011</a:t>
            </a:r>
            <a:endParaRPr lang="it-IT" dirty="0"/>
          </a:p>
        </p:txBody>
      </p:sp>
      <p:sp>
        <p:nvSpPr>
          <p:cNvPr id="29" name="Segnaposto numero diapositiva 28"/>
          <p:cNvSpPr>
            <a:spLocks noGrp="1"/>
          </p:cNvSpPr>
          <p:nvPr>
            <p:ph type="sldNum" sz="quarter" idx="12"/>
          </p:nvPr>
        </p:nvSpPr>
        <p:spPr>
          <a:xfrm>
            <a:off x="8392247" y="5661248"/>
            <a:ext cx="751753" cy="412997"/>
          </a:xfrm>
        </p:spPr>
        <p:txBody>
          <a:bodyPr anchor="ctr"/>
          <a:lstStyle>
            <a:lvl1pPr algn="ctr">
              <a:defRPr sz="2800" b="1">
                <a:solidFill>
                  <a:srgbClr val="FFFFFF"/>
                </a:solidFill>
                <a:effectLst>
                  <a:outerShdw blurRad="38100" dist="38100" dir="2700000" algn="tl">
                    <a:srgbClr val="000000">
                      <a:alpha val="43137"/>
                    </a:srgbClr>
                  </a:outerShdw>
                </a:effectLst>
              </a:defRPr>
            </a:lvl1pPr>
          </a:lstStyle>
          <a:p>
            <a:fld id="{25B1BEC0-A0A9-49AB-8D0A-BE2D34DF3DF6}" type="slidenum">
              <a:rPr lang="it-IT" smtClean="0"/>
              <a:pPr/>
              <a:t>‹N›</a:t>
            </a:fld>
            <a:endParaRPr lang="it-IT"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Diapositiva titolo">
    <p:spTree>
      <p:nvGrpSpPr>
        <p:cNvPr id="1" name=""/>
        <p:cNvGrpSpPr/>
        <p:nvPr/>
      </p:nvGrpSpPr>
      <p:grpSpPr>
        <a:xfrm>
          <a:off x="0" y="0"/>
          <a:ext cx="0" cy="0"/>
          <a:chOff x="0" y="0"/>
          <a:chExt cx="0" cy="0"/>
        </a:xfrm>
      </p:grpSpPr>
      <p:sp>
        <p:nvSpPr>
          <p:cNvPr id="7" name="Triangolo isosce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egnaposto numero diapositiva 28"/>
          <p:cNvSpPr>
            <a:spLocks noGrp="1"/>
          </p:cNvSpPr>
          <p:nvPr>
            <p:ph type="sldNum" sz="quarter" idx="12"/>
          </p:nvPr>
        </p:nvSpPr>
        <p:spPr>
          <a:xfrm>
            <a:off x="8392247" y="5661248"/>
            <a:ext cx="751753" cy="412997"/>
          </a:xfrm>
        </p:spPr>
        <p:txBody>
          <a:bodyPr anchor="ctr"/>
          <a:lstStyle>
            <a:lvl1pPr algn="ctr">
              <a:defRPr sz="2800" b="1">
                <a:solidFill>
                  <a:srgbClr val="FFFFFF"/>
                </a:solidFill>
                <a:effectLst>
                  <a:outerShdw blurRad="38100" dist="38100" dir="2700000" algn="tl">
                    <a:srgbClr val="000000">
                      <a:alpha val="43137"/>
                    </a:srgbClr>
                  </a:outerShdw>
                </a:effectLst>
              </a:defRPr>
            </a:lvl1pPr>
          </a:lstStyle>
          <a:p>
            <a:fld id="{25B1BEC0-A0A9-49AB-8D0A-BE2D34DF3DF6}" type="slidenum">
              <a:rPr lang="it-IT" smtClean="0"/>
              <a:pPr/>
              <a:t>‹N›</a:t>
            </a:fld>
            <a:endParaRPr lang="it-IT" dirty="0"/>
          </a:p>
        </p:txBody>
      </p:sp>
      <p:sp>
        <p:nvSpPr>
          <p:cNvPr id="8" name="CasellaDiTesto 7"/>
          <p:cNvSpPr txBox="1"/>
          <p:nvPr userDrawn="1"/>
        </p:nvSpPr>
        <p:spPr>
          <a:xfrm>
            <a:off x="467544" y="476672"/>
            <a:ext cx="7560840" cy="523220"/>
          </a:xfrm>
          <a:prstGeom prst="rect">
            <a:avLst/>
          </a:prstGeom>
          <a:noFill/>
        </p:spPr>
        <p:txBody>
          <a:bodyPr wrap="square" rtlCol="0">
            <a:spAutoFit/>
          </a:bodyPr>
          <a:lstStyle/>
          <a:p>
            <a:pPr algn="l"/>
            <a:r>
              <a:rPr kumimoji="0" lang="it-IT" sz="2800" b="1" kern="1200" baseline="0" dirty="0" smtClean="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rPr>
              <a:t>Le burocrazie</a:t>
            </a:r>
          </a:p>
        </p:txBody>
      </p:sp>
      <p:pic>
        <p:nvPicPr>
          <p:cNvPr id="9" name="Immagine 8" descr="burocrazia1.jpg"/>
          <p:cNvPicPr>
            <a:picLocks noChangeAspect="1"/>
          </p:cNvPicPr>
          <p:nvPr userDrawn="1"/>
        </p:nvPicPr>
        <p:blipFill>
          <a:blip r:embed="rId2" cstate="print">
            <a:lum bright="74000" contrast="-79000"/>
          </a:blip>
          <a:stretch>
            <a:fillRect/>
          </a:stretch>
        </p:blipFill>
        <p:spPr>
          <a:xfrm>
            <a:off x="1187624" y="980728"/>
            <a:ext cx="6768752" cy="4725820"/>
          </a:xfrm>
          <a:prstGeom prst="rect">
            <a:avLst/>
          </a:prstGeom>
        </p:spPr>
      </p:pic>
      <p:sp>
        <p:nvSpPr>
          <p:cNvPr id="10" name="Segnaposto piè di pagina 11"/>
          <p:cNvSpPr txBox="1">
            <a:spLocks/>
          </p:cNvSpPr>
          <p:nvPr userDrawn="1"/>
        </p:nvSpPr>
        <p:spPr>
          <a:xfrm>
            <a:off x="539552" y="5733256"/>
            <a:ext cx="8064896" cy="620688"/>
          </a:xfrm>
          <a:prstGeom prst="rect">
            <a:avLst/>
          </a:prstGeom>
        </p:spPr>
        <p:txBody>
          <a:bodyPr vert="horz"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600" kern="1200" noProof="0" dirty="0" smtClean="0">
                <a:solidFill>
                  <a:schemeClr val="bg2">
                    <a:shade val="50000"/>
                  </a:schemeClr>
                </a:solidFill>
                <a:latin typeface="+mn-lt"/>
                <a:ea typeface="+mn-ea"/>
                <a:cs typeface="+mn-cs"/>
              </a:rPr>
              <a:t>Corso di Analisi delle politiche pubbliche e della protezione sociale </a:t>
            </a:r>
            <a:r>
              <a:rPr kumimoji="0" lang="it-IT" sz="1600" kern="1200" noProof="0" dirty="0" err="1" smtClean="0">
                <a:solidFill>
                  <a:schemeClr val="bg2">
                    <a:shade val="50000"/>
                  </a:schemeClr>
                </a:solidFill>
                <a:latin typeface="+mn-lt"/>
                <a:ea typeface="+mn-ea"/>
                <a:cs typeface="+mn-cs"/>
              </a:rPr>
              <a:t>a.a.</a:t>
            </a:r>
            <a:r>
              <a:rPr kumimoji="0" lang="it-IT" sz="1600" kern="1200" noProof="0" dirty="0" smtClean="0">
                <a:solidFill>
                  <a:schemeClr val="bg2">
                    <a:shade val="50000"/>
                  </a:schemeClr>
                </a:solidFill>
                <a:latin typeface="+mn-lt"/>
                <a:ea typeface="+mn-ea"/>
                <a:cs typeface="+mn-cs"/>
              </a:rPr>
              <a:t> 2010-2011</a:t>
            </a:r>
            <a:endParaRPr kumimoji="0" lang="it-IT" sz="1600" kern="1200" noProof="0" dirty="0">
              <a:solidFill>
                <a:schemeClr val="bg2">
                  <a:shade val="50000"/>
                </a:schemeClr>
              </a:solidFill>
              <a:latin typeface="+mn-lt"/>
              <a:ea typeface="+mn-ea"/>
              <a:cs typeface="+mn-c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ayout personalizza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endParaRPr lang="it-IT"/>
          </a:p>
        </p:txBody>
      </p:sp>
      <p:sp>
        <p:nvSpPr>
          <p:cNvPr id="4" name="Segnaposto piè di pagina 3"/>
          <p:cNvSpPr>
            <a:spLocks noGrp="1"/>
          </p:cNvSpPr>
          <p:nvPr>
            <p:ph type="ftr" sz="quarter" idx="11"/>
          </p:nvPr>
        </p:nvSpPr>
        <p:spPr/>
        <p:txBody>
          <a:bodyPr/>
          <a:lstStyle/>
          <a:p>
            <a:r>
              <a:rPr lang="it-IT" smtClean="0"/>
              <a:t>Corso di Analisi delle Politiche pubbliche e della protezione sociale a.a. 2010-2011</a:t>
            </a:r>
            <a:endParaRPr lang="it-IT"/>
          </a:p>
        </p:txBody>
      </p:sp>
      <p:sp>
        <p:nvSpPr>
          <p:cNvPr id="5" name="Segnaposto numero diapositiva 4"/>
          <p:cNvSpPr>
            <a:spLocks noGrp="1"/>
          </p:cNvSpPr>
          <p:nvPr>
            <p:ph type="sldNum" sz="quarter" idx="12"/>
          </p:nvPr>
        </p:nvSpPr>
        <p:spPr/>
        <p:txBody>
          <a:bodyPr/>
          <a:lstStyle/>
          <a:p>
            <a:fld id="{25B1BEC0-A0A9-49AB-8D0A-BE2D34DF3DF6}" type="slidenum">
              <a:rPr lang="it-IT" smtClean="0"/>
              <a:pPr/>
              <a:t>‹N›</a:t>
            </a:fld>
            <a:endParaRPr lang="it-IT"/>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Layout personalizza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endParaRPr lang="it-IT"/>
          </a:p>
        </p:txBody>
      </p:sp>
      <p:sp>
        <p:nvSpPr>
          <p:cNvPr id="4" name="Segnaposto piè di pagina 3"/>
          <p:cNvSpPr>
            <a:spLocks noGrp="1"/>
          </p:cNvSpPr>
          <p:nvPr>
            <p:ph type="ftr" sz="quarter" idx="11"/>
          </p:nvPr>
        </p:nvSpPr>
        <p:spPr/>
        <p:txBody>
          <a:bodyPr/>
          <a:lstStyle/>
          <a:p>
            <a:r>
              <a:rPr lang="it-IT" smtClean="0"/>
              <a:t>Corso di Analisi delle Politiche pubbliche e della protezione sociale a.a. 2010-2011</a:t>
            </a:r>
            <a:endParaRPr lang="it-IT"/>
          </a:p>
        </p:txBody>
      </p:sp>
      <p:sp>
        <p:nvSpPr>
          <p:cNvPr id="5" name="Segnaposto numero diapositiva 4"/>
          <p:cNvSpPr>
            <a:spLocks noGrp="1"/>
          </p:cNvSpPr>
          <p:nvPr>
            <p:ph type="sldNum" sz="quarter" idx="12"/>
          </p:nvPr>
        </p:nvSpPr>
        <p:spPr/>
        <p:txBody>
          <a:bodyPr/>
          <a:lstStyle/>
          <a:p>
            <a:fld id="{25B1BEC0-A0A9-49AB-8D0A-BE2D34DF3DF6}"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tileRect/>
        </a:gradFill>
        <a:effectLst/>
      </p:bgPr>
    </p:bg>
    <p:spTree>
      <p:nvGrpSpPr>
        <p:cNvPr id="1" name=""/>
        <p:cNvGrpSpPr/>
        <p:nvPr/>
      </p:nvGrpSpPr>
      <p:grpSpPr>
        <a:xfrm>
          <a:off x="0" y="0"/>
          <a:ext cx="0" cy="0"/>
          <a:chOff x="0" y="0"/>
          <a:chExt cx="0" cy="0"/>
        </a:xfrm>
      </p:grpSpPr>
      <p:sp>
        <p:nvSpPr>
          <p:cNvPr id="7" name="Rettangolo arrotondato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ttangolo arrotondato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Segnaposto titolo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it-IT" smtClean="0"/>
              <a:t>Fare clic per modificare lo stile del titolo</a:t>
            </a:r>
            <a:endParaRPr kumimoji="0" lang="en-US"/>
          </a:p>
        </p:txBody>
      </p:sp>
      <p:sp>
        <p:nvSpPr>
          <p:cNvPr id="4" name="Segnaposto testo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25" name="Segnaposto data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endParaRPr lang="it-IT"/>
          </a:p>
        </p:txBody>
      </p:sp>
      <p:sp>
        <p:nvSpPr>
          <p:cNvPr id="18" name="Segnaposto piè di pagina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r>
              <a:rPr lang="it-IT" smtClean="0"/>
              <a:t>Corso di Analisi delle Politiche pubbliche e della protezione sociale a.a. 2010-2011</a:t>
            </a:r>
            <a:endParaRPr lang="it-IT"/>
          </a:p>
        </p:txBody>
      </p:sp>
      <p:sp>
        <p:nvSpPr>
          <p:cNvPr id="5" name="Segnaposto numero diapositiva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25B1BEC0-A0A9-49AB-8D0A-BE2D34DF3DF6}"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4" r:id="rId13"/>
    <p:sldLayoutId id="2147483684" r:id="rId14"/>
    <p:sldLayoutId id="2147483715" r:id="rId15"/>
  </p:sldLayoutIdLst>
  <p:hf hdr="0" dt="0"/>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3.xml"/><Relationship Id="rId1" Type="http://schemas.openxmlformats.org/officeDocument/2006/relationships/vmlDrawing" Target="../drawings/vmlDrawing1.v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descr="timbri.jpg"/>
          <p:cNvPicPr>
            <a:picLocks noChangeAspect="1"/>
          </p:cNvPicPr>
          <p:nvPr/>
        </p:nvPicPr>
        <p:blipFill>
          <a:blip r:embed="rId2" cstate="print"/>
          <a:stretch>
            <a:fillRect/>
          </a:stretch>
        </p:blipFill>
        <p:spPr>
          <a:xfrm>
            <a:off x="5076056" y="404664"/>
            <a:ext cx="3672408" cy="3672408"/>
          </a:xfrm>
          <a:prstGeom prst="rect">
            <a:avLst/>
          </a:prstGeom>
        </p:spPr>
      </p:pic>
      <p:sp>
        <p:nvSpPr>
          <p:cNvPr id="4" name="CasellaDiTesto 3"/>
          <p:cNvSpPr txBox="1"/>
          <p:nvPr/>
        </p:nvSpPr>
        <p:spPr>
          <a:xfrm>
            <a:off x="395536" y="4653136"/>
            <a:ext cx="8352928" cy="769441"/>
          </a:xfrm>
          <a:prstGeom prst="rect">
            <a:avLst/>
          </a:prstGeom>
          <a:noFill/>
        </p:spPr>
        <p:txBody>
          <a:bodyPr wrap="square" rtlCol="0">
            <a:spAutoFit/>
          </a:bodyPr>
          <a:lstStyle/>
          <a:p>
            <a:pPr algn="ctr"/>
            <a:r>
              <a:rPr lang="it-IT" sz="4400" b="1" dirty="0" smtClean="0">
                <a:solidFill>
                  <a:schemeClr val="accent1">
                    <a:lumMod val="75000"/>
                  </a:schemeClr>
                </a:solidFill>
                <a:effectLst>
                  <a:outerShdw blurRad="38100" dist="38100" dir="2700000" algn="tl">
                    <a:srgbClr val="000000">
                      <a:alpha val="43137"/>
                    </a:srgbClr>
                  </a:outerShdw>
                </a:effectLst>
              </a:rPr>
              <a:t>Le burocrazie</a:t>
            </a:r>
          </a:p>
        </p:txBody>
      </p:sp>
      <p:sp>
        <p:nvSpPr>
          <p:cNvPr id="5" name="CasellaDiTesto 4"/>
          <p:cNvSpPr txBox="1"/>
          <p:nvPr/>
        </p:nvSpPr>
        <p:spPr>
          <a:xfrm>
            <a:off x="323528" y="6093296"/>
            <a:ext cx="8136904" cy="338554"/>
          </a:xfrm>
          <a:prstGeom prst="rect">
            <a:avLst/>
          </a:prstGeom>
          <a:noFill/>
        </p:spPr>
        <p:txBody>
          <a:bodyPr wrap="square" rtlCol="0">
            <a:spAutoFit/>
          </a:bodyPr>
          <a:lstStyle/>
          <a:p>
            <a:pPr algn="ctr"/>
            <a:r>
              <a:rPr lang="it-IT" sz="1600" dirty="0" smtClean="0"/>
              <a:t>Corso di Analisi delle politiche pubbliche e della protezione sociale </a:t>
            </a:r>
            <a:r>
              <a:rPr lang="it-IT" sz="1600" dirty="0" err="1" smtClean="0"/>
              <a:t>a.a.</a:t>
            </a:r>
            <a:r>
              <a:rPr lang="it-IT" sz="1600" dirty="0" smtClean="0"/>
              <a:t> 2010-2011</a:t>
            </a:r>
            <a:endParaRPr lang="it-IT" sz="1600" dirty="0"/>
          </a:p>
        </p:txBody>
      </p:sp>
      <p:pic>
        <p:nvPicPr>
          <p:cNvPr id="9" name="Immagine 8" descr="burocrazia1.jpg"/>
          <p:cNvPicPr>
            <a:picLocks noChangeAspect="1"/>
          </p:cNvPicPr>
          <p:nvPr/>
        </p:nvPicPr>
        <p:blipFill>
          <a:blip r:embed="rId3" cstate="print"/>
          <a:stretch>
            <a:fillRect/>
          </a:stretch>
        </p:blipFill>
        <p:spPr>
          <a:xfrm>
            <a:off x="467544" y="476672"/>
            <a:ext cx="5238750" cy="36576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gnaposto numero diapositiva 10"/>
          <p:cNvSpPr>
            <a:spLocks noGrp="1"/>
          </p:cNvSpPr>
          <p:nvPr>
            <p:ph type="sldNum" sz="quarter" idx="12"/>
          </p:nvPr>
        </p:nvSpPr>
        <p:spPr/>
        <p:txBody>
          <a:bodyPr/>
          <a:lstStyle/>
          <a:p>
            <a:fld id="{25B1BEC0-A0A9-49AB-8D0A-BE2D34DF3DF6}" type="slidenum">
              <a:rPr lang="it-IT" smtClean="0"/>
              <a:pPr/>
              <a:t>1</a:t>
            </a:fld>
            <a:endParaRPr lang="it-IT" dirty="0"/>
          </a:p>
        </p:txBody>
      </p:sp>
      <p:sp>
        <p:nvSpPr>
          <p:cNvPr id="6" name="CasellaDiTesto 5"/>
          <p:cNvSpPr txBox="1"/>
          <p:nvPr/>
        </p:nvSpPr>
        <p:spPr>
          <a:xfrm>
            <a:off x="827584" y="1196752"/>
            <a:ext cx="7416824" cy="2308324"/>
          </a:xfrm>
          <a:prstGeom prst="rect">
            <a:avLst/>
          </a:prstGeom>
          <a:noFill/>
        </p:spPr>
        <p:txBody>
          <a:bodyPr wrap="square" rtlCol="0">
            <a:spAutoFit/>
          </a:bodyPr>
          <a:lstStyle/>
          <a:p>
            <a:pPr algn="just"/>
            <a:r>
              <a:rPr lang="it-IT" dirty="0" smtClean="0"/>
              <a:t>Le inefficienze che caratterizzano le “burocrazie” sono da attribuire alla difficoltà di stabilire incentivi la cui efficacia sia analoga a quella degli incentivi utilizzati nelle imprese e nelle organizzazioni private.</a:t>
            </a:r>
          </a:p>
          <a:p>
            <a:pPr algn="just"/>
            <a:r>
              <a:rPr lang="it-IT" dirty="0" smtClean="0"/>
              <a:t>Occorre spiegare:</a:t>
            </a:r>
          </a:p>
          <a:p>
            <a:pPr algn="just"/>
            <a:r>
              <a:rPr lang="it-IT" dirty="0" smtClean="0"/>
              <a:t>-le ragioni per cui gli incentivi nelle amministrazioni sono “a basso potenziale”;</a:t>
            </a:r>
          </a:p>
          <a:p>
            <a:pPr algn="just"/>
            <a:r>
              <a:rPr lang="it-IT" dirty="0" smtClean="0"/>
              <a:t>- le ragioni per cui i meccanismi di delega si fondano su regole e norme anziché su relazioni contrattuali:</a:t>
            </a:r>
            <a:endParaRPr lang="it-IT" dirty="0"/>
          </a:p>
        </p:txBody>
      </p:sp>
      <p:sp>
        <p:nvSpPr>
          <p:cNvPr id="4" name="CasellaDiTesto 3"/>
          <p:cNvSpPr txBox="1"/>
          <p:nvPr/>
        </p:nvSpPr>
        <p:spPr>
          <a:xfrm>
            <a:off x="539552" y="4077072"/>
            <a:ext cx="2448272" cy="954107"/>
          </a:xfrm>
          <a:prstGeom prst="rect">
            <a:avLst/>
          </a:prstGeom>
          <a:noFill/>
        </p:spPr>
        <p:txBody>
          <a:bodyPr wrap="square" rtlCol="0">
            <a:spAutoFit/>
          </a:bodyPr>
          <a:lstStyle/>
          <a:p>
            <a:pPr algn="ctr"/>
            <a:r>
              <a:rPr lang="it-IT" b="1" dirty="0" smtClean="0"/>
              <a:t>DOMANDA </a:t>
            </a:r>
            <a:r>
              <a:rPr lang="it-IT" b="1" dirty="0" err="1" smtClean="0"/>
              <a:t>DI</a:t>
            </a:r>
            <a:r>
              <a:rPr lang="it-IT" b="1" dirty="0" smtClean="0"/>
              <a:t> </a:t>
            </a:r>
            <a:r>
              <a:rPr lang="it-IT" b="1" dirty="0" err="1" smtClean="0"/>
              <a:t>SERVIZI</a:t>
            </a:r>
            <a:r>
              <a:rPr lang="it-IT" sz="2000" b="1" dirty="0" err="1" smtClean="0">
                <a:effectLst>
                  <a:outerShdw blurRad="38100" dist="38100" dir="2700000" algn="tl">
                    <a:srgbClr val="000000">
                      <a:alpha val="43137"/>
                    </a:srgbClr>
                  </a:outerShdw>
                </a:effectLst>
              </a:rPr>
              <a:t>*</a:t>
            </a:r>
            <a:r>
              <a:rPr lang="it-IT" dirty="0" smtClean="0"/>
              <a:t> </a:t>
            </a:r>
            <a:r>
              <a:rPr lang="it-IT" b="1" dirty="0" smtClean="0"/>
              <a:t>ALLO STATO</a:t>
            </a:r>
            <a:endParaRPr lang="it-IT" b="1" dirty="0"/>
          </a:p>
        </p:txBody>
      </p:sp>
      <p:sp>
        <p:nvSpPr>
          <p:cNvPr id="5" name="CasellaDiTesto 4"/>
          <p:cNvSpPr txBox="1"/>
          <p:nvPr/>
        </p:nvSpPr>
        <p:spPr>
          <a:xfrm>
            <a:off x="3995936" y="3645024"/>
            <a:ext cx="3888432" cy="936104"/>
          </a:xfrm>
          <a:prstGeom prst="rect">
            <a:avLst/>
          </a:prstGeom>
          <a:solidFill>
            <a:schemeClr val="bg1"/>
          </a:solidFill>
          <a:ln>
            <a:noFill/>
          </a:ln>
          <a:effectLst>
            <a:glow rad="63500">
              <a:schemeClr val="accent6">
                <a:satMod val="175000"/>
                <a:alpha val="40000"/>
              </a:schemeClr>
            </a:glow>
            <a:innerShdw blurRad="114300">
              <a:prstClr val="black"/>
            </a:innerShdw>
          </a:effectLst>
        </p:spPr>
        <p:txBody>
          <a:bodyPr wrap="square" rtlCol="0">
            <a:spAutoFit/>
          </a:bodyPr>
          <a:lstStyle/>
          <a:p>
            <a:r>
              <a:rPr lang="it-IT" dirty="0" smtClean="0"/>
              <a:t>Fornitore privato</a:t>
            </a:r>
          </a:p>
          <a:p>
            <a:r>
              <a:rPr lang="it-IT" dirty="0" smtClean="0"/>
              <a:t>(NO perché è una classica ipotesi di “fallimento del mercato)</a:t>
            </a:r>
            <a:endParaRPr lang="it-IT" dirty="0"/>
          </a:p>
        </p:txBody>
      </p:sp>
      <p:sp>
        <p:nvSpPr>
          <p:cNvPr id="7" name="CasellaDiTesto 6"/>
          <p:cNvSpPr txBox="1"/>
          <p:nvPr/>
        </p:nvSpPr>
        <p:spPr>
          <a:xfrm>
            <a:off x="4283968" y="4869160"/>
            <a:ext cx="2304256" cy="369332"/>
          </a:xfrm>
          <a:prstGeom prst="rect">
            <a:avLst/>
          </a:prstGeom>
          <a:solidFill>
            <a:schemeClr val="bg1"/>
          </a:solidFill>
          <a:ln>
            <a:noFill/>
          </a:ln>
          <a:effectLst>
            <a:glow rad="63500">
              <a:schemeClr val="accent6">
                <a:satMod val="175000"/>
                <a:alpha val="40000"/>
              </a:schemeClr>
            </a:glow>
            <a:innerShdw blurRad="114300">
              <a:prstClr val="black"/>
            </a:innerShdw>
          </a:effectLst>
        </p:spPr>
        <p:txBody>
          <a:bodyPr wrap="square" rtlCol="0">
            <a:spAutoFit/>
          </a:bodyPr>
          <a:lstStyle/>
          <a:p>
            <a:r>
              <a:rPr lang="it-IT" dirty="0" smtClean="0"/>
              <a:t>Agenzie governative</a:t>
            </a:r>
          </a:p>
        </p:txBody>
      </p:sp>
      <p:cxnSp>
        <p:nvCxnSpPr>
          <p:cNvPr id="9" name="Connettore 1 8"/>
          <p:cNvCxnSpPr/>
          <p:nvPr/>
        </p:nvCxnSpPr>
        <p:spPr>
          <a:xfrm flipV="1">
            <a:off x="2771800" y="4005064"/>
            <a:ext cx="1224136" cy="432048"/>
          </a:xfrm>
          <a:prstGeom prst="line">
            <a:avLst/>
          </a:prstGeom>
          <a:ln w="57150"/>
        </p:spPr>
        <p:style>
          <a:lnRef idx="2">
            <a:schemeClr val="accent6"/>
          </a:lnRef>
          <a:fillRef idx="0">
            <a:schemeClr val="accent6"/>
          </a:fillRef>
          <a:effectRef idx="1">
            <a:schemeClr val="accent6"/>
          </a:effectRef>
          <a:fontRef idx="minor">
            <a:schemeClr val="tx1"/>
          </a:fontRef>
        </p:style>
      </p:cxnSp>
      <p:cxnSp>
        <p:nvCxnSpPr>
          <p:cNvPr id="12" name="Connettore 1 11"/>
          <p:cNvCxnSpPr>
            <a:endCxn id="7" idx="1"/>
          </p:cNvCxnSpPr>
          <p:nvPr/>
        </p:nvCxnSpPr>
        <p:spPr>
          <a:xfrm>
            <a:off x="2771800" y="4581128"/>
            <a:ext cx="1512168" cy="472698"/>
          </a:xfrm>
          <a:prstGeom prst="line">
            <a:avLst/>
          </a:prstGeom>
          <a:ln w="57150"/>
        </p:spPr>
        <p:style>
          <a:lnRef idx="2">
            <a:schemeClr val="accent6"/>
          </a:lnRef>
          <a:fillRef idx="0">
            <a:schemeClr val="accent6"/>
          </a:fillRef>
          <a:effectRef idx="1">
            <a:schemeClr val="accent6"/>
          </a:effectRef>
          <a:fontRef idx="minor">
            <a:schemeClr val="tx1"/>
          </a:fontRef>
        </p:style>
      </p:cxnSp>
      <p:sp>
        <p:nvSpPr>
          <p:cNvPr id="14" name="CasellaDiTesto 13"/>
          <p:cNvSpPr txBox="1"/>
          <p:nvPr/>
        </p:nvSpPr>
        <p:spPr>
          <a:xfrm>
            <a:off x="611560" y="5373217"/>
            <a:ext cx="7488832" cy="646331"/>
          </a:xfrm>
          <a:prstGeom prst="rect">
            <a:avLst/>
          </a:prstGeom>
          <a:noFill/>
        </p:spPr>
        <p:txBody>
          <a:bodyPr wrap="square" rtlCol="0">
            <a:spAutoFit/>
          </a:bodyPr>
          <a:lstStyle/>
          <a:p>
            <a:r>
              <a:rPr lang="it-IT" sz="2000" b="1" dirty="0" smtClean="0">
                <a:effectLst>
                  <a:outerShdw blurRad="38100" dist="38100" dir="2700000" algn="tl">
                    <a:srgbClr val="000000">
                      <a:alpha val="43137"/>
                    </a:srgbClr>
                  </a:outerShdw>
                </a:effectLst>
              </a:rPr>
              <a:t>*</a:t>
            </a:r>
            <a:r>
              <a:rPr lang="it-IT" dirty="0" smtClean="0"/>
              <a:t> </a:t>
            </a:r>
            <a:r>
              <a:rPr lang="it-IT" sz="1600" dirty="0" smtClean="0"/>
              <a:t>In quantità e qualità diverse da quelle fornite se il meccanismo di allocazione è concorrenziale</a:t>
            </a:r>
            <a:endParaRPr lang="it-IT" sz="16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gnaposto numero diapositiva 10"/>
          <p:cNvSpPr>
            <a:spLocks noGrp="1"/>
          </p:cNvSpPr>
          <p:nvPr>
            <p:ph type="sldNum" sz="quarter" idx="12"/>
          </p:nvPr>
        </p:nvSpPr>
        <p:spPr/>
        <p:txBody>
          <a:bodyPr/>
          <a:lstStyle/>
          <a:p>
            <a:fld id="{25B1BEC0-A0A9-49AB-8D0A-BE2D34DF3DF6}" type="slidenum">
              <a:rPr lang="it-IT" smtClean="0"/>
              <a:pPr/>
              <a:t>2</a:t>
            </a:fld>
            <a:endParaRPr lang="it-IT" dirty="0"/>
          </a:p>
        </p:txBody>
      </p:sp>
      <p:sp>
        <p:nvSpPr>
          <p:cNvPr id="3" name="CasellaDiTesto 2"/>
          <p:cNvSpPr txBox="1"/>
          <p:nvPr/>
        </p:nvSpPr>
        <p:spPr>
          <a:xfrm>
            <a:off x="683568" y="2132856"/>
            <a:ext cx="7704856" cy="2677656"/>
          </a:xfrm>
          <a:prstGeom prst="rect">
            <a:avLst/>
          </a:prstGeom>
          <a:noFill/>
        </p:spPr>
        <p:txBody>
          <a:bodyPr wrap="square" rtlCol="0">
            <a:spAutoFit/>
          </a:bodyPr>
          <a:lstStyle/>
          <a:p>
            <a:pPr algn="just"/>
            <a:r>
              <a:rPr lang="it-IT" sz="2400" dirty="0" smtClean="0"/>
              <a:t>L’intervento pubblico serve a ristabilire la corrispondenza fra la domanda della comunità e l’allocazione finale delle risorse.</a:t>
            </a:r>
          </a:p>
          <a:p>
            <a:pPr algn="just"/>
            <a:r>
              <a:rPr lang="it-IT" sz="2400" dirty="0" smtClean="0"/>
              <a:t>Se il politico sceglie di produrre “direttamente” il servizio servendosi delle agenzie governative fronteggia lo stesso problema di incentivazione dei burocrati che si trova ad affrontare il </a:t>
            </a:r>
            <a:r>
              <a:rPr lang="it-IT" sz="2400" i="1" dirty="0" smtClean="0"/>
              <a:t>manager</a:t>
            </a:r>
            <a:r>
              <a:rPr lang="it-IT" sz="2400" dirty="0" smtClean="0"/>
              <a:t> di una impresa privata.</a:t>
            </a:r>
            <a:endParaRPr lang="it-IT"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gnaposto numero diapositiva 10"/>
          <p:cNvSpPr>
            <a:spLocks noGrp="1"/>
          </p:cNvSpPr>
          <p:nvPr>
            <p:ph type="sldNum" sz="quarter" idx="12"/>
          </p:nvPr>
        </p:nvSpPr>
        <p:spPr/>
        <p:txBody>
          <a:bodyPr/>
          <a:lstStyle/>
          <a:p>
            <a:fld id="{25B1BEC0-A0A9-49AB-8D0A-BE2D34DF3DF6}" type="slidenum">
              <a:rPr lang="it-IT" smtClean="0"/>
              <a:pPr/>
              <a:t>3</a:t>
            </a:fld>
            <a:endParaRPr lang="it-IT" dirty="0"/>
          </a:p>
        </p:txBody>
      </p:sp>
      <p:sp>
        <p:nvSpPr>
          <p:cNvPr id="3" name="CasellaDiTesto 2"/>
          <p:cNvSpPr txBox="1"/>
          <p:nvPr/>
        </p:nvSpPr>
        <p:spPr>
          <a:xfrm>
            <a:off x="539552" y="1124744"/>
            <a:ext cx="7416824" cy="369332"/>
          </a:xfrm>
          <a:prstGeom prst="rect">
            <a:avLst/>
          </a:prstGeom>
          <a:noFill/>
        </p:spPr>
        <p:txBody>
          <a:bodyPr wrap="square" rtlCol="0">
            <a:spAutoFit/>
          </a:bodyPr>
          <a:lstStyle/>
          <a:p>
            <a:r>
              <a:rPr lang="it-IT" dirty="0" smtClean="0"/>
              <a:t>Il rapporto politico-burocrate:</a:t>
            </a:r>
            <a:endParaRPr lang="it-IT" dirty="0"/>
          </a:p>
        </p:txBody>
      </p:sp>
      <p:sp>
        <p:nvSpPr>
          <p:cNvPr id="4" name="CasellaDiTesto 3"/>
          <p:cNvSpPr txBox="1"/>
          <p:nvPr/>
        </p:nvSpPr>
        <p:spPr>
          <a:xfrm>
            <a:off x="539552" y="1628800"/>
            <a:ext cx="7560840" cy="369332"/>
          </a:xfrm>
          <a:prstGeom prst="rect">
            <a:avLst/>
          </a:prstGeom>
          <a:solidFill>
            <a:srgbClr val="FFC000"/>
          </a:solidFill>
        </p:spPr>
        <p:txBody>
          <a:bodyPr wrap="square" rtlCol="0">
            <a:spAutoFit/>
          </a:bodyPr>
          <a:lstStyle/>
          <a:p>
            <a:r>
              <a:rPr lang="it-IT" dirty="0" smtClean="0"/>
              <a:t>I presupposti comuni dei modelli</a:t>
            </a:r>
            <a:endParaRPr lang="it-IT" dirty="0"/>
          </a:p>
        </p:txBody>
      </p:sp>
      <p:sp>
        <p:nvSpPr>
          <p:cNvPr id="5" name="CasellaDiTesto 4"/>
          <p:cNvSpPr txBox="1"/>
          <p:nvPr/>
        </p:nvSpPr>
        <p:spPr>
          <a:xfrm>
            <a:off x="539552" y="2708920"/>
            <a:ext cx="7416824" cy="2308324"/>
          </a:xfrm>
          <a:prstGeom prst="rect">
            <a:avLst/>
          </a:prstGeom>
          <a:noFill/>
        </p:spPr>
        <p:txBody>
          <a:bodyPr wrap="square" rtlCol="0">
            <a:spAutoFit/>
          </a:bodyPr>
          <a:lstStyle/>
          <a:p>
            <a:pPr algn="just">
              <a:buBlip>
                <a:blip r:embed="rId2"/>
              </a:buBlip>
            </a:pPr>
            <a:r>
              <a:rPr lang="it-IT" dirty="0" smtClean="0"/>
              <a:t> Il sistema di preferenze dei burocrati è diverso, e spesso in conflitto, con quello del politico (legislatore);</a:t>
            </a:r>
          </a:p>
          <a:p>
            <a:pPr algn="just">
              <a:buBlip>
                <a:blip r:embed="rId2"/>
              </a:buBlip>
            </a:pPr>
            <a:r>
              <a:rPr lang="it-IT" dirty="0" smtClean="0"/>
              <a:t> Obiettivo del politico è la rielezione (prospettiva di medio/lungo termine);</a:t>
            </a:r>
          </a:p>
          <a:p>
            <a:pPr algn="just">
              <a:buBlip>
                <a:blip r:embed="rId2"/>
              </a:buBlip>
            </a:pPr>
            <a:r>
              <a:rPr lang="it-IT" dirty="0" smtClean="0"/>
              <a:t> Obiettivo del burocrate è costituito da un insieme di valutazioni politiche, prospettive di carriera, status e avversione allo sforzo;</a:t>
            </a:r>
          </a:p>
          <a:p>
            <a:pPr algn="just">
              <a:buBlip>
                <a:blip r:embed="rId2"/>
              </a:buBlip>
            </a:pPr>
            <a:r>
              <a:rPr lang="it-IT" dirty="0" smtClean="0"/>
              <a:t> La relazione tra i due soggetti è caratterizzata da asimmetrie informative (analiticamente analizzate da Miller e </a:t>
            </a:r>
            <a:r>
              <a:rPr lang="it-IT" dirty="0" err="1" smtClean="0"/>
              <a:t>Moe</a:t>
            </a:r>
            <a:r>
              <a:rPr lang="it-IT" dirty="0" smtClean="0"/>
              <a: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gnaposto numero diapositiva 10"/>
          <p:cNvSpPr>
            <a:spLocks noGrp="1"/>
          </p:cNvSpPr>
          <p:nvPr>
            <p:ph type="sldNum" sz="quarter" idx="12"/>
          </p:nvPr>
        </p:nvSpPr>
        <p:spPr/>
        <p:txBody>
          <a:bodyPr/>
          <a:lstStyle/>
          <a:p>
            <a:fld id="{25B1BEC0-A0A9-49AB-8D0A-BE2D34DF3DF6}" type="slidenum">
              <a:rPr lang="it-IT" smtClean="0"/>
              <a:pPr/>
              <a:t>4</a:t>
            </a:fld>
            <a:endParaRPr lang="it-IT" dirty="0"/>
          </a:p>
        </p:txBody>
      </p:sp>
      <p:sp>
        <p:nvSpPr>
          <p:cNvPr id="3" name="CasellaDiTesto 2"/>
          <p:cNvSpPr txBox="1"/>
          <p:nvPr/>
        </p:nvSpPr>
        <p:spPr>
          <a:xfrm>
            <a:off x="539552" y="1124744"/>
            <a:ext cx="7416824" cy="369332"/>
          </a:xfrm>
          <a:prstGeom prst="rect">
            <a:avLst/>
          </a:prstGeom>
          <a:noFill/>
        </p:spPr>
        <p:txBody>
          <a:bodyPr wrap="square" rtlCol="0">
            <a:spAutoFit/>
          </a:bodyPr>
          <a:lstStyle/>
          <a:p>
            <a:r>
              <a:rPr lang="it-IT" dirty="0" smtClean="0"/>
              <a:t>Il rapporto politico-burocrate:</a:t>
            </a:r>
            <a:endParaRPr lang="it-IT" dirty="0"/>
          </a:p>
        </p:txBody>
      </p:sp>
      <p:sp>
        <p:nvSpPr>
          <p:cNvPr id="4" name="CasellaDiTesto 3"/>
          <p:cNvSpPr txBox="1"/>
          <p:nvPr/>
        </p:nvSpPr>
        <p:spPr>
          <a:xfrm>
            <a:off x="539552" y="1628800"/>
            <a:ext cx="7560840" cy="369332"/>
          </a:xfrm>
          <a:prstGeom prst="rect">
            <a:avLst/>
          </a:prstGeom>
          <a:solidFill>
            <a:srgbClr val="FFC000"/>
          </a:solidFill>
        </p:spPr>
        <p:txBody>
          <a:bodyPr wrap="square" rtlCol="0">
            <a:spAutoFit/>
          </a:bodyPr>
          <a:lstStyle/>
          <a:p>
            <a:r>
              <a:rPr lang="it-IT" dirty="0" smtClean="0"/>
              <a:t>Il modello </a:t>
            </a:r>
            <a:r>
              <a:rPr lang="it-IT" dirty="0" err="1" smtClean="0"/>
              <a:t>Downs-Niskanen-Williamson</a:t>
            </a:r>
            <a:r>
              <a:rPr lang="it-IT" dirty="0" smtClean="0"/>
              <a:t> (1971)</a:t>
            </a:r>
            <a:endParaRPr lang="it-IT" dirty="0"/>
          </a:p>
        </p:txBody>
      </p:sp>
      <p:sp>
        <p:nvSpPr>
          <p:cNvPr id="5" name="CasellaDiTesto 4"/>
          <p:cNvSpPr txBox="1"/>
          <p:nvPr/>
        </p:nvSpPr>
        <p:spPr>
          <a:xfrm>
            <a:off x="539552" y="2132856"/>
            <a:ext cx="7416824" cy="2308324"/>
          </a:xfrm>
          <a:prstGeom prst="rect">
            <a:avLst/>
          </a:prstGeom>
          <a:noFill/>
        </p:spPr>
        <p:txBody>
          <a:bodyPr wrap="square" rtlCol="0">
            <a:spAutoFit/>
          </a:bodyPr>
          <a:lstStyle/>
          <a:p>
            <a:pPr algn="just"/>
            <a:r>
              <a:rPr lang="it-IT" dirty="0" smtClean="0"/>
              <a:t>Il rapporto è “dominato” dal burocrate grazie alla sua relativa indipendenza dal politico, come dimostra la sua funzione di utilità:</a:t>
            </a:r>
          </a:p>
          <a:p>
            <a:pPr algn="just">
              <a:buFontTx/>
              <a:buChar char="-"/>
            </a:pPr>
            <a:r>
              <a:rPr lang="it-IT" dirty="0" smtClean="0"/>
              <a:t> il burocrate è un produttore monopolistico;</a:t>
            </a:r>
          </a:p>
          <a:p>
            <a:pPr algn="just">
              <a:buFontTx/>
              <a:buChar char="-"/>
            </a:pPr>
            <a:r>
              <a:rPr lang="it-IT" dirty="0" smtClean="0"/>
              <a:t> lo Stato non paga i prodotti forniti dall’amministrazione a prezzi unitari, ma li acquista “in blocco” attraverso lo stanziamento di quote del gettito fiscale;</a:t>
            </a:r>
          </a:p>
          <a:p>
            <a:pPr algn="just">
              <a:buFontTx/>
              <a:buChar char="-"/>
            </a:pPr>
            <a:r>
              <a:rPr lang="it-IT" dirty="0" smtClean="0"/>
              <a:t> il burocrate </a:t>
            </a:r>
            <a:r>
              <a:rPr lang="it-IT" b="1" i="1" dirty="0" smtClean="0">
                <a:effectLst>
                  <a:outerShdw blurRad="38100" dist="38100" dir="2700000" algn="tl">
                    <a:srgbClr val="000000">
                      <a:alpha val="43137"/>
                    </a:srgbClr>
                  </a:outerShdw>
                </a:effectLst>
              </a:rPr>
              <a:t>monopolizza</a:t>
            </a:r>
            <a:r>
              <a:rPr lang="it-IT" dirty="0" smtClean="0"/>
              <a:t> e </a:t>
            </a:r>
            <a:r>
              <a:rPr lang="it-IT" b="1" i="1" dirty="0" smtClean="0">
                <a:effectLst>
                  <a:outerShdw blurRad="38100" dist="38100" dir="2700000" algn="tl">
                    <a:srgbClr val="000000">
                      <a:alpha val="43137"/>
                    </a:srgbClr>
                  </a:outerShdw>
                </a:effectLst>
              </a:rPr>
              <a:t>non rivela </a:t>
            </a:r>
            <a:r>
              <a:rPr lang="it-IT" dirty="0" smtClean="0"/>
              <a:t>l’informazione relativa ai costi effettivi necessari per garantire l’</a:t>
            </a:r>
            <a:r>
              <a:rPr lang="it-IT" i="1" dirty="0" smtClean="0"/>
              <a:t>output </a:t>
            </a:r>
            <a:r>
              <a:rPr lang="it-IT" dirty="0" smtClean="0"/>
              <a:t>richiesto dallo Stato</a:t>
            </a:r>
          </a:p>
        </p:txBody>
      </p:sp>
      <p:sp>
        <p:nvSpPr>
          <p:cNvPr id="6" name="Rettangolo 5"/>
          <p:cNvSpPr/>
          <p:nvPr/>
        </p:nvSpPr>
        <p:spPr>
          <a:xfrm>
            <a:off x="2555776" y="4797152"/>
            <a:ext cx="5148064" cy="923330"/>
          </a:xfrm>
          <a:prstGeom prst="rect">
            <a:avLst/>
          </a:prstGeom>
          <a:solidFill>
            <a:srgbClr val="FFC000"/>
          </a:solidFill>
        </p:spPr>
        <p:txBody>
          <a:bodyPr wrap="square">
            <a:spAutoFit/>
          </a:bodyPr>
          <a:lstStyle/>
          <a:p>
            <a:pPr algn="just"/>
            <a:r>
              <a:rPr lang="it-IT" dirty="0" smtClean="0"/>
              <a:t>la dimensione del settore pubblico si espande al di sopra del livello </a:t>
            </a:r>
            <a:r>
              <a:rPr lang="it-IT" dirty="0" err="1" smtClean="0"/>
              <a:t>pareto-ottimale</a:t>
            </a:r>
            <a:r>
              <a:rPr lang="it-IT" dirty="0" smtClean="0"/>
              <a:t> degli elettori-contribuenti</a:t>
            </a:r>
            <a:endParaRPr lang="it-IT" dirty="0"/>
          </a:p>
        </p:txBody>
      </p:sp>
      <p:sp>
        <p:nvSpPr>
          <p:cNvPr id="7" name="Freccia curva 6"/>
          <p:cNvSpPr/>
          <p:nvPr/>
        </p:nvSpPr>
        <p:spPr>
          <a:xfrm rot="10800000" flipH="1">
            <a:off x="1475656" y="4437112"/>
            <a:ext cx="936104" cy="1224136"/>
          </a:xfrm>
          <a:prstGeom prst="bentArrow">
            <a:avLst>
              <a:gd name="adj1" fmla="val 25000"/>
              <a:gd name="adj2" fmla="val 22939"/>
              <a:gd name="adj3" fmla="val 25000"/>
              <a:gd name="adj4" fmla="val 43750"/>
            </a:avLst>
          </a:prstGeom>
          <a:solidFill>
            <a:srgbClr val="FFC000"/>
          </a:solidFill>
          <a:ln>
            <a:noFill/>
          </a:ln>
          <a:effectLst>
            <a:innerShdw blurRad="63500" dist="50800" dir="8100000">
              <a:prstClr val="black">
                <a:alpha val="50000"/>
              </a:prstClr>
            </a:innerShdw>
            <a:reflection blurRad="6350" stA="50000" endA="300" endPos="55500" dist="1016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gnaposto numero diapositiva 10"/>
          <p:cNvSpPr>
            <a:spLocks noGrp="1"/>
          </p:cNvSpPr>
          <p:nvPr>
            <p:ph type="sldNum" sz="quarter" idx="12"/>
          </p:nvPr>
        </p:nvSpPr>
        <p:spPr/>
        <p:txBody>
          <a:bodyPr/>
          <a:lstStyle/>
          <a:p>
            <a:fld id="{25B1BEC0-A0A9-49AB-8D0A-BE2D34DF3DF6}" type="slidenum">
              <a:rPr lang="it-IT" smtClean="0"/>
              <a:pPr/>
              <a:t>5</a:t>
            </a:fld>
            <a:endParaRPr lang="it-IT" dirty="0"/>
          </a:p>
        </p:txBody>
      </p:sp>
      <p:sp>
        <p:nvSpPr>
          <p:cNvPr id="3" name="CasellaDiTesto 2"/>
          <p:cNvSpPr txBox="1"/>
          <p:nvPr/>
        </p:nvSpPr>
        <p:spPr>
          <a:xfrm>
            <a:off x="539552" y="1124744"/>
            <a:ext cx="7416824" cy="369332"/>
          </a:xfrm>
          <a:prstGeom prst="rect">
            <a:avLst/>
          </a:prstGeom>
          <a:noFill/>
        </p:spPr>
        <p:txBody>
          <a:bodyPr wrap="square" rtlCol="0">
            <a:spAutoFit/>
          </a:bodyPr>
          <a:lstStyle/>
          <a:p>
            <a:r>
              <a:rPr lang="it-IT" dirty="0" smtClean="0"/>
              <a:t>Il rapporto politico-burocrate:</a:t>
            </a:r>
            <a:endParaRPr lang="it-IT" dirty="0"/>
          </a:p>
        </p:txBody>
      </p:sp>
      <p:sp>
        <p:nvSpPr>
          <p:cNvPr id="4" name="CasellaDiTesto 3"/>
          <p:cNvSpPr txBox="1"/>
          <p:nvPr/>
        </p:nvSpPr>
        <p:spPr>
          <a:xfrm>
            <a:off x="539552" y="1628800"/>
            <a:ext cx="7704856" cy="369332"/>
          </a:xfrm>
          <a:prstGeom prst="rect">
            <a:avLst/>
          </a:prstGeom>
          <a:solidFill>
            <a:srgbClr val="FFC000"/>
          </a:solidFill>
        </p:spPr>
        <p:txBody>
          <a:bodyPr wrap="square" rtlCol="0">
            <a:spAutoFit/>
          </a:bodyPr>
          <a:lstStyle/>
          <a:p>
            <a:r>
              <a:rPr lang="it-IT" dirty="0" smtClean="0"/>
              <a:t>Il modello di </a:t>
            </a:r>
            <a:r>
              <a:rPr lang="it-IT" dirty="0" err="1" smtClean="0"/>
              <a:t>Downs</a:t>
            </a:r>
            <a:endParaRPr lang="it-IT" dirty="0"/>
          </a:p>
        </p:txBody>
      </p:sp>
      <p:sp>
        <p:nvSpPr>
          <p:cNvPr id="8" name="CasellaDiTesto 7"/>
          <p:cNvSpPr txBox="1"/>
          <p:nvPr/>
        </p:nvSpPr>
        <p:spPr>
          <a:xfrm>
            <a:off x="539552" y="2204864"/>
            <a:ext cx="7704856" cy="3416320"/>
          </a:xfrm>
          <a:prstGeom prst="rect">
            <a:avLst/>
          </a:prstGeom>
          <a:noFill/>
        </p:spPr>
        <p:txBody>
          <a:bodyPr wrap="square" rtlCol="0">
            <a:spAutoFit/>
          </a:bodyPr>
          <a:lstStyle/>
          <a:p>
            <a:pPr algn="just"/>
            <a:r>
              <a:rPr lang="it-IT" dirty="0" smtClean="0"/>
              <a:t>Anthony </a:t>
            </a:r>
            <a:r>
              <a:rPr lang="it-IT" dirty="0" err="1" smtClean="0"/>
              <a:t>Downs</a:t>
            </a:r>
            <a:r>
              <a:rPr lang="it-IT" dirty="0" smtClean="0"/>
              <a:t> ritiene che in un modello classico di competizione elettorale le procedure elettorali fondate sulle maggioranze relative costringano il partito di governo a selezionare (e quindi produrre) la combinazione costi-benefici preferita dall’</a:t>
            </a:r>
            <a:r>
              <a:rPr lang="it-IT" b="1" i="1" dirty="0" smtClean="0">
                <a:effectLst>
                  <a:outerShdw blurRad="38100" dist="38100" dir="2700000" algn="tl">
                    <a:srgbClr val="000000">
                      <a:alpha val="43137"/>
                    </a:srgbClr>
                  </a:outerShdw>
                </a:effectLst>
              </a:rPr>
              <a:t>elettore mediano</a:t>
            </a:r>
            <a:r>
              <a:rPr lang="it-IT" dirty="0" smtClean="0"/>
              <a:t> di una collettività. In termini di efficienza allocativa il modello </a:t>
            </a:r>
            <a:r>
              <a:rPr lang="it-IT" dirty="0" err="1" smtClean="0"/>
              <a:t>downsiano</a:t>
            </a:r>
            <a:r>
              <a:rPr lang="it-IT" dirty="0" smtClean="0"/>
              <a:t> consente di prevedere un equilibrio ottimo. </a:t>
            </a:r>
          </a:p>
          <a:p>
            <a:pPr algn="just"/>
            <a:r>
              <a:rPr lang="it-IT" dirty="0" smtClean="0"/>
              <a:t>La previsione di una </a:t>
            </a:r>
            <a:r>
              <a:rPr lang="it-IT" i="1" dirty="0" smtClean="0"/>
              <a:t>performance</a:t>
            </a:r>
            <a:r>
              <a:rPr lang="it-IT" dirty="0" smtClean="0"/>
              <a:t> ottima di </a:t>
            </a:r>
            <a:r>
              <a:rPr lang="it-IT" dirty="0" err="1" smtClean="0"/>
              <a:t>Downs</a:t>
            </a:r>
            <a:r>
              <a:rPr lang="it-IT" dirty="0" smtClean="0"/>
              <a:t> deriva dall’analisi del comportamento dei politici in presenza della minaccia di essere privati delle loro funzioni dal </a:t>
            </a:r>
            <a:r>
              <a:rPr lang="it-IT" b="1" i="1" dirty="0" smtClean="0">
                <a:effectLst>
                  <a:outerShdw blurRad="38100" dist="38100" dir="2700000" algn="tl">
                    <a:srgbClr val="000000">
                      <a:alpha val="43137"/>
                    </a:srgbClr>
                  </a:outerShdw>
                </a:effectLst>
              </a:rPr>
              <a:t>partito concorrente</a:t>
            </a:r>
            <a:r>
              <a:rPr lang="it-IT" dirty="0" smtClean="0"/>
              <a:t>. La presenza di un concorrente pronto a cogliere qualsiasi vantaggio induce il partito di governo a dedicare una costante attenzione alle preferenze dell’elettorato.</a:t>
            </a:r>
          </a:p>
          <a:p>
            <a:endParaRPr lang="it-IT"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gnaposto numero diapositiva 10"/>
          <p:cNvSpPr>
            <a:spLocks noGrp="1"/>
          </p:cNvSpPr>
          <p:nvPr>
            <p:ph type="sldNum" sz="quarter" idx="12"/>
          </p:nvPr>
        </p:nvSpPr>
        <p:spPr/>
        <p:txBody>
          <a:bodyPr/>
          <a:lstStyle/>
          <a:p>
            <a:fld id="{25B1BEC0-A0A9-49AB-8D0A-BE2D34DF3DF6}" type="slidenum">
              <a:rPr lang="it-IT" smtClean="0"/>
              <a:pPr/>
              <a:t>6</a:t>
            </a:fld>
            <a:endParaRPr lang="it-IT" dirty="0"/>
          </a:p>
        </p:txBody>
      </p:sp>
      <p:sp>
        <p:nvSpPr>
          <p:cNvPr id="3" name="CasellaDiTesto 2"/>
          <p:cNvSpPr txBox="1"/>
          <p:nvPr/>
        </p:nvSpPr>
        <p:spPr>
          <a:xfrm>
            <a:off x="539552" y="1124744"/>
            <a:ext cx="7416824" cy="369332"/>
          </a:xfrm>
          <a:prstGeom prst="rect">
            <a:avLst/>
          </a:prstGeom>
          <a:noFill/>
        </p:spPr>
        <p:txBody>
          <a:bodyPr wrap="square" rtlCol="0">
            <a:spAutoFit/>
          </a:bodyPr>
          <a:lstStyle/>
          <a:p>
            <a:r>
              <a:rPr lang="it-IT" dirty="0" smtClean="0"/>
              <a:t>Il rapporto politico-burocrate:</a:t>
            </a:r>
            <a:endParaRPr lang="it-IT" dirty="0"/>
          </a:p>
        </p:txBody>
      </p:sp>
      <p:sp>
        <p:nvSpPr>
          <p:cNvPr id="4" name="CasellaDiTesto 3"/>
          <p:cNvSpPr txBox="1"/>
          <p:nvPr/>
        </p:nvSpPr>
        <p:spPr>
          <a:xfrm>
            <a:off x="539552" y="1628800"/>
            <a:ext cx="7704856" cy="369332"/>
          </a:xfrm>
          <a:prstGeom prst="rect">
            <a:avLst/>
          </a:prstGeom>
          <a:solidFill>
            <a:srgbClr val="FFC000"/>
          </a:solidFill>
        </p:spPr>
        <p:txBody>
          <a:bodyPr wrap="square" rtlCol="0">
            <a:spAutoFit/>
          </a:bodyPr>
          <a:lstStyle/>
          <a:p>
            <a:r>
              <a:rPr lang="it-IT" dirty="0" smtClean="0"/>
              <a:t>Il modello di </a:t>
            </a:r>
            <a:r>
              <a:rPr lang="it-IT" dirty="0" err="1" smtClean="0"/>
              <a:t>Niskanen</a:t>
            </a:r>
            <a:endParaRPr lang="it-IT" dirty="0"/>
          </a:p>
        </p:txBody>
      </p:sp>
      <p:sp>
        <p:nvSpPr>
          <p:cNvPr id="8" name="CasellaDiTesto 7"/>
          <p:cNvSpPr txBox="1"/>
          <p:nvPr/>
        </p:nvSpPr>
        <p:spPr>
          <a:xfrm>
            <a:off x="539552" y="2348880"/>
            <a:ext cx="7704856" cy="3139321"/>
          </a:xfrm>
          <a:prstGeom prst="rect">
            <a:avLst/>
          </a:prstGeom>
          <a:noFill/>
        </p:spPr>
        <p:txBody>
          <a:bodyPr wrap="square" rtlCol="0">
            <a:spAutoFit/>
          </a:bodyPr>
          <a:lstStyle/>
          <a:p>
            <a:pPr algn="just"/>
            <a:r>
              <a:rPr lang="it-IT" dirty="0" smtClean="0"/>
              <a:t> </a:t>
            </a:r>
            <a:r>
              <a:rPr lang="it-IT" dirty="0" err="1" smtClean="0"/>
              <a:t>Niskanen</a:t>
            </a:r>
            <a:r>
              <a:rPr lang="it-IT" dirty="0" smtClean="0"/>
              <a:t> esamina le modalità con cui la burocrazia influenza la connessione tra le preferenze del cittadino e la </a:t>
            </a:r>
            <a:r>
              <a:rPr lang="it-IT" i="1" dirty="0" smtClean="0"/>
              <a:t>performance</a:t>
            </a:r>
            <a:r>
              <a:rPr lang="it-IT" dirty="0" smtClean="0"/>
              <a:t> dell’amministrazione concentrando l’attenzione sul processo di contrattazione tra il gruppo dei politici (che </a:t>
            </a:r>
            <a:r>
              <a:rPr lang="it-IT" dirty="0" err="1" smtClean="0"/>
              <a:t>Niskanen</a:t>
            </a:r>
            <a:r>
              <a:rPr lang="it-IT" dirty="0" smtClean="0"/>
              <a:t> definisce ‘</a:t>
            </a:r>
            <a:r>
              <a:rPr lang="it-IT" i="1" dirty="0" smtClean="0"/>
              <a:t>sponsor</a:t>
            </a:r>
            <a:r>
              <a:rPr lang="it-IT" dirty="0" smtClean="0"/>
              <a:t>’) e i </a:t>
            </a:r>
            <a:r>
              <a:rPr lang="it-IT" i="1" dirty="0" smtClean="0"/>
              <a:t>funzionari dell’amministrazione</a:t>
            </a:r>
            <a:r>
              <a:rPr lang="it-IT" dirty="0" smtClean="0"/>
              <a:t> che hanno la responsabilità della direzione delle agenzie che forniscono i beni e i servizi desiderati. </a:t>
            </a:r>
            <a:r>
              <a:rPr lang="it-IT" dirty="0" err="1" smtClean="0"/>
              <a:t>Niskanen</a:t>
            </a:r>
            <a:r>
              <a:rPr lang="it-IT" dirty="0" smtClean="0"/>
              <a:t> assume che il dirigente cerca di ottenere lo stanziamento più elevato per assicurarsi il maggiore guadagno privato e per produrre la maggiore quantità possibile di beni e servizi per la collettività. I politici di </a:t>
            </a:r>
            <a:r>
              <a:rPr lang="it-IT" dirty="0" err="1" smtClean="0"/>
              <a:t>Niskanen</a:t>
            </a:r>
            <a:r>
              <a:rPr lang="it-IT" dirty="0" smtClean="0"/>
              <a:t>, come quelli di </a:t>
            </a:r>
            <a:r>
              <a:rPr lang="it-IT" dirty="0" err="1" smtClean="0"/>
              <a:t>Downs</a:t>
            </a:r>
            <a:r>
              <a:rPr lang="it-IT" dirty="0" smtClean="0"/>
              <a:t>, conoscono le preferenze dei cittadini che li hanno eletti. Lo stesso vale per i funzionari amministrativi.</a:t>
            </a:r>
            <a:endParaRPr lang="it-IT" dirty="0"/>
          </a:p>
        </p:txBody>
      </p:sp>
      <p:sp>
        <p:nvSpPr>
          <p:cNvPr id="6" name="Rettangolo 5"/>
          <p:cNvSpPr/>
          <p:nvPr/>
        </p:nvSpPr>
        <p:spPr>
          <a:xfrm>
            <a:off x="395536" y="5589240"/>
            <a:ext cx="7704856" cy="307777"/>
          </a:xfrm>
          <a:prstGeom prst="rect">
            <a:avLst/>
          </a:prstGeom>
        </p:spPr>
        <p:txBody>
          <a:bodyPr wrap="square">
            <a:spAutoFit/>
          </a:bodyPr>
          <a:lstStyle/>
          <a:p>
            <a:r>
              <a:rPr lang="en-US" sz="1400" dirty="0" smtClean="0"/>
              <a:t>E. </a:t>
            </a:r>
            <a:r>
              <a:rPr lang="en-US" sz="1400" dirty="0" err="1" smtClean="0"/>
              <a:t>Ostrom</a:t>
            </a:r>
            <a:r>
              <a:rPr lang="en-US" sz="1400" dirty="0" smtClean="0"/>
              <a:t>, </a:t>
            </a:r>
            <a:r>
              <a:rPr lang="en-US" sz="1400" i="1" dirty="0" smtClean="0"/>
              <a:t>An Agenda for the Study of Institutions</a:t>
            </a:r>
            <a:r>
              <a:rPr lang="en-US" sz="1400" cap="all" dirty="0" smtClean="0"/>
              <a:t>,</a:t>
            </a:r>
            <a:r>
              <a:rPr lang="en-US" sz="1400" dirty="0" smtClean="0"/>
              <a:t> «Public Choice», 1986, volume 48, pp. 3-25</a:t>
            </a:r>
            <a:endParaRPr lang="it-IT" sz="1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gnaposto numero diapositiva 10"/>
          <p:cNvSpPr>
            <a:spLocks noGrp="1"/>
          </p:cNvSpPr>
          <p:nvPr>
            <p:ph type="sldNum" sz="quarter" idx="12"/>
          </p:nvPr>
        </p:nvSpPr>
        <p:spPr/>
        <p:txBody>
          <a:bodyPr/>
          <a:lstStyle/>
          <a:p>
            <a:fld id="{25B1BEC0-A0A9-49AB-8D0A-BE2D34DF3DF6}" type="slidenum">
              <a:rPr lang="it-IT" smtClean="0"/>
              <a:pPr/>
              <a:t>7</a:t>
            </a:fld>
            <a:endParaRPr lang="it-IT" dirty="0"/>
          </a:p>
        </p:txBody>
      </p:sp>
      <p:sp>
        <p:nvSpPr>
          <p:cNvPr id="3" name="CasellaDiTesto 2"/>
          <p:cNvSpPr txBox="1"/>
          <p:nvPr/>
        </p:nvSpPr>
        <p:spPr>
          <a:xfrm>
            <a:off x="539552" y="1124744"/>
            <a:ext cx="7416824" cy="369332"/>
          </a:xfrm>
          <a:prstGeom prst="rect">
            <a:avLst/>
          </a:prstGeom>
          <a:noFill/>
        </p:spPr>
        <p:txBody>
          <a:bodyPr wrap="square" rtlCol="0">
            <a:spAutoFit/>
          </a:bodyPr>
          <a:lstStyle/>
          <a:p>
            <a:r>
              <a:rPr lang="it-IT" dirty="0" smtClean="0"/>
              <a:t>Il rapporto politico-burocrate:</a:t>
            </a:r>
            <a:endParaRPr lang="it-IT" dirty="0"/>
          </a:p>
        </p:txBody>
      </p:sp>
      <p:sp>
        <p:nvSpPr>
          <p:cNvPr id="4" name="CasellaDiTesto 3"/>
          <p:cNvSpPr txBox="1"/>
          <p:nvPr/>
        </p:nvSpPr>
        <p:spPr>
          <a:xfrm>
            <a:off x="539552" y="1628800"/>
            <a:ext cx="7704856" cy="369332"/>
          </a:xfrm>
          <a:prstGeom prst="rect">
            <a:avLst/>
          </a:prstGeom>
          <a:solidFill>
            <a:srgbClr val="FFC000"/>
          </a:solidFill>
        </p:spPr>
        <p:txBody>
          <a:bodyPr wrap="square" rtlCol="0">
            <a:spAutoFit/>
          </a:bodyPr>
          <a:lstStyle/>
          <a:p>
            <a:r>
              <a:rPr lang="it-IT" dirty="0" smtClean="0"/>
              <a:t>Il modello di </a:t>
            </a:r>
            <a:r>
              <a:rPr lang="it-IT" dirty="0" err="1" smtClean="0"/>
              <a:t>Niskanen</a:t>
            </a:r>
            <a:endParaRPr lang="it-IT" dirty="0"/>
          </a:p>
        </p:txBody>
      </p:sp>
      <p:sp>
        <p:nvSpPr>
          <p:cNvPr id="8" name="CasellaDiTesto 7"/>
          <p:cNvSpPr txBox="1"/>
          <p:nvPr/>
        </p:nvSpPr>
        <p:spPr>
          <a:xfrm>
            <a:off x="539552" y="2348880"/>
            <a:ext cx="7704856" cy="2677656"/>
          </a:xfrm>
          <a:prstGeom prst="rect">
            <a:avLst/>
          </a:prstGeom>
          <a:noFill/>
        </p:spPr>
        <p:txBody>
          <a:bodyPr wrap="square" rtlCol="0">
            <a:spAutoFit/>
          </a:bodyPr>
          <a:lstStyle/>
          <a:p>
            <a:pPr algn="just"/>
            <a:r>
              <a:rPr lang="it-IT" sz="2400" dirty="0" smtClean="0"/>
              <a:t>I politici non conoscono i costi di produzione dei beni e dei servizi da parte dell’agenzia. L’equilibrio previsto da </a:t>
            </a:r>
            <a:r>
              <a:rPr lang="it-IT" sz="2400" dirty="0" err="1" smtClean="0"/>
              <a:t>Niskanen</a:t>
            </a:r>
            <a:r>
              <a:rPr lang="it-IT" sz="2400" dirty="0" smtClean="0"/>
              <a:t> non è sensibile alle preferenze dei cittadini in quanto vengono prodotti livelli di </a:t>
            </a:r>
            <a:r>
              <a:rPr lang="it-IT" sz="2400" i="1" dirty="0" smtClean="0"/>
              <a:t>output</a:t>
            </a:r>
            <a:r>
              <a:rPr lang="it-IT" sz="2400" dirty="0" smtClean="0"/>
              <a:t> superiori a quelli ottimi. Il risultato previsto è tecnicamente efficiente, ma non rispondente alle preferenze dei cittadini.</a:t>
            </a:r>
            <a:endParaRPr lang="it-IT"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gnaposto numero diapositiva 10"/>
          <p:cNvSpPr>
            <a:spLocks noGrp="1"/>
          </p:cNvSpPr>
          <p:nvPr>
            <p:ph type="sldNum" sz="quarter" idx="12"/>
          </p:nvPr>
        </p:nvSpPr>
        <p:spPr/>
        <p:txBody>
          <a:bodyPr/>
          <a:lstStyle/>
          <a:p>
            <a:fld id="{25B1BEC0-A0A9-49AB-8D0A-BE2D34DF3DF6}" type="slidenum">
              <a:rPr lang="it-IT" smtClean="0"/>
              <a:pPr/>
              <a:t>8</a:t>
            </a:fld>
            <a:endParaRPr lang="it-IT" dirty="0"/>
          </a:p>
        </p:txBody>
      </p:sp>
      <p:sp>
        <p:nvSpPr>
          <p:cNvPr id="3" name="CasellaDiTesto 2"/>
          <p:cNvSpPr txBox="1"/>
          <p:nvPr/>
        </p:nvSpPr>
        <p:spPr>
          <a:xfrm>
            <a:off x="539552" y="1124744"/>
            <a:ext cx="7416824" cy="369332"/>
          </a:xfrm>
          <a:prstGeom prst="rect">
            <a:avLst/>
          </a:prstGeom>
          <a:noFill/>
        </p:spPr>
        <p:txBody>
          <a:bodyPr wrap="square" rtlCol="0">
            <a:spAutoFit/>
          </a:bodyPr>
          <a:lstStyle/>
          <a:p>
            <a:r>
              <a:rPr lang="it-IT" dirty="0" smtClean="0"/>
              <a:t>Il rapporto politico-burocrate:</a:t>
            </a:r>
            <a:endParaRPr lang="it-IT" dirty="0"/>
          </a:p>
        </p:txBody>
      </p:sp>
      <p:sp>
        <p:nvSpPr>
          <p:cNvPr id="4" name="CasellaDiTesto 3"/>
          <p:cNvSpPr txBox="1"/>
          <p:nvPr/>
        </p:nvSpPr>
        <p:spPr>
          <a:xfrm>
            <a:off x="539552" y="1628800"/>
            <a:ext cx="7704856" cy="369332"/>
          </a:xfrm>
          <a:prstGeom prst="rect">
            <a:avLst/>
          </a:prstGeom>
          <a:solidFill>
            <a:srgbClr val="FFC000"/>
          </a:solidFill>
        </p:spPr>
        <p:txBody>
          <a:bodyPr wrap="square" rtlCol="0">
            <a:spAutoFit/>
          </a:bodyPr>
          <a:lstStyle/>
          <a:p>
            <a:r>
              <a:rPr lang="it-IT" dirty="0" smtClean="0"/>
              <a:t>Il modello di </a:t>
            </a:r>
            <a:r>
              <a:rPr lang="it-IT" dirty="0" err="1" smtClean="0"/>
              <a:t>Niskanen</a:t>
            </a:r>
            <a:endParaRPr lang="it-IT" dirty="0"/>
          </a:p>
        </p:txBody>
      </p:sp>
      <p:sp>
        <p:nvSpPr>
          <p:cNvPr id="8" name="CasellaDiTesto 7"/>
          <p:cNvSpPr txBox="1"/>
          <p:nvPr/>
        </p:nvSpPr>
        <p:spPr>
          <a:xfrm>
            <a:off x="539552" y="2348880"/>
            <a:ext cx="7704856" cy="830997"/>
          </a:xfrm>
          <a:prstGeom prst="rect">
            <a:avLst/>
          </a:prstGeom>
          <a:noFill/>
        </p:spPr>
        <p:txBody>
          <a:bodyPr wrap="square" rtlCol="0">
            <a:spAutoFit/>
          </a:bodyPr>
          <a:lstStyle/>
          <a:p>
            <a:pPr algn="ctr"/>
            <a:r>
              <a:rPr lang="it-IT" sz="2400" dirty="0" smtClean="0"/>
              <a:t>Max B=aQ-bQ</a:t>
            </a:r>
            <a:r>
              <a:rPr lang="it-IT" sz="2400" baseline="30000" dirty="0" smtClean="0"/>
              <a:t>2</a:t>
            </a:r>
          </a:p>
          <a:p>
            <a:pPr algn="ctr"/>
            <a:r>
              <a:rPr lang="it-IT" sz="2400" dirty="0" smtClean="0"/>
              <a:t>aQ-bQ</a:t>
            </a:r>
            <a:r>
              <a:rPr lang="it-IT" sz="2400" baseline="30000" dirty="0" smtClean="0"/>
              <a:t>2</a:t>
            </a:r>
            <a:r>
              <a:rPr lang="it-IT" sz="2400" dirty="0" smtClean="0"/>
              <a:t>≥cQ+dQ</a:t>
            </a:r>
            <a:r>
              <a:rPr lang="it-IT" sz="2400" baseline="30000" dirty="0" smtClean="0"/>
              <a:t>2</a:t>
            </a:r>
            <a:endParaRPr lang="it-IT" sz="2400" dirty="0"/>
          </a:p>
        </p:txBody>
      </p:sp>
      <p:sp>
        <p:nvSpPr>
          <p:cNvPr id="6" name="CasellaDiTesto 5"/>
          <p:cNvSpPr txBox="1"/>
          <p:nvPr/>
        </p:nvSpPr>
        <p:spPr>
          <a:xfrm>
            <a:off x="1043608" y="2780928"/>
            <a:ext cx="2160240" cy="646331"/>
          </a:xfrm>
          <a:prstGeom prst="rect">
            <a:avLst/>
          </a:prstGeom>
          <a:noFill/>
        </p:spPr>
        <p:txBody>
          <a:bodyPr wrap="square" rtlCol="0">
            <a:spAutoFit/>
          </a:bodyPr>
          <a:lstStyle/>
          <a:p>
            <a:r>
              <a:rPr lang="it-IT" i="1" dirty="0" smtClean="0">
                <a:effectLst>
                  <a:outerShdw blurRad="38100" dist="38100" dir="2700000" algn="tl">
                    <a:srgbClr val="000000">
                      <a:alpha val="43137"/>
                    </a:srgbClr>
                  </a:outerShdw>
                </a:effectLst>
              </a:rPr>
              <a:t>sub</a:t>
            </a:r>
          </a:p>
          <a:p>
            <a:r>
              <a:rPr lang="it-IT" dirty="0" smtClean="0"/>
              <a:t>vincolo di costo</a:t>
            </a:r>
            <a:endParaRPr lang="it-IT" dirty="0"/>
          </a:p>
        </p:txBody>
      </p:sp>
      <p:sp>
        <p:nvSpPr>
          <p:cNvPr id="7" name="CasellaDiTesto 6"/>
          <p:cNvSpPr txBox="1"/>
          <p:nvPr/>
        </p:nvSpPr>
        <p:spPr>
          <a:xfrm>
            <a:off x="3203848" y="3284984"/>
            <a:ext cx="1152128" cy="646331"/>
          </a:xfrm>
          <a:prstGeom prst="rect">
            <a:avLst/>
          </a:prstGeom>
          <a:noFill/>
        </p:spPr>
        <p:txBody>
          <a:bodyPr wrap="square" rtlCol="0">
            <a:spAutoFit/>
          </a:bodyPr>
          <a:lstStyle/>
          <a:p>
            <a:r>
              <a:rPr lang="it-IT" i="1" dirty="0" smtClean="0"/>
              <a:t>Budget</a:t>
            </a:r>
            <a:r>
              <a:rPr lang="it-IT" dirty="0" smtClean="0"/>
              <a:t> o profitto</a:t>
            </a:r>
            <a:endParaRPr lang="it-IT" dirty="0"/>
          </a:p>
        </p:txBody>
      </p:sp>
      <p:sp>
        <p:nvSpPr>
          <p:cNvPr id="9" name="CasellaDiTesto 8"/>
          <p:cNvSpPr txBox="1"/>
          <p:nvPr/>
        </p:nvSpPr>
        <p:spPr>
          <a:xfrm>
            <a:off x="4427984" y="3284984"/>
            <a:ext cx="1440160" cy="369332"/>
          </a:xfrm>
          <a:prstGeom prst="rect">
            <a:avLst/>
          </a:prstGeom>
          <a:noFill/>
        </p:spPr>
        <p:txBody>
          <a:bodyPr wrap="square" rtlCol="0">
            <a:spAutoFit/>
          </a:bodyPr>
          <a:lstStyle/>
          <a:p>
            <a:r>
              <a:rPr lang="it-IT" dirty="0" smtClean="0"/>
              <a:t>Costo totale</a:t>
            </a:r>
            <a:endParaRPr lang="it-IT" dirty="0"/>
          </a:p>
        </p:txBody>
      </p:sp>
      <p:sp>
        <p:nvSpPr>
          <p:cNvPr id="10" name="CasellaDiTesto 9"/>
          <p:cNvSpPr txBox="1"/>
          <p:nvPr/>
        </p:nvSpPr>
        <p:spPr>
          <a:xfrm>
            <a:off x="1115616" y="2060848"/>
            <a:ext cx="4968552" cy="369332"/>
          </a:xfrm>
          <a:prstGeom prst="rect">
            <a:avLst/>
          </a:prstGeom>
          <a:noFill/>
        </p:spPr>
        <p:txBody>
          <a:bodyPr wrap="square" rtlCol="0">
            <a:spAutoFit/>
          </a:bodyPr>
          <a:lstStyle/>
          <a:p>
            <a:r>
              <a:rPr lang="it-IT" dirty="0" smtClean="0"/>
              <a:t>Il burocrate massimizza</a:t>
            </a:r>
            <a:endParaRPr lang="it-IT" dirty="0"/>
          </a:p>
        </p:txBody>
      </p:sp>
      <p:sp>
        <p:nvSpPr>
          <p:cNvPr id="12" name="Freccia circolare a destra 11"/>
          <p:cNvSpPr/>
          <p:nvPr/>
        </p:nvSpPr>
        <p:spPr>
          <a:xfrm>
            <a:off x="827584" y="3429000"/>
            <a:ext cx="1728192" cy="18002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13" name="CasellaDiTesto 12"/>
          <p:cNvSpPr txBox="1"/>
          <p:nvPr/>
        </p:nvSpPr>
        <p:spPr>
          <a:xfrm>
            <a:off x="2627784" y="4581128"/>
            <a:ext cx="5544616" cy="648072"/>
          </a:xfrm>
          <a:prstGeom prst="rect">
            <a:avLst/>
          </a:prstGeom>
          <a:noFill/>
        </p:spPr>
        <p:txBody>
          <a:bodyPr wrap="square" rtlCol="0">
            <a:spAutoFit/>
          </a:bodyPr>
          <a:lstStyle/>
          <a:p>
            <a:pPr algn="just"/>
            <a:r>
              <a:rPr lang="it-IT" dirty="0" smtClean="0"/>
              <a:t>I livelli di </a:t>
            </a:r>
            <a:r>
              <a:rPr lang="it-IT" i="1" dirty="0" smtClean="0"/>
              <a:t>output </a:t>
            </a:r>
            <a:r>
              <a:rPr lang="it-IT" dirty="0" smtClean="0"/>
              <a:t>sono maggiori di quelli considerati ottimali dal punto di vista sociale</a:t>
            </a:r>
            <a:endParaRPr lang="it-IT"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gnaposto numero diapositiva 10"/>
          <p:cNvSpPr>
            <a:spLocks noGrp="1"/>
          </p:cNvSpPr>
          <p:nvPr>
            <p:ph type="sldNum" sz="quarter" idx="12"/>
          </p:nvPr>
        </p:nvSpPr>
        <p:spPr/>
        <p:txBody>
          <a:bodyPr/>
          <a:lstStyle/>
          <a:p>
            <a:fld id="{25B1BEC0-A0A9-49AB-8D0A-BE2D34DF3DF6}" type="slidenum">
              <a:rPr lang="it-IT" smtClean="0"/>
              <a:pPr/>
              <a:t>9</a:t>
            </a:fld>
            <a:endParaRPr lang="it-IT" dirty="0"/>
          </a:p>
        </p:txBody>
      </p:sp>
      <p:sp>
        <p:nvSpPr>
          <p:cNvPr id="3" name="CasellaDiTesto 2"/>
          <p:cNvSpPr txBox="1"/>
          <p:nvPr/>
        </p:nvSpPr>
        <p:spPr>
          <a:xfrm>
            <a:off x="539552" y="1124744"/>
            <a:ext cx="7416824" cy="369332"/>
          </a:xfrm>
          <a:prstGeom prst="rect">
            <a:avLst/>
          </a:prstGeom>
          <a:noFill/>
        </p:spPr>
        <p:txBody>
          <a:bodyPr wrap="square" rtlCol="0">
            <a:spAutoFit/>
          </a:bodyPr>
          <a:lstStyle/>
          <a:p>
            <a:r>
              <a:rPr lang="it-IT" dirty="0" smtClean="0"/>
              <a:t>Il rapporto politico-burocrate:</a:t>
            </a:r>
            <a:endParaRPr lang="it-IT" dirty="0"/>
          </a:p>
        </p:txBody>
      </p:sp>
      <p:sp>
        <p:nvSpPr>
          <p:cNvPr id="4" name="CasellaDiTesto 3"/>
          <p:cNvSpPr txBox="1"/>
          <p:nvPr/>
        </p:nvSpPr>
        <p:spPr>
          <a:xfrm>
            <a:off x="539552" y="1628800"/>
            <a:ext cx="7704856" cy="369332"/>
          </a:xfrm>
          <a:prstGeom prst="rect">
            <a:avLst/>
          </a:prstGeom>
          <a:solidFill>
            <a:srgbClr val="FFC000"/>
          </a:solidFill>
        </p:spPr>
        <p:txBody>
          <a:bodyPr wrap="square" rtlCol="0">
            <a:spAutoFit/>
          </a:bodyPr>
          <a:lstStyle/>
          <a:p>
            <a:r>
              <a:rPr lang="it-IT" dirty="0" smtClean="0"/>
              <a:t>Il modello di </a:t>
            </a:r>
            <a:r>
              <a:rPr lang="it-IT" dirty="0" err="1" smtClean="0"/>
              <a:t>Niskanen</a:t>
            </a:r>
            <a:endParaRPr lang="it-IT" dirty="0"/>
          </a:p>
        </p:txBody>
      </p:sp>
      <p:sp>
        <p:nvSpPr>
          <p:cNvPr id="8" name="CasellaDiTesto 7"/>
          <p:cNvSpPr txBox="1"/>
          <p:nvPr/>
        </p:nvSpPr>
        <p:spPr>
          <a:xfrm>
            <a:off x="467544" y="2132856"/>
            <a:ext cx="7704856" cy="461665"/>
          </a:xfrm>
          <a:prstGeom prst="rect">
            <a:avLst/>
          </a:prstGeom>
          <a:noFill/>
        </p:spPr>
        <p:txBody>
          <a:bodyPr wrap="square" rtlCol="0">
            <a:spAutoFit/>
          </a:bodyPr>
          <a:lstStyle/>
          <a:p>
            <a:pPr algn="ctr"/>
            <a:r>
              <a:rPr lang="it-IT" sz="2400" dirty="0" smtClean="0"/>
              <a:t>B=aQ-bQ</a:t>
            </a:r>
            <a:r>
              <a:rPr lang="it-IT" sz="2400" baseline="30000" dirty="0" smtClean="0"/>
              <a:t>2	</a:t>
            </a:r>
            <a:r>
              <a:rPr lang="it-IT" sz="2400" dirty="0" smtClean="0"/>
              <a:t>(a, b &gt;0)</a:t>
            </a:r>
          </a:p>
        </p:txBody>
      </p:sp>
      <p:sp>
        <p:nvSpPr>
          <p:cNvPr id="13" name="CasellaDiTesto 12"/>
          <p:cNvSpPr txBox="1"/>
          <p:nvPr/>
        </p:nvSpPr>
        <p:spPr>
          <a:xfrm>
            <a:off x="611560" y="2636912"/>
            <a:ext cx="7560840" cy="3262432"/>
          </a:xfrm>
          <a:prstGeom prst="rect">
            <a:avLst/>
          </a:prstGeom>
          <a:noFill/>
        </p:spPr>
        <p:txBody>
          <a:bodyPr wrap="square" rtlCol="0">
            <a:spAutoFit/>
          </a:bodyPr>
          <a:lstStyle/>
          <a:p>
            <a:pPr algn="just"/>
            <a:r>
              <a:rPr lang="it-IT" dirty="0" smtClean="0"/>
              <a:t>Il legislatore valuta </a:t>
            </a:r>
            <a:r>
              <a:rPr lang="it-IT" b="1" i="1" dirty="0" smtClean="0">
                <a:effectLst>
                  <a:outerShdw blurRad="38100" dist="38100" dir="2700000" algn="tl">
                    <a:srgbClr val="000000">
                      <a:alpha val="43137"/>
                    </a:srgbClr>
                  </a:outerShdw>
                </a:effectLst>
              </a:rPr>
              <a:t>Q</a:t>
            </a:r>
            <a:r>
              <a:rPr lang="it-IT" dirty="0" smtClean="0"/>
              <a:t> (</a:t>
            </a:r>
            <a:r>
              <a:rPr lang="it-IT" i="1" dirty="0" smtClean="0"/>
              <a:t>output</a:t>
            </a:r>
            <a:r>
              <a:rPr lang="it-IT" dirty="0" smtClean="0"/>
              <a:t>) esprimendo la sua domanda di servizi mediante il </a:t>
            </a:r>
            <a:r>
              <a:rPr lang="it-IT" i="1" dirty="0" smtClean="0"/>
              <a:t>budget</a:t>
            </a:r>
            <a:r>
              <a:rPr lang="it-IT" dirty="0" smtClean="0"/>
              <a:t> che corrisponde alla sua valutazione e, quindi, alla sua disponibilità a pagare per ottenere </a:t>
            </a:r>
            <a:r>
              <a:rPr lang="it-IT" b="1" i="1" dirty="0" smtClean="0">
                <a:effectLst>
                  <a:outerShdw blurRad="38100" dist="38100" dir="2700000" algn="tl">
                    <a:srgbClr val="000000">
                      <a:alpha val="43137"/>
                    </a:srgbClr>
                  </a:outerShdw>
                </a:effectLst>
              </a:rPr>
              <a:t>Q</a:t>
            </a:r>
            <a:r>
              <a:rPr lang="it-IT" dirty="0" smtClean="0"/>
              <a:t>.</a:t>
            </a:r>
          </a:p>
          <a:p>
            <a:pPr algn="just"/>
            <a:endParaRPr lang="it-IT" dirty="0" smtClean="0"/>
          </a:p>
          <a:p>
            <a:pPr algn="just"/>
            <a:r>
              <a:rPr lang="it-IT" dirty="0" smtClean="0"/>
              <a:t>Dal lato dell’offerta l’</a:t>
            </a:r>
            <a:r>
              <a:rPr lang="it-IT" i="1" dirty="0" smtClean="0"/>
              <a:t>output</a:t>
            </a:r>
            <a:r>
              <a:rPr lang="it-IT" dirty="0" smtClean="0"/>
              <a:t> è prodotto in regime di monopolio da una amministrazione gestita da un burocrate che massimizza il </a:t>
            </a:r>
            <a:r>
              <a:rPr lang="it-IT" i="1" dirty="0" smtClean="0"/>
              <a:t>budget</a:t>
            </a:r>
            <a:r>
              <a:rPr lang="it-IT" dirty="0" smtClean="0"/>
              <a:t>.</a:t>
            </a:r>
          </a:p>
          <a:p>
            <a:pPr algn="just"/>
            <a:endParaRPr lang="it-IT" dirty="0" smtClean="0"/>
          </a:p>
          <a:p>
            <a:pPr algn="just"/>
            <a:r>
              <a:rPr lang="it-IT" dirty="0" smtClean="0"/>
              <a:t>Il costo di produzione di ciascun livello di </a:t>
            </a:r>
            <a:r>
              <a:rPr lang="it-IT" i="1" dirty="0" smtClean="0"/>
              <a:t>output</a:t>
            </a:r>
          </a:p>
          <a:p>
            <a:pPr algn="ctr"/>
            <a:endParaRPr lang="it-IT" sz="1000" dirty="0" smtClean="0"/>
          </a:p>
          <a:p>
            <a:pPr algn="ctr"/>
            <a:r>
              <a:rPr lang="it-IT" sz="2400" dirty="0" smtClean="0"/>
              <a:t>C</a:t>
            </a:r>
            <a:r>
              <a:rPr lang="it-IT" dirty="0" smtClean="0"/>
              <a:t>=</a:t>
            </a:r>
            <a:r>
              <a:rPr lang="it-IT" sz="2400" dirty="0" smtClean="0"/>
              <a:t>cQ</a:t>
            </a:r>
            <a:r>
              <a:rPr lang="it-IT" dirty="0" smtClean="0"/>
              <a:t>+</a:t>
            </a:r>
            <a:r>
              <a:rPr lang="it-IT" sz="2400" dirty="0" smtClean="0"/>
              <a:t>dQ</a:t>
            </a:r>
            <a:r>
              <a:rPr lang="it-IT" sz="2400" baseline="30000" dirty="0" smtClean="0"/>
              <a:t>2</a:t>
            </a:r>
            <a:r>
              <a:rPr lang="it-IT" baseline="30000" dirty="0" smtClean="0"/>
              <a:t>	</a:t>
            </a:r>
            <a:r>
              <a:rPr lang="it-IT" sz="2400" dirty="0" smtClean="0"/>
              <a:t>(c, d &gt;0)</a:t>
            </a:r>
          </a:p>
          <a:p>
            <a:pPr algn="ctr"/>
            <a:endParaRPr lang="it-IT" sz="1000" dirty="0" smtClean="0"/>
          </a:p>
          <a:p>
            <a:pPr algn="just"/>
            <a:r>
              <a:rPr lang="it-IT" dirty="0" smtClean="0"/>
              <a:t>è noto soltanto al burocrate (che non lo rivela), </a:t>
            </a:r>
            <a:r>
              <a:rPr lang="it-IT" b="1" i="1" dirty="0" smtClean="0">
                <a:effectLst>
                  <a:outerShdw blurRad="38100" dist="38100" dir="2700000" algn="tl">
                    <a:srgbClr val="000000">
                      <a:alpha val="43137"/>
                    </a:srgbClr>
                  </a:outerShdw>
                </a:effectLst>
              </a:rPr>
              <a:t>non</a:t>
            </a:r>
            <a:r>
              <a:rPr lang="it-IT" dirty="0" smtClean="0"/>
              <a:t> al legislatore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gnaposto numero diapositiva 10"/>
          <p:cNvSpPr>
            <a:spLocks noGrp="1"/>
          </p:cNvSpPr>
          <p:nvPr>
            <p:ph type="sldNum" sz="quarter" idx="12"/>
          </p:nvPr>
        </p:nvSpPr>
        <p:spPr/>
        <p:txBody>
          <a:bodyPr/>
          <a:lstStyle/>
          <a:p>
            <a:fld id="{25B1BEC0-A0A9-49AB-8D0A-BE2D34DF3DF6}" type="slidenum">
              <a:rPr lang="it-IT" smtClean="0"/>
              <a:pPr/>
              <a:t>10</a:t>
            </a:fld>
            <a:endParaRPr lang="it-IT" dirty="0"/>
          </a:p>
        </p:txBody>
      </p:sp>
      <p:sp>
        <p:nvSpPr>
          <p:cNvPr id="3" name="CasellaDiTesto 2"/>
          <p:cNvSpPr txBox="1"/>
          <p:nvPr/>
        </p:nvSpPr>
        <p:spPr>
          <a:xfrm>
            <a:off x="539552" y="1124744"/>
            <a:ext cx="7416824" cy="369332"/>
          </a:xfrm>
          <a:prstGeom prst="rect">
            <a:avLst/>
          </a:prstGeom>
          <a:noFill/>
        </p:spPr>
        <p:txBody>
          <a:bodyPr wrap="square" rtlCol="0">
            <a:spAutoFit/>
          </a:bodyPr>
          <a:lstStyle/>
          <a:p>
            <a:r>
              <a:rPr lang="it-IT" dirty="0" smtClean="0"/>
              <a:t>Il rapporto politico-burocrate:</a:t>
            </a:r>
            <a:endParaRPr lang="it-IT" dirty="0"/>
          </a:p>
        </p:txBody>
      </p:sp>
      <p:sp>
        <p:nvSpPr>
          <p:cNvPr id="8" name="CasellaDiTesto 7"/>
          <p:cNvSpPr txBox="1"/>
          <p:nvPr/>
        </p:nvSpPr>
        <p:spPr>
          <a:xfrm>
            <a:off x="539552" y="2348880"/>
            <a:ext cx="7704856" cy="3046988"/>
          </a:xfrm>
          <a:prstGeom prst="rect">
            <a:avLst/>
          </a:prstGeom>
          <a:noFill/>
        </p:spPr>
        <p:txBody>
          <a:bodyPr wrap="square" rtlCol="0">
            <a:spAutoFit/>
          </a:bodyPr>
          <a:lstStyle/>
          <a:p>
            <a:pPr algn="just"/>
            <a:r>
              <a:rPr lang="it-IT" sz="1600" dirty="0" smtClean="0"/>
              <a:t>Se i vincoli riguardano la </a:t>
            </a:r>
            <a:r>
              <a:rPr lang="it-IT" sz="1600" b="1" i="1" dirty="0" smtClean="0">
                <a:effectLst>
                  <a:outerShdw blurRad="38100" dist="38100" dir="2700000" algn="tl">
                    <a:srgbClr val="000000">
                      <a:alpha val="43137"/>
                    </a:srgbClr>
                  </a:outerShdw>
                </a:effectLst>
              </a:rPr>
              <a:t>domanda</a:t>
            </a:r>
            <a:r>
              <a:rPr lang="it-IT" sz="1600" dirty="0" smtClean="0"/>
              <a:t> generalmente il </a:t>
            </a:r>
            <a:r>
              <a:rPr lang="it-IT" sz="1600" i="1" dirty="0" smtClean="0"/>
              <a:t>budget</a:t>
            </a:r>
            <a:r>
              <a:rPr lang="it-IT" sz="1600" dirty="0" smtClean="0"/>
              <a:t> eccede i costi effettivi dell’offerta e, poiché il legislatore non è al corrente di questa informazione, il burocrate può usare la sua discrezionalità nell’allocazione delle risorse “inerti” in modo antieconomico (es. assunzione di personale non necessario).</a:t>
            </a:r>
          </a:p>
          <a:p>
            <a:pPr algn="just"/>
            <a:endParaRPr lang="it-IT" sz="1600" dirty="0" smtClean="0"/>
          </a:p>
          <a:p>
            <a:pPr algn="just"/>
            <a:r>
              <a:rPr lang="it-IT" sz="1600" dirty="0" smtClean="0"/>
              <a:t>Se i vincoli riguardano il </a:t>
            </a:r>
            <a:r>
              <a:rPr lang="it-IT" sz="1600" b="1" i="1" dirty="0" smtClean="0">
                <a:effectLst>
                  <a:outerShdw blurRad="38100" dist="38100" dir="2700000" algn="tl">
                    <a:srgbClr val="000000">
                      <a:alpha val="43137"/>
                    </a:srgbClr>
                  </a:outerShdw>
                </a:effectLst>
              </a:rPr>
              <a:t>costo</a:t>
            </a:r>
            <a:r>
              <a:rPr lang="it-IT" sz="1600" dirty="0" smtClean="0"/>
              <a:t> l’intero </a:t>
            </a:r>
            <a:r>
              <a:rPr lang="it-IT" sz="1600" i="1" dirty="0" smtClean="0"/>
              <a:t>budget</a:t>
            </a:r>
            <a:r>
              <a:rPr lang="it-IT" sz="1600" dirty="0" smtClean="0"/>
              <a:t> sarà destinato alla produzione di </a:t>
            </a:r>
            <a:r>
              <a:rPr lang="it-IT" sz="1600" b="1" i="1" dirty="0" smtClean="0">
                <a:effectLst>
                  <a:outerShdw blurRad="38100" dist="38100" dir="2700000" algn="tl">
                    <a:srgbClr val="000000">
                      <a:alpha val="43137"/>
                    </a:srgbClr>
                  </a:outerShdw>
                </a:effectLst>
              </a:rPr>
              <a:t>Q</a:t>
            </a:r>
            <a:r>
              <a:rPr lang="it-IT" sz="1600" dirty="0" smtClean="0"/>
              <a:t> al costo minimo. In questo senso l’amministrazione opera in modo efficiente.</a:t>
            </a:r>
          </a:p>
          <a:p>
            <a:pPr algn="just"/>
            <a:r>
              <a:rPr lang="it-IT" sz="1600" dirty="0" smtClean="0"/>
              <a:t>Tuttavia </a:t>
            </a:r>
            <a:r>
              <a:rPr lang="it-IT" sz="1600" dirty="0" err="1" smtClean="0"/>
              <a:t>Niskanen</a:t>
            </a:r>
            <a:r>
              <a:rPr lang="it-IT" sz="1600" dirty="0" smtClean="0"/>
              <a:t> introduce due ulteriori assunti:</a:t>
            </a:r>
          </a:p>
          <a:p>
            <a:pPr algn="just"/>
            <a:r>
              <a:rPr lang="it-IT" sz="1600" dirty="0" smtClean="0"/>
              <a:t>- la curva della valutazione del legislatore riflette accuratamente la valutazione </a:t>
            </a:r>
            <a:r>
              <a:rPr lang="it-IT" sz="1600" b="1" i="1" dirty="0" smtClean="0">
                <a:effectLst>
                  <a:outerShdw blurRad="38100" dist="38100" dir="2700000" algn="tl">
                    <a:srgbClr val="000000">
                      <a:alpha val="43137"/>
                    </a:srgbClr>
                  </a:outerShdw>
                </a:effectLst>
              </a:rPr>
              <a:t>sociale </a:t>
            </a:r>
            <a:r>
              <a:rPr lang="it-IT" sz="1600" dirty="0" smtClean="0"/>
              <a:t>di </a:t>
            </a:r>
            <a:r>
              <a:rPr lang="it-IT" sz="1600" b="1" i="1" dirty="0" smtClean="0">
                <a:effectLst>
                  <a:outerShdw blurRad="38100" dist="38100" dir="2700000" algn="tl">
                    <a:srgbClr val="000000">
                      <a:alpha val="43137"/>
                    </a:srgbClr>
                  </a:outerShdw>
                </a:effectLst>
              </a:rPr>
              <a:t>Q</a:t>
            </a:r>
            <a:r>
              <a:rPr lang="it-IT" sz="1600" dirty="0" smtClean="0"/>
              <a:t>;</a:t>
            </a:r>
          </a:p>
          <a:p>
            <a:pPr algn="just"/>
            <a:r>
              <a:rPr lang="it-IT" sz="1600" dirty="0" smtClean="0"/>
              <a:t>- la curva di costo dell’amministrazione corrisponde ai costi sociali minimi relativi all’offerta di </a:t>
            </a:r>
            <a:r>
              <a:rPr lang="it-IT" sz="1600" b="1" i="1" dirty="0" smtClean="0">
                <a:effectLst>
                  <a:outerShdw blurRad="38100" dist="38100" dir="2700000" algn="tl">
                    <a:srgbClr val="000000">
                      <a:alpha val="43137"/>
                    </a:srgbClr>
                  </a:outerShdw>
                </a:effectLst>
              </a:rPr>
              <a:t>Q;</a:t>
            </a:r>
            <a:endParaRPr lang="it-IT" sz="1600" b="1" i="1" dirty="0">
              <a:effectLst>
                <a:outerShdw blurRad="38100" dist="38100" dir="2700000" algn="tl">
                  <a:srgbClr val="000000">
                    <a:alpha val="43137"/>
                  </a:srgbClr>
                </a:outerShdw>
              </a:effectLst>
            </a:endParaRPr>
          </a:p>
        </p:txBody>
      </p:sp>
      <p:sp>
        <p:nvSpPr>
          <p:cNvPr id="7" name="CasellaDiTesto 6"/>
          <p:cNvSpPr txBox="1"/>
          <p:nvPr/>
        </p:nvSpPr>
        <p:spPr>
          <a:xfrm>
            <a:off x="611560" y="1700808"/>
            <a:ext cx="7704856" cy="369332"/>
          </a:xfrm>
          <a:prstGeom prst="rect">
            <a:avLst/>
          </a:prstGeom>
          <a:solidFill>
            <a:srgbClr val="FFC000"/>
          </a:solidFill>
        </p:spPr>
        <p:txBody>
          <a:bodyPr wrap="square" rtlCol="0">
            <a:spAutoFit/>
          </a:bodyPr>
          <a:lstStyle/>
          <a:p>
            <a:r>
              <a:rPr lang="it-IT" dirty="0" smtClean="0"/>
              <a:t>Il modello di </a:t>
            </a:r>
            <a:r>
              <a:rPr lang="it-IT" dirty="0" err="1" smtClean="0"/>
              <a:t>Niskanen</a:t>
            </a:r>
            <a:endParaRPr lang="it-IT"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gnaposto numero diapositiva 10"/>
          <p:cNvSpPr>
            <a:spLocks noGrp="1"/>
          </p:cNvSpPr>
          <p:nvPr>
            <p:ph type="sldNum" sz="quarter" idx="12"/>
          </p:nvPr>
        </p:nvSpPr>
        <p:spPr/>
        <p:txBody>
          <a:bodyPr/>
          <a:lstStyle/>
          <a:p>
            <a:fld id="{25B1BEC0-A0A9-49AB-8D0A-BE2D34DF3DF6}" type="slidenum">
              <a:rPr lang="it-IT" smtClean="0"/>
              <a:pPr/>
              <a:t>11</a:t>
            </a:fld>
            <a:endParaRPr lang="it-IT" dirty="0"/>
          </a:p>
        </p:txBody>
      </p:sp>
      <p:sp>
        <p:nvSpPr>
          <p:cNvPr id="3" name="CasellaDiTesto 2"/>
          <p:cNvSpPr txBox="1"/>
          <p:nvPr/>
        </p:nvSpPr>
        <p:spPr>
          <a:xfrm>
            <a:off x="539552" y="1124744"/>
            <a:ext cx="7416824" cy="369332"/>
          </a:xfrm>
          <a:prstGeom prst="rect">
            <a:avLst/>
          </a:prstGeom>
          <a:noFill/>
        </p:spPr>
        <p:txBody>
          <a:bodyPr wrap="square" rtlCol="0">
            <a:spAutoFit/>
          </a:bodyPr>
          <a:lstStyle/>
          <a:p>
            <a:r>
              <a:rPr lang="it-IT" dirty="0" smtClean="0"/>
              <a:t>Il rapporto politico-burocrate:</a:t>
            </a:r>
            <a:endParaRPr lang="it-IT" dirty="0"/>
          </a:p>
        </p:txBody>
      </p:sp>
      <p:sp>
        <p:nvSpPr>
          <p:cNvPr id="7" name="CasellaDiTesto 6"/>
          <p:cNvSpPr txBox="1"/>
          <p:nvPr/>
        </p:nvSpPr>
        <p:spPr>
          <a:xfrm>
            <a:off x="611560" y="1700808"/>
            <a:ext cx="7704856" cy="369332"/>
          </a:xfrm>
          <a:prstGeom prst="rect">
            <a:avLst/>
          </a:prstGeom>
          <a:solidFill>
            <a:srgbClr val="FFC000"/>
          </a:solidFill>
        </p:spPr>
        <p:txBody>
          <a:bodyPr wrap="square" rtlCol="0">
            <a:spAutoFit/>
          </a:bodyPr>
          <a:lstStyle/>
          <a:p>
            <a:r>
              <a:rPr lang="it-IT" dirty="0" smtClean="0"/>
              <a:t>Il modello di </a:t>
            </a:r>
            <a:r>
              <a:rPr lang="it-IT" dirty="0" err="1" smtClean="0"/>
              <a:t>Niskanen</a:t>
            </a:r>
            <a:endParaRPr lang="it-IT" dirty="0"/>
          </a:p>
        </p:txBody>
      </p:sp>
      <p:sp>
        <p:nvSpPr>
          <p:cNvPr id="6" name="Freccia circolare a destra 5"/>
          <p:cNvSpPr/>
          <p:nvPr/>
        </p:nvSpPr>
        <p:spPr>
          <a:xfrm>
            <a:off x="899592" y="2276872"/>
            <a:ext cx="1440160" cy="1368152"/>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9" name="CasellaDiTesto 8"/>
          <p:cNvSpPr txBox="1"/>
          <p:nvPr/>
        </p:nvSpPr>
        <p:spPr>
          <a:xfrm>
            <a:off x="2699792" y="2276872"/>
            <a:ext cx="5544616" cy="646331"/>
          </a:xfrm>
          <a:prstGeom prst="rect">
            <a:avLst/>
          </a:prstGeom>
          <a:noFill/>
        </p:spPr>
        <p:txBody>
          <a:bodyPr wrap="square" rtlCol="0">
            <a:spAutoFit/>
          </a:bodyPr>
          <a:lstStyle/>
          <a:p>
            <a:r>
              <a:rPr lang="it-IT" dirty="0" smtClean="0"/>
              <a:t>Le soluzioni proposte comportano </a:t>
            </a:r>
            <a:r>
              <a:rPr lang="it-IT" i="1" dirty="0" smtClean="0"/>
              <a:t>budget </a:t>
            </a:r>
            <a:r>
              <a:rPr lang="it-IT" dirty="0" smtClean="0"/>
              <a:t>e </a:t>
            </a:r>
            <a:r>
              <a:rPr lang="it-IT" i="1" dirty="0" smtClean="0"/>
              <a:t>output </a:t>
            </a:r>
            <a:r>
              <a:rPr lang="it-IT" dirty="0" smtClean="0"/>
              <a:t>superiori a quelli ottimali dal punto di vista sociale</a:t>
            </a:r>
            <a:endParaRPr lang="it-IT" dirty="0"/>
          </a:p>
        </p:txBody>
      </p:sp>
      <p:sp>
        <p:nvSpPr>
          <p:cNvPr id="10" name="CasellaDiTesto 9"/>
          <p:cNvSpPr txBox="1"/>
          <p:nvPr/>
        </p:nvSpPr>
        <p:spPr>
          <a:xfrm>
            <a:off x="2699792" y="3212976"/>
            <a:ext cx="5256584" cy="1754326"/>
          </a:xfrm>
          <a:prstGeom prst="rect">
            <a:avLst/>
          </a:prstGeom>
          <a:noFill/>
        </p:spPr>
        <p:txBody>
          <a:bodyPr wrap="square" rtlCol="0">
            <a:spAutoFit/>
          </a:bodyPr>
          <a:lstStyle/>
          <a:p>
            <a:pPr algn="just"/>
            <a:r>
              <a:rPr lang="it-IT" dirty="0" smtClean="0"/>
              <a:t>Per </a:t>
            </a:r>
            <a:r>
              <a:rPr lang="it-IT" dirty="0" err="1" smtClean="0"/>
              <a:t>Niskanen</a:t>
            </a:r>
            <a:r>
              <a:rPr lang="it-IT" dirty="0" smtClean="0"/>
              <a:t> occorre abbandonare la struttura del monopolio dal lato dell’offerta dei servizi e procedere alle </a:t>
            </a:r>
            <a:r>
              <a:rPr lang="it-IT" b="1" i="1" dirty="0" smtClean="0">
                <a:effectLst>
                  <a:outerShdw blurRad="38100" dist="38100" dir="2700000" algn="tl">
                    <a:srgbClr val="000000">
                      <a:alpha val="43137"/>
                    </a:srgbClr>
                  </a:outerShdw>
                </a:effectLst>
              </a:rPr>
              <a:t>privatizzazioni</a:t>
            </a:r>
            <a:r>
              <a:rPr lang="it-IT" dirty="0" smtClean="0"/>
              <a:t> (offerta di beni e servizi pubblici mediante contratti con imprese private) o comunque ad una offerta in regime di </a:t>
            </a:r>
            <a:r>
              <a:rPr lang="it-IT" b="1" i="1" dirty="0" smtClean="0">
                <a:effectLst>
                  <a:outerShdw blurRad="38100" dist="38100" dir="2700000" algn="tl">
                    <a:srgbClr val="000000">
                      <a:alpha val="43137"/>
                    </a:srgbClr>
                  </a:outerShdw>
                </a:effectLst>
              </a:rPr>
              <a:t>concorrenza</a:t>
            </a:r>
            <a:r>
              <a:rPr lang="it-IT" dirty="0" smtClean="0"/>
              <a:t> (pluralità di offerte)</a:t>
            </a:r>
            <a:endParaRPr lang="it-IT"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gnaposto numero diapositiva 10"/>
          <p:cNvSpPr>
            <a:spLocks noGrp="1"/>
          </p:cNvSpPr>
          <p:nvPr>
            <p:ph type="sldNum" sz="quarter" idx="12"/>
          </p:nvPr>
        </p:nvSpPr>
        <p:spPr/>
        <p:txBody>
          <a:bodyPr/>
          <a:lstStyle/>
          <a:p>
            <a:fld id="{25B1BEC0-A0A9-49AB-8D0A-BE2D34DF3DF6}" type="slidenum">
              <a:rPr lang="it-IT" smtClean="0"/>
              <a:pPr/>
              <a:t>12</a:t>
            </a:fld>
            <a:endParaRPr lang="it-IT" dirty="0"/>
          </a:p>
        </p:txBody>
      </p:sp>
      <p:sp>
        <p:nvSpPr>
          <p:cNvPr id="3" name="CasellaDiTesto 2"/>
          <p:cNvSpPr txBox="1"/>
          <p:nvPr/>
        </p:nvSpPr>
        <p:spPr>
          <a:xfrm>
            <a:off x="539552" y="1124744"/>
            <a:ext cx="7416824" cy="369332"/>
          </a:xfrm>
          <a:prstGeom prst="rect">
            <a:avLst/>
          </a:prstGeom>
          <a:noFill/>
        </p:spPr>
        <p:txBody>
          <a:bodyPr wrap="square" rtlCol="0">
            <a:spAutoFit/>
          </a:bodyPr>
          <a:lstStyle/>
          <a:p>
            <a:r>
              <a:rPr lang="it-IT" dirty="0" smtClean="0"/>
              <a:t>Il rapporto politico-burocrate:</a:t>
            </a:r>
            <a:endParaRPr lang="it-IT" dirty="0"/>
          </a:p>
        </p:txBody>
      </p:sp>
      <p:sp>
        <p:nvSpPr>
          <p:cNvPr id="4" name="CasellaDiTesto 3"/>
          <p:cNvSpPr txBox="1"/>
          <p:nvPr/>
        </p:nvSpPr>
        <p:spPr>
          <a:xfrm>
            <a:off x="539552" y="1628800"/>
            <a:ext cx="7704856" cy="369332"/>
          </a:xfrm>
          <a:prstGeom prst="rect">
            <a:avLst/>
          </a:prstGeom>
          <a:solidFill>
            <a:srgbClr val="FFC000"/>
          </a:solidFill>
        </p:spPr>
        <p:txBody>
          <a:bodyPr wrap="square" rtlCol="0">
            <a:spAutoFit/>
          </a:bodyPr>
          <a:lstStyle/>
          <a:p>
            <a:r>
              <a:rPr lang="it-IT" dirty="0" smtClean="0"/>
              <a:t>Il modello di </a:t>
            </a:r>
            <a:r>
              <a:rPr lang="it-IT" dirty="0" err="1" smtClean="0"/>
              <a:t>Romer</a:t>
            </a:r>
            <a:r>
              <a:rPr lang="it-IT" dirty="0" smtClean="0"/>
              <a:t> e </a:t>
            </a:r>
            <a:r>
              <a:rPr lang="it-IT" dirty="0" err="1" smtClean="0"/>
              <a:t>Rosenthal</a:t>
            </a:r>
            <a:r>
              <a:rPr lang="it-IT" dirty="0" smtClean="0"/>
              <a:t> (1978)</a:t>
            </a:r>
            <a:endParaRPr lang="it-IT" dirty="0"/>
          </a:p>
        </p:txBody>
      </p:sp>
      <p:sp>
        <p:nvSpPr>
          <p:cNvPr id="8" name="CasellaDiTesto 7"/>
          <p:cNvSpPr txBox="1"/>
          <p:nvPr/>
        </p:nvSpPr>
        <p:spPr>
          <a:xfrm>
            <a:off x="539552" y="2348880"/>
            <a:ext cx="7704856" cy="2554545"/>
          </a:xfrm>
          <a:prstGeom prst="rect">
            <a:avLst/>
          </a:prstGeom>
          <a:noFill/>
        </p:spPr>
        <p:txBody>
          <a:bodyPr wrap="square" rtlCol="0">
            <a:spAutoFit/>
          </a:bodyPr>
          <a:lstStyle/>
          <a:p>
            <a:pPr algn="just"/>
            <a:r>
              <a:rPr lang="it-IT" sz="2000" dirty="0" err="1" smtClean="0"/>
              <a:t>Romer</a:t>
            </a:r>
            <a:r>
              <a:rPr lang="it-IT" sz="2000" dirty="0" smtClean="0"/>
              <a:t> e </a:t>
            </a:r>
            <a:r>
              <a:rPr lang="it-IT" sz="2000" dirty="0" err="1" smtClean="0"/>
              <a:t>Rosenthal</a:t>
            </a:r>
            <a:r>
              <a:rPr lang="it-IT" sz="2000" dirty="0" smtClean="0"/>
              <a:t> (1978) sostengono un assunto più realistico, ossia che se i politici (o il pubblico in generale con un </a:t>
            </a:r>
            <a:r>
              <a:rPr lang="it-IT" sz="2000" i="1" dirty="0" smtClean="0"/>
              <a:t>referendum</a:t>
            </a:r>
            <a:r>
              <a:rPr lang="it-IT" sz="2000" dirty="0" smtClean="0"/>
              <a:t>) non concordano sulla richiesta iniziale lo stanziamento potrebbe essere uguale a quello dell’anno precedente. Modificando questo assunto nel modello di </a:t>
            </a:r>
            <a:r>
              <a:rPr lang="it-IT" sz="2000" dirty="0" err="1" smtClean="0"/>
              <a:t>Romer</a:t>
            </a:r>
            <a:r>
              <a:rPr lang="it-IT" sz="2000" dirty="0" smtClean="0"/>
              <a:t> e </a:t>
            </a:r>
            <a:r>
              <a:rPr lang="it-IT" sz="2000" dirty="0" err="1" smtClean="0"/>
              <a:t>Rosenthal</a:t>
            </a:r>
            <a:r>
              <a:rPr lang="it-IT" sz="2000" dirty="0" smtClean="0"/>
              <a:t> la combinazione in equilibrio di </a:t>
            </a:r>
            <a:r>
              <a:rPr lang="it-IT" sz="2000" i="1" dirty="0" smtClean="0"/>
              <a:t>budget-output</a:t>
            </a:r>
            <a:r>
              <a:rPr lang="it-IT" sz="2000" dirty="0" smtClean="0"/>
              <a:t> non rappresenta un punto di ottimo a causa di un </a:t>
            </a:r>
            <a:r>
              <a:rPr lang="it-IT" sz="2000" i="1" dirty="0" smtClean="0"/>
              <a:t>surplus</a:t>
            </a:r>
            <a:r>
              <a:rPr lang="it-IT" sz="2000" dirty="0" smtClean="0"/>
              <a:t> di offerta. Tuttavia l’esito predetto da questi autori è inferiore a quello previsto da </a:t>
            </a:r>
            <a:r>
              <a:rPr lang="it-IT" sz="2000" dirty="0" err="1" smtClean="0"/>
              <a:t>Niskanen</a:t>
            </a:r>
            <a:r>
              <a:rPr lang="it-IT" sz="2000" dirty="0" smtClean="0"/>
              <a:t>.</a:t>
            </a:r>
            <a:endParaRPr lang="it-IT" sz="2000" dirty="0"/>
          </a:p>
        </p:txBody>
      </p:sp>
      <p:sp>
        <p:nvSpPr>
          <p:cNvPr id="6" name="Rettangolo 5"/>
          <p:cNvSpPr/>
          <p:nvPr/>
        </p:nvSpPr>
        <p:spPr>
          <a:xfrm>
            <a:off x="395536" y="5589240"/>
            <a:ext cx="7704856" cy="307777"/>
          </a:xfrm>
          <a:prstGeom prst="rect">
            <a:avLst/>
          </a:prstGeom>
        </p:spPr>
        <p:txBody>
          <a:bodyPr wrap="square">
            <a:spAutoFit/>
          </a:bodyPr>
          <a:lstStyle/>
          <a:p>
            <a:r>
              <a:rPr lang="en-US" sz="1400" dirty="0" smtClean="0"/>
              <a:t>E. </a:t>
            </a:r>
            <a:r>
              <a:rPr lang="en-US" sz="1400" dirty="0" err="1" smtClean="0"/>
              <a:t>Ostrom</a:t>
            </a:r>
            <a:r>
              <a:rPr lang="en-US" sz="1400" dirty="0" smtClean="0"/>
              <a:t>, </a:t>
            </a:r>
            <a:r>
              <a:rPr lang="en-US" sz="1400" i="1" dirty="0" smtClean="0"/>
              <a:t>An Agenda for the Study of Institutions</a:t>
            </a:r>
            <a:r>
              <a:rPr lang="en-US" sz="1400" cap="all" dirty="0" smtClean="0"/>
              <a:t>,</a:t>
            </a:r>
            <a:r>
              <a:rPr lang="en-US" sz="1400" dirty="0" smtClean="0"/>
              <a:t> «Public Choice», 1986, volume 48, pp. 3-25</a:t>
            </a:r>
            <a:endParaRPr lang="it-IT" sz="1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gnaposto numero diapositiva 10"/>
          <p:cNvSpPr>
            <a:spLocks noGrp="1"/>
          </p:cNvSpPr>
          <p:nvPr>
            <p:ph type="sldNum" sz="quarter" idx="12"/>
          </p:nvPr>
        </p:nvSpPr>
        <p:spPr/>
        <p:txBody>
          <a:bodyPr/>
          <a:lstStyle/>
          <a:p>
            <a:fld id="{25B1BEC0-A0A9-49AB-8D0A-BE2D34DF3DF6}" type="slidenum">
              <a:rPr lang="it-IT" smtClean="0"/>
              <a:pPr/>
              <a:t>13</a:t>
            </a:fld>
            <a:endParaRPr lang="it-IT" dirty="0"/>
          </a:p>
        </p:txBody>
      </p:sp>
      <p:sp>
        <p:nvSpPr>
          <p:cNvPr id="3" name="CasellaDiTesto 2"/>
          <p:cNvSpPr txBox="1"/>
          <p:nvPr/>
        </p:nvSpPr>
        <p:spPr>
          <a:xfrm>
            <a:off x="539552" y="1124744"/>
            <a:ext cx="7416824" cy="369332"/>
          </a:xfrm>
          <a:prstGeom prst="rect">
            <a:avLst/>
          </a:prstGeom>
          <a:noFill/>
        </p:spPr>
        <p:txBody>
          <a:bodyPr wrap="square" rtlCol="0">
            <a:spAutoFit/>
          </a:bodyPr>
          <a:lstStyle/>
          <a:p>
            <a:r>
              <a:rPr lang="it-IT" dirty="0" smtClean="0"/>
              <a:t>Il rapporto politico-burocrate:</a:t>
            </a:r>
            <a:endParaRPr lang="it-IT" dirty="0"/>
          </a:p>
        </p:txBody>
      </p:sp>
      <p:sp>
        <p:nvSpPr>
          <p:cNvPr id="4" name="CasellaDiTesto 3"/>
          <p:cNvSpPr txBox="1"/>
          <p:nvPr/>
        </p:nvSpPr>
        <p:spPr>
          <a:xfrm>
            <a:off x="539552" y="1556792"/>
            <a:ext cx="7560840" cy="369332"/>
          </a:xfrm>
          <a:prstGeom prst="rect">
            <a:avLst/>
          </a:prstGeom>
          <a:solidFill>
            <a:srgbClr val="FFC000"/>
          </a:solidFill>
        </p:spPr>
        <p:txBody>
          <a:bodyPr wrap="square" rtlCol="0">
            <a:spAutoFit/>
          </a:bodyPr>
          <a:lstStyle/>
          <a:p>
            <a:r>
              <a:rPr lang="it-IT" dirty="0" smtClean="0"/>
              <a:t>Il modello di </a:t>
            </a:r>
            <a:r>
              <a:rPr lang="it-IT" dirty="0" err="1" smtClean="0"/>
              <a:t>McGuire</a:t>
            </a:r>
            <a:r>
              <a:rPr lang="it-IT" dirty="0" smtClean="0"/>
              <a:t>, Corner e </a:t>
            </a:r>
            <a:r>
              <a:rPr lang="it-IT" dirty="0" err="1" smtClean="0"/>
              <a:t>Spancake</a:t>
            </a:r>
            <a:r>
              <a:rPr lang="it-IT" dirty="0" smtClean="0"/>
              <a:t> (1979)</a:t>
            </a:r>
            <a:endParaRPr lang="it-IT" dirty="0"/>
          </a:p>
        </p:txBody>
      </p:sp>
      <p:sp>
        <p:nvSpPr>
          <p:cNvPr id="8" name="CasellaDiTesto 7"/>
          <p:cNvSpPr txBox="1"/>
          <p:nvPr/>
        </p:nvSpPr>
        <p:spPr>
          <a:xfrm>
            <a:off x="539552" y="2060848"/>
            <a:ext cx="7704856" cy="3477875"/>
          </a:xfrm>
          <a:prstGeom prst="rect">
            <a:avLst/>
          </a:prstGeom>
          <a:noFill/>
        </p:spPr>
        <p:txBody>
          <a:bodyPr wrap="square" rtlCol="0">
            <a:spAutoFit/>
          </a:bodyPr>
          <a:lstStyle/>
          <a:p>
            <a:pPr algn="just"/>
            <a:r>
              <a:rPr lang="it-IT" sz="2000" dirty="0" err="1" smtClean="0"/>
              <a:t>McGuire</a:t>
            </a:r>
            <a:r>
              <a:rPr lang="it-IT" sz="2000" dirty="0" smtClean="0"/>
              <a:t>, Corner e </a:t>
            </a:r>
            <a:r>
              <a:rPr lang="it-IT" sz="2000" dirty="0" err="1" smtClean="0"/>
              <a:t>Spancake</a:t>
            </a:r>
            <a:r>
              <a:rPr lang="it-IT" sz="2000" dirty="0" smtClean="0"/>
              <a:t> (1979) introducono una significativa variazione negli assunti: una seconda agenzia in concorrenza con il funzionario amministrativo in posizione di monopolio nell’arena di contrattazione. Qualsiasi offerta formulata da una agenzia può quindi essere rilanciata dalla seconda. Nel tempo le offerte raggiungeranno lo stesso livello ottimo, come sosteneva </a:t>
            </a:r>
            <a:r>
              <a:rPr lang="it-IT" sz="2000" dirty="0" err="1" smtClean="0"/>
              <a:t>Downs</a:t>
            </a:r>
            <a:r>
              <a:rPr lang="it-IT" sz="2000" dirty="0" smtClean="0"/>
              <a:t>. Se una agenzia richiede una assegnazione troppo elevata, l’altra sarà motivata ad offrire una combinazione migliore di </a:t>
            </a:r>
            <a:r>
              <a:rPr lang="it-IT" sz="2000" i="1" dirty="0" smtClean="0"/>
              <a:t>budget-output.</a:t>
            </a:r>
            <a:r>
              <a:rPr lang="it-IT" sz="2000" dirty="0" smtClean="0"/>
              <a:t> All’aumentare del loro numero si intensifica anche la pressione su tutte le agenzie affinché offrano una combinazione ottima di </a:t>
            </a:r>
            <a:r>
              <a:rPr lang="it-IT" sz="2000" i="1" dirty="0" smtClean="0"/>
              <a:t>budget-output.</a:t>
            </a:r>
            <a:endParaRPr lang="it-IT" sz="2000" dirty="0"/>
          </a:p>
        </p:txBody>
      </p:sp>
      <p:sp>
        <p:nvSpPr>
          <p:cNvPr id="6" name="Rettangolo 5"/>
          <p:cNvSpPr/>
          <p:nvPr/>
        </p:nvSpPr>
        <p:spPr>
          <a:xfrm>
            <a:off x="395536" y="5589240"/>
            <a:ext cx="7704856" cy="307777"/>
          </a:xfrm>
          <a:prstGeom prst="rect">
            <a:avLst/>
          </a:prstGeom>
        </p:spPr>
        <p:txBody>
          <a:bodyPr wrap="square">
            <a:spAutoFit/>
          </a:bodyPr>
          <a:lstStyle/>
          <a:p>
            <a:r>
              <a:rPr lang="en-US" sz="1400" dirty="0" smtClean="0"/>
              <a:t>E. </a:t>
            </a:r>
            <a:r>
              <a:rPr lang="en-US" sz="1400" dirty="0" err="1" smtClean="0"/>
              <a:t>Ostrom</a:t>
            </a:r>
            <a:r>
              <a:rPr lang="en-US" sz="1400" dirty="0" smtClean="0"/>
              <a:t>, </a:t>
            </a:r>
            <a:r>
              <a:rPr lang="en-US" sz="1400" i="1" dirty="0" smtClean="0"/>
              <a:t>An Agenda for the Study of Institutions</a:t>
            </a:r>
            <a:r>
              <a:rPr lang="en-US" sz="1400" cap="all" dirty="0" smtClean="0"/>
              <a:t>,</a:t>
            </a:r>
            <a:r>
              <a:rPr lang="en-US" sz="1400" dirty="0" smtClean="0"/>
              <a:t> «Public Choice», 1986, volume 48, pp. 3-25</a:t>
            </a:r>
            <a:endParaRPr lang="it-IT" sz="1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gnaposto numero diapositiva 10"/>
          <p:cNvSpPr>
            <a:spLocks noGrp="1"/>
          </p:cNvSpPr>
          <p:nvPr>
            <p:ph type="sldNum" sz="quarter" idx="12"/>
          </p:nvPr>
        </p:nvSpPr>
        <p:spPr/>
        <p:txBody>
          <a:bodyPr/>
          <a:lstStyle/>
          <a:p>
            <a:fld id="{25B1BEC0-A0A9-49AB-8D0A-BE2D34DF3DF6}" type="slidenum">
              <a:rPr lang="it-IT" smtClean="0"/>
              <a:pPr/>
              <a:t>14</a:t>
            </a:fld>
            <a:endParaRPr lang="it-IT" dirty="0"/>
          </a:p>
        </p:txBody>
      </p:sp>
      <p:sp>
        <p:nvSpPr>
          <p:cNvPr id="3" name="CasellaDiTesto 2"/>
          <p:cNvSpPr txBox="1"/>
          <p:nvPr/>
        </p:nvSpPr>
        <p:spPr>
          <a:xfrm>
            <a:off x="539552" y="1124744"/>
            <a:ext cx="7416824" cy="369332"/>
          </a:xfrm>
          <a:prstGeom prst="rect">
            <a:avLst/>
          </a:prstGeom>
          <a:noFill/>
        </p:spPr>
        <p:txBody>
          <a:bodyPr wrap="square" rtlCol="0">
            <a:spAutoFit/>
          </a:bodyPr>
          <a:lstStyle/>
          <a:p>
            <a:r>
              <a:rPr lang="it-IT" dirty="0" smtClean="0"/>
              <a:t>Il rapporto politico-burocrate:</a:t>
            </a:r>
            <a:endParaRPr lang="it-IT" dirty="0"/>
          </a:p>
        </p:txBody>
      </p:sp>
      <p:sp>
        <p:nvSpPr>
          <p:cNvPr id="4" name="CasellaDiTesto 3"/>
          <p:cNvSpPr txBox="1"/>
          <p:nvPr/>
        </p:nvSpPr>
        <p:spPr>
          <a:xfrm>
            <a:off x="539552" y="1628800"/>
            <a:ext cx="7704856" cy="369332"/>
          </a:xfrm>
          <a:prstGeom prst="rect">
            <a:avLst/>
          </a:prstGeom>
          <a:solidFill>
            <a:srgbClr val="FFC000"/>
          </a:solidFill>
        </p:spPr>
        <p:txBody>
          <a:bodyPr wrap="square" rtlCol="0">
            <a:spAutoFit/>
          </a:bodyPr>
          <a:lstStyle/>
          <a:p>
            <a:r>
              <a:rPr lang="it-IT" dirty="0" smtClean="0"/>
              <a:t>Il </a:t>
            </a:r>
            <a:r>
              <a:rPr lang="it-IT" i="1" dirty="0" smtClean="0"/>
              <a:t>default</a:t>
            </a:r>
            <a:endParaRPr lang="it-IT" i="1" dirty="0"/>
          </a:p>
        </p:txBody>
      </p:sp>
      <p:sp>
        <p:nvSpPr>
          <p:cNvPr id="8" name="CasellaDiTesto 7"/>
          <p:cNvSpPr txBox="1"/>
          <p:nvPr/>
        </p:nvSpPr>
        <p:spPr>
          <a:xfrm>
            <a:off x="539552" y="2060848"/>
            <a:ext cx="7704856" cy="3447098"/>
          </a:xfrm>
          <a:prstGeom prst="rect">
            <a:avLst/>
          </a:prstGeom>
          <a:noFill/>
        </p:spPr>
        <p:txBody>
          <a:bodyPr wrap="square" rtlCol="0">
            <a:spAutoFit/>
          </a:bodyPr>
          <a:lstStyle/>
          <a:p>
            <a:pPr algn="just"/>
            <a:r>
              <a:rPr lang="it-IT" dirty="0" smtClean="0"/>
              <a:t>I modelli elaborati da </a:t>
            </a:r>
            <a:r>
              <a:rPr lang="it-IT" dirty="0" err="1" smtClean="0"/>
              <a:t>Niskanen</a:t>
            </a:r>
            <a:r>
              <a:rPr lang="it-IT" dirty="0" smtClean="0"/>
              <a:t> e da </a:t>
            </a:r>
            <a:r>
              <a:rPr lang="it-IT" dirty="0" err="1" smtClean="0"/>
              <a:t>Romer</a:t>
            </a:r>
            <a:r>
              <a:rPr lang="it-IT" dirty="0" smtClean="0"/>
              <a:t> e </a:t>
            </a:r>
            <a:r>
              <a:rPr lang="it-IT" dirty="0" err="1" smtClean="0"/>
              <a:t>Rosenthal</a:t>
            </a:r>
            <a:r>
              <a:rPr lang="it-IT" dirty="0" smtClean="0"/>
              <a:t> attribuiscono al funzionario amministrativo</a:t>
            </a:r>
            <a:r>
              <a:rPr lang="it-IT" b="1" dirty="0" smtClean="0"/>
              <a:t> </a:t>
            </a:r>
            <a:r>
              <a:rPr lang="it-IT" dirty="0" smtClean="0"/>
              <a:t>il potere di formulare una offerta del tipo ‘prendere o lasciare’. Entrambi i modelli assumono una regola </a:t>
            </a:r>
            <a:r>
              <a:rPr lang="it-IT" dirty="0" err="1" smtClean="0"/>
              <a:t>autoritativa</a:t>
            </a:r>
            <a:r>
              <a:rPr lang="it-IT" dirty="0" smtClean="0"/>
              <a:t> che attribuisce al dirigente il pieno controllo dell’agenda e l’unanimità come regola di aggregazione delle preferenze del funzionario e degli </a:t>
            </a:r>
            <a:r>
              <a:rPr lang="it-IT" i="1" dirty="0" err="1" smtClean="0"/>
              <a:t>sponsors</a:t>
            </a:r>
            <a:r>
              <a:rPr lang="it-IT" dirty="0" smtClean="0"/>
              <a:t>. I modelli differiscono però sotto il profilo del </a:t>
            </a:r>
            <a:r>
              <a:rPr lang="it-IT" i="1" dirty="0" smtClean="0"/>
              <a:t>default</a:t>
            </a:r>
            <a:r>
              <a:rPr lang="en-US" b="1" dirty="0" smtClean="0"/>
              <a:t> </a:t>
            </a:r>
            <a:r>
              <a:rPr lang="it-IT" dirty="0" smtClean="0"/>
              <a:t>specificato nella regola di aggregazione delle preferenze. </a:t>
            </a:r>
          </a:p>
          <a:p>
            <a:pPr algn="just"/>
            <a:endParaRPr lang="it-IT" dirty="0" smtClean="0"/>
          </a:p>
          <a:p>
            <a:pPr algn="just"/>
            <a:endParaRPr lang="it-IT" dirty="0" smtClean="0"/>
          </a:p>
          <a:p>
            <a:pPr algn="just"/>
            <a:r>
              <a:rPr lang="it-IT" sz="1400" dirty="0" smtClean="0"/>
              <a:t>Con il termine </a:t>
            </a:r>
            <a:r>
              <a:rPr lang="it-IT" sz="1400" i="1" dirty="0" smtClean="0"/>
              <a:t>default, </a:t>
            </a:r>
            <a:r>
              <a:rPr lang="it-IT" sz="1400" dirty="0" smtClean="0"/>
              <a:t>nell’accezione mutuata dal linguaggio cibernetico,</a:t>
            </a:r>
            <a:r>
              <a:rPr lang="it-IT" sz="1400" i="1" dirty="0" smtClean="0"/>
              <a:t> </a:t>
            </a:r>
            <a:r>
              <a:rPr lang="it-IT" sz="1400" dirty="0" smtClean="0"/>
              <a:t>viene indicata la situazione che opera in mancanza del raggiungimento dell’accordo sulla base della regola decisionale, e che quindi può essere modificata soltanto a seguito dell’operatività dei contenuti della decisione.</a:t>
            </a:r>
            <a:endParaRPr lang="it-IT" sz="1400" dirty="0"/>
          </a:p>
        </p:txBody>
      </p:sp>
      <p:sp>
        <p:nvSpPr>
          <p:cNvPr id="6" name="Rettangolo 5"/>
          <p:cNvSpPr/>
          <p:nvPr/>
        </p:nvSpPr>
        <p:spPr>
          <a:xfrm>
            <a:off x="395536" y="5589240"/>
            <a:ext cx="7704856" cy="307777"/>
          </a:xfrm>
          <a:prstGeom prst="rect">
            <a:avLst/>
          </a:prstGeom>
        </p:spPr>
        <p:txBody>
          <a:bodyPr wrap="square">
            <a:spAutoFit/>
          </a:bodyPr>
          <a:lstStyle/>
          <a:p>
            <a:r>
              <a:rPr lang="en-US" sz="1400" dirty="0" smtClean="0"/>
              <a:t>E. </a:t>
            </a:r>
            <a:r>
              <a:rPr lang="en-US" sz="1400" dirty="0" err="1" smtClean="0"/>
              <a:t>Ostrom</a:t>
            </a:r>
            <a:r>
              <a:rPr lang="en-US" sz="1400" dirty="0" smtClean="0"/>
              <a:t>, </a:t>
            </a:r>
            <a:r>
              <a:rPr lang="en-US" sz="1400" i="1" dirty="0" smtClean="0"/>
              <a:t>An Agenda for the Study of Institutions</a:t>
            </a:r>
            <a:r>
              <a:rPr lang="en-US" sz="1400" cap="all" dirty="0" smtClean="0"/>
              <a:t>,</a:t>
            </a:r>
            <a:r>
              <a:rPr lang="en-US" sz="1400" dirty="0" smtClean="0"/>
              <a:t> «Public Choice», 1986, volume 48, pp. 3-25</a:t>
            </a:r>
            <a:endParaRPr lang="it-IT" sz="1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gnaposto numero diapositiva 10"/>
          <p:cNvSpPr>
            <a:spLocks noGrp="1"/>
          </p:cNvSpPr>
          <p:nvPr>
            <p:ph type="sldNum" sz="quarter" idx="12"/>
          </p:nvPr>
        </p:nvSpPr>
        <p:spPr/>
        <p:txBody>
          <a:bodyPr/>
          <a:lstStyle/>
          <a:p>
            <a:fld id="{25B1BEC0-A0A9-49AB-8D0A-BE2D34DF3DF6}" type="slidenum">
              <a:rPr lang="it-IT" smtClean="0"/>
              <a:pPr/>
              <a:t>15</a:t>
            </a:fld>
            <a:endParaRPr lang="it-IT" dirty="0"/>
          </a:p>
        </p:txBody>
      </p:sp>
      <p:sp>
        <p:nvSpPr>
          <p:cNvPr id="3" name="CasellaDiTesto 2"/>
          <p:cNvSpPr txBox="1"/>
          <p:nvPr/>
        </p:nvSpPr>
        <p:spPr>
          <a:xfrm>
            <a:off x="611560" y="980728"/>
            <a:ext cx="7416824" cy="369332"/>
          </a:xfrm>
          <a:prstGeom prst="rect">
            <a:avLst/>
          </a:prstGeom>
          <a:noFill/>
        </p:spPr>
        <p:txBody>
          <a:bodyPr wrap="square" rtlCol="0">
            <a:spAutoFit/>
          </a:bodyPr>
          <a:lstStyle/>
          <a:p>
            <a:r>
              <a:rPr lang="it-IT" dirty="0" smtClean="0"/>
              <a:t>Il rapporto politico-burocrate:</a:t>
            </a:r>
            <a:endParaRPr lang="it-IT" dirty="0"/>
          </a:p>
        </p:txBody>
      </p:sp>
      <p:sp>
        <p:nvSpPr>
          <p:cNvPr id="4" name="CasellaDiTesto 3"/>
          <p:cNvSpPr txBox="1"/>
          <p:nvPr/>
        </p:nvSpPr>
        <p:spPr>
          <a:xfrm>
            <a:off x="611560" y="1412776"/>
            <a:ext cx="7704856" cy="369332"/>
          </a:xfrm>
          <a:prstGeom prst="rect">
            <a:avLst/>
          </a:prstGeom>
          <a:solidFill>
            <a:srgbClr val="FFC000"/>
          </a:solidFill>
        </p:spPr>
        <p:txBody>
          <a:bodyPr wrap="square" rtlCol="0">
            <a:spAutoFit/>
          </a:bodyPr>
          <a:lstStyle/>
          <a:p>
            <a:r>
              <a:rPr lang="it-IT" dirty="0" smtClean="0"/>
              <a:t>Il </a:t>
            </a:r>
            <a:r>
              <a:rPr lang="it-IT" i="1" dirty="0" smtClean="0"/>
              <a:t>default</a:t>
            </a:r>
            <a:endParaRPr lang="it-IT" i="1" dirty="0"/>
          </a:p>
        </p:txBody>
      </p:sp>
      <p:sp>
        <p:nvSpPr>
          <p:cNvPr id="8" name="CasellaDiTesto 7"/>
          <p:cNvSpPr txBox="1"/>
          <p:nvPr/>
        </p:nvSpPr>
        <p:spPr>
          <a:xfrm>
            <a:off x="539552" y="1844824"/>
            <a:ext cx="7704856" cy="3970318"/>
          </a:xfrm>
          <a:prstGeom prst="rect">
            <a:avLst/>
          </a:prstGeom>
          <a:noFill/>
        </p:spPr>
        <p:txBody>
          <a:bodyPr wrap="square" rtlCol="0">
            <a:spAutoFit/>
          </a:bodyPr>
          <a:lstStyle/>
          <a:p>
            <a:pPr algn="just"/>
            <a:r>
              <a:rPr lang="it-IT" dirty="0" err="1" smtClean="0"/>
              <a:t>Niskanen</a:t>
            </a:r>
            <a:r>
              <a:rPr lang="it-IT" dirty="0" smtClean="0"/>
              <a:t> assumeva che questa regola avrebbe consentito di cancellare l’assegnazione di fondi: in mancanza di accordo nessun finanziamento! </a:t>
            </a:r>
          </a:p>
          <a:p>
            <a:pPr algn="just"/>
            <a:r>
              <a:rPr lang="it-IT" dirty="0" smtClean="0"/>
              <a:t>La regola di aggregazione delle preferenze è la seguente:</a:t>
            </a:r>
          </a:p>
          <a:p>
            <a:pPr algn="just"/>
            <a:r>
              <a:rPr lang="it-IT" dirty="0" smtClean="0"/>
              <a:t> </a:t>
            </a:r>
          </a:p>
          <a:p>
            <a:pPr algn="just"/>
            <a:r>
              <a:rPr lang="it-IT" dirty="0" smtClean="0"/>
              <a:t>	</a:t>
            </a:r>
            <a:r>
              <a:rPr lang="en-US" dirty="0" smtClean="0"/>
              <a:t> </a:t>
            </a:r>
            <a:r>
              <a:rPr lang="it-IT" dirty="0" smtClean="0"/>
              <a:t>	 	</a:t>
            </a:r>
            <a:r>
              <a:rPr lang="en-US" dirty="0" smtClean="0"/>
              <a:t> </a:t>
            </a:r>
            <a:r>
              <a:rPr lang="it-IT" dirty="0" smtClean="0"/>
              <a:t>	</a:t>
            </a:r>
          </a:p>
          <a:p>
            <a:pPr algn="just"/>
            <a:endParaRPr lang="it-IT" dirty="0" smtClean="0"/>
          </a:p>
          <a:p>
            <a:pPr algn="just"/>
            <a:r>
              <a:rPr lang="it-IT" dirty="0" smtClean="0"/>
              <a:t>dove</a:t>
            </a:r>
          </a:p>
          <a:p>
            <a:r>
              <a:rPr lang="it-IT" dirty="0" smtClean="0"/>
              <a:t>B</a:t>
            </a:r>
            <a:r>
              <a:rPr lang="it-IT" baseline="-25000" dirty="0" smtClean="0"/>
              <a:t>t+1</a:t>
            </a:r>
            <a:r>
              <a:rPr lang="it-IT" dirty="0" smtClean="0"/>
              <a:t>= </a:t>
            </a:r>
            <a:r>
              <a:rPr lang="it-IT" sz="1600" dirty="0" smtClean="0"/>
              <a:t>combinazione </a:t>
            </a:r>
            <a:r>
              <a:rPr lang="it-IT" sz="1600" i="1" dirty="0" smtClean="0"/>
              <a:t>budget-output</a:t>
            </a:r>
            <a:r>
              <a:rPr lang="it-IT" sz="1600" dirty="0" smtClean="0"/>
              <a:t> per il periodo successivo</a:t>
            </a:r>
          </a:p>
          <a:p>
            <a:r>
              <a:rPr lang="it-IT" dirty="0" err="1" smtClean="0"/>
              <a:t>B</a:t>
            </a:r>
            <a:r>
              <a:rPr lang="it-IT" baseline="-25000" dirty="0" err="1" smtClean="0"/>
              <a:t>bc</a:t>
            </a:r>
            <a:r>
              <a:rPr lang="it-IT" dirty="0" err="1" smtClean="0"/>
              <a:t>=</a:t>
            </a:r>
            <a:r>
              <a:rPr lang="it-IT" dirty="0" smtClean="0"/>
              <a:t> </a:t>
            </a:r>
            <a:r>
              <a:rPr lang="it-IT" sz="1600" dirty="0" smtClean="0"/>
              <a:t>combinazione </a:t>
            </a:r>
            <a:r>
              <a:rPr lang="it-IT" sz="1600" i="1" dirty="0" smtClean="0"/>
              <a:t>budget-output</a:t>
            </a:r>
            <a:r>
              <a:rPr lang="it-IT" sz="1600" dirty="0" smtClean="0"/>
              <a:t> proposta dal funzionario</a:t>
            </a:r>
          </a:p>
          <a:p>
            <a:r>
              <a:rPr lang="it-IT" dirty="0" err="1" smtClean="0"/>
              <a:t>B</a:t>
            </a:r>
            <a:r>
              <a:rPr lang="it-IT" baseline="-25000" dirty="0" err="1" smtClean="0"/>
              <a:t>s</a:t>
            </a:r>
            <a:r>
              <a:rPr lang="it-IT" dirty="0" err="1" smtClean="0"/>
              <a:t>=</a:t>
            </a:r>
            <a:r>
              <a:rPr lang="it-IT" dirty="0" smtClean="0"/>
              <a:t> </a:t>
            </a:r>
            <a:r>
              <a:rPr lang="it-IT" sz="1600" dirty="0" smtClean="0"/>
              <a:t>combinazione </a:t>
            </a:r>
            <a:r>
              <a:rPr lang="it-IT" sz="1600" i="1" dirty="0" smtClean="0"/>
              <a:t>budget-output </a:t>
            </a:r>
            <a:r>
              <a:rPr lang="it-IT" sz="1600" dirty="0" smtClean="0"/>
              <a:t>accettata dallo </a:t>
            </a:r>
            <a:r>
              <a:rPr lang="it-IT" sz="1600" i="1" dirty="0" smtClean="0"/>
              <a:t>sponsor</a:t>
            </a:r>
          </a:p>
          <a:p>
            <a:pPr algn="just"/>
            <a:endParaRPr lang="it-IT" sz="900" dirty="0" smtClean="0"/>
          </a:p>
          <a:p>
            <a:pPr algn="just"/>
            <a:r>
              <a:rPr lang="it-IT" dirty="0" smtClean="0"/>
              <a:t>La regola richiede l’unanimità tra i decisori, in mancanza della quale stabilisce che per il periodo successivo non si eroghino risorse: l’esito in assenza di accordo corrisponde alla condizione di </a:t>
            </a:r>
            <a:r>
              <a:rPr lang="it-IT" i="1" dirty="0" smtClean="0"/>
              <a:t>default</a:t>
            </a:r>
            <a:r>
              <a:rPr lang="it-IT" dirty="0" smtClean="0"/>
              <a:t>.</a:t>
            </a:r>
            <a:endParaRPr lang="it-IT" dirty="0"/>
          </a:p>
        </p:txBody>
      </p:sp>
      <p:graphicFrame>
        <p:nvGraphicFramePr>
          <p:cNvPr id="6" name="Oggetto 5"/>
          <p:cNvGraphicFramePr>
            <a:graphicFrameLocks noChangeAspect="1"/>
          </p:cNvGraphicFramePr>
          <p:nvPr/>
        </p:nvGraphicFramePr>
        <p:xfrm>
          <a:off x="4514850" y="3321050"/>
          <a:ext cx="114300" cy="215900"/>
        </p:xfrm>
        <a:graphic>
          <a:graphicData uri="http://schemas.openxmlformats.org/presentationml/2006/ole">
            <p:oleObj spid="_x0000_s1026" name="Equazione" r:id="rId3" imgW="114120" imgH="215640" progId="Equation.3">
              <p:embed/>
            </p:oleObj>
          </a:graphicData>
        </a:graphic>
      </p:graphicFrame>
      <p:pic>
        <p:nvPicPr>
          <p:cNvPr id="1027" name="Picture 3"/>
          <p:cNvPicPr>
            <a:picLocks noChangeAspect="1" noChangeArrowheads="1"/>
          </p:cNvPicPr>
          <p:nvPr/>
        </p:nvPicPr>
        <p:blipFill>
          <a:blip r:embed="rId4" cstate="print"/>
          <a:srcRect/>
          <a:stretch>
            <a:fillRect/>
          </a:stretch>
        </p:blipFill>
        <p:spPr bwMode="auto">
          <a:xfrm>
            <a:off x="3059832" y="2852937"/>
            <a:ext cx="2617213" cy="864096"/>
          </a:xfrm>
          <a:prstGeom prst="rect">
            <a:avLst/>
          </a:prstGeom>
          <a:noFill/>
          <a:ln w="9525">
            <a:solidFill>
              <a:schemeClr val="accent4">
                <a:lumMod val="60000"/>
                <a:lumOff val="40000"/>
              </a:schemeClr>
            </a:solidFill>
            <a:miter lim="800000"/>
            <a:headEnd/>
            <a:tailEnd/>
          </a:ln>
          <a:effectLst>
            <a:glow rad="101600">
              <a:schemeClr val="accent5">
                <a:satMod val="175000"/>
                <a:alpha val="40000"/>
              </a:schemeClr>
            </a:glow>
          </a:effectLst>
        </p:spPr>
      </p:pic>
      <p:sp>
        <p:nvSpPr>
          <p:cNvPr id="9" name="Rettangolo 8"/>
          <p:cNvSpPr/>
          <p:nvPr/>
        </p:nvSpPr>
        <p:spPr>
          <a:xfrm>
            <a:off x="395536" y="5661248"/>
            <a:ext cx="7704856" cy="307777"/>
          </a:xfrm>
          <a:prstGeom prst="rect">
            <a:avLst/>
          </a:prstGeom>
        </p:spPr>
        <p:txBody>
          <a:bodyPr wrap="square">
            <a:spAutoFit/>
          </a:bodyPr>
          <a:lstStyle/>
          <a:p>
            <a:r>
              <a:rPr lang="en-US" sz="1400" dirty="0" smtClean="0"/>
              <a:t>E. </a:t>
            </a:r>
            <a:r>
              <a:rPr lang="en-US" sz="1400" dirty="0" err="1" smtClean="0"/>
              <a:t>Ostrom</a:t>
            </a:r>
            <a:r>
              <a:rPr lang="en-US" sz="1400" dirty="0" smtClean="0"/>
              <a:t>, </a:t>
            </a:r>
            <a:r>
              <a:rPr lang="en-US" sz="1400" i="1" dirty="0" smtClean="0"/>
              <a:t>An Agenda for the Study of Institutions</a:t>
            </a:r>
            <a:r>
              <a:rPr lang="en-US" sz="1400" cap="all" dirty="0" smtClean="0"/>
              <a:t>,</a:t>
            </a:r>
            <a:r>
              <a:rPr lang="en-US" sz="1400" dirty="0" smtClean="0"/>
              <a:t> «Public Choice», 1986, volume 48, pp. 3-25</a:t>
            </a:r>
            <a:endParaRPr lang="it-IT" sz="1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gnaposto numero diapositiva 10"/>
          <p:cNvSpPr>
            <a:spLocks noGrp="1"/>
          </p:cNvSpPr>
          <p:nvPr>
            <p:ph type="sldNum" sz="quarter" idx="12"/>
          </p:nvPr>
        </p:nvSpPr>
        <p:spPr/>
        <p:txBody>
          <a:bodyPr/>
          <a:lstStyle/>
          <a:p>
            <a:fld id="{25B1BEC0-A0A9-49AB-8D0A-BE2D34DF3DF6}" type="slidenum">
              <a:rPr lang="it-IT" smtClean="0"/>
              <a:pPr/>
              <a:t>16</a:t>
            </a:fld>
            <a:endParaRPr lang="it-IT" dirty="0"/>
          </a:p>
        </p:txBody>
      </p:sp>
      <p:sp>
        <p:nvSpPr>
          <p:cNvPr id="3" name="CasellaDiTesto 2"/>
          <p:cNvSpPr txBox="1"/>
          <p:nvPr/>
        </p:nvSpPr>
        <p:spPr>
          <a:xfrm>
            <a:off x="539552" y="1052736"/>
            <a:ext cx="7416824" cy="369332"/>
          </a:xfrm>
          <a:prstGeom prst="rect">
            <a:avLst/>
          </a:prstGeom>
          <a:noFill/>
        </p:spPr>
        <p:txBody>
          <a:bodyPr wrap="square" rtlCol="0">
            <a:spAutoFit/>
          </a:bodyPr>
          <a:lstStyle/>
          <a:p>
            <a:r>
              <a:rPr lang="it-IT" dirty="0" smtClean="0"/>
              <a:t>Il rapporto politico-burocrate:</a:t>
            </a:r>
            <a:endParaRPr lang="it-IT" dirty="0"/>
          </a:p>
        </p:txBody>
      </p:sp>
      <p:sp>
        <p:nvSpPr>
          <p:cNvPr id="4" name="CasellaDiTesto 3"/>
          <p:cNvSpPr txBox="1"/>
          <p:nvPr/>
        </p:nvSpPr>
        <p:spPr>
          <a:xfrm>
            <a:off x="539552" y="1484784"/>
            <a:ext cx="7704856" cy="369332"/>
          </a:xfrm>
          <a:prstGeom prst="rect">
            <a:avLst/>
          </a:prstGeom>
          <a:solidFill>
            <a:srgbClr val="FFC000"/>
          </a:solidFill>
        </p:spPr>
        <p:txBody>
          <a:bodyPr wrap="square" rtlCol="0">
            <a:spAutoFit/>
          </a:bodyPr>
          <a:lstStyle/>
          <a:p>
            <a:r>
              <a:rPr lang="it-IT" dirty="0" smtClean="0"/>
              <a:t>Il </a:t>
            </a:r>
            <a:r>
              <a:rPr lang="it-IT" i="1" dirty="0" smtClean="0"/>
              <a:t>default</a:t>
            </a:r>
            <a:endParaRPr lang="it-IT" i="1" dirty="0"/>
          </a:p>
        </p:txBody>
      </p:sp>
      <p:sp>
        <p:nvSpPr>
          <p:cNvPr id="8" name="CasellaDiTesto 7"/>
          <p:cNvSpPr txBox="1"/>
          <p:nvPr/>
        </p:nvSpPr>
        <p:spPr>
          <a:xfrm>
            <a:off x="539552" y="2132856"/>
            <a:ext cx="7560840" cy="3693319"/>
          </a:xfrm>
          <a:prstGeom prst="rect">
            <a:avLst/>
          </a:prstGeom>
          <a:noFill/>
        </p:spPr>
        <p:txBody>
          <a:bodyPr wrap="square" rtlCol="0">
            <a:spAutoFit/>
          </a:bodyPr>
          <a:lstStyle/>
          <a:p>
            <a:pPr algn="just"/>
            <a:r>
              <a:rPr lang="it-IT" dirty="0" err="1" smtClean="0"/>
              <a:t>Romer</a:t>
            </a:r>
            <a:r>
              <a:rPr lang="it-IT" dirty="0" smtClean="0"/>
              <a:t> e </a:t>
            </a:r>
            <a:r>
              <a:rPr lang="it-IT" dirty="0" err="1" smtClean="0"/>
              <a:t>Rosenthal</a:t>
            </a:r>
            <a:r>
              <a:rPr lang="it-IT" dirty="0" smtClean="0"/>
              <a:t> assumono che la regola potrebbe confermare lo stanziamento dell’anno precedente. In mancanza di accordo persiste lo </a:t>
            </a:r>
            <a:r>
              <a:rPr lang="it-IT" i="1" dirty="0" smtClean="0"/>
              <a:t>status quo</a:t>
            </a:r>
            <a:r>
              <a:rPr lang="it-IT" dirty="0" smtClean="0"/>
              <a:t>! </a:t>
            </a:r>
          </a:p>
          <a:p>
            <a:pPr algn="just"/>
            <a:r>
              <a:rPr lang="it-IT" dirty="0" smtClean="0"/>
              <a:t>La regola di aggregazione delle preferenze è la seguente:</a:t>
            </a:r>
          </a:p>
          <a:p>
            <a:pPr algn="just"/>
            <a:r>
              <a:rPr lang="it-IT" dirty="0" smtClean="0"/>
              <a:t> </a:t>
            </a:r>
          </a:p>
          <a:p>
            <a:pPr algn="just"/>
            <a:r>
              <a:rPr lang="it-IT" dirty="0" smtClean="0"/>
              <a:t>	</a:t>
            </a:r>
            <a:r>
              <a:rPr lang="en-US" dirty="0" smtClean="0"/>
              <a:t> </a:t>
            </a:r>
            <a:r>
              <a:rPr lang="it-IT" dirty="0" smtClean="0"/>
              <a:t>	</a:t>
            </a:r>
          </a:p>
          <a:p>
            <a:pPr algn="just"/>
            <a:endParaRPr lang="it-IT" dirty="0" smtClean="0"/>
          </a:p>
          <a:p>
            <a:pPr algn="just"/>
            <a:endParaRPr lang="it-IT" dirty="0" smtClean="0"/>
          </a:p>
          <a:p>
            <a:pPr algn="just"/>
            <a:endParaRPr lang="it-IT" dirty="0" smtClean="0"/>
          </a:p>
          <a:p>
            <a:pPr algn="just"/>
            <a:endParaRPr lang="it-IT" dirty="0" smtClean="0"/>
          </a:p>
          <a:p>
            <a:pPr algn="just"/>
            <a:r>
              <a:rPr lang="it-IT" dirty="0" smtClean="0"/>
              <a:t>dove</a:t>
            </a:r>
          </a:p>
          <a:p>
            <a:pPr algn="just"/>
            <a:r>
              <a:rPr lang="it-IT" dirty="0" err="1" smtClean="0"/>
              <a:t>B</a:t>
            </a:r>
            <a:r>
              <a:rPr lang="it-IT" baseline="-25000" dirty="0" err="1" smtClean="0"/>
              <a:t>t</a:t>
            </a:r>
            <a:r>
              <a:rPr lang="it-IT" dirty="0" smtClean="0"/>
              <a:t> = livello attuale della combinazione di </a:t>
            </a:r>
            <a:r>
              <a:rPr lang="it-IT" i="1" dirty="0" smtClean="0"/>
              <a:t>budget-output</a:t>
            </a:r>
            <a:endParaRPr lang="it-IT" dirty="0" smtClean="0"/>
          </a:p>
          <a:p>
            <a:pPr algn="just"/>
            <a:endParaRPr lang="it-IT" dirty="0"/>
          </a:p>
        </p:txBody>
      </p:sp>
      <p:pic>
        <p:nvPicPr>
          <p:cNvPr id="2050" name="Picture 2"/>
          <p:cNvPicPr>
            <a:picLocks noChangeAspect="1" noChangeArrowheads="1"/>
          </p:cNvPicPr>
          <p:nvPr/>
        </p:nvPicPr>
        <p:blipFill>
          <a:blip r:embed="rId2" cstate="print"/>
          <a:srcRect/>
          <a:stretch>
            <a:fillRect/>
          </a:stretch>
        </p:blipFill>
        <p:spPr bwMode="auto">
          <a:xfrm>
            <a:off x="2483768" y="3645024"/>
            <a:ext cx="3763618" cy="1152128"/>
          </a:xfrm>
          <a:prstGeom prst="rect">
            <a:avLst/>
          </a:prstGeom>
          <a:noFill/>
          <a:ln w="9525">
            <a:solidFill>
              <a:schemeClr val="accent4">
                <a:lumMod val="60000"/>
                <a:lumOff val="40000"/>
              </a:schemeClr>
            </a:solidFill>
            <a:miter lim="800000"/>
            <a:headEnd/>
            <a:tailEnd/>
          </a:ln>
          <a:effectLst>
            <a:glow rad="101600">
              <a:schemeClr val="accent5">
                <a:satMod val="175000"/>
                <a:alpha val="40000"/>
              </a:schemeClr>
            </a:glow>
          </a:effectLst>
        </p:spPr>
      </p:pic>
      <p:sp>
        <p:nvSpPr>
          <p:cNvPr id="7" name="Rettangolo 6"/>
          <p:cNvSpPr/>
          <p:nvPr/>
        </p:nvSpPr>
        <p:spPr>
          <a:xfrm>
            <a:off x="395536" y="5589240"/>
            <a:ext cx="7704856" cy="307777"/>
          </a:xfrm>
          <a:prstGeom prst="rect">
            <a:avLst/>
          </a:prstGeom>
        </p:spPr>
        <p:txBody>
          <a:bodyPr wrap="square">
            <a:spAutoFit/>
          </a:bodyPr>
          <a:lstStyle/>
          <a:p>
            <a:r>
              <a:rPr lang="en-US" sz="1400" dirty="0" smtClean="0"/>
              <a:t>E. </a:t>
            </a:r>
            <a:r>
              <a:rPr lang="en-US" sz="1400" dirty="0" err="1" smtClean="0"/>
              <a:t>Ostrom</a:t>
            </a:r>
            <a:r>
              <a:rPr lang="en-US" sz="1400" dirty="0" smtClean="0"/>
              <a:t>, </a:t>
            </a:r>
            <a:r>
              <a:rPr lang="en-US" sz="1400" i="1" dirty="0" smtClean="0"/>
              <a:t>An Agenda for the Study of Institutions</a:t>
            </a:r>
            <a:r>
              <a:rPr lang="en-US" sz="1400" cap="all" dirty="0" smtClean="0"/>
              <a:t>,</a:t>
            </a:r>
            <a:r>
              <a:rPr lang="en-US" sz="1400" dirty="0" smtClean="0"/>
              <a:t> «Public Choice», 1986, volume 48, pp. 3-25</a:t>
            </a:r>
            <a:endParaRPr lang="it-IT" sz="1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gnaposto numero diapositiva 10"/>
          <p:cNvSpPr>
            <a:spLocks noGrp="1"/>
          </p:cNvSpPr>
          <p:nvPr>
            <p:ph type="sldNum" sz="quarter" idx="12"/>
          </p:nvPr>
        </p:nvSpPr>
        <p:spPr/>
        <p:txBody>
          <a:bodyPr/>
          <a:lstStyle/>
          <a:p>
            <a:fld id="{25B1BEC0-A0A9-49AB-8D0A-BE2D34DF3DF6}" type="slidenum">
              <a:rPr lang="it-IT" smtClean="0"/>
              <a:pPr/>
              <a:t>17</a:t>
            </a:fld>
            <a:endParaRPr lang="it-IT" dirty="0"/>
          </a:p>
        </p:txBody>
      </p:sp>
      <p:sp>
        <p:nvSpPr>
          <p:cNvPr id="3" name="CasellaDiTesto 2"/>
          <p:cNvSpPr txBox="1"/>
          <p:nvPr/>
        </p:nvSpPr>
        <p:spPr>
          <a:xfrm>
            <a:off x="539552" y="1124744"/>
            <a:ext cx="7416824" cy="369332"/>
          </a:xfrm>
          <a:prstGeom prst="rect">
            <a:avLst/>
          </a:prstGeom>
          <a:noFill/>
        </p:spPr>
        <p:txBody>
          <a:bodyPr wrap="square" rtlCol="0">
            <a:spAutoFit/>
          </a:bodyPr>
          <a:lstStyle/>
          <a:p>
            <a:r>
              <a:rPr lang="it-IT" dirty="0" smtClean="0"/>
              <a:t>Il rapporto politico-burocrate:</a:t>
            </a:r>
            <a:endParaRPr lang="it-IT" dirty="0"/>
          </a:p>
        </p:txBody>
      </p:sp>
      <p:sp>
        <p:nvSpPr>
          <p:cNvPr id="4" name="CasellaDiTesto 3"/>
          <p:cNvSpPr txBox="1"/>
          <p:nvPr/>
        </p:nvSpPr>
        <p:spPr>
          <a:xfrm>
            <a:off x="539552" y="1628800"/>
            <a:ext cx="7560840" cy="369332"/>
          </a:xfrm>
          <a:prstGeom prst="rect">
            <a:avLst/>
          </a:prstGeom>
          <a:solidFill>
            <a:srgbClr val="FFC000"/>
          </a:solidFill>
        </p:spPr>
        <p:txBody>
          <a:bodyPr wrap="square" rtlCol="0">
            <a:spAutoFit/>
          </a:bodyPr>
          <a:lstStyle/>
          <a:p>
            <a:r>
              <a:rPr lang="it-IT" dirty="0" smtClean="0"/>
              <a:t>Miller &amp; </a:t>
            </a:r>
            <a:r>
              <a:rPr lang="it-IT" dirty="0" err="1" smtClean="0"/>
              <a:t>Moe</a:t>
            </a:r>
            <a:r>
              <a:rPr lang="it-IT" dirty="0" smtClean="0"/>
              <a:t> (1983)</a:t>
            </a:r>
            <a:endParaRPr lang="it-IT" dirty="0"/>
          </a:p>
        </p:txBody>
      </p:sp>
      <p:sp>
        <p:nvSpPr>
          <p:cNvPr id="5" name="CasellaDiTesto 4"/>
          <p:cNvSpPr txBox="1"/>
          <p:nvPr/>
        </p:nvSpPr>
        <p:spPr>
          <a:xfrm>
            <a:off x="539552" y="2132856"/>
            <a:ext cx="7416824" cy="1754326"/>
          </a:xfrm>
          <a:prstGeom prst="rect">
            <a:avLst/>
          </a:prstGeom>
          <a:noFill/>
        </p:spPr>
        <p:txBody>
          <a:bodyPr wrap="square" rtlCol="0">
            <a:spAutoFit/>
          </a:bodyPr>
          <a:lstStyle/>
          <a:p>
            <a:pPr algn="just"/>
            <a:r>
              <a:rPr lang="it-IT" dirty="0" smtClean="0"/>
              <a:t>Gli studiosi mantengono l’impianto originario di massimizzazione del </a:t>
            </a:r>
            <a:r>
              <a:rPr lang="it-IT" i="1" dirty="0" smtClean="0"/>
              <a:t>budge</a:t>
            </a:r>
            <a:r>
              <a:rPr lang="it-IT" dirty="0" smtClean="0"/>
              <a:t>t che caratterizza il modello di </a:t>
            </a:r>
            <a:r>
              <a:rPr lang="it-IT" dirty="0" err="1" smtClean="0"/>
              <a:t>Niskanen</a:t>
            </a:r>
            <a:r>
              <a:rPr lang="it-IT" dirty="0" smtClean="0"/>
              <a:t> accentuando non solo il ruolo del legislatore, ma soprattutto le </a:t>
            </a:r>
            <a:r>
              <a:rPr lang="it-IT" b="1" i="1" dirty="0" smtClean="0">
                <a:effectLst>
                  <a:outerShdw blurRad="38100" dist="38100" dir="2700000" algn="tl">
                    <a:srgbClr val="000000">
                      <a:alpha val="43137"/>
                    </a:srgbClr>
                  </a:outerShdw>
                </a:effectLst>
              </a:rPr>
              <a:t>articolazioni delle istituzioni legislative </a:t>
            </a:r>
            <a:r>
              <a:rPr lang="it-IT" dirty="0" smtClean="0"/>
              <a:t>(es. commissioni) e le </a:t>
            </a:r>
            <a:r>
              <a:rPr lang="it-IT" b="1" i="1" dirty="0" smtClean="0">
                <a:effectLst>
                  <a:outerShdw blurRad="38100" dist="38100" dir="2700000" algn="tl">
                    <a:srgbClr val="000000">
                      <a:alpha val="43137"/>
                    </a:srgbClr>
                  </a:outerShdw>
                </a:effectLst>
              </a:rPr>
              <a:t>procedure deliberative </a:t>
            </a:r>
            <a:r>
              <a:rPr lang="it-IT" dirty="0" smtClean="0"/>
              <a:t>per evidenziare le interazioni con gli apparati amministrativi articolando quattro assunti fondamentali:</a:t>
            </a:r>
          </a:p>
        </p:txBody>
      </p:sp>
      <p:sp>
        <p:nvSpPr>
          <p:cNvPr id="6" name="CasellaDiTesto 5"/>
          <p:cNvSpPr txBox="1"/>
          <p:nvPr/>
        </p:nvSpPr>
        <p:spPr>
          <a:xfrm>
            <a:off x="611560" y="4005064"/>
            <a:ext cx="7272808" cy="1938992"/>
          </a:xfrm>
          <a:prstGeom prst="rect">
            <a:avLst/>
          </a:prstGeom>
          <a:noFill/>
        </p:spPr>
        <p:txBody>
          <a:bodyPr wrap="square" rtlCol="0">
            <a:spAutoFit/>
          </a:bodyPr>
          <a:lstStyle/>
          <a:p>
            <a:pPr algn="just"/>
            <a:r>
              <a:rPr lang="it-IT" sz="4800" b="1" dirty="0" smtClean="0"/>
              <a:t>1. </a:t>
            </a:r>
            <a:r>
              <a:rPr lang="it-IT" dirty="0" smtClean="0"/>
              <a:t>La relazione tra gli attori è strutturata come un </a:t>
            </a:r>
            <a:r>
              <a:rPr lang="it-IT" b="1" i="1" dirty="0" smtClean="0">
                <a:effectLst>
                  <a:outerShdw blurRad="38100" dist="38100" dir="2700000" algn="tl">
                    <a:srgbClr val="000000">
                      <a:alpha val="43137"/>
                    </a:srgbClr>
                  </a:outerShdw>
                </a:effectLst>
              </a:rPr>
              <a:t>monopolio bilaterale</a:t>
            </a:r>
            <a:r>
              <a:rPr lang="it-IT" dirty="0" smtClean="0"/>
              <a:t>: l’amministrazione è un monopolista dal lato dell’offerta, la commissione un monopolista dal lato della domanda e ciascuna cerca di massimizzare la propria utilità nella formazione delle decisioni </a:t>
            </a:r>
            <a:r>
              <a:rPr lang="it-IT" i="1" dirty="0" err="1" smtClean="0"/>
              <a:t>budget-outcome</a:t>
            </a:r>
            <a:r>
              <a:rPr lang="it-IT" dirty="0" smtClean="0"/>
              <a:t>;</a:t>
            </a:r>
            <a:endParaRPr lang="it-IT"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gnaposto numero diapositiva 10"/>
          <p:cNvSpPr>
            <a:spLocks noGrp="1"/>
          </p:cNvSpPr>
          <p:nvPr>
            <p:ph type="sldNum" sz="quarter" idx="12"/>
          </p:nvPr>
        </p:nvSpPr>
        <p:spPr/>
        <p:txBody>
          <a:bodyPr/>
          <a:lstStyle/>
          <a:p>
            <a:fld id="{25B1BEC0-A0A9-49AB-8D0A-BE2D34DF3DF6}" type="slidenum">
              <a:rPr lang="it-IT" smtClean="0"/>
              <a:pPr/>
              <a:t>18</a:t>
            </a:fld>
            <a:endParaRPr lang="it-IT" dirty="0"/>
          </a:p>
        </p:txBody>
      </p:sp>
      <p:sp>
        <p:nvSpPr>
          <p:cNvPr id="3" name="CasellaDiTesto 2"/>
          <p:cNvSpPr txBox="1"/>
          <p:nvPr/>
        </p:nvSpPr>
        <p:spPr>
          <a:xfrm>
            <a:off x="539552" y="1124744"/>
            <a:ext cx="7416824" cy="369332"/>
          </a:xfrm>
          <a:prstGeom prst="rect">
            <a:avLst/>
          </a:prstGeom>
          <a:noFill/>
        </p:spPr>
        <p:txBody>
          <a:bodyPr wrap="square" rtlCol="0">
            <a:spAutoFit/>
          </a:bodyPr>
          <a:lstStyle/>
          <a:p>
            <a:r>
              <a:rPr lang="it-IT" dirty="0" smtClean="0"/>
              <a:t>Il rapporto politico-burocrate:</a:t>
            </a:r>
            <a:endParaRPr lang="it-IT" dirty="0"/>
          </a:p>
        </p:txBody>
      </p:sp>
      <p:sp>
        <p:nvSpPr>
          <p:cNvPr id="4" name="CasellaDiTesto 3"/>
          <p:cNvSpPr txBox="1"/>
          <p:nvPr/>
        </p:nvSpPr>
        <p:spPr>
          <a:xfrm>
            <a:off x="539552" y="1628800"/>
            <a:ext cx="7560840" cy="369332"/>
          </a:xfrm>
          <a:prstGeom prst="rect">
            <a:avLst/>
          </a:prstGeom>
          <a:solidFill>
            <a:srgbClr val="FFC000"/>
          </a:solidFill>
        </p:spPr>
        <p:txBody>
          <a:bodyPr wrap="square" rtlCol="0">
            <a:spAutoFit/>
          </a:bodyPr>
          <a:lstStyle/>
          <a:p>
            <a:r>
              <a:rPr lang="it-IT" dirty="0" smtClean="0"/>
              <a:t>Miller &amp; </a:t>
            </a:r>
            <a:r>
              <a:rPr lang="it-IT" dirty="0" err="1" smtClean="0"/>
              <a:t>Moe</a:t>
            </a:r>
            <a:r>
              <a:rPr lang="it-IT" dirty="0" smtClean="0"/>
              <a:t> (1983)</a:t>
            </a:r>
            <a:endParaRPr lang="it-IT" dirty="0"/>
          </a:p>
        </p:txBody>
      </p:sp>
      <p:sp>
        <p:nvSpPr>
          <p:cNvPr id="6" name="CasellaDiTesto 5"/>
          <p:cNvSpPr txBox="1"/>
          <p:nvPr/>
        </p:nvSpPr>
        <p:spPr>
          <a:xfrm>
            <a:off x="611560" y="2060848"/>
            <a:ext cx="7272808" cy="2492990"/>
          </a:xfrm>
          <a:prstGeom prst="rect">
            <a:avLst/>
          </a:prstGeom>
          <a:noFill/>
        </p:spPr>
        <p:txBody>
          <a:bodyPr wrap="square" rtlCol="0">
            <a:spAutoFit/>
          </a:bodyPr>
          <a:lstStyle/>
          <a:p>
            <a:pPr algn="just"/>
            <a:r>
              <a:rPr lang="it-IT" sz="4800" b="1" dirty="0" smtClean="0"/>
              <a:t>2. </a:t>
            </a:r>
            <a:r>
              <a:rPr lang="it-IT" dirty="0" smtClean="0"/>
              <a:t>La relazione è </a:t>
            </a:r>
            <a:r>
              <a:rPr lang="it-IT" b="1" i="1" dirty="0" smtClean="0">
                <a:effectLst>
                  <a:outerShdw blurRad="38100" dist="38100" dir="2700000" algn="tl">
                    <a:srgbClr val="000000">
                      <a:alpha val="43137"/>
                    </a:srgbClr>
                  </a:outerShdw>
                </a:effectLst>
              </a:rPr>
              <a:t>gerarchica</a:t>
            </a:r>
            <a:r>
              <a:rPr lang="it-IT" dirty="0" smtClean="0"/>
              <a:t>: </a:t>
            </a:r>
          </a:p>
          <a:p>
            <a:pPr marL="342900" indent="-342900" algn="just"/>
            <a:r>
              <a:rPr lang="it-IT" dirty="0" smtClean="0"/>
              <a:t>	le decisioni </a:t>
            </a:r>
            <a:r>
              <a:rPr lang="it-IT" i="1" dirty="0" smtClean="0"/>
              <a:t>budget-output</a:t>
            </a:r>
            <a:r>
              <a:rPr lang="it-IT" dirty="0" smtClean="0"/>
              <a:t> sono adottate dalla commissione e soggette all’approvazione dell’assemblea. Il ruolo dell’amministrazione è di fornire </a:t>
            </a:r>
            <a:r>
              <a:rPr lang="it-IT" b="1" i="1" dirty="0" smtClean="0"/>
              <a:t>l’informazione relativa al costo – non necessariamente accurata</a:t>
            </a:r>
            <a:r>
              <a:rPr lang="it-IT" dirty="0" smtClean="0"/>
              <a:t> – sulla base della quale la commissione elabora le proprie richieste</a:t>
            </a:r>
          </a:p>
          <a:p>
            <a:pPr marL="342900" indent="-342900" algn="just">
              <a:buAutoNum type="alphaLcParenR"/>
            </a:pPr>
            <a:endParaRPr lang="it-IT" dirty="0"/>
          </a:p>
        </p:txBody>
      </p:sp>
      <p:sp>
        <p:nvSpPr>
          <p:cNvPr id="9" name="CasellaDiTesto 8"/>
          <p:cNvSpPr txBox="1"/>
          <p:nvPr/>
        </p:nvSpPr>
        <p:spPr>
          <a:xfrm>
            <a:off x="827584" y="4581128"/>
            <a:ext cx="7200800" cy="646331"/>
          </a:xfrm>
          <a:prstGeom prst="rect">
            <a:avLst/>
          </a:prstGeom>
          <a:solidFill>
            <a:schemeClr val="accent3">
              <a:lumMod val="40000"/>
              <a:lumOff val="60000"/>
            </a:schemeClr>
          </a:solidFill>
          <a:ln w="38100">
            <a:solidFill>
              <a:srgbClr val="7030A0"/>
            </a:solidFill>
          </a:ln>
          <a:effectLst>
            <a:innerShdw blurRad="63500" dist="50800" dir="8100000">
              <a:prstClr val="black">
                <a:alpha val="50000"/>
              </a:prstClr>
            </a:innerShdw>
            <a:reflection blurRad="6350" stA="50000" endA="300" endPos="55500" dist="50800" dir="5400000" sy="-100000" algn="bl" rotWithShape="0"/>
          </a:effectLst>
        </p:spPr>
        <p:txBody>
          <a:bodyPr wrap="square" rtlCol="0">
            <a:spAutoFit/>
          </a:bodyPr>
          <a:lstStyle/>
          <a:p>
            <a:r>
              <a:rPr lang="it-IT" dirty="0" err="1" smtClean="0"/>
              <a:t>Niskanen</a:t>
            </a:r>
            <a:r>
              <a:rPr lang="it-IT" dirty="0" smtClean="0"/>
              <a:t> assume invece che il burocrate non rivela l’informazione relativa al costo di produzione del servizio</a:t>
            </a:r>
            <a:endParaRPr lang="it-IT"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gnaposto numero diapositiva 10"/>
          <p:cNvSpPr>
            <a:spLocks noGrp="1"/>
          </p:cNvSpPr>
          <p:nvPr>
            <p:ph type="sldNum" sz="quarter" idx="12"/>
          </p:nvPr>
        </p:nvSpPr>
        <p:spPr/>
        <p:txBody>
          <a:bodyPr/>
          <a:lstStyle/>
          <a:p>
            <a:fld id="{25B1BEC0-A0A9-49AB-8D0A-BE2D34DF3DF6}" type="slidenum">
              <a:rPr lang="it-IT" smtClean="0"/>
              <a:pPr/>
              <a:t>19</a:t>
            </a:fld>
            <a:endParaRPr lang="it-IT" dirty="0"/>
          </a:p>
        </p:txBody>
      </p:sp>
      <p:sp>
        <p:nvSpPr>
          <p:cNvPr id="3" name="CasellaDiTesto 2"/>
          <p:cNvSpPr txBox="1"/>
          <p:nvPr/>
        </p:nvSpPr>
        <p:spPr>
          <a:xfrm>
            <a:off x="539552" y="1124744"/>
            <a:ext cx="7416824" cy="369332"/>
          </a:xfrm>
          <a:prstGeom prst="rect">
            <a:avLst/>
          </a:prstGeom>
          <a:noFill/>
        </p:spPr>
        <p:txBody>
          <a:bodyPr wrap="square" rtlCol="0">
            <a:spAutoFit/>
          </a:bodyPr>
          <a:lstStyle/>
          <a:p>
            <a:r>
              <a:rPr lang="it-IT" dirty="0" smtClean="0"/>
              <a:t>Il rapporto politico-burocrate:</a:t>
            </a:r>
            <a:endParaRPr lang="it-IT" dirty="0"/>
          </a:p>
        </p:txBody>
      </p:sp>
      <p:sp>
        <p:nvSpPr>
          <p:cNvPr id="4" name="CasellaDiTesto 3"/>
          <p:cNvSpPr txBox="1"/>
          <p:nvPr/>
        </p:nvSpPr>
        <p:spPr>
          <a:xfrm>
            <a:off x="539552" y="1628800"/>
            <a:ext cx="7560840" cy="369332"/>
          </a:xfrm>
          <a:prstGeom prst="rect">
            <a:avLst/>
          </a:prstGeom>
          <a:solidFill>
            <a:srgbClr val="FFC000"/>
          </a:solidFill>
        </p:spPr>
        <p:txBody>
          <a:bodyPr wrap="square" rtlCol="0">
            <a:spAutoFit/>
          </a:bodyPr>
          <a:lstStyle/>
          <a:p>
            <a:r>
              <a:rPr lang="it-IT" dirty="0" smtClean="0"/>
              <a:t>Miller &amp; </a:t>
            </a:r>
            <a:r>
              <a:rPr lang="it-IT" dirty="0" err="1" smtClean="0"/>
              <a:t>Moe</a:t>
            </a:r>
            <a:r>
              <a:rPr lang="it-IT" dirty="0" smtClean="0"/>
              <a:t> (1983)</a:t>
            </a:r>
            <a:endParaRPr lang="it-IT" dirty="0"/>
          </a:p>
        </p:txBody>
      </p:sp>
      <p:sp>
        <p:nvSpPr>
          <p:cNvPr id="6" name="CasellaDiTesto 5"/>
          <p:cNvSpPr txBox="1"/>
          <p:nvPr/>
        </p:nvSpPr>
        <p:spPr>
          <a:xfrm>
            <a:off x="539552" y="2204864"/>
            <a:ext cx="7272808" cy="3323987"/>
          </a:xfrm>
          <a:prstGeom prst="rect">
            <a:avLst/>
          </a:prstGeom>
          <a:noFill/>
        </p:spPr>
        <p:txBody>
          <a:bodyPr wrap="square" rtlCol="0">
            <a:spAutoFit/>
          </a:bodyPr>
          <a:lstStyle/>
          <a:p>
            <a:pPr algn="just"/>
            <a:r>
              <a:rPr lang="it-IT" sz="4800" b="1" dirty="0" smtClean="0"/>
              <a:t>3. </a:t>
            </a:r>
            <a:r>
              <a:rPr lang="it-IT" dirty="0" smtClean="0"/>
              <a:t>Sono possibili due modalità di controllo da parte del legislatore:</a:t>
            </a:r>
          </a:p>
          <a:p>
            <a:pPr marL="342900" indent="-342900" algn="just"/>
            <a:r>
              <a:rPr lang="it-IT" b="1" i="1" dirty="0" smtClean="0">
                <a:solidFill>
                  <a:schemeClr val="accent1">
                    <a:lumMod val="75000"/>
                  </a:schemeClr>
                </a:solidFill>
                <a:effectLst>
                  <a:outerShdw blurRad="38100" dist="38100" dir="2700000" algn="tl">
                    <a:srgbClr val="000000">
                      <a:alpha val="43137"/>
                    </a:srgbClr>
                  </a:outerShdw>
                </a:effectLst>
              </a:rPr>
              <a:t>a)	Domanda rivelata</a:t>
            </a:r>
          </a:p>
          <a:p>
            <a:pPr marL="342900" indent="-342900" algn="just"/>
            <a:r>
              <a:rPr lang="it-IT" dirty="0" smtClean="0"/>
              <a:t>	Il legislatore rivela la funzione di domanda di </a:t>
            </a:r>
            <a:r>
              <a:rPr lang="it-IT" b="1" i="1" dirty="0" smtClean="0">
                <a:effectLst>
                  <a:outerShdw blurRad="38100" dist="38100" dir="2700000" algn="tl">
                    <a:srgbClr val="000000">
                      <a:alpha val="43137"/>
                    </a:srgbClr>
                  </a:outerShdw>
                </a:effectLst>
              </a:rPr>
              <a:t>Q</a:t>
            </a:r>
            <a:r>
              <a:rPr lang="it-IT" dirty="0" smtClean="0"/>
              <a:t> e sollecita l’informazione relativa al costo da parte dell’amministrazione per poi elaborare le sue decisioni definitive;</a:t>
            </a:r>
          </a:p>
          <a:p>
            <a:pPr marL="342900" indent="-342900" algn="just"/>
            <a:r>
              <a:rPr lang="it-IT" b="1" i="1" dirty="0" smtClean="0">
                <a:solidFill>
                  <a:schemeClr val="accent1">
                    <a:lumMod val="75000"/>
                  </a:schemeClr>
                </a:solidFill>
                <a:effectLst>
                  <a:outerShdw blurRad="38100" dist="38100" dir="2700000" algn="tl">
                    <a:srgbClr val="000000">
                      <a:alpha val="43137"/>
                    </a:srgbClr>
                  </a:outerShdw>
                </a:effectLst>
              </a:rPr>
              <a:t>b) Domanda nascosta</a:t>
            </a:r>
          </a:p>
          <a:p>
            <a:pPr marL="342900" indent="-342900" algn="just"/>
            <a:r>
              <a:rPr lang="it-IT" dirty="0" smtClean="0"/>
              <a:t>	la commissione non rivela nulla, richiede che l’amministrazione “muova per prima” formulando la sua offerta, quindi adotta la decisione definitiva</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gnaposto numero diapositiva 10"/>
          <p:cNvSpPr>
            <a:spLocks noGrp="1"/>
          </p:cNvSpPr>
          <p:nvPr>
            <p:ph type="sldNum" sz="quarter" idx="12"/>
          </p:nvPr>
        </p:nvSpPr>
        <p:spPr/>
        <p:txBody>
          <a:bodyPr/>
          <a:lstStyle/>
          <a:p>
            <a:fld id="{25B1BEC0-A0A9-49AB-8D0A-BE2D34DF3DF6}" type="slidenum">
              <a:rPr lang="it-IT" smtClean="0"/>
              <a:pPr/>
              <a:t>20</a:t>
            </a:fld>
            <a:endParaRPr lang="it-IT" dirty="0"/>
          </a:p>
        </p:txBody>
      </p:sp>
      <p:sp>
        <p:nvSpPr>
          <p:cNvPr id="3" name="CasellaDiTesto 2"/>
          <p:cNvSpPr txBox="1"/>
          <p:nvPr/>
        </p:nvSpPr>
        <p:spPr>
          <a:xfrm>
            <a:off x="539552" y="1124744"/>
            <a:ext cx="7416824" cy="369332"/>
          </a:xfrm>
          <a:prstGeom prst="rect">
            <a:avLst/>
          </a:prstGeom>
          <a:noFill/>
        </p:spPr>
        <p:txBody>
          <a:bodyPr wrap="square" rtlCol="0">
            <a:spAutoFit/>
          </a:bodyPr>
          <a:lstStyle/>
          <a:p>
            <a:r>
              <a:rPr lang="it-IT" dirty="0" smtClean="0"/>
              <a:t>Il rapporto politico-burocrate:</a:t>
            </a:r>
            <a:endParaRPr lang="it-IT" dirty="0"/>
          </a:p>
        </p:txBody>
      </p:sp>
      <p:sp>
        <p:nvSpPr>
          <p:cNvPr id="4" name="CasellaDiTesto 3"/>
          <p:cNvSpPr txBox="1"/>
          <p:nvPr/>
        </p:nvSpPr>
        <p:spPr>
          <a:xfrm>
            <a:off x="539552" y="1628800"/>
            <a:ext cx="7560840" cy="369332"/>
          </a:xfrm>
          <a:prstGeom prst="rect">
            <a:avLst/>
          </a:prstGeom>
          <a:solidFill>
            <a:srgbClr val="FFC000"/>
          </a:solidFill>
        </p:spPr>
        <p:txBody>
          <a:bodyPr wrap="square" rtlCol="0">
            <a:spAutoFit/>
          </a:bodyPr>
          <a:lstStyle/>
          <a:p>
            <a:r>
              <a:rPr lang="it-IT" dirty="0" smtClean="0"/>
              <a:t>Miller &amp; </a:t>
            </a:r>
            <a:r>
              <a:rPr lang="it-IT" dirty="0" err="1" smtClean="0"/>
              <a:t>Moe</a:t>
            </a:r>
            <a:r>
              <a:rPr lang="it-IT" dirty="0" smtClean="0"/>
              <a:t> (1983)</a:t>
            </a:r>
            <a:endParaRPr lang="it-IT" dirty="0"/>
          </a:p>
        </p:txBody>
      </p:sp>
      <p:sp>
        <p:nvSpPr>
          <p:cNvPr id="6" name="CasellaDiTesto 5"/>
          <p:cNvSpPr txBox="1"/>
          <p:nvPr/>
        </p:nvSpPr>
        <p:spPr>
          <a:xfrm>
            <a:off x="755576" y="2564904"/>
            <a:ext cx="7272808" cy="2215991"/>
          </a:xfrm>
          <a:prstGeom prst="rect">
            <a:avLst/>
          </a:prstGeom>
          <a:noFill/>
        </p:spPr>
        <p:txBody>
          <a:bodyPr wrap="square" rtlCol="0">
            <a:spAutoFit/>
          </a:bodyPr>
          <a:lstStyle/>
          <a:p>
            <a:pPr algn="just"/>
            <a:r>
              <a:rPr lang="it-IT" sz="4800" b="1" dirty="0" smtClean="0"/>
              <a:t>4. </a:t>
            </a:r>
            <a:r>
              <a:rPr lang="it-IT" dirty="0" smtClean="0"/>
              <a:t>La commissione, sapendo che la sola informazione relativa ai costi proviene dall’amministrazione, non cerca di giungere ad una stima della funzione di costo di quest’ultima. Invece dichiara una </a:t>
            </a:r>
            <a:r>
              <a:rPr lang="it-IT" b="1" i="1" dirty="0" smtClean="0">
                <a:effectLst>
                  <a:outerShdw blurRad="38100" dist="38100" dir="2700000" algn="tl">
                    <a:srgbClr val="000000">
                      <a:alpha val="43137"/>
                    </a:srgbClr>
                  </a:outerShdw>
                </a:effectLst>
              </a:rPr>
              <a:t>disponibilità a pagare p</a:t>
            </a:r>
            <a:r>
              <a:rPr lang="it-IT" dirty="0" smtClean="0"/>
              <a:t> per ciascuna unità di </a:t>
            </a:r>
            <a:r>
              <a:rPr lang="it-IT" b="1" i="1" dirty="0" smtClean="0">
                <a:effectLst>
                  <a:outerShdw blurRad="38100" dist="38100" dir="2700000" algn="tl">
                    <a:srgbClr val="000000">
                      <a:alpha val="43137"/>
                    </a:srgbClr>
                  </a:outerShdw>
                </a:effectLst>
              </a:rPr>
              <a:t>Q</a:t>
            </a:r>
            <a:r>
              <a:rPr lang="it-IT" dirty="0" smtClean="0"/>
              <a:t>. Il suo problema di stima dei costi, quindi, si riduce al compito di attribuire un valore a </a:t>
            </a:r>
            <a:r>
              <a:rPr lang="it-IT" b="1" i="1" dirty="0" smtClean="0">
                <a:effectLst>
                  <a:outerShdw blurRad="38100" dist="38100" dir="2700000" algn="tl">
                    <a:srgbClr val="000000">
                      <a:alpha val="43137"/>
                    </a:srgbClr>
                  </a:outerShdw>
                </a:effectLst>
              </a:rPr>
              <a:t>p</a:t>
            </a:r>
            <a:r>
              <a:rPr lang="it-IT" dirty="0" smtClean="0"/>
              <a:t>.</a:t>
            </a:r>
            <a:endParaRPr lang="it-IT"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gnaposto numero diapositiva 10"/>
          <p:cNvSpPr>
            <a:spLocks noGrp="1"/>
          </p:cNvSpPr>
          <p:nvPr>
            <p:ph type="sldNum" sz="quarter" idx="12"/>
          </p:nvPr>
        </p:nvSpPr>
        <p:spPr/>
        <p:txBody>
          <a:bodyPr/>
          <a:lstStyle/>
          <a:p>
            <a:fld id="{25B1BEC0-A0A9-49AB-8D0A-BE2D34DF3DF6}" type="slidenum">
              <a:rPr lang="it-IT" smtClean="0"/>
              <a:pPr/>
              <a:t>21</a:t>
            </a:fld>
            <a:endParaRPr lang="it-IT" dirty="0"/>
          </a:p>
        </p:txBody>
      </p:sp>
      <p:sp>
        <p:nvSpPr>
          <p:cNvPr id="3" name="CasellaDiTesto 2"/>
          <p:cNvSpPr txBox="1"/>
          <p:nvPr/>
        </p:nvSpPr>
        <p:spPr>
          <a:xfrm>
            <a:off x="539552" y="1124744"/>
            <a:ext cx="7416824" cy="369332"/>
          </a:xfrm>
          <a:prstGeom prst="rect">
            <a:avLst/>
          </a:prstGeom>
          <a:noFill/>
        </p:spPr>
        <p:txBody>
          <a:bodyPr wrap="square" rtlCol="0">
            <a:spAutoFit/>
          </a:bodyPr>
          <a:lstStyle/>
          <a:p>
            <a:r>
              <a:rPr lang="it-IT" dirty="0" smtClean="0"/>
              <a:t>Il rapporto politico-burocrate:</a:t>
            </a:r>
            <a:endParaRPr lang="it-IT" dirty="0"/>
          </a:p>
        </p:txBody>
      </p:sp>
      <p:sp>
        <p:nvSpPr>
          <p:cNvPr id="4" name="CasellaDiTesto 3"/>
          <p:cNvSpPr txBox="1"/>
          <p:nvPr/>
        </p:nvSpPr>
        <p:spPr>
          <a:xfrm>
            <a:off x="539552" y="1628800"/>
            <a:ext cx="7560840" cy="369332"/>
          </a:xfrm>
          <a:prstGeom prst="rect">
            <a:avLst/>
          </a:prstGeom>
          <a:solidFill>
            <a:srgbClr val="FFC000"/>
          </a:solidFill>
        </p:spPr>
        <p:txBody>
          <a:bodyPr wrap="square" rtlCol="0">
            <a:spAutoFit/>
          </a:bodyPr>
          <a:lstStyle/>
          <a:p>
            <a:r>
              <a:rPr lang="it-IT" dirty="0" smtClean="0"/>
              <a:t>Miller &amp; </a:t>
            </a:r>
            <a:r>
              <a:rPr lang="it-IT" dirty="0" err="1" smtClean="0"/>
              <a:t>Moe</a:t>
            </a:r>
            <a:r>
              <a:rPr lang="it-IT" dirty="0" smtClean="0"/>
              <a:t> (1983)</a:t>
            </a:r>
            <a:endParaRPr lang="it-IT" dirty="0"/>
          </a:p>
        </p:txBody>
      </p:sp>
      <p:sp>
        <p:nvSpPr>
          <p:cNvPr id="6" name="CasellaDiTesto 5"/>
          <p:cNvSpPr txBox="1"/>
          <p:nvPr/>
        </p:nvSpPr>
        <p:spPr>
          <a:xfrm>
            <a:off x="539552" y="2204864"/>
            <a:ext cx="7272808" cy="3139321"/>
          </a:xfrm>
          <a:prstGeom prst="rect">
            <a:avLst/>
          </a:prstGeom>
          <a:noFill/>
        </p:spPr>
        <p:txBody>
          <a:bodyPr wrap="square" rtlCol="0">
            <a:spAutoFit/>
          </a:bodyPr>
          <a:lstStyle/>
          <a:p>
            <a:pPr algn="just"/>
            <a:r>
              <a:rPr lang="it-IT" b="1" i="1" dirty="0" smtClean="0">
                <a:effectLst>
                  <a:outerShdw blurRad="38100" dist="38100" dir="2700000" algn="tl">
                    <a:srgbClr val="000000">
                      <a:alpha val="43137"/>
                    </a:srgbClr>
                  </a:outerShdw>
                </a:effectLst>
              </a:rPr>
              <a:t>Esiste veramente un “problema burocratico”, come sostiene </a:t>
            </a:r>
            <a:r>
              <a:rPr lang="it-IT" b="1" i="1" dirty="0" err="1" smtClean="0">
                <a:effectLst>
                  <a:outerShdw blurRad="38100" dist="38100" dir="2700000" algn="tl">
                    <a:srgbClr val="000000">
                      <a:alpha val="43137"/>
                    </a:srgbClr>
                  </a:outerShdw>
                </a:effectLst>
              </a:rPr>
              <a:t>Niskanen</a:t>
            </a:r>
            <a:r>
              <a:rPr lang="it-IT" b="1" i="1" dirty="0" smtClean="0">
                <a:effectLst>
                  <a:outerShdw blurRad="38100" dist="38100" dir="2700000" algn="tl">
                    <a:srgbClr val="000000">
                      <a:alpha val="43137"/>
                    </a:srgbClr>
                  </a:outerShdw>
                </a:effectLst>
              </a:rPr>
              <a:t>?</a:t>
            </a:r>
          </a:p>
          <a:p>
            <a:pPr algn="just"/>
            <a:endParaRPr lang="it-IT" dirty="0" smtClean="0"/>
          </a:p>
          <a:p>
            <a:pPr algn="just"/>
            <a:r>
              <a:rPr lang="it-IT" dirty="0" smtClean="0"/>
              <a:t>Per </a:t>
            </a:r>
            <a:r>
              <a:rPr lang="it-IT" dirty="0" err="1" smtClean="0"/>
              <a:t>Miller&amp;Moe</a:t>
            </a:r>
            <a:r>
              <a:rPr lang="it-IT" dirty="0" smtClean="0"/>
              <a:t> non si può generalizzare: la risposta dipende dai modelli di organizzazione delle istituzioni legislative </a:t>
            </a:r>
            <a:r>
              <a:rPr lang="it-IT" dirty="0" smtClean="0"/>
              <a:t>che profilano </a:t>
            </a:r>
            <a:r>
              <a:rPr lang="it-IT" dirty="0" smtClean="0"/>
              <a:t>la dimensione del </a:t>
            </a:r>
            <a:r>
              <a:rPr lang="it-IT" i="1" dirty="0" err="1" smtClean="0"/>
              <a:t>government</a:t>
            </a:r>
            <a:r>
              <a:rPr lang="it-IT" dirty="0" smtClean="0"/>
              <a:t>, </a:t>
            </a:r>
            <a:r>
              <a:rPr lang="it-IT" dirty="0" smtClean="0"/>
              <a:t>il rendimento della </a:t>
            </a:r>
            <a:r>
              <a:rPr lang="it-IT" dirty="0" smtClean="0"/>
              <a:t>burocrazia e l’impatto delle riforme.</a:t>
            </a:r>
          </a:p>
          <a:p>
            <a:pPr algn="just"/>
            <a:endParaRPr lang="it-IT" dirty="0" smtClean="0"/>
          </a:p>
          <a:p>
            <a:pPr algn="just"/>
            <a:r>
              <a:rPr lang="it-IT" dirty="0" smtClean="0"/>
              <a:t>Le modalità di controllo e il livello di “rappresentatività</a:t>
            </a:r>
            <a:r>
              <a:rPr lang="it-IT" dirty="0" smtClean="0"/>
              <a:t>” variano a seconda delle commissioni e dei tipi di politiche e quindi, in modo corrispondente, si differenzia il “problema burocratico”.</a:t>
            </a:r>
            <a:endParaRPr lang="it-IT"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gnaposto numero diapositiva 10"/>
          <p:cNvSpPr>
            <a:spLocks noGrp="1"/>
          </p:cNvSpPr>
          <p:nvPr>
            <p:ph type="sldNum" sz="quarter" idx="12"/>
          </p:nvPr>
        </p:nvSpPr>
        <p:spPr/>
        <p:txBody>
          <a:bodyPr/>
          <a:lstStyle/>
          <a:p>
            <a:fld id="{25B1BEC0-A0A9-49AB-8D0A-BE2D34DF3DF6}" type="slidenum">
              <a:rPr lang="it-IT" smtClean="0"/>
              <a:pPr/>
              <a:t>22</a:t>
            </a:fld>
            <a:endParaRPr lang="it-IT" dirty="0"/>
          </a:p>
        </p:txBody>
      </p:sp>
      <p:sp>
        <p:nvSpPr>
          <p:cNvPr id="3" name="CasellaDiTesto 2"/>
          <p:cNvSpPr txBox="1"/>
          <p:nvPr/>
        </p:nvSpPr>
        <p:spPr>
          <a:xfrm>
            <a:off x="539552" y="1124744"/>
            <a:ext cx="7416824" cy="369332"/>
          </a:xfrm>
          <a:prstGeom prst="rect">
            <a:avLst/>
          </a:prstGeom>
          <a:noFill/>
        </p:spPr>
        <p:txBody>
          <a:bodyPr wrap="square" rtlCol="0">
            <a:spAutoFit/>
          </a:bodyPr>
          <a:lstStyle/>
          <a:p>
            <a:r>
              <a:rPr lang="it-IT" dirty="0" smtClean="0"/>
              <a:t>Il rapporto politico-burocrate:</a:t>
            </a:r>
            <a:endParaRPr lang="it-IT" dirty="0"/>
          </a:p>
        </p:txBody>
      </p:sp>
      <p:sp>
        <p:nvSpPr>
          <p:cNvPr id="4" name="CasellaDiTesto 3"/>
          <p:cNvSpPr txBox="1"/>
          <p:nvPr/>
        </p:nvSpPr>
        <p:spPr>
          <a:xfrm>
            <a:off x="539552" y="1628800"/>
            <a:ext cx="7560840" cy="369332"/>
          </a:xfrm>
          <a:prstGeom prst="rect">
            <a:avLst/>
          </a:prstGeom>
          <a:solidFill>
            <a:srgbClr val="FFC000"/>
          </a:solidFill>
        </p:spPr>
        <p:txBody>
          <a:bodyPr wrap="square" rtlCol="0">
            <a:spAutoFit/>
          </a:bodyPr>
          <a:lstStyle/>
          <a:p>
            <a:r>
              <a:rPr lang="it-IT" dirty="0" smtClean="0"/>
              <a:t>La tradizione del Congresso dominante di </a:t>
            </a:r>
            <a:r>
              <a:rPr lang="it-IT" dirty="0" err="1" smtClean="0"/>
              <a:t>Weingast</a:t>
            </a:r>
            <a:r>
              <a:rPr lang="it-IT" dirty="0" smtClean="0"/>
              <a:t> e </a:t>
            </a:r>
            <a:r>
              <a:rPr lang="it-IT" dirty="0" err="1" smtClean="0"/>
              <a:t>McCubbins</a:t>
            </a:r>
            <a:r>
              <a:rPr lang="it-IT" dirty="0" smtClean="0"/>
              <a:t> (1987)</a:t>
            </a:r>
            <a:endParaRPr lang="it-IT" dirty="0"/>
          </a:p>
        </p:txBody>
      </p:sp>
      <p:sp>
        <p:nvSpPr>
          <p:cNvPr id="5" name="CasellaDiTesto 4"/>
          <p:cNvSpPr txBox="1"/>
          <p:nvPr/>
        </p:nvSpPr>
        <p:spPr>
          <a:xfrm>
            <a:off x="539552" y="2132856"/>
            <a:ext cx="7416824" cy="1938992"/>
          </a:xfrm>
          <a:prstGeom prst="rect">
            <a:avLst/>
          </a:prstGeom>
          <a:noFill/>
        </p:spPr>
        <p:txBody>
          <a:bodyPr wrap="square" rtlCol="0">
            <a:spAutoFit/>
          </a:bodyPr>
          <a:lstStyle/>
          <a:p>
            <a:pPr algn="just"/>
            <a:r>
              <a:rPr lang="it-IT" sz="2000" dirty="0" smtClean="0"/>
              <a:t>Le agenzie sono controllate dalle istituzioni legislative, nel senso che non tentano di deviare dalle preferenze del legislatore.</a:t>
            </a:r>
          </a:p>
          <a:p>
            <a:pPr algn="just"/>
            <a:r>
              <a:rPr lang="it-IT" sz="2000" dirty="0" smtClean="0"/>
              <a:t>Per comprendere il </a:t>
            </a:r>
            <a:r>
              <a:rPr lang="it-IT" sz="2000" i="1" dirty="0" smtClean="0"/>
              <a:t>policy </a:t>
            </a:r>
            <a:r>
              <a:rPr lang="it-IT" sz="2000" i="1" dirty="0" err="1" smtClean="0"/>
              <a:t>making</a:t>
            </a:r>
            <a:r>
              <a:rPr lang="it-IT" sz="2000" dirty="0" smtClean="0"/>
              <a:t> occorre concentrarsi sulla </a:t>
            </a:r>
            <a:r>
              <a:rPr lang="it-IT" sz="2000" i="1" dirty="0" err="1" smtClean="0">
                <a:effectLst>
                  <a:outerShdw blurRad="38100" dist="38100" dir="2700000" algn="tl">
                    <a:srgbClr val="000000">
                      <a:alpha val="43137"/>
                    </a:srgbClr>
                  </a:outerShdw>
                </a:effectLst>
              </a:rPr>
              <a:t>politics</a:t>
            </a:r>
            <a:r>
              <a:rPr lang="it-IT" sz="2000" i="1" dirty="0" smtClean="0">
                <a:effectLst>
                  <a:outerShdw blurRad="38100" dist="38100" dir="2700000" algn="tl">
                    <a:srgbClr val="000000">
                      <a:alpha val="43137"/>
                    </a:srgbClr>
                  </a:outerShdw>
                </a:effectLst>
              </a:rPr>
              <a:t> </a:t>
            </a:r>
            <a:r>
              <a:rPr lang="it-IT" sz="2000" dirty="0" smtClean="0"/>
              <a:t>dell’attività legislativa.</a:t>
            </a:r>
          </a:p>
          <a:p>
            <a:pPr algn="just"/>
            <a:endParaRPr lang="it-IT" sz="2000" dirty="0" smtClean="0"/>
          </a:p>
          <a:p>
            <a:pPr algn="just"/>
            <a:r>
              <a:rPr lang="it-IT" sz="2000" dirty="0" smtClean="0"/>
              <a:t>A questa teoria si contrappone la </a:t>
            </a:r>
          </a:p>
        </p:txBody>
      </p:sp>
      <p:sp>
        <p:nvSpPr>
          <p:cNvPr id="6" name="CasellaDiTesto 5"/>
          <p:cNvSpPr txBox="1"/>
          <p:nvPr/>
        </p:nvSpPr>
        <p:spPr>
          <a:xfrm>
            <a:off x="539552" y="4149080"/>
            <a:ext cx="7560840" cy="369332"/>
          </a:xfrm>
          <a:prstGeom prst="rect">
            <a:avLst/>
          </a:prstGeom>
          <a:solidFill>
            <a:srgbClr val="FFC000"/>
          </a:solidFill>
        </p:spPr>
        <p:txBody>
          <a:bodyPr wrap="square" rtlCol="0">
            <a:spAutoFit/>
          </a:bodyPr>
          <a:lstStyle/>
          <a:p>
            <a:r>
              <a:rPr lang="it-IT" i="1" dirty="0" err="1" smtClean="0"/>
              <a:t>Capture</a:t>
            </a:r>
            <a:r>
              <a:rPr lang="it-IT" i="1" dirty="0" smtClean="0"/>
              <a:t> </a:t>
            </a:r>
            <a:r>
              <a:rPr lang="it-IT" i="1" dirty="0" err="1" smtClean="0"/>
              <a:t>theory</a:t>
            </a:r>
            <a:endParaRPr lang="it-IT" i="1" dirty="0"/>
          </a:p>
        </p:txBody>
      </p:sp>
      <p:sp>
        <p:nvSpPr>
          <p:cNvPr id="7" name="CasellaDiTesto 6"/>
          <p:cNvSpPr txBox="1"/>
          <p:nvPr/>
        </p:nvSpPr>
        <p:spPr>
          <a:xfrm>
            <a:off x="539552" y="4653136"/>
            <a:ext cx="7416824" cy="1015663"/>
          </a:xfrm>
          <a:prstGeom prst="rect">
            <a:avLst/>
          </a:prstGeom>
          <a:noFill/>
        </p:spPr>
        <p:txBody>
          <a:bodyPr wrap="square" rtlCol="0">
            <a:spAutoFit/>
          </a:bodyPr>
          <a:lstStyle/>
          <a:p>
            <a:pPr algn="just"/>
            <a:r>
              <a:rPr lang="it-IT" sz="2000" dirty="0" smtClean="0"/>
              <a:t>Le agenzie sono controllate dalle stesse industrie che dovrebbero regolare, che forniscono loro le informazioni necessarie per assumere decisioni.</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gnaposto numero diapositiva 10"/>
          <p:cNvSpPr>
            <a:spLocks noGrp="1"/>
          </p:cNvSpPr>
          <p:nvPr>
            <p:ph type="sldNum" sz="quarter" idx="12"/>
          </p:nvPr>
        </p:nvSpPr>
        <p:spPr/>
        <p:txBody>
          <a:bodyPr/>
          <a:lstStyle/>
          <a:p>
            <a:fld id="{25B1BEC0-A0A9-49AB-8D0A-BE2D34DF3DF6}" type="slidenum">
              <a:rPr lang="it-IT" smtClean="0"/>
              <a:pPr/>
              <a:t>23</a:t>
            </a:fld>
            <a:endParaRPr lang="it-IT" dirty="0"/>
          </a:p>
        </p:txBody>
      </p:sp>
      <p:sp>
        <p:nvSpPr>
          <p:cNvPr id="3" name="CasellaDiTesto 2"/>
          <p:cNvSpPr txBox="1"/>
          <p:nvPr/>
        </p:nvSpPr>
        <p:spPr>
          <a:xfrm>
            <a:off x="755576" y="1268760"/>
            <a:ext cx="7560840" cy="369332"/>
          </a:xfrm>
          <a:prstGeom prst="rect">
            <a:avLst/>
          </a:prstGeom>
          <a:solidFill>
            <a:srgbClr val="FFC000"/>
          </a:solidFill>
        </p:spPr>
        <p:txBody>
          <a:bodyPr wrap="square" rtlCol="0">
            <a:spAutoFit/>
          </a:bodyPr>
          <a:lstStyle/>
          <a:p>
            <a:r>
              <a:rPr lang="it-IT" dirty="0" smtClean="0"/>
              <a:t>I modelli di </a:t>
            </a:r>
            <a:r>
              <a:rPr lang="it-IT" dirty="0" err="1" smtClean="0"/>
              <a:t>Ferejohn</a:t>
            </a:r>
            <a:r>
              <a:rPr lang="it-IT" dirty="0" smtClean="0"/>
              <a:t> e </a:t>
            </a:r>
            <a:r>
              <a:rPr lang="it-IT" dirty="0" err="1" smtClean="0"/>
              <a:t>Shipan</a:t>
            </a:r>
            <a:r>
              <a:rPr lang="it-IT" dirty="0" smtClean="0"/>
              <a:t> e </a:t>
            </a:r>
            <a:r>
              <a:rPr lang="it-IT" dirty="0" err="1" smtClean="0"/>
              <a:t>Gely</a:t>
            </a:r>
            <a:r>
              <a:rPr lang="it-IT" dirty="0" smtClean="0"/>
              <a:t> e </a:t>
            </a:r>
            <a:r>
              <a:rPr lang="it-IT" dirty="0" err="1" smtClean="0"/>
              <a:t>Spiller</a:t>
            </a:r>
            <a:r>
              <a:rPr lang="it-IT" dirty="0" smtClean="0"/>
              <a:t> (1990)</a:t>
            </a:r>
            <a:endParaRPr lang="it-IT" dirty="0"/>
          </a:p>
        </p:txBody>
      </p:sp>
      <p:sp>
        <p:nvSpPr>
          <p:cNvPr id="5" name="CasellaDiTesto 4"/>
          <p:cNvSpPr txBox="1"/>
          <p:nvPr/>
        </p:nvSpPr>
        <p:spPr>
          <a:xfrm>
            <a:off x="683568" y="1844824"/>
            <a:ext cx="7560840" cy="4247317"/>
          </a:xfrm>
          <a:prstGeom prst="rect">
            <a:avLst/>
          </a:prstGeom>
          <a:noFill/>
        </p:spPr>
        <p:txBody>
          <a:bodyPr wrap="square" rtlCol="0">
            <a:spAutoFit/>
          </a:bodyPr>
          <a:lstStyle/>
          <a:p>
            <a:pPr algn="just"/>
            <a:r>
              <a:rPr lang="it-IT" dirty="0" smtClean="0"/>
              <a:t>Incorporano nella tradizione del Congresso dominante il </a:t>
            </a:r>
            <a:r>
              <a:rPr lang="it-IT" b="1" i="1" dirty="0" smtClean="0">
                <a:effectLst>
                  <a:outerShdw blurRad="38100" dist="38100" dir="2700000" algn="tl">
                    <a:srgbClr val="000000">
                      <a:alpha val="43137"/>
                    </a:srgbClr>
                  </a:outerShdw>
                </a:effectLst>
              </a:rPr>
              <a:t>controllo giurisdizionale delle decisioni amministrative.</a:t>
            </a:r>
          </a:p>
          <a:p>
            <a:pPr algn="just"/>
            <a:r>
              <a:rPr lang="it-IT" dirty="0" smtClean="0"/>
              <a:t>Tuttavia:</a:t>
            </a:r>
          </a:p>
          <a:p>
            <a:pPr algn="just">
              <a:buFontTx/>
              <a:buChar char="-"/>
            </a:pPr>
            <a:r>
              <a:rPr lang="it-IT" dirty="0" smtClean="0"/>
              <a:t>per </a:t>
            </a:r>
            <a:r>
              <a:rPr lang="it-IT" dirty="0" err="1" smtClean="0"/>
              <a:t>Ferejohn</a:t>
            </a:r>
            <a:r>
              <a:rPr lang="it-IT" dirty="0" smtClean="0"/>
              <a:t> e </a:t>
            </a:r>
            <a:r>
              <a:rPr lang="it-IT" dirty="0" err="1" smtClean="0"/>
              <a:t>Shipan</a:t>
            </a:r>
            <a:r>
              <a:rPr lang="it-IT" dirty="0" smtClean="0"/>
              <a:t> il controllo giurisdizionale sostituisce la decisione dell’agenzia con lo </a:t>
            </a:r>
            <a:r>
              <a:rPr lang="it-IT" i="1" dirty="0" smtClean="0"/>
              <a:t>status quo ante</a:t>
            </a:r>
            <a:r>
              <a:rPr lang="it-IT" dirty="0" smtClean="0"/>
              <a:t>; il controllo (soprattutto giurisdizionale) del </a:t>
            </a:r>
            <a:r>
              <a:rPr lang="it-IT" i="1" dirty="0" smtClean="0"/>
              <a:t>policy </a:t>
            </a:r>
            <a:r>
              <a:rPr lang="it-IT" i="1" dirty="0" err="1" smtClean="0"/>
              <a:t>making</a:t>
            </a:r>
            <a:r>
              <a:rPr lang="it-IT" i="1" dirty="0" smtClean="0"/>
              <a:t> </a:t>
            </a:r>
            <a:r>
              <a:rPr lang="it-IT" dirty="0" smtClean="0"/>
              <a:t>delle agenzie circoscrive il loro potere rendendole più rispondenti alle preferenze della legislatura attuale (non di quella che ha elaborato la legge)</a:t>
            </a:r>
          </a:p>
          <a:p>
            <a:pPr algn="just">
              <a:buFontTx/>
              <a:buChar char="-"/>
            </a:pPr>
            <a:endParaRPr lang="it-IT" dirty="0" smtClean="0"/>
          </a:p>
          <a:p>
            <a:pPr algn="just">
              <a:buFontTx/>
              <a:buChar char="-"/>
            </a:pPr>
            <a:r>
              <a:rPr lang="it-IT" dirty="0" smtClean="0"/>
              <a:t> per </a:t>
            </a:r>
            <a:r>
              <a:rPr lang="it-IT" dirty="0" err="1" smtClean="0"/>
              <a:t>Gely</a:t>
            </a:r>
            <a:r>
              <a:rPr lang="it-IT" dirty="0" smtClean="0"/>
              <a:t> e </a:t>
            </a:r>
            <a:r>
              <a:rPr lang="it-IT" dirty="0" err="1" smtClean="0"/>
              <a:t>Spiller</a:t>
            </a:r>
            <a:r>
              <a:rPr lang="it-IT" dirty="0" smtClean="0"/>
              <a:t> le corti agiscono come una sorta di “super agenzie” in grado di sostituire la decisione dell’agenzia con la </a:t>
            </a:r>
            <a:r>
              <a:rPr lang="it-IT" i="1" dirty="0" smtClean="0"/>
              <a:t>policy</a:t>
            </a:r>
            <a:r>
              <a:rPr lang="it-IT" dirty="0" smtClean="0"/>
              <a:t> preferita dalle corti stesse (soggette alla possibilità di un nuovo intervento del legislatore), in tal modo riducendo sensibilmente la discrezionalità delle agenzie.</a:t>
            </a:r>
          </a:p>
          <a:p>
            <a:pPr algn="just"/>
            <a:endParaRPr lang="it-IT"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gnaposto numero diapositiva 10"/>
          <p:cNvSpPr>
            <a:spLocks noGrp="1"/>
          </p:cNvSpPr>
          <p:nvPr>
            <p:ph type="sldNum" sz="quarter" idx="12"/>
          </p:nvPr>
        </p:nvSpPr>
        <p:spPr/>
        <p:txBody>
          <a:bodyPr/>
          <a:lstStyle/>
          <a:p>
            <a:fld id="{25B1BEC0-A0A9-49AB-8D0A-BE2D34DF3DF6}" type="slidenum">
              <a:rPr lang="it-IT" smtClean="0"/>
              <a:pPr/>
              <a:t>24</a:t>
            </a:fld>
            <a:endParaRPr lang="it-IT" dirty="0"/>
          </a:p>
        </p:txBody>
      </p:sp>
      <p:sp>
        <p:nvSpPr>
          <p:cNvPr id="3" name="CasellaDiTesto 2"/>
          <p:cNvSpPr txBox="1"/>
          <p:nvPr/>
        </p:nvSpPr>
        <p:spPr>
          <a:xfrm>
            <a:off x="755576" y="1268760"/>
            <a:ext cx="7560840" cy="369332"/>
          </a:xfrm>
          <a:prstGeom prst="rect">
            <a:avLst/>
          </a:prstGeom>
          <a:solidFill>
            <a:srgbClr val="FFC000"/>
          </a:solidFill>
        </p:spPr>
        <p:txBody>
          <a:bodyPr wrap="square" rtlCol="0">
            <a:spAutoFit/>
          </a:bodyPr>
          <a:lstStyle/>
          <a:p>
            <a:r>
              <a:rPr lang="it-IT" dirty="0" smtClean="0"/>
              <a:t>Incentivi </a:t>
            </a:r>
            <a:r>
              <a:rPr lang="it-IT" i="1" dirty="0" smtClean="0"/>
              <a:t>vs.</a:t>
            </a:r>
            <a:r>
              <a:rPr lang="it-IT" dirty="0" smtClean="0"/>
              <a:t> regole nell’azione amministrativa</a:t>
            </a:r>
            <a:endParaRPr lang="it-IT" dirty="0"/>
          </a:p>
        </p:txBody>
      </p:sp>
      <p:sp>
        <p:nvSpPr>
          <p:cNvPr id="4" name="CasellaDiTesto 3"/>
          <p:cNvSpPr txBox="1"/>
          <p:nvPr/>
        </p:nvSpPr>
        <p:spPr>
          <a:xfrm>
            <a:off x="755576" y="1988840"/>
            <a:ext cx="7560840" cy="3693319"/>
          </a:xfrm>
          <a:prstGeom prst="rect">
            <a:avLst/>
          </a:prstGeom>
          <a:noFill/>
        </p:spPr>
        <p:txBody>
          <a:bodyPr wrap="square" rtlCol="0">
            <a:spAutoFit/>
          </a:bodyPr>
          <a:lstStyle/>
          <a:p>
            <a:pPr algn="just"/>
            <a:r>
              <a:rPr lang="it-IT" dirty="0" smtClean="0"/>
              <a:t>Il rapporto politico-burocrate fin qui esaminato è una semplificazione delle relazioni che si sviluppano all’interno di </a:t>
            </a:r>
            <a:r>
              <a:rPr lang="it-IT" b="1" i="1" dirty="0" smtClean="0">
                <a:effectLst>
                  <a:outerShdw blurRad="38100" dist="38100" dir="2700000" algn="tl">
                    <a:srgbClr val="000000">
                      <a:alpha val="43137"/>
                    </a:srgbClr>
                  </a:outerShdw>
                </a:effectLst>
              </a:rPr>
              <a:t>organizzazioni gerarchiche</a:t>
            </a:r>
            <a:r>
              <a:rPr lang="it-IT" dirty="0" smtClean="0"/>
              <a:t>, es.:</a:t>
            </a:r>
          </a:p>
          <a:p>
            <a:pPr algn="just"/>
            <a:r>
              <a:rPr lang="it-IT" i="1" dirty="0" err="1" smtClean="0"/>
              <a:t>elettore-politico-ministro-burocrate-produttore</a:t>
            </a:r>
            <a:r>
              <a:rPr lang="it-IT" i="1" dirty="0" smtClean="0"/>
              <a:t> del servizio-utente</a:t>
            </a:r>
          </a:p>
          <a:p>
            <a:pPr algn="just"/>
            <a:endParaRPr lang="it-IT" dirty="0" smtClean="0"/>
          </a:p>
          <a:p>
            <a:pPr algn="just"/>
            <a:r>
              <a:rPr lang="it-IT" dirty="0" smtClean="0"/>
              <a:t>L’analisi bilaterale consente di esaminare le relazioni gerarchiche complesse solo a condizione di spezzare la catena e di considerare nessi </a:t>
            </a:r>
            <a:r>
              <a:rPr lang="it-IT" b="1" i="1" dirty="0" smtClean="0">
                <a:effectLst>
                  <a:outerShdw blurRad="38100" dist="38100" dir="2700000" algn="tl">
                    <a:srgbClr val="000000">
                      <a:alpha val="43137"/>
                    </a:srgbClr>
                  </a:outerShdw>
                </a:effectLst>
              </a:rPr>
              <a:t>bilaterali</a:t>
            </a:r>
            <a:r>
              <a:rPr lang="it-IT" dirty="0" smtClean="0"/>
              <a:t>: </a:t>
            </a:r>
            <a:r>
              <a:rPr lang="it-IT" i="1" dirty="0" smtClean="0"/>
              <a:t>elettore-politico</a:t>
            </a:r>
            <a:r>
              <a:rPr lang="it-IT" dirty="0" smtClean="0"/>
              <a:t>, </a:t>
            </a:r>
            <a:r>
              <a:rPr lang="it-IT" i="1" dirty="0" smtClean="0"/>
              <a:t>politico-ministro</a:t>
            </a:r>
            <a:r>
              <a:rPr lang="it-IT" dirty="0" smtClean="0"/>
              <a:t>, </a:t>
            </a:r>
            <a:r>
              <a:rPr lang="it-IT" i="1" dirty="0" smtClean="0"/>
              <a:t>ministro-burocrate</a:t>
            </a:r>
            <a:r>
              <a:rPr lang="it-IT" dirty="0" smtClean="0"/>
              <a:t>, ecc.</a:t>
            </a:r>
          </a:p>
          <a:p>
            <a:pPr algn="just"/>
            <a:endParaRPr lang="it-IT" dirty="0" smtClean="0"/>
          </a:p>
          <a:p>
            <a:pPr algn="just"/>
            <a:r>
              <a:rPr lang="it-IT" dirty="0" smtClean="0"/>
              <a:t>Un altro metodo è la semplificazione che in letteratura viene definita </a:t>
            </a:r>
            <a:r>
              <a:rPr lang="it-IT" b="1" i="1" dirty="0" err="1" smtClean="0">
                <a:effectLst>
                  <a:outerShdw blurRad="38100" dist="38100" dir="2700000" algn="tl">
                    <a:srgbClr val="000000">
                      <a:alpha val="43137"/>
                    </a:srgbClr>
                  </a:outerShdw>
                </a:effectLst>
              </a:rPr>
              <a:t>grand</a:t>
            </a:r>
            <a:r>
              <a:rPr lang="it-IT" b="1" i="1" dirty="0" smtClean="0">
                <a:effectLst>
                  <a:outerShdw blurRad="38100" dist="38100" dir="2700000" algn="tl">
                    <a:srgbClr val="000000">
                      <a:alpha val="43137"/>
                    </a:srgbClr>
                  </a:outerShdw>
                </a:effectLst>
              </a:rPr>
              <a:t> </a:t>
            </a:r>
            <a:r>
              <a:rPr lang="it-IT" b="1" i="1" dirty="0" err="1" smtClean="0">
                <a:effectLst>
                  <a:outerShdw blurRad="38100" dist="38100" dir="2700000" algn="tl">
                    <a:srgbClr val="000000">
                      <a:alpha val="43137"/>
                    </a:srgbClr>
                  </a:outerShdw>
                </a:effectLst>
              </a:rPr>
              <a:t>contract</a:t>
            </a:r>
            <a:r>
              <a:rPr lang="it-IT" b="1" i="1" dirty="0" smtClean="0">
                <a:effectLst>
                  <a:outerShdw blurRad="38100" dist="38100" dir="2700000" algn="tl">
                    <a:srgbClr val="000000">
                      <a:alpha val="43137"/>
                    </a:srgbClr>
                  </a:outerShdw>
                </a:effectLst>
              </a:rPr>
              <a:t> design delle gerarchie</a:t>
            </a:r>
            <a:r>
              <a:rPr lang="it-IT" dirty="0" smtClean="0"/>
              <a:t>, ossia la definizione delle relazioni di controllo fra le diverse parti che compongono una organizzazione attraverso un </a:t>
            </a:r>
            <a:r>
              <a:rPr lang="it-IT" b="1" i="1" dirty="0" smtClean="0">
                <a:effectLst>
                  <a:outerShdw blurRad="38100" dist="38100" dir="2700000" algn="tl">
                    <a:srgbClr val="000000">
                      <a:alpha val="43137"/>
                    </a:srgbClr>
                  </a:outerShdw>
                </a:effectLst>
              </a:rPr>
              <a:t>unico contratto</a:t>
            </a:r>
            <a:r>
              <a:rPr lang="it-IT" dirty="0" smtClean="0"/>
              <a:t>.</a:t>
            </a:r>
            <a:endParaRPr lang="it-IT"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gnaposto numero diapositiva 10"/>
          <p:cNvSpPr>
            <a:spLocks noGrp="1"/>
          </p:cNvSpPr>
          <p:nvPr>
            <p:ph type="sldNum" sz="quarter" idx="12"/>
          </p:nvPr>
        </p:nvSpPr>
        <p:spPr/>
        <p:txBody>
          <a:bodyPr/>
          <a:lstStyle/>
          <a:p>
            <a:fld id="{25B1BEC0-A0A9-49AB-8D0A-BE2D34DF3DF6}" type="slidenum">
              <a:rPr lang="it-IT" smtClean="0"/>
              <a:pPr/>
              <a:t>25</a:t>
            </a:fld>
            <a:endParaRPr lang="it-IT" dirty="0"/>
          </a:p>
        </p:txBody>
      </p:sp>
      <p:sp>
        <p:nvSpPr>
          <p:cNvPr id="3" name="CasellaDiTesto 2"/>
          <p:cNvSpPr txBox="1"/>
          <p:nvPr/>
        </p:nvSpPr>
        <p:spPr>
          <a:xfrm>
            <a:off x="755576" y="1268760"/>
            <a:ext cx="7560840" cy="369332"/>
          </a:xfrm>
          <a:prstGeom prst="rect">
            <a:avLst/>
          </a:prstGeom>
          <a:solidFill>
            <a:srgbClr val="FFC000"/>
          </a:solidFill>
        </p:spPr>
        <p:txBody>
          <a:bodyPr wrap="square" rtlCol="0">
            <a:spAutoFit/>
          </a:bodyPr>
          <a:lstStyle/>
          <a:p>
            <a:r>
              <a:rPr lang="it-IT" dirty="0" smtClean="0"/>
              <a:t>Incentivi </a:t>
            </a:r>
            <a:r>
              <a:rPr lang="it-IT" i="1" dirty="0" smtClean="0"/>
              <a:t>vs.</a:t>
            </a:r>
            <a:r>
              <a:rPr lang="it-IT" dirty="0" smtClean="0"/>
              <a:t> regole nell’azione amministrativa</a:t>
            </a:r>
            <a:endParaRPr lang="it-IT" dirty="0"/>
          </a:p>
        </p:txBody>
      </p:sp>
      <p:sp>
        <p:nvSpPr>
          <p:cNvPr id="4" name="CasellaDiTesto 3"/>
          <p:cNvSpPr txBox="1"/>
          <p:nvPr/>
        </p:nvSpPr>
        <p:spPr>
          <a:xfrm>
            <a:off x="755576" y="1988840"/>
            <a:ext cx="7560840" cy="2862322"/>
          </a:xfrm>
          <a:prstGeom prst="rect">
            <a:avLst/>
          </a:prstGeom>
          <a:noFill/>
        </p:spPr>
        <p:txBody>
          <a:bodyPr wrap="square" rtlCol="0">
            <a:spAutoFit/>
          </a:bodyPr>
          <a:lstStyle/>
          <a:p>
            <a:pPr algn="just"/>
            <a:r>
              <a:rPr lang="it-IT" dirty="0" smtClean="0"/>
              <a:t>In realtà il contratto che governa una organizzazione complessa deve necessariamente essere multilaterale – </a:t>
            </a:r>
            <a:r>
              <a:rPr lang="it-IT" b="1" i="1" dirty="0" err="1" smtClean="0">
                <a:effectLst>
                  <a:outerShdw blurRad="38100" dist="38100" dir="2700000" algn="tl">
                    <a:srgbClr val="000000">
                      <a:alpha val="43137"/>
                    </a:srgbClr>
                  </a:outerShdw>
                </a:effectLst>
              </a:rPr>
              <a:t>nexus</a:t>
            </a:r>
            <a:r>
              <a:rPr lang="it-IT" b="1" i="1" dirty="0" smtClean="0">
                <a:effectLst>
                  <a:outerShdw blurRad="38100" dist="38100" dir="2700000" algn="tl">
                    <a:srgbClr val="000000">
                      <a:alpha val="43137"/>
                    </a:srgbClr>
                  </a:outerShdw>
                </a:effectLst>
              </a:rPr>
              <a:t> </a:t>
            </a:r>
            <a:r>
              <a:rPr lang="it-IT" b="1" i="1" dirty="0" err="1" smtClean="0">
                <a:effectLst>
                  <a:outerShdw blurRad="38100" dist="38100" dir="2700000" algn="tl">
                    <a:srgbClr val="000000">
                      <a:alpha val="43137"/>
                    </a:srgbClr>
                  </a:outerShdw>
                </a:effectLst>
              </a:rPr>
              <a:t>of</a:t>
            </a:r>
            <a:r>
              <a:rPr lang="it-IT" b="1" i="1" dirty="0" smtClean="0">
                <a:effectLst>
                  <a:outerShdw blurRad="38100" dist="38100" dir="2700000" algn="tl">
                    <a:srgbClr val="000000">
                      <a:alpha val="43137"/>
                    </a:srgbClr>
                  </a:outerShdw>
                </a:effectLst>
              </a:rPr>
              <a:t> </a:t>
            </a:r>
            <a:r>
              <a:rPr lang="it-IT" b="1" i="1" dirty="0" err="1" smtClean="0">
                <a:effectLst>
                  <a:outerShdw blurRad="38100" dist="38100" dir="2700000" algn="tl">
                    <a:srgbClr val="000000">
                      <a:alpha val="43137"/>
                    </a:srgbClr>
                  </a:outerShdw>
                </a:effectLst>
              </a:rPr>
              <a:t>contracts</a:t>
            </a:r>
            <a:r>
              <a:rPr lang="it-IT" b="1" i="1" dirty="0" smtClean="0">
                <a:effectLst>
                  <a:outerShdw blurRad="38100" dist="38100" dir="2700000" algn="tl">
                    <a:srgbClr val="000000">
                      <a:alpha val="43137"/>
                    </a:srgbClr>
                  </a:outerShdw>
                </a:effectLst>
              </a:rPr>
              <a:t> </a:t>
            </a:r>
            <a:r>
              <a:rPr lang="it-IT" dirty="0" smtClean="0"/>
              <a:t>– anche perché gli agenti economici che costituiscono le organizzazioni sviluppano rapporti di tipo collusivo – </a:t>
            </a:r>
            <a:r>
              <a:rPr lang="it-IT" b="1" i="1" dirty="0" smtClean="0">
                <a:effectLst>
                  <a:outerShdw blurRad="38100" dist="38100" dir="2700000" algn="tl">
                    <a:srgbClr val="000000">
                      <a:alpha val="43137"/>
                    </a:srgbClr>
                  </a:outerShdw>
                </a:effectLst>
              </a:rPr>
              <a:t>side </a:t>
            </a:r>
            <a:r>
              <a:rPr lang="it-IT" b="1" i="1" dirty="0" err="1" smtClean="0">
                <a:effectLst>
                  <a:outerShdw blurRad="38100" dist="38100" dir="2700000" algn="tl">
                    <a:srgbClr val="000000">
                      <a:alpha val="43137"/>
                    </a:srgbClr>
                  </a:outerShdw>
                </a:effectLst>
              </a:rPr>
              <a:t>contracts</a:t>
            </a:r>
            <a:r>
              <a:rPr lang="it-IT" b="1" i="1" dirty="0" smtClean="0">
                <a:effectLst>
                  <a:outerShdw blurRad="38100" dist="38100" dir="2700000" algn="tl">
                    <a:srgbClr val="000000">
                      <a:alpha val="43137"/>
                    </a:srgbClr>
                  </a:outerShdw>
                </a:effectLst>
              </a:rPr>
              <a:t> </a:t>
            </a:r>
            <a:r>
              <a:rPr lang="it-IT" dirty="0" smtClean="0"/>
              <a:t>– ossia rapporti che si sviluppano nell’ambito dell’assolvimento dei compiti assegnati.</a:t>
            </a:r>
          </a:p>
          <a:p>
            <a:pPr algn="just"/>
            <a:endParaRPr lang="it-IT" dirty="0" smtClean="0"/>
          </a:p>
          <a:p>
            <a:pPr algn="just"/>
            <a:r>
              <a:rPr lang="it-IT" dirty="0" smtClean="0"/>
              <a:t>Per il </a:t>
            </a:r>
            <a:r>
              <a:rPr lang="it-IT" b="1" u="sng" dirty="0" smtClean="0"/>
              <a:t>principale</a:t>
            </a:r>
            <a:r>
              <a:rPr lang="it-IT" dirty="0" smtClean="0"/>
              <a:t> la collusione è problematica quando, nella catena della delega, l’</a:t>
            </a:r>
            <a:r>
              <a:rPr lang="it-IT" b="1" u="sng" dirty="0" smtClean="0"/>
              <a:t>agente</a:t>
            </a:r>
            <a:r>
              <a:rPr lang="it-IT" dirty="0" smtClean="0"/>
              <a:t>, invece di eseguire correttamente il contratto, è posto nella condizione di stipulare </a:t>
            </a:r>
            <a:r>
              <a:rPr lang="it-IT" i="1" dirty="0" smtClean="0"/>
              <a:t>side </a:t>
            </a:r>
            <a:r>
              <a:rPr lang="it-IT" i="1" dirty="0" err="1" smtClean="0"/>
              <a:t>contracts</a:t>
            </a:r>
            <a:r>
              <a:rPr lang="it-IT" i="1" dirty="0" smtClean="0"/>
              <a:t> </a:t>
            </a:r>
            <a:r>
              <a:rPr lang="it-IT" dirty="0" smtClean="0"/>
              <a:t>con terze parti i cui obiettivi sono in conflitto con quelli del principale.</a:t>
            </a:r>
            <a:endParaRPr lang="it-IT"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tro">
  <a:themeElements>
    <a:clrScheme name="Tramonto">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Tramonto">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erra">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327</TotalTime>
  <Words>2292</Words>
  <Application>Microsoft Office PowerPoint</Application>
  <PresentationFormat>Presentazione su schermo (4:3)</PresentationFormat>
  <Paragraphs>189</Paragraphs>
  <Slides>26</Slides>
  <Notes>0</Notes>
  <HiddenSlides>0</HiddenSlides>
  <MMClips>0</MMClips>
  <ScaleCrop>false</ScaleCrop>
  <HeadingPairs>
    <vt:vector size="6" baseType="variant">
      <vt:variant>
        <vt:lpstr>Tema</vt:lpstr>
      </vt:variant>
      <vt:variant>
        <vt:i4>1</vt:i4>
      </vt:variant>
      <vt:variant>
        <vt:lpstr>Server OLE incorporati</vt:lpstr>
      </vt:variant>
      <vt:variant>
        <vt:i4>1</vt:i4>
      </vt:variant>
      <vt:variant>
        <vt:lpstr>Titoli diapositive</vt:lpstr>
      </vt:variant>
      <vt:variant>
        <vt:i4>26</vt:i4>
      </vt:variant>
    </vt:vector>
  </HeadingPairs>
  <TitlesOfParts>
    <vt:vector size="28" baseType="lpstr">
      <vt:lpstr>Astro</vt:lpstr>
      <vt:lpstr>Equazione</vt:lpstr>
      <vt:lpstr>Diapositiva 0</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5538G</dc:creator>
  <cp:lastModifiedBy>5538G</cp:lastModifiedBy>
  <cp:revision>86</cp:revision>
  <dcterms:created xsi:type="dcterms:W3CDTF">2010-10-11T08:33:21Z</dcterms:created>
  <dcterms:modified xsi:type="dcterms:W3CDTF">2010-11-07T09:57:54Z</dcterms:modified>
</cp:coreProperties>
</file>