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732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5" r:id="rId8"/>
    <p:sldId id="262" r:id="rId9"/>
    <p:sldId id="264" r:id="rId10"/>
    <p:sldId id="263" r:id="rId11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F2B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ile con tema 1 - Color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0505E3EF-67EA-436B-97B2-0124C06EBD24}" styleName="Stile medio 4 - Color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46F890A9-2807-4EBB-B81D-B2AA78EC7F39}" styleName="Stile scuro 2 - Colore 5/Colore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5758FB7-9AC5-4552-8A53-C91805E547FA}" styleName="Stile con tema 1 - Color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24" autoAdjust="0"/>
  </p:normalViewPr>
  <p:slideViewPr>
    <p:cSldViewPr>
      <p:cViewPr varScale="1">
        <p:scale>
          <a:sx n="81" d="100"/>
          <a:sy n="81" d="100"/>
        </p:scale>
        <p:origin x="-1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9B5FA2-FFB7-44A2-883B-611551504D1B}" type="datetimeFigureOut">
              <a:rPr lang="it-IT" smtClean="0"/>
              <a:pPr/>
              <a:t>06/10/2010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7074D9-DBAA-4C51-86C4-5C5B76D2A02E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22" name="Sottotito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 smtClean="0"/>
              <a:t>Fare clic per modificare lo stile del sottotitolo dello schema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34D7BCA-E2A1-4345-BC5D-5333866742E9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20" name="Segnaposto piè di pagina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2232C-04E9-42E3-9FAA-C709E490BB91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FA051BE-E31D-4C2E-A1AE-FD3DF69AF123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BFA270-007A-495A-8C18-212300DDC615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0A44B2-B0DD-4FB4-84FF-5F72E2261DB7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A9EB7BC-FFD7-4822-AC80-EA709889D599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7F5D267-114D-43A6-9CD6-1E12B5075472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599FE87-FE49-4521-A850-82FE9479EC12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6" name="Rettango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D209D22-C75F-4791-B4BB-396B40CE4AC3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A00FE6-AD2E-4117-BEBF-C691A1070D78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it-IT" smtClean="0"/>
              <a:t>Fare clic sull'icona per inserire un'immagine</a:t>
            </a:r>
            <a:endParaRPr kumimoji="0" lang="en-US" dirty="0"/>
          </a:p>
        </p:txBody>
      </p:sp>
      <p:sp>
        <p:nvSpPr>
          <p:cNvPr id="9" name="Elaborazione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Elaborazione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2C08022-D678-4D13-B980-289C9D155646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it-IT" smtClean="0"/>
              <a:t>Fare clic per modificare stili del testo dello schema</a:t>
            </a:r>
          </a:p>
          <a:p>
            <a:pPr lvl="1" eaLnBrk="1" latinLnBrk="0" hangingPunct="1"/>
            <a:r>
              <a:rPr lang="it-IT" smtClean="0"/>
              <a:t>Secondo livello</a:t>
            </a:r>
          </a:p>
          <a:p>
            <a:pPr lvl="2" eaLnBrk="1" latinLnBrk="0" hangingPunct="1"/>
            <a:r>
              <a:rPr lang="it-IT" smtClean="0"/>
              <a:t>Terzo livello</a:t>
            </a:r>
          </a:p>
          <a:p>
            <a:pPr lvl="3" eaLnBrk="1" latinLnBrk="0" hangingPunct="1"/>
            <a:r>
              <a:rPr lang="it-IT" smtClean="0"/>
              <a:t>Quarto livello</a:t>
            </a:r>
          </a:p>
          <a:p>
            <a:pPr lvl="4" eaLnBrk="1" latinLnBrk="0" hangingPunct="1"/>
            <a:r>
              <a:rPr lang="it-IT" smtClean="0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3EBEE5-4A23-4E8C-8370-C3B5876AB3B1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ort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nello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it-IT" smtClean="0"/>
              <a:t>Fare clic per modificare lo stile del titolo</a:t>
            </a:r>
            <a:endParaRPr kumimoji="0" lang="en-US"/>
          </a:p>
        </p:txBody>
      </p:sp>
      <p:sp>
        <p:nvSpPr>
          <p:cNvPr id="9" name="Segnaposto tes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it-IT" smtClean="0"/>
              <a:t>Fare clic per modificare stili del testo dello schema</a:t>
            </a:r>
          </a:p>
          <a:p>
            <a:pPr lvl="1" eaLnBrk="1" latinLnBrk="0" hangingPunct="1"/>
            <a:r>
              <a:rPr kumimoji="0" lang="it-IT" smtClean="0"/>
              <a:t>Secondo livello</a:t>
            </a:r>
          </a:p>
          <a:p>
            <a:pPr lvl="2" eaLnBrk="1" latinLnBrk="0" hangingPunct="1"/>
            <a:r>
              <a:rPr kumimoji="0" lang="it-IT" smtClean="0"/>
              <a:t>Terzo livello</a:t>
            </a:r>
          </a:p>
          <a:p>
            <a:pPr lvl="3" eaLnBrk="1" latinLnBrk="0" hangingPunct="1"/>
            <a:r>
              <a:rPr kumimoji="0" lang="it-IT" smtClean="0"/>
              <a:t>Quarto livello</a:t>
            </a:r>
          </a:p>
          <a:p>
            <a:pPr lvl="4" eaLnBrk="1" latinLnBrk="0" hangingPunct="1"/>
            <a:r>
              <a:rPr kumimoji="0" lang="it-IT" smtClean="0"/>
              <a:t>Quinto livello</a:t>
            </a:r>
            <a:endParaRPr kumimoji="0" lang="en-US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92DDBC-BA18-42CD-81AE-A6E3D7E782D9}" type="datetime1">
              <a:rPr lang="it-IT" smtClean="0"/>
              <a:pPr/>
              <a:t>06/10/2010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it-IT" smtClean="0"/>
              <a:t>Corso di Analisi delle politiche pubbliche e della protezione sociale a.a. 2010-2011</a:t>
            </a:r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6F9A1A6E-AEB1-4DB0-A56A-877EEA8919BC}" type="slidenum">
              <a:rPr lang="it-IT" smtClean="0"/>
              <a:pPr/>
              <a:t>‹N›</a:t>
            </a:fld>
            <a:endParaRPr lang="it-IT"/>
          </a:p>
        </p:txBody>
      </p:sp>
      <p:sp>
        <p:nvSpPr>
          <p:cNvPr id="15" name="Rettango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44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331640" y="2420888"/>
            <a:ext cx="7406640" cy="1472184"/>
          </a:xfrm>
        </p:spPr>
        <p:txBody>
          <a:bodyPr>
            <a:normAutofit/>
          </a:bodyPr>
          <a:lstStyle/>
          <a:p>
            <a:pPr algn="ctr"/>
            <a:r>
              <a:rPr lang="it-IT" sz="4400" dirty="0" smtClean="0">
                <a:solidFill>
                  <a:srgbClr val="FF3F2B"/>
                </a:solidFill>
                <a:latin typeface="Berlin Sans FB Demi" pitchFamily="34" charset="0"/>
              </a:rPr>
              <a:t>Temi e problemi dell’analisi delle politiche pubbliche</a:t>
            </a:r>
            <a:endParaRPr lang="it-IT" sz="4400" dirty="0">
              <a:solidFill>
                <a:srgbClr val="FF3F2B"/>
              </a:solidFill>
              <a:latin typeface="Berlin Sans FB Demi" pitchFamily="34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1475656" y="4869160"/>
            <a:ext cx="6912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>
                <a:solidFill>
                  <a:srgbClr val="FF3F2B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 Demi" pitchFamily="34" charset="0"/>
                <a:ea typeface="+mj-ea"/>
                <a:cs typeface="+mj-cs"/>
              </a:rPr>
              <a:t>Lezioni del corso di </a:t>
            </a:r>
            <a:r>
              <a:rPr lang="it-IT" sz="2800" i="1" dirty="0">
                <a:solidFill>
                  <a:srgbClr val="FF3F2B"/>
                </a:solidFill>
                <a:latin typeface="Berlin Sans FB Demi" pitchFamily="34" charset="0"/>
                <a:ea typeface="+mj-ea"/>
                <a:cs typeface="+mj-cs"/>
              </a:rPr>
              <a:t>Analisi delle politiche pubbliche e della protezione sociale</a:t>
            </a:r>
            <a:r>
              <a:rPr lang="it-IT" sz="2800" dirty="0">
                <a:solidFill>
                  <a:srgbClr val="FF3F2B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 Demi" pitchFamily="34" charset="0"/>
                <a:ea typeface="+mj-ea"/>
                <a:cs typeface="+mj-cs"/>
              </a:rPr>
              <a:t> </a:t>
            </a:r>
            <a:r>
              <a:rPr lang="it-IT" sz="2800" dirty="0" err="1">
                <a:solidFill>
                  <a:srgbClr val="FF3F2B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 Demi" pitchFamily="34" charset="0"/>
                <a:ea typeface="+mj-ea"/>
                <a:cs typeface="+mj-cs"/>
              </a:rPr>
              <a:t>a.a.</a:t>
            </a:r>
            <a:r>
              <a:rPr lang="it-IT" sz="2800" dirty="0">
                <a:solidFill>
                  <a:srgbClr val="FF3F2B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Berlin Sans FB Demi" pitchFamily="34" charset="0"/>
                <a:ea typeface="+mj-ea"/>
                <a:cs typeface="+mj-cs"/>
              </a:rPr>
              <a:t> 2010-2011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Ovale 12"/>
          <p:cNvSpPr/>
          <p:nvPr/>
        </p:nvSpPr>
        <p:spPr>
          <a:xfrm>
            <a:off x="4932040" y="1916832"/>
            <a:ext cx="4032448" cy="2664296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956376" cy="648072"/>
          </a:xfrm>
        </p:spPr>
        <p:txBody>
          <a:bodyPr>
            <a:noAutofit/>
          </a:bodyPr>
          <a:lstStyle/>
          <a:p>
            <a:r>
              <a:rPr lang="it-IT" sz="2000" dirty="0" smtClean="0">
                <a:latin typeface="Stencil" pitchFamily="82" charset="0"/>
              </a:rPr>
              <a:t>Temi e problemi dell’analisi delle politiche pubbliche</a:t>
            </a:r>
            <a:endParaRPr lang="it-IT" sz="2000" dirty="0">
              <a:latin typeface="Stencil" pitchFamily="82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79512" y="2564904"/>
            <a:ext cx="720080" cy="648072"/>
          </a:xfrm>
        </p:spPr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1</a:t>
            </a:fld>
            <a:endParaRPr lang="it-IT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1043608" y="6305550"/>
            <a:ext cx="7566992" cy="47625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t-IT" sz="1600" dirty="0" smtClean="0"/>
              <a:t>Corso di Analisi delle politiche pubbliche e della protezione sociale </a:t>
            </a:r>
            <a:r>
              <a:rPr lang="it-IT" sz="1600" dirty="0" err="1" smtClean="0"/>
              <a:t>a.a.</a:t>
            </a:r>
            <a:r>
              <a:rPr lang="it-IT" sz="1600" dirty="0" smtClean="0"/>
              <a:t> 2010-2011</a:t>
            </a:r>
            <a:endParaRPr lang="it-IT" sz="16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1403648" y="1124744"/>
            <a:ext cx="4608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Criteri di allocazione di risorse </a:t>
            </a:r>
            <a:r>
              <a:rPr lang="it-IT" sz="36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scarse</a:t>
            </a:r>
            <a:endParaRPr lang="it-IT" sz="36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1403648" y="4077072"/>
            <a:ext cx="3024336" cy="1938992"/>
          </a:xfrm>
          <a:prstGeom prst="rect">
            <a:avLst/>
          </a:prstGeom>
          <a:ln/>
          <a:effectLst>
            <a:glow rad="101600">
              <a:schemeClr val="accent6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  <a:softEdge rad="12700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it-IT" sz="24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Retoriche:</a:t>
            </a:r>
          </a:p>
          <a:p>
            <a:pPr>
              <a:buFont typeface="Arial" charset="0"/>
              <a:buChar char="•"/>
            </a:pPr>
            <a:r>
              <a:rPr lang="it-IT" sz="24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della cittadinanza</a:t>
            </a:r>
          </a:p>
          <a:p>
            <a:pPr>
              <a:buFont typeface="Arial" charset="0"/>
              <a:buChar char="•"/>
            </a:pPr>
            <a:r>
              <a:rPr lang="it-IT" sz="2400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it-IT" sz="24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dell’universalità</a:t>
            </a:r>
          </a:p>
          <a:p>
            <a:pPr>
              <a:buFont typeface="Arial" charset="0"/>
              <a:buChar char="•"/>
            </a:pPr>
            <a:r>
              <a:rPr lang="it-IT" sz="2400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it-IT" sz="2400" dirty="0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dell’inclusione</a:t>
            </a:r>
          </a:p>
          <a:p>
            <a:pPr>
              <a:buFont typeface="Arial" charset="0"/>
              <a:buChar char="•"/>
            </a:pPr>
            <a:r>
              <a:rPr lang="it-IT" sz="2400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it-IT" sz="2400" dirty="0" err="1" smtClean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……</a:t>
            </a:r>
            <a:endParaRPr lang="it-IT" sz="2400" dirty="0">
              <a:effectLst>
                <a:glow rad="635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Freccia in giù 8"/>
          <p:cNvSpPr/>
          <p:nvPr/>
        </p:nvSpPr>
        <p:spPr>
          <a:xfrm>
            <a:off x="2627784" y="2852936"/>
            <a:ext cx="648072" cy="1080120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CasellaDiTesto 9"/>
          <p:cNvSpPr txBox="1"/>
          <p:nvPr/>
        </p:nvSpPr>
        <p:spPr>
          <a:xfrm>
            <a:off x="5580112" y="2204864"/>
            <a:ext cx="3312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3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Decisori </a:t>
            </a:r>
            <a:r>
              <a:rPr lang="it-IT" sz="3600" b="1" i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pubblici</a:t>
            </a:r>
          </a:p>
          <a:p>
            <a:r>
              <a:rPr lang="it-IT" sz="3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Policy </a:t>
            </a:r>
            <a:r>
              <a:rPr lang="it-IT" sz="3600" b="1" dirty="0" err="1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makers</a:t>
            </a:r>
            <a:endParaRPr lang="it-IT" sz="3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4932040" y="764704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Chi li elabora?</a:t>
            </a:r>
          </a:p>
          <a:p>
            <a:r>
              <a:rPr lang="it-IT" dirty="0" smtClean="0"/>
              <a:t>Chi li applica?</a:t>
            </a:r>
            <a:endParaRPr lang="it-IT" dirty="0"/>
          </a:p>
        </p:txBody>
      </p:sp>
      <p:sp>
        <p:nvSpPr>
          <p:cNvPr id="12" name="Freccia curva 11"/>
          <p:cNvSpPr/>
          <p:nvPr/>
        </p:nvSpPr>
        <p:spPr>
          <a:xfrm>
            <a:off x="3851920" y="692696"/>
            <a:ext cx="936104" cy="936104"/>
          </a:xfrm>
          <a:prstGeom prst="bentArrow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 spc="5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  <p:sp>
        <p:nvSpPr>
          <p:cNvPr id="14" name="Freccia circolare a sinistra 13"/>
          <p:cNvSpPr/>
          <p:nvPr/>
        </p:nvSpPr>
        <p:spPr>
          <a:xfrm>
            <a:off x="6732240" y="1052736"/>
            <a:ext cx="1944216" cy="1368152"/>
          </a:xfrm>
          <a:prstGeom prst="curvedLef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5076056" y="5085184"/>
            <a:ext cx="3672408" cy="923330"/>
          </a:xfrm>
          <a:prstGeom prst="rect">
            <a:avLst/>
          </a:prstGeom>
          <a:noFill/>
          <a:ln w="28575">
            <a:gradFill>
              <a:gsLst>
                <a:gs pos="0">
                  <a:srgbClr val="FF3399"/>
                </a:gs>
                <a:gs pos="25000">
                  <a:srgbClr val="FF6633"/>
                </a:gs>
                <a:gs pos="50000">
                  <a:srgbClr val="FFFF00"/>
                </a:gs>
                <a:gs pos="75000">
                  <a:srgbClr val="01A78F"/>
                </a:gs>
                <a:gs pos="100000">
                  <a:srgbClr val="3366FF"/>
                </a:gs>
              </a:gsLst>
              <a:lin ang="5400000" scaled="0"/>
            </a:gradFill>
          </a:ln>
        </p:spPr>
        <p:txBody>
          <a:bodyPr wrap="square" rtlCol="0">
            <a:spAutoFit/>
          </a:bodyPr>
          <a:lstStyle/>
          <a:p>
            <a:r>
              <a:rPr lang="it-IT" dirty="0" smtClean="0"/>
              <a:t>Problema della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governance</a:t>
            </a:r>
            <a:r>
              <a:rPr lang="it-IT" dirty="0" smtClean="0"/>
              <a:t> e del carattere 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pubblicistico </a:t>
            </a:r>
            <a:r>
              <a:rPr lang="it-IT" dirty="0" smtClean="0"/>
              <a:t>dell’amministrazione</a:t>
            </a:r>
            <a:endParaRPr lang="it-IT" dirty="0"/>
          </a:p>
        </p:txBody>
      </p:sp>
      <p:sp>
        <p:nvSpPr>
          <p:cNvPr id="16" name="Freccia circolare a destra 15"/>
          <p:cNvSpPr/>
          <p:nvPr/>
        </p:nvSpPr>
        <p:spPr>
          <a:xfrm>
            <a:off x="4427984" y="3068960"/>
            <a:ext cx="1152128" cy="1872208"/>
          </a:xfrm>
          <a:prstGeom prst="curved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956376" cy="648072"/>
          </a:xfrm>
        </p:spPr>
        <p:txBody>
          <a:bodyPr>
            <a:noAutofit/>
          </a:bodyPr>
          <a:lstStyle/>
          <a:p>
            <a:r>
              <a:rPr lang="it-IT" sz="2000" dirty="0" smtClean="0">
                <a:latin typeface="Stencil" pitchFamily="82" charset="0"/>
              </a:rPr>
              <a:t>Temi e problemi dell’analisi delle politiche pubbliche</a:t>
            </a:r>
            <a:endParaRPr lang="it-IT" sz="2000" dirty="0">
              <a:latin typeface="Stencil" pitchFamily="82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79512" y="2564904"/>
            <a:ext cx="720080" cy="648072"/>
          </a:xfrm>
        </p:spPr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2</a:t>
            </a:fld>
            <a:endParaRPr lang="it-IT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1043608" y="6305550"/>
            <a:ext cx="7566992" cy="47625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t-IT" sz="1600" dirty="0" smtClean="0"/>
              <a:t>Corso di Analisi delle politiche pubbliche e della protezione sociale </a:t>
            </a:r>
            <a:r>
              <a:rPr lang="it-IT" sz="1600" dirty="0" err="1" smtClean="0"/>
              <a:t>a.a.</a:t>
            </a:r>
            <a:r>
              <a:rPr lang="it-IT" sz="1600" dirty="0" smtClean="0"/>
              <a:t> 2010-2011</a:t>
            </a:r>
            <a:endParaRPr lang="it-IT" sz="16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1403648" y="908720"/>
            <a:ext cx="367240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/>
              <a:t>Chi elabora i criteri di allocazione delle risorse scarse?</a:t>
            </a:r>
          </a:p>
          <a:p>
            <a:r>
              <a:rPr lang="it-IT" sz="4000" dirty="0" smtClean="0"/>
              <a:t>Chi li applica?</a:t>
            </a:r>
            <a:endParaRPr lang="it-IT" sz="40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364088" y="908720"/>
            <a:ext cx="345638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Legislazione</a:t>
            </a:r>
          </a:p>
          <a:p>
            <a:r>
              <a:rPr lang="it-IT" dirty="0" smtClean="0"/>
              <a:t>Sfera della produzione delle politiche pubbliche</a:t>
            </a:r>
            <a:endParaRPr lang="it-IT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4860032" y="2564904"/>
            <a:ext cx="403244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Amministrazione</a:t>
            </a:r>
          </a:p>
          <a:p>
            <a:r>
              <a:rPr lang="it-IT" dirty="0" smtClean="0"/>
              <a:t>Sfera della implementazione delle politiche pubbliche (</a:t>
            </a:r>
            <a:r>
              <a:rPr lang="it-IT" dirty="0" err="1" smtClean="0"/>
              <a:t>enactment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1619672" y="4941168"/>
            <a:ext cx="66247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Principio della separazione dei poteri</a:t>
            </a:r>
          </a:p>
        </p:txBody>
      </p:sp>
      <p:sp>
        <p:nvSpPr>
          <p:cNvPr id="12" name="Freccia curva 11"/>
          <p:cNvSpPr/>
          <p:nvPr/>
        </p:nvSpPr>
        <p:spPr>
          <a:xfrm>
            <a:off x="4427984" y="1052736"/>
            <a:ext cx="864096" cy="1152128"/>
          </a:xfrm>
          <a:prstGeom prst="ben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3" name="Freccia circolare in su 12"/>
          <p:cNvSpPr/>
          <p:nvPr/>
        </p:nvSpPr>
        <p:spPr>
          <a:xfrm>
            <a:off x="4716016" y="3861048"/>
            <a:ext cx="1800200" cy="1152128"/>
          </a:xfrm>
          <a:prstGeom prst="curved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956376" cy="648072"/>
          </a:xfrm>
        </p:spPr>
        <p:txBody>
          <a:bodyPr>
            <a:noAutofit/>
          </a:bodyPr>
          <a:lstStyle/>
          <a:p>
            <a:r>
              <a:rPr lang="it-IT" sz="2000" dirty="0" smtClean="0">
                <a:latin typeface="Stencil" pitchFamily="82" charset="0"/>
              </a:rPr>
              <a:t>Temi e problemi dell’analisi delle politiche pubbliche</a:t>
            </a:r>
            <a:endParaRPr lang="it-IT" sz="2000" dirty="0">
              <a:latin typeface="Stencil" pitchFamily="82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79512" y="2564904"/>
            <a:ext cx="720080" cy="648072"/>
          </a:xfrm>
        </p:spPr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3</a:t>
            </a:fld>
            <a:endParaRPr lang="it-IT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1043608" y="6305550"/>
            <a:ext cx="7566992" cy="47625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t-IT" sz="1600" dirty="0" smtClean="0"/>
              <a:t>Corso di Analisi delle politiche pubbliche e della protezione sociale </a:t>
            </a:r>
            <a:r>
              <a:rPr lang="it-IT" sz="1600" dirty="0" err="1" smtClean="0"/>
              <a:t>a.a.</a:t>
            </a:r>
            <a:r>
              <a:rPr lang="it-IT" sz="1600" dirty="0" smtClean="0"/>
              <a:t> 2010-2011</a:t>
            </a:r>
            <a:endParaRPr lang="it-IT" sz="16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1691680" y="836712"/>
            <a:ext cx="6624736" cy="1323439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accent5">
                <a:lumMod val="60000"/>
                <a:lumOff val="40000"/>
              </a:scheme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it-IT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Principio della separazione dei poteri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1331640" y="2348880"/>
            <a:ext cx="727280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800" dirty="0" smtClean="0"/>
              <a:t>Il sistema giudiziario svolge un ruolo nella elaborazione/valutazione/allocazione delle risorse scarse?</a:t>
            </a:r>
            <a:endParaRPr lang="it-IT" sz="2800" dirty="0"/>
          </a:p>
        </p:txBody>
      </p:sp>
      <p:sp>
        <p:nvSpPr>
          <p:cNvPr id="9" name="CasellaDiTesto 8"/>
          <p:cNvSpPr txBox="1"/>
          <p:nvPr/>
        </p:nvSpPr>
        <p:spPr>
          <a:xfrm>
            <a:off x="1403648" y="3429000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SI</a:t>
            </a:r>
          </a:p>
          <a:p>
            <a:r>
              <a:rPr lang="it-IT" dirty="0" smtClean="0"/>
              <a:t>Se i </a:t>
            </a:r>
            <a:r>
              <a:rPr lang="it-IT" sz="2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diritti sociali</a:t>
            </a:r>
            <a:r>
              <a:rPr lang="it-IT" sz="2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 </a:t>
            </a:r>
            <a:r>
              <a:rPr lang="it-IT" dirty="0" smtClean="0"/>
              <a:t>si configurano come giustiziabili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6228184" y="3284984"/>
            <a:ext cx="216024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NO</a:t>
            </a:r>
          </a:p>
          <a:p>
            <a:r>
              <a:rPr lang="it-IT" dirty="0" smtClean="0"/>
              <a:t>Se i </a:t>
            </a:r>
            <a:r>
              <a:rPr lang="it-IT" sz="2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diritti sociali </a:t>
            </a:r>
            <a:r>
              <a:rPr lang="it-IT" dirty="0" smtClean="0"/>
              <a:t>si configurano come enunciazioni di principio</a:t>
            </a:r>
            <a:endParaRPr lang="it-IT" dirty="0"/>
          </a:p>
        </p:txBody>
      </p:sp>
      <p:sp>
        <p:nvSpPr>
          <p:cNvPr id="11" name="CasellaDiTesto 10"/>
          <p:cNvSpPr txBox="1"/>
          <p:nvPr/>
        </p:nvSpPr>
        <p:spPr>
          <a:xfrm>
            <a:off x="1403648" y="5013176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Welfare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caseload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</a:p>
          <a:p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Due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process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law</a:t>
            </a:r>
            <a:r>
              <a:rPr lang="it-IT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dirty="0" smtClean="0"/>
              <a:t>procedurale, ecc.</a:t>
            </a:r>
          </a:p>
          <a:p>
            <a:endParaRPr lang="it-IT" dirty="0"/>
          </a:p>
        </p:txBody>
      </p:sp>
      <p:sp>
        <p:nvSpPr>
          <p:cNvPr id="12" name="Freccia circolare a destra 11"/>
          <p:cNvSpPr/>
          <p:nvPr/>
        </p:nvSpPr>
        <p:spPr>
          <a:xfrm>
            <a:off x="755576" y="2852936"/>
            <a:ext cx="720080" cy="1368152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3" name="Freccia circolare a sinistra 12"/>
          <p:cNvSpPr/>
          <p:nvPr/>
        </p:nvSpPr>
        <p:spPr>
          <a:xfrm>
            <a:off x="7596336" y="3356992"/>
            <a:ext cx="1224136" cy="2016224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3707904" y="4365104"/>
            <a:ext cx="2520280" cy="1815882"/>
          </a:xfrm>
          <a:prstGeom prst="rect">
            <a:avLst/>
          </a:prstGeom>
          <a:gradFill flip="none" rotWithShape="1"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path path="circle">
              <a:fillToRect l="100000" b="100000"/>
            </a:path>
            <a:tileRect t="-100000" r="-100000"/>
          </a:gradFill>
        </p:spPr>
        <p:txBody>
          <a:bodyPr wrap="square" rtlCol="0">
            <a:spAutoFit/>
          </a:bodyPr>
          <a:lstStyle/>
          <a:p>
            <a:r>
              <a:rPr lang="it-IT" sz="2000" dirty="0" err="1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Giudiziarizzazione</a:t>
            </a:r>
            <a:r>
              <a:rPr lang="it-IT" sz="2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</a:rPr>
              <a:t> del diritto:</a:t>
            </a:r>
          </a:p>
          <a:p>
            <a:r>
              <a:rPr lang="it-IT" dirty="0" smtClean="0"/>
              <a:t>adattabilità al mutamento sociale ed economico del </a:t>
            </a:r>
            <a:r>
              <a:rPr lang="it-IT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judge-made-law</a:t>
            </a:r>
            <a:endParaRPr lang="it-IT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956376" cy="648072"/>
          </a:xfrm>
        </p:spPr>
        <p:txBody>
          <a:bodyPr>
            <a:noAutofit/>
          </a:bodyPr>
          <a:lstStyle/>
          <a:p>
            <a:r>
              <a:rPr lang="it-IT" sz="2000" dirty="0" smtClean="0">
                <a:latin typeface="Stencil" pitchFamily="82" charset="0"/>
              </a:rPr>
              <a:t>Temi e problemi dell’analisi delle politiche pubbliche</a:t>
            </a:r>
            <a:endParaRPr lang="it-IT" sz="2000" dirty="0">
              <a:latin typeface="Stencil" pitchFamily="82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79512" y="2564904"/>
            <a:ext cx="720080" cy="648072"/>
          </a:xfrm>
        </p:spPr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4</a:t>
            </a:fld>
            <a:endParaRPr lang="it-IT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1043608" y="6305550"/>
            <a:ext cx="7566992" cy="47625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t-IT" sz="1600" dirty="0" smtClean="0"/>
              <a:t>Corso di Analisi delle politiche pubbliche e della protezione sociale </a:t>
            </a:r>
            <a:r>
              <a:rPr lang="it-IT" sz="1600" dirty="0" err="1" smtClean="0"/>
              <a:t>a.a.</a:t>
            </a:r>
            <a:r>
              <a:rPr lang="it-IT" sz="1600" dirty="0" smtClean="0"/>
              <a:t> 2010-2011</a:t>
            </a:r>
            <a:endParaRPr lang="it-IT" sz="16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5148064" y="5373216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i="1" dirty="0" err="1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Governance</a:t>
            </a:r>
            <a:endParaRPr lang="it-IT" sz="4000" i="1" dirty="0" smtClean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475656" y="908720"/>
            <a:ext cx="3456384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Legislazione</a:t>
            </a:r>
          </a:p>
          <a:p>
            <a:r>
              <a:rPr lang="it-IT" dirty="0" smtClean="0"/>
              <a:t>Sfera della produzione delle politiche pubbliche</a:t>
            </a:r>
            <a:endParaRPr lang="it-IT" dirty="0"/>
          </a:p>
        </p:txBody>
      </p:sp>
      <p:sp>
        <p:nvSpPr>
          <p:cNvPr id="10" name="CasellaDiTesto 9"/>
          <p:cNvSpPr txBox="1"/>
          <p:nvPr/>
        </p:nvSpPr>
        <p:spPr>
          <a:xfrm>
            <a:off x="1475656" y="2420888"/>
            <a:ext cx="4032448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Applicazione della legge</a:t>
            </a:r>
          </a:p>
          <a:p>
            <a:r>
              <a:rPr lang="it-IT" dirty="0" smtClean="0"/>
              <a:t>(esecutivo e giudiziario) </a:t>
            </a:r>
          </a:p>
          <a:p>
            <a:r>
              <a:rPr lang="it-IT" dirty="0" smtClean="0"/>
              <a:t>Sfera della implementazione delle politiche pubbliche (</a:t>
            </a:r>
            <a:r>
              <a:rPr lang="it-IT" dirty="0" err="1" smtClean="0"/>
              <a:t>enactment</a:t>
            </a:r>
            <a:r>
              <a:rPr lang="it-IT" dirty="0" smtClean="0"/>
              <a:t>)</a:t>
            </a:r>
            <a:endParaRPr lang="it-IT" dirty="0"/>
          </a:p>
        </p:txBody>
      </p:sp>
      <p:cxnSp>
        <p:nvCxnSpPr>
          <p:cNvPr id="14" name="Connettore 2 13"/>
          <p:cNvCxnSpPr/>
          <p:nvPr/>
        </p:nvCxnSpPr>
        <p:spPr>
          <a:xfrm>
            <a:off x="4499992" y="1340768"/>
            <a:ext cx="1728192" cy="1008112"/>
          </a:xfrm>
          <a:prstGeom prst="straightConnector1">
            <a:avLst/>
          </a:prstGeom>
          <a:ln w="31750">
            <a:tailEnd type="stealth" w="lg" len="lg"/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 rot="5400000" flipH="1" flipV="1">
            <a:off x="4932040" y="2780928"/>
            <a:ext cx="1656184" cy="1224136"/>
          </a:xfrm>
          <a:prstGeom prst="straightConnector1">
            <a:avLst/>
          </a:prstGeom>
          <a:ln w="31750">
            <a:tailEnd type="stealth" w="lg" len="lg"/>
          </a:ln>
          <a:effectLst>
            <a:glow rad="139700">
              <a:schemeClr val="accent5">
                <a:satMod val="175000"/>
                <a:alpha val="40000"/>
              </a:schemeClr>
            </a:glow>
            <a:outerShdw blurRad="63500" dist="25400" dir="5400000" rotWithShape="0">
              <a:srgbClr val="000000">
                <a:alpha val="43137"/>
              </a:srgbClr>
            </a:outerShdw>
          </a:effectLst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7" name="CasellaDiTesto 16"/>
          <p:cNvSpPr txBox="1"/>
          <p:nvPr/>
        </p:nvSpPr>
        <p:spPr>
          <a:xfrm>
            <a:off x="6516216" y="1916832"/>
            <a:ext cx="2088232" cy="1323439"/>
          </a:xfrm>
          <a:prstGeom prst="rect">
            <a:avLst/>
          </a:prstGeom>
          <a:ln/>
          <a:effectLst>
            <a:glow rad="228600">
              <a:schemeClr val="accent5">
                <a:satMod val="175000"/>
                <a:alpha val="40000"/>
              </a:schemeClr>
            </a:glow>
            <a:softEdge rad="31750"/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sz="4000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</a:rPr>
              <a:t>Stato di diritto</a:t>
            </a:r>
          </a:p>
        </p:txBody>
      </p:sp>
      <p:cxnSp>
        <p:nvCxnSpPr>
          <p:cNvPr id="19" name="Connettore 1 18"/>
          <p:cNvCxnSpPr/>
          <p:nvPr/>
        </p:nvCxnSpPr>
        <p:spPr>
          <a:xfrm>
            <a:off x="1475656" y="908720"/>
            <a:ext cx="5256584" cy="4320480"/>
          </a:xfrm>
          <a:prstGeom prst="line">
            <a:avLst/>
          </a:prstGeom>
          <a:ln w="25400"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1 20"/>
          <p:cNvCxnSpPr/>
          <p:nvPr/>
        </p:nvCxnSpPr>
        <p:spPr>
          <a:xfrm rot="10800000" flipV="1">
            <a:off x="1691680" y="836712"/>
            <a:ext cx="5472608" cy="4464496"/>
          </a:xfrm>
          <a:prstGeom prst="line">
            <a:avLst/>
          </a:prstGeom>
          <a:ln w="25400">
            <a:solidFill>
              <a:srgbClr val="FF000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ccia circolare a destra 21"/>
          <p:cNvSpPr/>
          <p:nvPr/>
        </p:nvSpPr>
        <p:spPr>
          <a:xfrm>
            <a:off x="3347864" y="4797152"/>
            <a:ext cx="1296144" cy="122413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956376" cy="648072"/>
          </a:xfrm>
        </p:spPr>
        <p:txBody>
          <a:bodyPr>
            <a:noAutofit/>
          </a:bodyPr>
          <a:lstStyle/>
          <a:p>
            <a:r>
              <a:rPr lang="it-IT" sz="2000" dirty="0" smtClean="0">
                <a:latin typeface="Stencil" pitchFamily="82" charset="0"/>
              </a:rPr>
              <a:t>Temi e problemi dell’analisi delle politiche pubbliche</a:t>
            </a:r>
            <a:endParaRPr lang="it-IT" sz="2000" dirty="0">
              <a:latin typeface="Stencil" pitchFamily="82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79512" y="2564904"/>
            <a:ext cx="720080" cy="648072"/>
          </a:xfrm>
        </p:spPr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5</a:t>
            </a:fld>
            <a:endParaRPr lang="it-IT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1043608" y="6305550"/>
            <a:ext cx="7566992" cy="47625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t-IT" sz="1600" dirty="0" smtClean="0"/>
              <a:t>Corso di Analisi delle politiche pubbliche e della protezione sociale </a:t>
            </a:r>
            <a:r>
              <a:rPr lang="it-IT" sz="1600" dirty="0" err="1" smtClean="0"/>
              <a:t>a.a.</a:t>
            </a:r>
            <a:r>
              <a:rPr lang="it-IT" sz="1600" dirty="0" smtClean="0"/>
              <a:t> 2010-2011</a:t>
            </a:r>
            <a:endParaRPr lang="it-IT" sz="16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331640" y="836712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i="1" dirty="0" err="1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3F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Governance</a:t>
            </a:r>
            <a:endParaRPr lang="it-IT" sz="4000" i="1" dirty="0" smtClean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FF3F2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475656" y="1628800"/>
            <a:ext cx="7056784" cy="3323987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90000" dist="50800" dir="5400000" sy="-100000" algn="bl" rotWithShape="0"/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sz="2400" dirty="0" smtClean="0"/>
              <a:t>Viene meno il primato della legislazione (modalità regolative che non sono più generali ed astratte)*;</a:t>
            </a:r>
          </a:p>
          <a:p>
            <a:pPr algn="just"/>
            <a:endParaRPr lang="it-IT" sz="2400" dirty="0" smtClean="0"/>
          </a:p>
          <a:p>
            <a:pPr algn="just"/>
            <a:r>
              <a:rPr lang="it-IT" sz="2400" dirty="0" smtClean="0"/>
              <a:t>Si riduce la tradizionale distinzione tra “pubblico” e “privato” </a:t>
            </a:r>
            <a:r>
              <a:rPr lang="it-IT" sz="2400" dirty="0" smtClean="0"/>
              <a:t>(</a:t>
            </a:r>
            <a:r>
              <a:rPr lang="it-IT" sz="2400" dirty="0" err="1" smtClean="0"/>
              <a:t>Merryman</a:t>
            </a:r>
            <a:r>
              <a:rPr lang="it-IT" sz="2400" dirty="0" smtClean="0"/>
              <a:t>; </a:t>
            </a:r>
            <a:r>
              <a:rPr lang="it-IT" sz="2400" dirty="0" err="1" smtClean="0"/>
              <a:t>Shapiro</a:t>
            </a:r>
            <a:r>
              <a:rPr lang="it-IT" sz="2400" dirty="0" smtClean="0"/>
              <a:t>; </a:t>
            </a:r>
            <a:r>
              <a:rPr lang="it-IT" sz="2400" dirty="0" err="1" smtClean="0"/>
              <a:t>Pesch</a:t>
            </a:r>
            <a:r>
              <a:rPr lang="it-IT" sz="2400" dirty="0" smtClean="0"/>
              <a:t>);</a:t>
            </a:r>
          </a:p>
          <a:p>
            <a:pPr algn="just"/>
            <a:endParaRPr lang="it-IT" sz="2400" dirty="0" smtClean="0"/>
          </a:p>
          <a:p>
            <a:pPr algn="just"/>
            <a:r>
              <a:rPr lang="it-IT" sz="2400" dirty="0" smtClean="0"/>
              <a:t>Si riduce la tradizionale distinzione tra le diverse forme di poteri</a:t>
            </a:r>
          </a:p>
          <a:p>
            <a:pPr algn="just"/>
            <a:endParaRPr lang="it-IT" sz="900" dirty="0" smtClean="0"/>
          </a:p>
          <a:p>
            <a:pPr algn="just"/>
            <a:endParaRPr lang="it-IT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956376" cy="648072"/>
          </a:xfrm>
        </p:spPr>
        <p:txBody>
          <a:bodyPr>
            <a:noAutofit/>
          </a:bodyPr>
          <a:lstStyle/>
          <a:p>
            <a:r>
              <a:rPr lang="it-IT" sz="2000" dirty="0" smtClean="0">
                <a:latin typeface="Stencil" pitchFamily="82" charset="0"/>
              </a:rPr>
              <a:t>Temi e problemi dell’analisi delle politiche pubbliche</a:t>
            </a:r>
            <a:endParaRPr lang="it-IT" sz="2000" dirty="0">
              <a:latin typeface="Stencil" pitchFamily="82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79512" y="2564904"/>
            <a:ext cx="720080" cy="648072"/>
          </a:xfrm>
        </p:spPr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6</a:t>
            </a:fld>
            <a:endParaRPr lang="it-IT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1043608" y="6305550"/>
            <a:ext cx="7566992" cy="47625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t-IT" sz="1600" dirty="0" smtClean="0"/>
              <a:t>Corso di Analisi delle politiche pubbliche e della protezione sociale </a:t>
            </a:r>
            <a:r>
              <a:rPr lang="it-IT" sz="1600" dirty="0" err="1" smtClean="0"/>
              <a:t>a.a.</a:t>
            </a:r>
            <a:r>
              <a:rPr lang="it-IT" sz="1600" dirty="0" smtClean="0"/>
              <a:t> 2010-2011</a:t>
            </a:r>
            <a:endParaRPr lang="it-IT" sz="16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331640" y="836712"/>
            <a:ext cx="42484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000" i="1" dirty="0" err="1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3F2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Governance</a:t>
            </a:r>
            <a:endParaRPr lang="it-IT" sz="4000" i="1" dirty="0" smtClean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FF3F2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475656" y="1628800"/>
            <a:ext cx="7056784" cy="3554819"/>
          </a:xfrm>
          <a:prstGeom prst="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  <a:reflection blurRad="6350" stA="50000" endA="300" endPos="90000" dist="50800" dir="5400000" sy="-100000" algn="bl" rotWithShape="0"/>
            <a:softEdge rad="63500"/>
          </a:effectLst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it-IT" sz="2400" dirty="0" smtClean="0"/>
              <a:t>Modalità di assunzione delle decisioni</a:t>
            </a:r>
          </a:p>
          <a:p>
            <a:pPr algn="just"/>
            <a:r>
              <a:rPr lang="it-IT" sz="2400" dirty="0" smtClean="0"/>
              <a:t>(rapporto con il principio di maggioranza strumento tipico del modello di democrazia rappresentativa);</a:t>
            </a:r>
          </a:p>
          <a:p>
            <a:pPr algn="just"/>
            <a:endParaRPr lang="it-IT" sz="2400" dirty="0" smtClean="0"/>
          </a:p>
          <a:p>
            <a:pPr algn="just"/>
            <a:r>
              <a:rPr lang="it-IT" sz="2400" dirty="0" err="1" smtClean="0"/>
              <a:t>Riterritorializzazione</a:t>
            </a:r>
            <a:r>
              <a:rPr lang="it-IT" sz="2400" dirty="0" smtClean="0"/>
              <a:t> dei processi decisionali:</a:t>
            </a:r>
          </a:p>
          <a:p>
            <a:pPr algn="just"/>
            <a:r>
              <a:rPr lang="it-IT" sz="2400" dirty="0" smtClean="0"/>
              <a:t>Si rinsaldano le relazioni tra potere centrale e territorio che l’impianto dello Stato moderno aveva fortemente ridimensionato: es. patti territoriali, piani di zona, ecc. </a:t>
            </a:r>
          </a:p>
          <a:p>
            <a:pPr algn="just"/>
            <a:endParaRPr lang="it-IT" sz="9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956376" cy="648072"/>
          </a:xfrm>
        </p:spPr>
        <p:txBody>
          <a:bodyPr>
            <a:noAutofit/>
          </a:bodyPr>
          <a:lstStyle/>
          <a:p>
            <a:r>
              <a:rPr lang="it-IT" sz="2000" dirty="0" smtClean="0">
                <a:latin typeface="Stencil" pitchFamily="82" charset="0"/>
              </a:rPr>
              <a:t>Temi e problemi dell’analisi delle politiche pubbliche</a:t>
            </a:r>
            <a:endParaRPr lang="it-IT" sz="2000" dirty="0">
              <a:latin typeface="Stencil" pitchFamily="82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79512" y="2564904"/>
            <a:ext cx="720080" cy="648072"/>
          </a:xfrm>
        </p:spPr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7</a:t>
            </a:fld>
            <a:endParaRPr lang="it-IT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1043608" y="6305550"/>
            <a:ext cx="7566992" cy="47625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t-IT" sz="1600" dirty="0" smtClean="0"/>
              <a:t>Corso di Analisi delle politiche pubbliche e della protezione sociale </a:t>
            </a:r>
            <a:r>
              <a:rPr lang="it-IT" sz="1600" dirty="0" err="1" smtClean="0"/>
              <a:t>a.a.</a:t>
            </a:r>
            <a:r>
              <a:rPr lang="it-IT" sz="1600" dirty="0" smtClean="0"/>
              <a:t> 2010-2011</a:t>
            </a:r>
            <a:endParaRPr lang="it-IT" sz="16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259632" y="908720"/>
            <a:ext cx="4248472" cy="70788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it-IT" sz="4000" i="1" dirty="0" err="1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Governance</a:t>
            </a:r>
            <a:endParaRPr lang="it-IT" sz="4000" i="1" dirty="0" smtClean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3203848" y="2276872"/>
          <a:ext cx="5410200" cy="4094480"/>
        </p:xfrm>
        <a:graphic>
          <a:graphicData uri="http://schemas.openxmlformats.org/drawingml/2006/table">
            <a:tbl>
              <a:tblPr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tableStyleId>{35758FB7-9AC5-4552-8A53-C91805E547FA}</a:tableStyleId>
              </a:tblPr>
              <a:tblGrid>
                <a:gridCol w="1454150"/>
                <a:gridCol w="2152650"/>
                <a:gridCol w="1803400"/>
              </a:tblGrid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horzOverflow="overflow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</a:rPr>
                        <a:t>Regolamentazioni condizionali</a:t>
                      </a:r>
                      <a:endParaRPr kumimoji="0" lang="it-I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Bookman Old Style" pitchFamily="18" charset="0"/>
                      </a:endParaRPr>
                    </a:p>
                  </a:txBody>
                  <a:tcPr horzOverflow="overflow">
                    <a:cell3D prstMaterial="dkEdge">
                      <a:bevel prst="slope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b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>
                              <a:lumMod val="20000"/>
                              <a:lumOff val="80000"/>
                            </a:schemeClr>
                          </a:solidFill>
                          <a:effectLst/>
                        </a:rPr>
                        <a:t>Programmi finalizzati</a:t>
                      </a:r>
                      <a:endParaRPr kumimoji="0" lang="it-IT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accent2">
                            <a:lumMod val="20000"/>
                            <a:lumOff val="80000"/>
                          </a:schemeClr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horzOverflow="overflow">
                    <a:cell3D prstMaterial="dkEdge">
                      <a:bevel prst="slope"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2160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6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Bookman Old Style" pitchFamily="18" charset="0"/>
                      </a:endParaRPr>
                    </a:p>
                  </a:txBody>
                  <a:tcPr marL="90000" marR="90000" marT="46800" marB="46800" anchor="ctr" horzOverflow="overflow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attraverso un processo di sussunzione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(</a:t>
                      </a:r>
                      <a:r>
                        <a:rPr kumimoji="0" lang="it-IT" sz="1600" u="none" strike="noStrike" cap="none" normalizeH="0" baseline="0" dirty="0" err="1" smtClean="0">
                          <a:ln>
                            <a:noFill/>
                          </a:ln>
                          <a:effectLst/>
                        </a:rPr>
                        <a:t>SE…ALLORA</a:t>
                      </a:r>
                      <a:r>
                        <a:rPr kumimoji="0" lang="it-IT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)</a:t>
                      </a: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1905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realizzati in modo progressivo dall’ammini-strazione attraverso </a:t>
                      </a:r>
                      <a:r>
                        <a:rPr kumimoji="0" lang="it-IT" sz="1800" u="none" strike="noStrike" cap="none" normalizeH="0" baseline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</a:rPr>
                        <a:t>azioni (mezzi/fini)</a:t>
                      </a:r>
                      <a:r>
                        <a:rPr kumimoji="0" lang="it-IT" sz="16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concatenate</a:t>
                      </a:r>
                      <a:endParaRPr kumimoji="0" lang="it-IT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cell3D prstMaterial="dkEdge">
                      <a:bevel prst="slope"/>
                      <a:lightRig rig="flood" dir="t"/>
                    </a:cell3D>
                  </a:tcPr>
                </a:tc>
              </a:tr>
              <a:tr h="1168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u="none" strike="noStrike" cap="none" normalizeH="0" baseline="0" dirty="0" smtClean="0">
                        <a:ln>
                          <a:noFill/>
                        </a:ln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it-IT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Bookman Old Style" pitchFamily="18" charset="0"/>
                      </a:endParaRPr>
                    </a:p>
                  </a:txBody>
                  <a:tcPr anchor="ctr" horzOverflow="overflow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19050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mediante un controllo giuridico di conformità</a:t>
                      </a:r>
                      <a:endParaRPr kumimoji="0" lang="it-IT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ookman Old Style" pitchFamily="18" charset="0"/>
                      </a:endParaRPr>
                    </a:p>
                  </a:txBody>
                  <a:tcPr anchor="ctr" horzOverflow="overflow">
                    <a:cell3D prstMaterial="dkEdge">
                      <a:bevel prst="slop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19050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it-IT" sz="16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mediante </a:t>
                      </a:r>
                      <a:r>
                        <a:rPr kumimoji="0" lang="it-IT" sz="1800" u="none" strike="noStrike" cap="none" normalizeH="0" baseline="0" dirty="0" smtClean="0">
                          <a:ln>
                            <a:noFill/>
                          </a:ln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</a:rPr>
                        <a:t>valutazione di “efficacia”</a:t>
                      </a:r>
                      <a:endParaRPr kumimoji="0" lang="it-I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Bookman Old Style" pitchFamily="18" charset="0"/>
                      </a:endParaRPr>
                    </a:p>
                  </a:txBody>
                  <a:tcPr anchor="ctr" horzOverflow="overflow">
                    <a:cell3D prstMaterial="dkEdge">
                      <a:bevel prst="slope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0" name="CasellaDiTesto 9"/>
          <p:cNvSpPr txBox="1"/>
          <p:nvPr/>
        </p:nvSpPr>
        <p:spPr>
          <a:xfrm>
            <a:off x="1979712" y="2276872"/>
            <a:ext cx="10801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9600" dirty="0" smtClean="0"/>
              <a:t>*</a:t>
            </a:r>
            <a:endParaRPr lang="it-IT" sz="9600" dirty="0"/>
          </a:p>
        </p:txBody>
      </p:sp>
      <p:sp>
        <p:nvSpPr>
          <p:cNvPr id="11" name="Freccia circolare a destra 10"/>
          <p:cNvSpPr/>
          <p:nvPr/>
        </p:nvSpPr>
        <p:spPr>
          <a:xfrm>
            <a:off x="3563888" y="1556792"/>
            <a:ext cx="1440160" cy="2304256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4716016" y="836712"/>
            <a:ext cx="2088232" cy="1200329"/>
          </a:xfrm>
          <a:prstGeom prst="rect">
            <a:avLst/>
          </a:prstGeom>
          <a:gradFill>
            <a:gsLst>
              <a:gs pos="0">
                <a:srgbClr val="FBEAC7"/>
              </a:gs>
              <a:gs pos="17999">
                <a:srgbClr val="FEE7F2"/>
              </a:gs>
              <a:gs pos="36000">
                <a:srgbClr val="FAC77D"/>
              </a:gs>
              <a:gs pos="61000">
                <a:srgbClr val="FBA97D"/>
              </a:gs>
              <a:gs pos="82001">
                <a:srgbClr val="FBD49C"/>
              </a:gs>
              <a:gs pos="100000">
                <a:srgbClr val="FEE7F2"/>
              </a:gs>
            </a:gsLst>
            <a:lin ang="5400000" scaled="0"/>
          </a:gradFill>
        </p:spPr>
        <p:txBody>
          <a:bodyPr wrap="square" rtlCol="0">
            <a:spAutoFit/>
          </a:bodyPr>
          <a:lstStyle/>
          <a:p>
            <a:r>
              <a:rPr lang="it-IT" dirty="0" smtClean="0"/>
              <a:t>Calcolabilità della mancata osservanza delle norme</a:t>
            </a:r>
            <a:endParaRPr lang="it-IT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956376" cy="648072"/>
          </a:xfrm>
        </p:spPr>
        <p:txBody>
          <a:bodyPr>
            <a:noAutofit/>
          </a:bodyPr>
          <a:lstStyle/>
          <a:p>
            <a:r>
              <a:rPr lang="it-IT" sz="2000" dirty="0" smtClean="0">
                <a:latin typeface="Stencil" pitchFamily="82" charset="0"/>
              </a:rPr>
              <a:t>Temi e problemi dell’analisi delle politiche pubbliche</a:t>
            </a:r>
            <a:endParaRPr lang="it-IT" sz="2000" dirty="0">
              <a:latin typeface="Stencil" pitchFamily="82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79512" y="2564904"/>
            <a:ext cx="720080" cy="648072"/>
          </a:xfrm>
        </p:spPr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8</a:t>
            </a:fld>
            <a:endParaRPr lang="it-IT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1043608" y="6305550"/>
            <a:ext cx="7566992" cy="47625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t-IT" sz="1600" dirty="0" smtClean="0"/>
              <a:t>Corso di Analisi delle politiche pubbliche e della protezione sociale </a:t>
            </a:r>
            <a:r>
              <a:rPr lang="it-IT" sz="1600" dirty="0" err="1" smtClean="0"/>
              <a:t>a.a.</a:t>
            </a:r>
            <a:r>
              <a:rPr lang="it-IT" sz="1600" dirty="0" smtClean="0"/>
              <a:t> 2010-2011</a:t>
            </a:r>
            <a:endParaRPr lang="it-IT" sz="1600" dirty="0"/>
          </a:p>
        </p:txBody>
      </p:sp>
      <p:sp>
        <p:nvSpPr>
          <p:cNvPr id="8" name="CasellaDiTesto 7"/>
          <p:cNvSpPr txBox="1"/>
          <p:nvPr/>
        </p:nvSpPr>
        <p:spPr>
          <a:xfrm>
            <a:off x="1259632" y="908720"/>
            <a:ext cx="4248472" cy="707886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it-IT" sz="4000" i="1" dirty="0" err="1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Governance</a:t>
            </a:r>
            <a:endParaRPr lang="it-IT" sz="4000" i="1" dirty="0" smtClean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CasellaDiTesto 8"/>
          <p:cNvSpPr txBox="1"/>
          <p:nvPr/>
        </p:nvSpPr>
        <p:spPr>
          <a:xfrm>
            <a:off x="1259632" y="2348880"/>
            <a:ext cx="72008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it-IT" sz="2800" dirty="0" smtClean="0"/>
              <a:t>Struttura istituzionale a carattere </a:t>
            </a:r>
            <a:r>
              <a:rPr lang="it-IT" sz="2800" dirty="0" err="1" smtClean="0"/>
              <a:t>prevelantemente</a:t>
            </a:r>
            <a:r>
              <a:rPr lang="it-IT" sz="2800" dirty="0" smtClean="0"/>
              <a:t> </a:t>
            </a:r>
            <a:r>
              <a:rPr lang="it-IT" sz="2800" i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procedurale</a:t>
            </a:r>
            <a:r>
              <a:rPr lang="it-IT" sz="2800" dirty="0" smtClean="0"/>
              <a:t> che favorisce l’</a:t>
            </a:r>
            <a:r>
              <a:rPr lang="it-IT" sz="2800" i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apprendimento</a:t>
            </a:r>
            <a:r>
              <a:rPr lang="it-IT" sz="2800" dirty="0" smtClean="0"/>
              <a:t> reciproco tra i soggetti coinvolti in relazioni che si sviluppano in senso </a:t>
            </a:r>
            <a:r>
              <a:rPr lang="it-IT" sz="2800" i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orizzontale</a:t>
            </a:r>
            <a:r>
              <a:rPr lang="it-IT" sz="2800" dirty="0" smtClean="0"/>
              <a:t> (anziché verticale, ossia gerarchico), caratterizzata </a:t>
            </a:r>
            <a:r>
              <a:rPr lang="it-IT" sz="2800" i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dall’assenza di </a:t>
            </a:r>
            <a:r>
              <a:rPr lang="it-IT" sz="2800" i="1" dirty="0" err="1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accountability</a:t>
            </a:r>
            <a:r>
              <a:rPr lang="it-IT" sz="28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it-IT" sz="2800" dirty="0" smtClean="0"/>
              <a:t>(responsabilità politica);</a:t>
            </a:r>
          </a:p>
          <a:p>
            <a:pPr algn="just"/>
            <a:endParaRPr lang="it-IT" sz="2800" dirty="0" smtClean="0"/>
          </a:p>
          <a:p>
            <a:pPr algn="just"/>
            <a:r>
              <a:rPr lang="it-IT" sz="2800" dirty="0" smtClean="0"/>
              <a:t>Sperimentalismo democratico (v. </a:t>
            </a:r>
            <a:r>
              <a:rPr lang="it-IT" sz="2800" dirty="0" err="1" smtClean="0"/>
              <a:t>biblio</a:t>
            </a:r>
            <a:r>
              <a:rPr lang="it-IT" sz="2800" dirty="0" smtClean="0"/>
              <a:t>)</a:t>
            </a:r>
            <a:endParaRPr lang="it-IT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956376" cy="648072"/>
          </a:xfrm>
        </p:spPr>
        <p:txBody>
          <a:bodyPr>
            <a:noAutofit/>
          </a:bodyPr>
          <a:lstStyle/>
          <a:p>
            <a:r>
              <a:rPr lang="it-IT" sz="2000" dirty="0" smtClean="0">
                <a:latin typeface="Stencil" pitchFamily="82" charset="0"/>
              </a:rPr>
              <a:t>Temi e problemi dell’analisi delle politiche pubbliche</a:t>
            </a:r>
            <a:endParaRPr lang="it-IT" sz="2000" dirty="0">
              <a:latin typeface="Stencil" pitchFamily="82" charset="0"/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>
          <a:xfrm>
            <a:off x="179512" y="2564904"/>
            <a:ext cx="720080" cy="648072"/>
          </a:xfrm>
        </p:spPr>
        <p:txBody>
          <a:bodyPr/>
          <a:lstStyle/>
          <a:p>
            <a:fld id="{6F9A1A6E-AEB1-4DB0-A56A-877EEA8919BC}" type="slidenum">
              <a:rPr lang="it-IT" sz="3200" b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pPr/>
              <a:t>9</a:t>
            </a:fld>
            <a:endParaRPr lang="it-IT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>
          <a:xfrm>
            <a:off x="1043608" y="6305550"/>
            <a:ext cx="7566992" cy="476250"/>
          </a:xfrm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it-IT" sz="1600" dirty="0" smtClean="0"/>
              <a:t>Corso di Analisi delle politiche pubbliche e della protezione sociale </a:t>
            </a:r>
            <a:r>
              <a:rPr lang="it-IT" sz="1600" dirty="0" err="1" smtClean="0"/>
              <a:t>a.a.</a:t>
            </a:r>
            <a:r>
              <a:rPr lang="it-IT" sz="1600" dirty="0" smtClean="0"/>
              <a:t> 2010-2011</a:t>
            </a:r>
            <a:endParaRPr lang="it-IT" sz="1600" dirty="0"/>
          </a:p>
        </p:txBody>
      </p:sp>
      <p:sp>
        <p:nvSpPr>
          <p:cNvPr id="7" name="CasellaDiTesto 6"/>
          <p:cNvSpPr txBox="1"/>
          <p:nvPr/>
        </p:nvSpPr>
        <p:spPr>
          <a:xfrm>
            <a:off x="1691680" y="1772816"/>
            <a:ext cx="68407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7200" dirty="0" smtClean="0"/>
              <a:t>Che cosa significa “politica”?</a:t>
            </a:r>
            <a:endParaRPr lang="it-IT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zio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z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z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0</TotalTime>
  <Words>570</Words>
  <Application>Microsoft Office PowerPoint</Application>
  <PresentationFormat>Presentazione su schermo (4:3)</PresentationFormat>
  <Paragraphs>91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1" baseType="lpstr">
      <vt:lpstr>Solstizio</vt:lpstr>
      <vt:lpstr>Temi e problemi dell’analisi delle politiche pubbliche</vt:lpstr>
      <vt:lpstr>Temi e problemi dell’analisi delle politiche pubbliche</vt:lpstr>
      <vt:lpstr>Temi e problemi dell’analisi delle politiche pubbliche</vt:lpstr>
      <vt:lpstr>Temi e problemi dell’analisi delle politiche pubbliche</vt:lpstr>
      <vt:lpstr>Temi e problemi dell’analisi delle politiche pubbliche</vt:lpstr>
      <vt:lpstr>Temi e problemi dell’analisi delle politiche pubbliche</vt:lpstr>
      <vt:lpstr>Temi e problemi dell’analisi delle politiche pubbliche</vt:lpstr>
      <vt:lpstr>Temi e problemi dell’analisi delle politiche pubbliche</vt:lpstr>
      <vt:lpstr>Temi e problemi dell’analisi delle politiche pubbliche</vt:lpstr>
      <vt:lpstr>Temi e problemi dell’analisi delle politiche pubbliche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Temi e problemi dell’analisi delle politiche pubbliche</dc:title>
  <dc:creator>Windows User</dc:creator>
  <cp:lastModifiedBy>Windows User</cp:lastModifiedBy>
  <cp:revision>28</cp:revision>
  <dcterms:created xsi:type="dcterms:W3CDTF">2010-09-26T20:06:09Z</dcterms:created>
  <dcterms:modified xsi:type="dcterms:W3CDTF">2010-10-06T10:45:49Z</dcterms:modified>
</cp:coreProperties>
</file>