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slideLayouts/slideLayout3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85" r:id="rId1"/>
    <p:sldMasterId id="2147483699" r:id="rId2"/>
    <p:sldMasterId id="2147483738" r:id="rId3"/>
  </p:sldMasterIdLst>
  <p:notesMasterIdLst>
    <p:notesMasterId r:id="rId42"/>
  </p:notesMasterIdLst>
  <p:handoutMasterIdLst>
    <p:handoutMasterId r:id="rId43"/>
  </p:handoutMasterIdLst>
  <p:sldIdLst>
    <p:sldId id="302" r:id="rId4"/>
    <p:sldId id="340" r:id="rId5"/>
    <p:sldId id="341" r:id="rId6"/>
    <p:sldId id="350" r:id="rId7"/>
    <p:sldId id="351" r:id="rId8"/>
    <p:sldId id="352" r:id="rId9"/>
    <p:sldId id="344" r:id="rId10"/>
    <p:sldId id="349" r:id="rId11"/>
    <p:sldId id="334" r:id="rId12"/>
    <p:sldId id="348" r:id="rId13"/>
    <p:sldId id="335" r:id="rId14"/>
    <p:sldId id="336" r:id="rId15"/>
    <p:sldId id="337" r:id="rId16"/>
    <p:sldId id="339" r:id="rId17"/>
    <p:sldId id="312" r:id="rId18"/>
    <p:sldId id="313" r:id="rId19"/>
    <p:sldId id="338" r:id="rId20"/>
    <p:sldId id="300" r:id="rId21"/>
    <p:sldId id="347" r:id="rId22"/>
    <p:sldId id="299" r:id="rId23"/>
    <p:sldId id="275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304" r:id="rId36"/>
    <p:sldId id="305" r:id="rId37"/>
    <p:sldId id="306" r:id="rId38"/>
    <p:sldId id="307" r:id="rId39"/>
    <p:sldId id="308" r:id="rId40"/>
    <p:sldId id="311" r:id="rId41"/>
  </p:sldIdLst>
  <p:sldSz cx="9144000" cy="6858000" type="screen4x3"/>
  <p:notesSz cx="6881813" cy="95885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4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79425"/>
          </a:xfrm>
          <a:prstGeom prst="rect">
            <a:avLst/>
          </a:prstGeom>
        </p:spPr>
        <p:txBody>
          <a:bodyPr vert="horz" lIns="94110" tIns="47055" rIns="94110" bIns="47055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479425"/>
          </a:xfrm>
          <a:prstGeom prst="rect">
            <a:avLst/>
          </a:prstGeom>
        </p:spPr>
        <p:txBody>
          <a:bodyPr vert="horz" lIns="94110" tIns="47055" rIns="94110" bIns="47055" rtlCol="0"/>
          <a:lstStyle>
            <a:lvl1pPr algn="r">
              <a:defRPr sz="1200"/>
            </a:lvl1pPr>
          </a:lstStyle>
          <a:p>
            <a:fld id="{F0667DAC-81C5-482D-A62D-F2F898DDDB61}" type="datetimeFigureOut">
              <a:rPr lang="it-IT" smtClean="0"/>
              <a:pPr/>
              <a:t>10/07/2011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107411"/>
            <a:ext cx="2982119" cy="479425"/>
          </a:xfrm>
          <a:prstGeom prst="rect">
            <a:avLst/>
          </a:prstGeom>
        </p:spPr>
        <p:txBody>
          <a:bodyPr vert="horz" lIns="94110" tIns="47055" rIns="94110" bIns="47055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98102" y="9107411"/>
            <a:ext cx="2982119" cy="479425"/>
          </a:xfrm>
          <a:prstGeom prst="rect">
            <a:avLst/>
          </a:prstGeom>
        </p:spPr>
        <p:txBody>
          <a:bodyPr vert="horz" lIns="94110" tIns="47055" rIns="94110" bIns="47055" rtlCol="0" anchor="b"/>
          <a:lstStyle>
            <a:lvl1pPr algn="r">
              <a:defRPr sz="1200"/>
            </a:lvl1pPr>
          </a:lstStyle>
          <a:p>
            <a:fld id="{D331101C-F63C-46A6-919C-AFCBBA7AFF3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79425"/>
          </a:xfrm>
          <a:prstGeom prst="rect">
            <a:avLst/>
          </a:prstGeom>
        </p:spPr>
        <p:txBody>
          <a:bodyPr vert="horz" lIns="94110" tIns="47055" rIns="94110" bIns="47055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79425"/>
          </a:xfrm>
          <a:prstGeom prst="rect">
            <a:avLst/>
          </a:prstGeom>
        </p:spPr>
        <p:txBody>
          <a:bodyPr vert="horz" lIns="94110" tIns="47055" rIns="94110" bIns="47055" rtlCol="0"/>
          <a:lstStyle>
            <a:lvl1pPr algn="r">
              <a:defRPr sz="1200"/>
            </a:lvl1pPr>
          </a:lstStyle>
          <a:p>
            <a:fld id="{854BDDBB-2FF9-4D1F-939E-37225CD693E6}" type="datetimeFigureOut">
              <a:rPr lang="it-IT" smtClean="0"/>
              <a:pPr/>
              <a:t>10/07/2011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044575" y="719138"/>
            <a:ext cx="4794250" cy="3595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110" tIns="47055" rIns="94110" bIns="47055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8182" y="4554538"/>
            <a:ext cx="5505450" cy="4314825"/>
          </a:xfrm>
          <a:prstGeom prst="rect">
            <a:avLst/>
          </a:prstGeom>
        </p:spPr>
        <p:txBody>
          <a:bodyPr vert="horz" lIns="94110" tIns="47055" rIns="94110" bIns="47055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107411"/>
            <a:ext cx="2982119" cy="479425"/>
          </a:xfrm>
          <a:prstGeom prst="rect">
            <a:avLst/>
          </a:prstGeom>
        </p:spPr>
        <p:txBody>
          <a:bodyPr vert="horz" lIns="94110" tIns="47055" rIns="94110" bIns="47055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98102" y="9107411"/>
            <a:ext cx="2982119" cy="479425"/>
          </a:xfrm>
          <a:prstGeom prst="rect">
            <a:avLst/>
          </a:prstGeom>
        </p:spPr>
        <p:txBody>
          <a:bodyPr vert="horz" lIns="94110" tIns="47055" rIns="94110" bIns="47055" rtlCol="0" anchor="b"/>
          <a:lstStyle>
            <a:lvl1pPr algn="r">
              <a:defRPr sz="1200"/>
            </a:lvl1pPr>
          </a:lstStyle>
          <a:p>
            <a:fld id="{75BA6D6C-88AE-4BB9-BDEF-5105867102DD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A6D6C-88AE-4BB9-BDEF-5105867102DD}" type="slidenum">
              <a:rPr lang="it-IT" smtClean="0"/>
              <a:pPr/>
              <a:t>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intestazion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3B588-F65E-423E-AC91-0061BF20B17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3B588-F65E-423E-AC91-0061BF20B17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3B588-F65E-423E-AC91-0061BF20B17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3B588-F65E-423E-AC91-0061BF20B17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3B588-F65E-423E-AC91-0061BF20B17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3B588-F65E-423E-AC91-0061BF20B17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arrotondato 4"/>
          <p:cNvSpPr/>
          <p:nvPr userDrawn="1"/>
        </p:nvSpPr>
        <p:spPr>
          <a:xfrm>
            <a:off x="323528" y="332656"/>
            <a:ext cx="8496944" cy="626469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3B588-F65E-423E-AC91-0061BF20B17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3B588-F65E-423E-AC91-0061BF20B17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3B588-F65E-423E-AC91-0061BF20B17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3B588-F65E-423E-AC91-0061BF20B17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3B588-F65E-423E-AC91-0061BF20B17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3" name="Rettangolo arrotondato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0" name="Rettangolo arrotondato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7" name="Rettangolo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9" name="Rettangolo arrotondato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1" name="Rettangolo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ttangolo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3" name="Rettangolo arrotondato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srgbClr val="D34817">
                  <a:lumMod val="75000"/>
                </a:srgbClr>
              </a:solidFill>
            </a:endParaRPr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5025752" cy="497160"/>
          </a:xfrm>
        </p:spPr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122463" y="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122463" y="620688"/>
            <a:ext cx="8842025" cy="7200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CasellaDiTesto 15"/>
          <p:cNvSpPr txBox="1"/>
          <p:nvPr userDrawn="1"/>
        </p:nvSpPr>
        <p:spPr>
          <a:xfrm>
            <a:off x="323528" y="260648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i="1" dirty="0" err="1" smtClean="0">
                <a:ln w="18000">
                  <a:solidFill>
                    <a:srgbClr val="9B2D1F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Governance</a:t>
            </a:r>
            <a:r>
              <a:rPr lang="it-IT" b="1" dirty="0" smtClean="0">
                <a:ln w="18000">
                  <a:solidFill>
                    <a:srgbClr val="9B2D1F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e diritto pubblico</a:t>
            </a:r>
            <a:endParaRPr lang="it-IT" b="1" dirty="0">
              <a:ln w="18000">
                <a:solidFill>
                  <a:srgbClr val="9B2D1F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3" name="Rettangolo arrotondato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srgbClr val="D34817">
                  <a:lumMod val="75000"/>
                </a:srgbClr>
              </a:solidFill>
            </a:endParaRPr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5025752" cy="497160"/>
          </a:xfrm>
        </p:spPr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122463" y="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122463" y="620688"/>
            <a:ext cx="8842025" cy="7200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CasellaDiTesto 15"/>
          <p:cNvSpPr txBox="1"/>
          <p:nvPr userDrawn="1"/>
        </p:nvSpPr>
        <p:spPr>
          <a:xfrm>
            <a:off x="323528" y="260648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i="1" dirty="0" err="1" smtClean="0">
                <a:ln w="18000">
                  <a:solidFill>
                    <a:srgbClr val="9B2D1F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Governance</a:t>
            </a:r>
            <a:r>
              <a:rPr lang="it-IT" b="1" dirty="0" smtClean="0">
                <a:ln w="18000">
                  <a:solidFill>
                    <a:srgbClr val="9B2D1F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e diritto pubblico</a:t>
            </a:r>
            <a:endParaRPr lang="it-IT" b="1" dirty="0">
              <a:ln w="18000">
                <a:solidFill>
                  <a:srgbClr val="9B2D1F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3" name="Rettangolo arrotondato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srgbClr val="D34817">
                  <a:lumMod val="75000"/>
                </a:srgbClr>
              </a:solidFill>
            </a:endParaRPr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5025752" cy="497160"/>
          </a:xfrm>
        </p:spPr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122463" y="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122463" y="620688"/>
            <a:ext cx="8842025" cy="7200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CasellaDiTesto 15"/>
          <p:cNvSpPr txBox="1"/>
          <p:nvPr userDrawn="1"/>
        </p:nvSpPr>
        <p:spPr>
          <a:xfrm>
            <a:off x="323528" y="260648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i="1" dirty="0" err="1" smtClean="0">
                <a:ln w="18000">
                  <a:solidFill>
                    <a:srgbClr val="9B2D1F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Governance</a:t>
            </a:r>
            <a:r>
              <a:rPr lang="it-IT" b="1" dirty="0" smtClean="0">
                <a:ln w="18000">
                  <a:solidFill>
                    <a:srgbClr val="9B2D1F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e diritto pubblico</a:t>
            </a:r>
            <a:endParaRPr lang="it-IT" b="1" dirty="0">
              <a:ln w="18000">
                <a:solidFill>
                  <a:srgbClr val="9B2D1F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3" name="Rettangolo arrotondato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srgbClr val="D34817">
                  <a:lumMod val="75000"/>
                </a:srgbClr>
              </a:solidFill>
            </a:endParaRPr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5025752" cy="497160"/>
          </a:xfrm>
        </p:spPr>
        <p:txBody>
          <a:bodyPr/>
          <a:lstStyle/>
          <a:p>
            <a:r>
              <a:rPr lang="it-IT" dirty="0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122463" y="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122463" y="620688"/>
            <a:ext cx="8698009" cy="7200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CasellaDiTesto 15"/>
          <p:cNvSpPr txBox="1"/>
          <p:nvPr userDrawn="1"/>
        </p:nvSpPr>
        <p:spPr>
          <a:xfrm>
            <a:off x="323528" y="188640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 err="1" smtClean="0">
                <a:ln w="18000">
                  <a:solidFill>
                    <a:srgbClr val="9B2D1F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nstantia" pitchFamily="18" charset="0"/>
              </a:rPr>
              <a:t>Governance</a:t>
            </a:r>
            <a:r>
              <a:rPr lang="it-IT" sz="2400" b="1" dirty="0" smtClean="0">
                <a:ln w="18000">
                  <a:solidFill>
                    <a:srgbClr val="9B2D1F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nstantia" pitchFamily="18" charset="0"/>
              </a:rPr>
              <a:t> e diritto pubblico</a:t>
            </a:r>
            <a:endParaRPr lang="it-IT" sz="2400" b="1" dirty="0">
              <a:ln w="18000">
                <a:solidFill>
                  <a:srgbClr val="9B2D1F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nstantia" pitchFamily="18" charset="0"/>
            </a:endParaRPr>
          </a:p>
        </p:txBody>
      </p:sp>
      <p:pic>
        <p:nvPicPr>
          <p:cNvPr id="14" name="Immagine 13" descr="Logo_Universita_tes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100392" y="188640"/>
            <a:ext cx="847725" cy="1109663"/>
          </a:xfrm>
          <a:prstGeom prst="rect">
            <a:avLst/>
          </a:prstGeom>
        </p:spPr>
      </p:pic>
      <p:pic>
        <p:nvPicPr>
          <p:cNvPr id="15" name="Immagine 14" descr="Logo Università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100392" y="5733256"/>
            <a:ext cx="869082" cy="933394"/>
          </a:xfrm>
          <a:prstGeom prst="rect">
            <a:avLst/>
          </a:prstGeom>
        </p:spPr>
      </p:pic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3" name="Rettangolo arrotondato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srgbClr val="D34817">
                  <a:lumMod val="75000"/>
                </a:srgbClr>
              </a:solidFill>
            </a:endParaRPr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5025752" cy="497160"/>
          </a:xfrm>
        </p:spPr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122463" y="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122463" y="620688"/>
            <a:ext cx="8842025" cy="7200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CasellaDiTesto 15"/>
          <p:cNvSpPr txBox="1"/>
          <p:nvPr userDrawn="1"/>
        </p:nvSpPr>
        <p:spPr>
          <a:xfrm>
            <a:off x="323528" y="260648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i="1" dirty="0" err="1" smtClean="0">
                <a:ln w="18000">
                  <a:solidFill>
                    <a:srgbClr val="9B2D1F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Governance</a:t>
            </a:r>
            <a:r>
              <a:rPr lang="it-IT" b="1" dirty="0" smtClean="0">
                <a:ln w="18000">
                  <a:solidFill>
                    <a:srgbClr val="9B2D1F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e diritto pubblico</a:t>
            </a:r>
            <a:endParaRPr lang="it-IT" b="1" dirty="0">
              <a:ln w="18000">
                <a:solidFill>
                  <a:srgbClr val="9B2D1F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037F5-18AB-40DF-A697-C5668043F80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037F5-18AB-40DF-A697-C5668043F80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037F5-18AB-40DF-A697-C5668043F80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037F5-18AB-40DF-A697-C5668043F80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037F5-18AB-40DF-A697-C5668043F80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037F5-18AB-40DF-A697-C5668043F80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037F5-18AB-40DF-A697-C5668043F80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037F5-18AB-40DF-A697-C5668043F80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037F5-18AB-40DF-A697-C5668043F80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037F5-18AB-40DF-A697-C5668043F80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037F5-18AB-40DF-A697-C5668043F80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3B588-F65E-423E-AC91-0061BF20B17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8" name="Rettangolo arrotondato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1BCF6EC-3C9E-483A-A476-2F71EF6078BD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  <p:sldLayoutId id="2147483714" r:id="rId15"/>
    <p:sldLayoutId id="2147483715" r:id="rId16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 smtClean="0"/>
              <a:t>11/07/2011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 smtClean="0"/>
              <a:t>Dottorato in Studi costituzionalistici italiani, europei e transnazionali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9037F5-18AB-40DF-A697-C5668043F80A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 descr="Logo_Universita_tes.jpg"/>
          <p:cNvPicPr>
            <a:picLocks noChangeAspect="1"/>
          </p:cNvPicPr>
          <p:nvPr/>
        </p:nvPicPr>
        <p:blipFill>
          <a:blip r:embed="rId2" cstate="print">
            <a:lum bright="65000" contrast="-67000"/>
          </a:blip>
          <a:stretch>
            <a:fillRect/>
          </a:stretch>
        </p:blipFill>
        <p:spPr>
          <a:xfrm>
            <a:off x="5076056" y="1628800"/>
            <a:ext cx="3312368" cy="4335852"/>
          </a:xfrm>
          <a:prstGeom prst="rect">
            <a:avLst/>
          </a:prstGeom>
        </p:spPr>
      </p:pic>
      <p:pic>
        <p:nvPicPr>
          <p:cNvPr id="1026" name="Picture 2" descr="C:\Users\5538G\Documents\My Stationery\Logo Università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48680"/>
            <a:ext cx="4176464" cy="4480655"/>
          </a:xfrm>
          <a:prstGeom prst="rect">
            <a:avLst/>
          </a:prstGeom>
          <a:noFill/>
        </p:spPr>
      </p:pic>
      <p:sp>
        <p:nvSpPr>
          <p:cNvPr id="3" name="CasellaDiTesto 2"/>
          <p:cNvSpPr txBox="1"/>
          <p:nvPr/>
        </p:nvSpPr>
        <p:spPr>
          <a:xfrm>
            <a:off x="611560" y="692696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6000" i="1" dirty="0" err="1" smtClean="0">
                <a:solidFill>
                  <a:schemeClr val="accent2">
                    <a:lumMod val="75000"/>
                  </a:schemeClr>
                </a:solidFill>
                <a:latin typeface="Constantia" pitchFamily="18" charset="0"/>
              </a:rPr>
              <a:t>Governance</a:t>
            </a:r>
            <a:r>
              <a:rPr lang="it-IT" sz="6000" dirty="0" smtClean="0">
                <a:solidFill>
                  <a:schemeClr val="accent2">
                    <a:lumMod val="75000"/>
                  </a:schemeClr>
                </a:solidFill>
                <a:latin typeface="Constantia" pitchFamily="18" charset="0"/>
              </a:rPr>
              <a:t> e diritto pubblico</a:t>
            </a:r>
            <a:endParaRPr lang="it-IT" sz="6000" dirty="0">
              <a:solidFill>
                <a:schemeClr val="accent2">
                  <a:lumMod val="75000"/>
                </a:schemeClr>
              </a:solidFill>
              <a:latin typeface="Constantia" pitchFamily="18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971600" y="4869160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Dottorato in Studi costituzionalistici italiani, europei e transnazionali </a:t>
            </a:r>
          </a:p>
          <a:p>
            <a:pPr algn="ctr"/>
            <a:r>
              <a:rPr lang="it-IT" sz="2400" dirty="0" smtClean="0">
                <a:solidFill>
                  <a:schemeClr val="accent2">
                    <a:lumMod val="75000"/>
                  </a:schemeClr>
                </a:solidFill>
                <a:latin typeface="Constantia" pitchFamily="18" charset="0"/>
              </a:rPr>
              <a:t>Università degli Studi di Genova</a:t>
            </a:r>
          </a:p>
          <a:p>
            <a:pPr algn="ctr"/>
            <a:r>
              <a:rPr lang="it-IT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11 luglio 2011</a:t>
            </a:r>
            <a:endParaRPr lang="it-IT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043608" y="3212976"/>
            <a:ext cx="7200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800" dirty="0" smtClean="0">
                <a:solidFill>
                  <a:schemeClr val="accent2">
                    <a:lumMod val="75000"/>
                  </a:schemeClr>
                </a:solidFill>
                <a:latin typeface="Constantia" pitchFamily="18" charset="0"/>
              </a:rPr>
              <a:t>Monica </a:t>
            </a:r>
            <a:r>
              <a:rPr lang="it-IT" sz="4800" dirty="0" err="1" smtClean="0">
                <a:solidFill>
                  <a:schemeClr val="accent2">
                    <a:lumMod val="75000"/>
                  </a:schemeClr>
                </a:solidFill>
                <a:latin typeface="Constantia" pitchFamily="18" charset="0"/>
              </a:rPr>
              <a:t>Raiteri</a:t>
            </a:r>
            <a:endParaRPr lang="it-IT" sz="4800" dirty="0" smtClean="0">
              <a:solidFill>
                <a:schemeClr val="accent2">
                  <a:lumMod val="75000"/>
                </a:schemeClr>
              </a:solidFill>
              <a:latin typeface="Constantia" pitchFamily="18" charset="0"/>
            </a:endParaRPr>
          </a:p>
          <a:p>
            <a:pPr algn="ctr"/>
            <a:r>
              <a:rPr lang="it-IT" dirty="0" smtClean="0">
                <a:solidFill>
                  <a:schemeClr val="accent2">
                    <a:lumMod val="75000"/>
                  </a:schemeClr>
                </a:solidFill>
                <a:latin typeface="Constantia" pitchFamily="18" charset="0"/>
              </a:rPr>
              <a:t>Università degli Studi di Macerata</a:t>
            </a:r>
            <a:endParaRPr lang="it-IT" dirty="0">
              <a:solidFill>
                <a:schemeClr val="accent2">
                  <a:lumMod val="75000"/>
                </a:schemeClr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1</a:t>
            </a:fld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611560" y="1412776"/>
            <a:ext cx="7416824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3200" i="1" dirty="0" smtClean="0"/>
              <a:t>«</a:t>
            </a:r>
            <a:r>
              <a:rPr lang="it-IT" sz="3200" i="1" dirty="0" err="1" smtClean="0"/>
              <a:t>Governance</a:t>
            </a:r>
            <a:r>
              <a:rPr lang="it-IT" sz="3200" i="1" dirty="0" smtClean="0"/>
              <a:t>»</a:t>
            </a:r>
            <a:r>
              <a:rPr lang="it-IT" sz="3200" dirty="0" smtClean="0"/>
              <a:t> e «globalizzazione»: un destino comune?</a:t>
            </a:r>
          </a:p>
          <a:p>
            <a:pPr algn="just"/>
            <a:endParaRPr lang="it-IT" sz="3200" dirty="0" smtClean="0"/>
          </a:p>
          <a:p>
            <a:pPr marL="442913" indent="-442913" algn="just">
              <a:buFont typeface="Wingdings" pitchFamily="2" charset="2"/>
              <a:buChar char="§"/>
            </a:pPr>
            <a:r>
              <a:rPr lang="it-IT" sz="3200" dirty="0" smtClean="0"/>
              <a:t>Termine </a:t>
            </a:r>
            <a:r>
              <a:rPr lang="it-IT" sz="3200" dirty="0" smtClean="0"/>
              <a:t>polisemico (</a:t>
            </a:r>
            <a:r>
              <a:rPr lang="it-IT" sz="3200" dirty="0" err="1" smtClean="0"/>
              <a:t>Mayntz</a:t>
            </a:r>
            <a:r>
              <a:rPr lang="it-IT" sz="3200" dirty="0" smtClean="0"/>
              <a:t>, 1999)</a:t>
            </a:r>
            <a:endParaRPr lang="it-IT" sz="3200" dirty="0" smtClean="0"/>
          </a:p>
          <a:p>
            <a:pPr marL="442913" indent="-442913" algn="just">
              <a:buFont typeface="Wingdings" pitchFamily="2" charset="2"/>
              <a:buChar char="§"/>
            </a:pPr>
            <a:r>
              <a:rPr lang="it-IT" sz="3200" dirty="0" smtClean="0"/>
              <a:t>Nasce nel contesto economico (?) e poi sarà mutuato </a:t>
            </a:r>
            <a:r>
              <a:rPr lang="it-IT" sz="3200" dirty="0" smtClean="0"/>
              <a:t>in ambito politologico e giuridico</a:t>
            </a:r>
            <a:endParaRPr lang="it-IT" sz="3200" dirty="0" smtClean="0"/>
          </a:p>
          <a:p>
            <a:pPr marL="442913" indent="-442913" algn="just">
              <a:buFont typeface="Wingdings" pitchFamily="2" charset="2"/>
              <a:buChar char="§"/>
            </a:pPr>
            <a:r>
              <a:rPr lang="it-IT" sz="3200" dirty="0" smtClean="0"/>
              <a:t>Globalizzazione/</a:t>
            </a:r>
            <a:r>
              <a:rPr lang="it-IT" sz="3200" i="1" dirty="0" err="1" smtClean="0"/>
              <a:t>governance</a:t>
            </a:r>
            <a:r>
              <a:rPr lang="it-IT" sz="3200" dirty="0" smtClean="0"/>
              <a:t> </a:t>
            </a:r>
            <a:r>
              <a:rPr lang="it-IT" sz="3200" dirty="0" err="1" smtClean="0"/>
              <a:t>e</a:t>
            </a:r>
            <a:r>
              <a:rPr lang="it-IT" sz="3200" dirty="0" err="1" smtClean="0"/>
              <a:t>……………</a:t>
            </a:r>
            <a:endParaRPr lang="it-IT" sz="3200" dirty="0" smtClean="0"/>
          </a:p>
          <a:p>
            <a:pPr marL="442913" indent="-442913" algn="just"/>
            <a:r>
              <a:rPr lang="it-IT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it-IT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iritto pubblico</a:t>
            </a:r>
            <a:r>
              <a:rPr lang="it-IT" sz="3200" dirty="0" smtClean="0"/>
              <a:t> (perché no)?</a:t>
            </a:r>
            <a:endParaRPr lang="it-IT" sz="3200" dirty="0" smtClean="0"/>
          </a:p>
          <a:p>
            <a:pPr algn="just"/>
            <a:endParaRPr lang="it-I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2</a:t>
            </a:fld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95536" y="1268760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 smtClean="0"/>
              <a:t>Perché un sociologo si occupa di questo tema:</a:t>
            </a:r>
            <a:endParaRPr lang="it-IT" sz="32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95536" y="1988840"/>
            <a:ext cx="799288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3200" i="1" dirty="0" err="1" smtClean="0"/>
              <a:t>Governance</a:t>
            </a:r>
            <a:r>
              <a:rPr lang="it-IT" sz="3200" dirty="0" smtClean="0"/>
              <a:t> come analisi di </a:t>
            </a:r>
            <a:r>
              <a:rPr lang="it-IT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nuovi</a:t>
            </a:r>
            <a:r>
              <a:rPr lang="it-IT" sz="3200" dirty="0" smtClean="0"/>
              <a:t> sistemi che </a:t>
            </a:r>
            <a:r>
              <a:rPr lang="it-IT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“governano”</a:t>
            </a:r>
            <a:r>
              <a:rPr lang="it-IT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dirty="0" smtClean="0"/>
              <a:t>il comportamento di una molteplicità di attori che include gli stati, le organizzazioni, gli individui e altri attori collettivi e transnazionali attraverso una pluralità di </a:t>
            </a:r>
            <a:r>
              <a:rPr lang="it-IT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regioni</a:t>
            </a:r>
            <a:r>
              <a:rPr lang="it-IT" sz="3200" dirty="0" smtClean="0"/>
              <a:t>  [</a:t>
            </a:r>
            <a:r>
              <a:rPr lang="it-IT" sz="2800" dirty="0" smtClean="0"/>
              <a:t>Stato-nazione, Unione europea, ambito transnazionale e globale</a:t>
            </a:r>
            <a:r>
              <a:rPr lang="it-IT" sz="3200" dirty="0" smtClean="0"/>
              <a:t>] (</a:t>
            </a:r>
            <a:r>
              <a:rPr lang="it-IT" sz="3200" i="1" dirty="0" smtClean="0"/>
              <a:t>Symposium </a:t>
            </a:r>
            <a:r>
              <a:rPr lang="it-IT" sz="3200" dirty="0" smtClean="0"/>
              <a:t>su </a:t>
            </a:r>
            <a:r>
              <a:rPr lang="it-IT" sz="3200" i="1" dirty="0" smtClean="0"/>
              <a:t>New </a:t>
            </a:r>
            <a:r>
              <a:rPr lang="it-IT" sz="3200" i="1" dirty="0" err="1" smtClean="0"/>
              <a:t>Governance</a:t>
            </a:r>
            <a:r>
              <a:rPr lang="it-IT" sz="3200" i="1" dirty="0" smtClean="0"/>
              <a:t> and </a:t>
            </a:r>
            <a:r>
              <a:rPr lang="it-IT" sz="3200" i="1" dirty="0" err="1" smtClean="0"/>
              <a:t>Experimentalism</a:t>
            </a:r>
            <a:r>
              <a:rPr lang="it-IT" sz="3200" dirty="0" smtClean="0"/>
              <a:t>, «Wisconsin </a:t>
            </a:r>
            <a:r>
              <a:rPr lang="it-IT" sz="3200" dirty="0" err="1" smtClean="0"/>
              <a:t>L.R.</a:t>
            </a:r>
            <a:r>
              <a:rPr lang="it-IT" sz="3200" dirty="0" smtClean="0"/>
              <a:t>» 2010)</a:t>
            </a:r>
            <a:endParaRPr lang="it-IT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3</a:t>
            </a:fld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95536" y="1052736"/>
            <a:ext cx="77768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 smtClean="0"/>
              <a:t>Modi di teorizzare la (</a:t>
            </a:r>
            <a:r>
              <a:rPr lang="it-IT" sz="3200" i="1" dirty="0" smtClean="0"/>
              <a:t>global</a:t>
            </a:r>
            <a:r>
              <a:rPr lang="it-IT" sz="3200" dirty="0" smtClean="0"/>
              <a:t>) </a:t>
            </a:r>
            <a:r>
              <a:rPr lang="it-IT" sz="3200" i="1" dirty="0" err="1" smtClean="0"/>
              <a:t>governance</a:t>
            </a:r>
            <a:r>
              <a:rPr lang="it-IT" sz="3200" dirty="0" smtClean="0"/>
              <a:t>:</a:t>
            </a:r>
          </a:p>
          <a:p>
            <a:pPr>
              <a:buFont typeface="Wingdings" pitchFamily="2" charset="2"/>
              <a:buChar char="ü"/>
            </a:pPr>
            <a:r>
              <a:rPr lang="it-IT" sz="3200" dirty="0" smtClean="0"/>
              <a:t>Decentramento</a:t>
            </a:r>
          </a:p>
          <a:p>
            <a:pPr>
              <a:buFont typeface="Wingdings" pitchFamily="2" charset="2"/>
              <a:buChar char="ü"/>
            </a:pPr>
            <a:r>
              <a:rPr lang="it-IT" sz="3200" dirty="0" smtClean="0"/>
              <a:t>Devoluzione</a:t>
            </a:r>
          </a:p>
          <a:p>
            <a:pPr>
              <a:buFont typeface="Wingdings" pitchFamily="2" charset="2"/>
              <a:buChar char="ü"/>
            </a:pPr>
            <a:r>
              <a:rPr lang="it-IT" sz="3200" dirty="0" smtClean="0"/>
              <a:t>Federalismo</a:t>
            </a:r>
          </a:p>
          <a:p>
            <a:pPr>
              <a:buFont typeface="Wingdings" pitchFamily="2" charset="2"/>
              <a:buChar char="ü"/>
            </a:pPr>
            <a:r>
              <a:rPr lang="it-IT" sz="3200" dirty="0" smtClean="0"/>
              <a:t>Sussidiarietà</a:t>
            </a:r>
          </a:p>
          <a:p>
            <a:endParaRPr lang="it-IT" sz="3200" dirty="0" smtClean="0"/>
          </a:p>
          <a:p>
            <a:r>
              <a:rPr lang="it-IT" sz="3200" dirty="0" smtClean="0"/>
              <a:t>Il </a:t>
            </a:r>
            <a:r>
              <a:rPr lang="it-IT" sz="3200" i="1" dirty="0" err="1" smtClean="0"/>
              <a:t>decision</a:t>
            </a:r>
            <a:r>
              <a:rPr lang="it-IT" sz="3200" i="1" dirty="0" smtClean="0"/>
              <a:t> </a:t>
            </a:r>
            <a:r>
              <a:rPr lang="it-IT" sz="3200" i="1" dirty="0" err="1" smtClean="0"/>
              <a:t>making</a:t>
            </a:r>
            <a:r>
              <a:rPr lang="it-IT" sz="3200" i="1" dirty="0" smtClean="0"/>
              <a:t> </a:t>
            </a:r>
            <a:r>
              <a:rPr lang="it-IT" sz="3200" dirty="0" smtClean="0"/>
              <a:t>non è più centralizzato</a:t>
            </a:r>
          </a:p>
          <a:p>
            <a:endParaRPr lang="it-IT" sz="3200" dirty="0" smtClean="0"/>
          </a:p>
          <a:p>
            <a:endParaRPr lang="it-IT" sz="32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923928" y="2852936"/>
            <a:ext cx="4896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 smtClean="0"/>
              <a:t>Organizzazione delle relazioni tra diversi livelli di </a:t>
            </a:r>
            <a:r>
              <a:rPr lang="it-IT" sz="3200" i="1" dirty="0" err="1" smtClean="0"/>
              <a:t>government</a:t>
            </a:r>
            <a:endParaRPr lang="it-IT" sz="3200" i="1" dirty="0"/>
          </a:p>
        </p:txBody>
      </p:sp>
      <p:sp>
        <p:nvSpPr>
          <p:cNvPr id="7" name="Freccia circolare in giù 6"/>
          <p:cNvSpPr/>
          <p:nvPr/>
        </p:nvSpPr>
        <p:spPr>
          <a:xfrm>
            <a:off x="3635896" y="1772816"/>
            <a:ext cx="2592288" cy="10801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2915816" y="4581128"/>
            <a:ext cx="54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 smtClean="0"/>
              <a:t>Città</a:t>
            </a:r>
          </a:p>
          <a:p>
            <a:r>
              <a:rPr lang="it-IT" sz="3200" dirty="0" smtClean="0"/>
              <a:t>Regioni</a:t>
            </a:r>
          </a:p>
          <a:p>
            <a:r>
              <a:rPr lang="it-IT" sz="3200" dirty="0" smtClean="0"/>
              <a:t>Unità subnazionali e sovranazionali</a:t>
            </a:r>
            <a:endParaRPr lang="it-IT" sz="32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467544" y="4869160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TARGETS:</a:t>
            </a:r>
            <a:endParaRPr lang="it-IT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>
            <a:off x="5076056" y="1340768"/>
            <a:ext cx="1512168" cy="5760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4</a:t>
            </a:fld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95536" y="1340768"/>
            <a:ext cx="68407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3200" dirty="0" smtClean="0"/>
              <a:t>Rapporto tra </a:t>
            </a:r>
            <a:r>
              <a:rPr lang="it-IT" sz="3200" i="1" dirty="0" err="1" smtClean="0"/>
              <a:t>governance</a:t>
            </a:r>
            <a:r>
              <a:rPr lang="it-IT" sz="3200" dirty="0" smtClean="0"/>
              <a:t> e «taglia» del territorio statale (Ferrarese, pp. 86-87)</a:t>
            </a:r>
          </a:p>
          <a:p>
            <a:pPr algn="just"/>
            <a:endParaRPr lang="it-IT" sz="3200" dirty="0" smtClean="0"/>
          </a:p>
          <a:p>
            <a:pPr algn="just"/>
            <a:endParaRPr lang="it-IT" sz="3200" dirty="0"/>
          </a:p>
        </p:txBody>
      </p:sp>
      <p:sp>
        <p:nvSpPr>
          <p:cNvPr id="6" name="Freccia a destra 5"/>
          <p:cNvSpPr/>
          <p:nvPr/>
        </p:nvSpPr>
        <p:spPr>
          <a:xfrm>
            <a:off x="611560" y="2492896"/>
            <a:ext cx="1152128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835696" y="2564904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3200" dirty="0" smtClean="0"/>
              <a:t>Rapporto con la democrazia «rappresentativa»</a:t>
            </a:r>
            <a:endParaRPr lang="it-IT" sz="32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611560" y="3933056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 smtClean="0"/>
              <a:t>Rapporto tra livello locale, contesto nazionale e globale (</a:t>
            </a:r>
            <a:r>
              <a:rPr lang="it-IT" sz="3200" dirty="0" err="1" smtClean="0"/>
              <a:t>Lorenz</a:t>
            </a:r>
            <a:r>
              <a:rPr lang="it-IT" sz="3200" dirty="0" smtClean="0"/>
              <a:t>, p. 14)</a:t>
            </a:r>
            <a:endParaRPr lang="it-IT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A1A6E-AEB1-4DB0-A56A-877EEA8919BC}" type="slidenum">
              <a:rPr lang="it-IT" smtClean="0"/>
              <a:pPr/>
              <a:t>5</a:t>
            </a:fld>
            <a:endParaRPr lang="it-IT" dirty="0" smtClean="0"/>
          </a:p>
        </p:txBody>
      </p:sp>
      <p:sp>
        <p:nvSpPr>
          <p:cNvPr id="8" name="CasellaDiTesto 7"/>
          <p:cNvSpPr txBox="1"/>
          <p:nvPr/>
        </p:nvSpPr>
        <p:spPr>
          <a:xfrm>
            <a:off x="1331640" y="836712"/>
            <a:ext cx="424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i="1" dirty="0" err="1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FF3F2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Governance</a:t>
            </a:r>
            <a:endParaRPr lang="it-IT" sz="4000" i="1" dirty="0" smtClean="0">
              <a:ln>
                <a:solidFill>
                  <a:srgbClr val="C32D2E">
                    <a:lumMod val="60000"/>
                    <a:lumOff val="40000"/>
                  </a:srgbClr>
                </a:solidFill>
              </a:ln>
              <a:solidFill>
                <a:srgbClr val="FF3F2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475656" y="1628800"/>
            <a:ext cx="7056784" cy="3554819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90000" dist="50800" dir="5400000" sy="-100000" algn="bl" rotWithShape="0"/>
            <a:softEdge rad="63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it-IT" sz="2400" dirty="0" smtClean="0">
                <a:solidFill>
                  <a:prstClr val="black"/>
                </a:solidFill>
                <a:latin typeface="Gill Sans MT" pitchFamily="34" charset="0"/>
              </a:rPr>
              <a:t>Modalità di assunzione delle decisioni</a:t>
            </a:r>
          </a:p>
          <a:p>
            <a:pPr algn="just"/>
            <a:r>
              <a:rPr lang="it-IT" sz="2400" dirty="0" smtClean="0">
                <a:solidFill>
                  <a:prstClr val="black"/>
                </a:solidFill>
                <a:latin typeface="Gill Sans MT" pitchFamily="34" charset="0"/>
              </a:rPr>
              <a:t>(rapporto con il principio di maggioranza strumento tipico del modello di democrazia rappresentativa);</a:t>
            </a:r>
          </a:p>
          <a:p>
            <a:pPr algn="just"/>
            <a:endParaRPr lang="it-IT" sz="2400" dirty="0" smtClean="0">
              <a:solidFill>
                <a:prstClr val="black"/>
              </a:solidFill>
              <a:latin typeface="Gill Sans MT" pitchFamily="34" charset="0"/>
            </a:endParaRPr>
          </a:p>
          <a:p>
            <a:pPr algn="just"/>
            <a:r>
              <a:rPr lang="it-IT" sz="2400" dirty="0" err="1" smtClean="0">
                <a:solidFill>
                  <a:prstClr val="black"/>
                </a:solidFill>
                <a:latin typeface="Gill Sans MT" pitchFamily="34" charset="0"/>
              </a:rPr>
              <a:t>Riterritorializzazione</a:t>
            </a:r>
            <a:r>
              <a:rPr lang="it-IT" sz="2400" dirty="0" smtClean="0">
                <a:solidFill>
                  <a:prstClr val="black"/>
                </a:solidFill>
                <a:latin typeface="Gill Sans MT" pitchFamily="34" charset="0"/>
              </a:rPr>
              <a:t> dei processi decisionali:</a:t>
            </a:r>
          </a:p>
          <a:p>
            <a:pPr algn="just"/>
            <a:r>
              <a:rPr lang="it-IT" sz="2400" dirty="0" smtClean="0">
                <a:solidFill>
                  <a:prstClr val="black"/>
                </a:solidFill>
                <a:latin typeface="Gill Sans MT" pitchFamily="34" charset="0"/>
              </a:rPr>
              <a:t>Si rinsaldano le relazioni tra potere centrale e territorio che l’impianto dello Stato moderno aveva fortemente ridimensionato: es. patti territoriali, piani di zona, ecc. </a:t>
            </a:r>
          </a:p>
          <a:p>
            <a:pPr algn="just"/>
            <a:endParaRPr lang="it-IT" sz="900" dirty="0" smtClean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6</a:t>
            </a:fld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51520" y="836712"/>
            <a:ext cx="799288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3200" dirty="0" smtClean="0"/>
              <a:t>La </a:t>
            </a:r>
            <a:r>
              <a:rPr lang="it-IT" sz="3200" i="1" dirty="0" err="1" smtClean="0"/>
              <a:t>governance</a:t>
            </a:r>
            <a:r>
              <a:rPr lang="it-IT" sz="3200" dirty="0" smtClean="0"/>
              <a:t> si sostituisce a pregresse esperienze di regolazione (stato regolatore, stato monopolista, ecc.) nei casi:</a:t>
            </a:r>
          </a:p>
          <a:p>
            <a:pPr algn="just"/>
            <a:endParaRPr lang="it-IT" sz="3200" dirty="0" smtClean="0"/>
          </a:p>
          <a:p>
            <a:pPr marL="354013" indent="-354013" algn="just">
              <a:buFont typeface="Wingdings" pitchFamily="2" charset="2"/>
              <a:buChar char="ü"/>
            </a:pPr>
            <a:r>
              <a:rPr lang="it-IT" sz="3200" dirty="0" smtClean="0"/>
              <a:t>di </a:t>
            </a:r>
            <a:r>
              <a:rPr lang="it-IT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incertezza strategica </a:t>
            </a:r>
            <a:r>
              <a:rPr lang="it-IT" sz="3200" dirty="0" smtClean="0"/>
              <a:t>(fallimento dei mercati e delle </a:t>
            </a:r>
            <a:r>
              <a:rPr lang="it-IT" sz="3200" dirty="0" smtClean="0"/>
              <a:t>gerarchie: cfr. </a:t>
            </a:r>
            <a:r>
              <a:rPr lang="it-IT" sz="3200" dirty="0" err="1" smtClean="0"/>
              <a:t>Williamson</a:t>
            </a:r>
            <a:r>
              <a:rPr lang="it-IT" sz="3200" dirty="0" smtClean="0"/>
              <a:t>);</a:t>
            </a:r>
            <a:endParaRPr lang="it-IT" sz="3200" dirty="0" smtClean="0"/>
          </a:p>
          <a:p>
            <a:pPr marL="354013" indent="-354013" algn="just">
              <a:buFont typeface="Wingdings" pitchFamily="2" charset="2"/>
              <a:buChar char="ü"/>
            </a:pPr>
            <a:r>
              <a:rPr lang="it-IT" sz="3200" dirty="0" smtClean="0"/>
              <a:t>in cui è necessaria una </a:t>
            </a:r>
            <a:r>
              <a:rPr lang="it-IT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interdipendenza </a:t>
            </a:r>
            <a:r>
              <a:rPr lang="it-IT" sz="3200" dirty="0" smtClean="0"/>
              <a:t>(integrazione o coordinamento) perché le modalità regolative hanno prodotto </a:t>
            </a:r>
            <a:r>
              <a:rPr lang="it-IT" sz="3200" dirty="0" err="1" smtClean="0"/>
              <a:t>esternalità</a:t>
            </a:r>
            <a:r>
              <a:rPr lang="it-IT" sz="3200" dirty="0" smtClean="0"/>
              <a:t> o conflitti </a:t>
            </a:r>
            <a:r>
              <a:rPr lang="it-IT" sz="2400" dirty="0" smtClean="0"/>
              <a:t>(es. «armonizzazione» come premessa degli scambi commerciali nella UE)</a:t>
            </a:r>
            <a:endParaRPr lang="it-I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251520" y="2060848"/>
            <a:ext cx="57606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7</a:t>
            </a:fld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23528" y="1124744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400" dirty="0" smtClean="0"/>
              <a:t>La </a:t>
            </a:r>
            <a:r>
              <a:rPr lang="it-IT" sz="2400" i="1" dirty="0" err="1" smtClean="0"/>
              <a:t>governance</a:t>
            </a:r>
            <a:r>
              <a:rPr lang="it-IT" sz="2400" dirty="0" smtClean="0"/>
              <a:t> implica quindi una critica all’ideologia efficientistica in economia e alla legittimazione della </a:t>
            </a:r>
            <a:r>
              <a:rPr lang="it-IT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centralità</a:t>
            </a:r>
            <a:r>
              <a:rPr lang="it-IT" sz="2400" dirty="0" smtClean="0"/>
              <a:t> dello stato </a:t>
            </a:r>
            <a:endParaRPr lang="it-IT" sz="24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51520" y="2060848"/>
            <a:ext cx="806489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smtClean="0"/>
              <a:t>Dal </a:t>
            </a:r>
            <a:r>
              <a:rPr lang="it-IT" sz="2800" i="1" dirty="0" err="1" smtClean="0"/>
              <a:t>government</a:t>
            </a:r>
            <a:r>
              <a:rPr lang="it-IT" sz="2800" dirty="0" smtClean="0"/>
              <a:t> (regolazione) alla </a:t>
            </a:r>
            <a:r>
              <a:rPr lang="it-IT" sz="2800" i="1" dirty="0" err="1" smtClean="0"/>
              <a:t>governance</a:t>
            </a:r>
            <a:r>
              <a:rPr lang="it-IT" sz="2800" dirty="0" smtClean="0"/>
              <a:t>:</a:t>
            </a:r>
          </a:p>
          <a:p>
            <a:pPr algn="just"/>
            <a:endParaRPr lang="it-IT" sz="1200" dirty="0" smtClean="0"/>
          </a:p>
          <a:p>
            <a:pPr algn="just"/>
            <a:r>
              <a:rPr lang="it-IT" sz="2800" dirty="0" smtClean="0"/>
              <a:t>costruzione di relazioni tra lo stato e varie componenti della “società civile”: individui, comunità, imprese, associazioni (religiose, ecc.) attraverso procedure che sottolineano la volontà, la cooperazione, la responsabilità, la flessibilità, la </a:t>
            </a:r>
            <a:r>
              <a:rPr lang="it-IT" sz="2800" i="1" dirty="0" smtClean="0"/>
              <a:t>partnership</a:t>
            </a:r>
            <a:r>
              <a:rPr lang="it-IT" sz="2800" dirty="0" smtClean="0"/>
              <a:t> e la partecipazione.</a:t>
            </a:r>
          </a:p>
          <a:p>
            <a:pPr algn="just"/>
            <a:r>
              <a:rPr lang="it-IT" sz="2800" dirty="0" smtClean="0"/>
              <a:t>Il decentramento si manifesta come una dispersione del potere dallo stato a soggetti collettivi:</a:t>
            </a:r>
            <a:r>
              <a:rPr lang="it-IT" sz="2800" b="1" dirty="0" smtClean="0">
                <a:solidFill>
                  <a:srgbClr val="FF0000"/>
                </a:solidFill>
              </a:rPr>
              <a:t> </a:t>
            </a:r>
            <a:r>
              <a:rPr lang="it-IT" sz="2800" dirty="0" smtClean="0"/>
              <a:t>non ci sono attori </a:t>
            </a:r>
            <a:r>
              <a:rPr lang="it-IT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dominanti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755576" y="764704"/>
            <a:ext cx="712879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800" dirty="0"/>
              <a:t>Cinque principi sono alla base della buona </a:t>
            </a:r>
            <a:r>
              <a:rPr lang="it-IT" sz="2800" i="1" dirty="0" err="1"/>
              <a:t>governance</a:t>
            </a:r>
            <a:r>
              <a:rPr lang="it-IT" sz="2800" i="1" dirty="0"/>
              <a:t> </a:t>
            </a:r>
            <a:r>
              <a:rPr lang="it-IT" sz="2800" dirty="0"/>
              <a:t>e dei cambiamenti proposti </a:t>
            </a:r>
            <a:r>
              <a:rPr lang="it-IT" sz="2800" dirty="0" smtClean="0"/>
              <a:t>nel presente </a:t>
            </a:r>
            <a:r>
              <a:rPr lang="it-IT" sz="2800" dirty="0"/>
              <a:t>Libro bianco: </a:t>
            </a:r>
            <a:r>
              <a:rPr lang="it-IT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apertura, partecipazione, responsabilità, efficacia e coerenza</a:t>
            </a:r>
            <a:r>
              <a:rPr lang="it-IT" sz="2800" i="1" dirty="0"/>
              <a:t>.</a:t>
            </a:r>
          </a:p>
          <a:p>
            <a:pPr algn="just"/>
            <a:r>
              <a:rPr lang="it-IT" sz="2800" dirty="0"/>
              <a:t>Ciascuno di essi è essenziale al fine d'instaurare </a:t>
            </a:r>
            <a:r>
              <a:rPr lang="it-IT" sz="2800" dirty="0" smtClean="0"/>
              <a:t>una </a:t>
            </a:r>
            <a:r>
              <a:rPr lang="it-IT" sz="2800" i="1" dirty="0" err="1" smtClean="0"/>
              <a:t>governance</a:t>
            </a:r>
            <a:r>
              <a:rPr lang="it-IT" sz="2800" i="1" dirty="0" smtClean="0"/>
              <a:t> </a:t>
            </a:r>
            <a:r>
              <a:rPr lang="it-IT" sz="2800" i="1" dirty="0"/>
              <a:t>più democratica. </a:t>
            </a:r>
            <a:r>
              <a:rPr lang="it-IT" sz="2800" dirty="0" smtClean="0"/>
              <a:t>Tali</a:t>
            </a:r>
            <a:r>
              <a:rPr lang="it-IT" sz="2800" i="1" dirty="0" smtClean="0"/>
              <a:t> </a:t>
            </a:r>
            <a:r>
              <a:rPr lang="it-IT" sz="2800" dirty="0" smtClean="0"/>
              <a:t>principi </a:t>
            </a:r>
            <a:r>
              <a:rPr lang="it-IT" sz="2800" dirty="0"/>
              <a:t>costituiscono il fondamento della democrazia e del principio di legalità </a:t>
            </a:r>
            <a:r>
              <a:rPr lang="it-IT" sz="2800" dirty="0" smtClean="0"/>
              <a:t>negli Stati </a:t>
            </a:r>
            <a:r>
              <a:rPr lang="it-IT" sz="2800" dirty="0"/>
              <a:t>membri, ma si applicano a tutti i livelli di governo: globale, europeo, </a:t>
            </a:r>
            <a:r>
              <a:rPr lang="it-IT" sz="2800" dirty="0" smtClean="0"/>
              <a:t>nazionale, regionale </a:t>
            </a:r>
            <a:r>
              <a:rPr lang="it-IT" sz="2800" dirty="0"/>
              <a:t>e locale. Essi rivestono particolare rilievo per </a:t>
            </a:r>
            <a:r>
              <a:rPr lang="it-IT" sz="2800" dirty="0" smtClean="0"/>
              <a:t>l’</a:t>
            </a:r>
            <a:r>
              <a:rPr lang="it-IT" sz="2800" dirty="0" err="1" smtClean="0"/>
              <a:t>Unione…</a:t>
            </a:r>
            <a:endParaRPr lang="it-IT" sz="28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827584" y="5589240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Commissione delle Comunità Europee, </a:t>
            </a:r>
            <a:r>
              <a:rPr lang="it-IT" b="1" dirty="0"/>
              <a:t>LA </a:t>
            </a:r>
            <a:r>
              <a:rPr lang="it-IT" b="1" i="1" dirty="0"/>
              <a:t>GOVERNANCE </a:t>
            </a:r>
            <a:r>
              <a:rPr lang="it-IT" b="1" i="1" dirty="0" smtClean="0"/>
              <a:t>EUROPEA. </a:t>
            </a:r>
            <a:r>
              <a:rPr lang="it-IT" b="1" dirty="0" smtClean="0"/>
              <a:t>UN </a:t>
            </a:r>
            <a:r>
              <a:rPr lang="it-IT" b="1" dirty="0"/>
              <a:t>LIBRO </a:t>
            </a:r>
            <a:r>
              <a:rPr lang="it-IT" b="1" dirty="0" smtClean="0"/>
              <a:t>BIANCO, 2001</a:t>
            </a:r>
            <a:endParaRPr lang="it-IT" dirty="0"/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9</a:t>
            </a:fld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23528" y="1052736"/>
            <a:ext cx="8280920" cy="2088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i="1" dirty="0" smtClean="0"/>
              <a:t>New </a:t>
            </a:r>
            <a:r>
              <a:rPr lang="it-IT" sz="3200" i="1" dirty="0" err="1" smtClean="0"/>
              <a:t>governance</a:t>
            </a:r>
            <a:r>
              <a:rPr lang="it-IT" sz="3200" i="1" dirty="0" smtClean="0"/>
              <a:t> </a:t>
            </a:r>
            <a:r>
              <a:rPr lang="it-IT" sz="3200" dirty="0" smtClean="0"/>
              <a:t>in Europa:</a:t>
            </a:r>
          </a:p>
          <a:p>
            <a:r>
              <a:rPr lang="it-IT" sz="3200" dirty="0" smtClean="0"/>
              <a:t>Modello </a:t>
            </a:r>
            <a:r>
              <a:rPr lang="it-IT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top-down</a:t>
            </a:r>
          </a:p>
          <a:p>
            <a:pPr algn="just"/>
            <a:r>
              <a:rPr lang="it-IT" sz="3200" dirty="0" smtClean="0"/>
              <a:t>architettura istituzionale orientata al </a:t>
            </a:r>
            <a:r>
              <a:rPr lang="it-IT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coordinamento</a:t>
            </a:r>
            <a:r>
              <a:rPr lang="it-IT" sz="3200" dirty="0" smtClean="0"/>
              <a:t> di politiche nazionali divergenti </a:t>
            </a:r>
            <a:endParaRPr lang="it-IT" sz="32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467544" y="3573016"/>
            <a:ext cx="82809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3200" i="1" dirty="0" smtClean="0"/>
              <a:t>New </a:t>
            </a:r>
            <a:r>
              <a:rPr lang="it-IT" sz="3200" i="1" dirty="0" err="1" smtClean="0"/>
              <a:t>governance</a:t>
            </a:r>
            <a:r>
              <a:rPr lang="it-IT" sz="3200" i="1" dirty="0" smtClean="0"/>
              <a:t> </a:t>
            </a:r>
            <a:r>
              <a:rPr lang="it-IT" sz="3200" dirty="0" smtClean="0"/>
              <a:t>negli Stati Uniti:</a:t>
            </a:r>
          </a:p>
          <a:p>
            <a:pPr algn="just"/>
            <a:r>
              <a:rPr lang="it-IT" sz="3200" dirty="0" smtClean="0"/>
              <a:t>Modello </a:t>
            </a:r>
            <a:r>
              <a:rPr lang="it-IT" sz="3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bottom-up</a:t>
            </a:r>
            <a:r>
              <a:rPr lang="it-IT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dirty="0" smtClean="0"/>
              <a:t>anche per quanto riguarda l’individuazione del problemi</a:t>
            </a:r>
          </a:p>
          <a:p>
            <a:pPr algn="just"/>
            <a:r>
              <a:rPr lang="it-IT" sz="3200" dirty="0" smtClean="0"/>
              <a:t>Orientamento </a:t>
            </a:r>
            <a:r>
              <a:rPr lang="it-IT" sz="3200" i="1" dirty="0" err="1" smtClean="0"/>
              <a:t>problem-solving</a:t>
            </a:r>
            <a:endParaRPr lang="it-IT" sz="3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539552" y="764704"/>
            <a:ext cx="770485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800" dirty="0"/>
              <a:t>L’applicazione di questi cinque punti va a sostegno dei principi </a:t>
            </a:r>
            <a:r>
              <a:rPr lang="it-IT" sz="2800" dirty="0" smtClean="0"/>
              <a:t>di </a:t>
            </a:r>
            <a:r>
              <a:rPr lang="it-IT" sz="2800" b="1" dirty="0" smtClean="0"/>
              <a:t>proporzionalità </a:t>
            </a:r>
            <a:r>
              <a:rPr lang="it-IT" sz="2800" b="1" dirty="0"/>
              <a:t>e </a:t>
            </a:r>
            <a:r>
              <a:rPr lang="it-IT" sz="2800" b="1" dirty="0" smtClean="0"/>
              <a:t>di sussidiarietà</a:t>
            </a:r>
            <a:r>
              <a:rPr lang="it-IT" sz="2800" b="1" dirty="0"/>
              <a:t>. </a:t>
            </a:r>
            <a:endParaRPr lang="it-IT" sz="2800" b="1" dirty="0" smtClean="0"/>
          </a:p>
          <a:p>
            <a:pPr algn="just"/>
            <a:r>
              <a:rPr lang="it-IT" sz="2800" dirty="0" smtClean="0"/>
              <a:t>Dalla </a:t>
            </a:r>
            <a:r>
              <a:rPr lang="it-IT" sz="2800" dirty="0"/>
              <a:t>prima elaborazione di una politica fino </a:t>
            </a:r>
            <a:r>
              <a:rPr lang="it-IT" sz="2800" dirty="0" smtClean="0"/>
              <a:t>alla sua </a:t>
            </a:r>
            <a:r>
              <a:rPr lang="it-IT" sz="2800" dirty="0"/>
              <a:t>esecuzione, la scelta del livello al quale intervenire (dal livello comunitario </a:t>
            </a:r>
            <a:r>
              <a:rPr lang="it-IT" sz="2800" dirty="0" smtClean="0"/>
              <a:t>a quello </a:t>
            </a:r>
            <a:r>
              <a:rPr lang="it-IT" sz="2800" dirty="0"/>
              <a:t>locale) e degli strumenti da utilizzare deve essere proporzionata agli </a:t>
            </a:r>
            <a:r>
              <a:rPr lang="it-IT" sz="2800" dirty="0" smtClean="0"/>
              <a:t>obiettivi perseguiti</a:t>
            </a:r>
            <a:r>
              <a:rPr lang="it-IT" sz="2800" dirty="0"/>
              <a:t>. Ciò significa che quando si avvia un'iniziativa è fondamentale </a:t>
            </a:r>
            <a:r>
              <a:rPr lang="it-IT" sz="2800" dirty="0" smtClean="0"/>
              <a:t>verificare sistematicamente </a:t>
            </a:r>
            <a:r>
              <a:rPr lang="it-IT" sz="2800" dirty="0"/>
              <a:t>(a) se un'azione pubblica </a:t>
            </a:r>
            <a:r>
              <a:rPr lang="it-IT" sz="2800" dirty="0" smtClean="0"/>
              <a:t>è veramente </a:t>
            </a:r>
            <a:r>
              <a:rPr lang="it-IT" sz="2800" dirty="0"/>
              <a:t>necessaria, (b) se il </a:t>
            </a:r>
            <a:r>
              <a:rPr lang="it-IT" sz="2800" dirty="0" smtClean="0"/>
              <a:t>livello europeo </a:t>
            </a:r>
            <a:r>
              <a:rPr lang="it-IT" sz="2800" dirty="0"/>
              <a:t>è quello più opportuno e (c) se le misure proposte sono proporzionate </a:t>
            </a:r>
            <a:r>
              <a:rPr lang="it-IT" sz="2800" dirty="0" smtClean="0"/>
              <a:t>agli obiettivi</a:t>
            </a:r>
            <a:r>
              <a:rPr lang="it-IT" sz="2800" dirty="0"/>
              <a:t>.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611560" y="5589241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Commissione delle Comunità Europee, </a:t>
            </a:r>
            <a:r>
              <a:rPr lang="it-IT" b="1" dirty="0"/>
              <a:t>LA </a:t>
            </a:r>
            <a:r>
              <a:rPr lang="it-IT" b="1" i="1" dirty="0"/>
              <a:t>GOVERNANCE </a:t>
            </a:r>
            <a:r>
              <a:rPr lang="it-IT" b="1" i="1" dirty="0" smtClean="0"/>
              <a:t>EUROPEA. </a:t>
            </a:r>
            <a:r>
              <a:rPr lang="it-IT" b="1" dirty="0" smtClean="0"/>
              <a:t>UN </a:t>
            </a:r>
            <a:r>
              <a:rPr lang="it-IT" b="1" dirty="0"/>
              <a:t>LIBRO </a:t>
            </a:r>
            <a:r>
              <a:rPr lang="it-IT" b="1" dirty="0" smtClean="0"/>
              <a:t>BIANCO, 2001</a:t>
            </a:r>
            <a:endParaRPr lang="it-IT" dirty="0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10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539552" y="836713"/>
            <a:ext cx="76328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400" i="1" dirty="0"/>
              <a:t>Far partecipare la società </a:t>
            </a:r>
            <a:r>
              <a:rPr lang="it-IT" sz="2400" i="1" dirty="0" err="1"/>
              <a:t>civile…</a:t>
            </a:r>
            <a:endParaRPr lang="it-IT" sz="2400" i="1" dirty="0"/>
          </a:p>
          <a:p>
            <a:pPr algn="just"/>
            <a:r>
              <a:rPr lang="it-IT" sz="2400" dirty="0"/>
              <a:t>La società civile svolge un ruolo importante, poiché esprime le preoccupazioni </a:t>
            </a:r>
            <a:r>
              <a:rPr lang="it-IT" sz="2400" dirty="0" smtClean="0"/>
              <a:t>dei cittadini </a:t>
            </a:r>
            <a:r>
              <a:rPr lang="it-IT" sz="2400" dirty="0"/>
              <a:t>e fornisce servizi in risposta alle esigenze di </a:t>
            </a:r>
            <a:r>
              <a:rPr lang="it-IT" sz="2400" dirty="0" smtClean="0"/>
              <a:t>tutti. </a:t>
            </a:r>
            <a:r>
              <a:rPr lang="it-IT" sz="2400" dirty="0"/>
              <a:t>Le chiese e le </a:t>
            </a:r>
            <a:r>
              <a:rPr lang="it-IT" sz="2400" dirty="0" smtClean="0"/>
              <a:t>comunità religiose </a:t>
            </a:r>
            <a:r>
              <a:rPr lang="it-IT" sz="2400" dirty="0"/>
              <a:t>hanno un particolare contributo da apportare. Le organizzazioni </a:t>
            </a:r>
            <a:r>
              <a:rPr lang="it-IT" sz="2400" dirty="0" smtClean="0"/>
              <a:t>che costituiscono </a:t>
            </a:r>
            <a:r>
              <a:rPr lang="it-IT" sz="2400" dirty="0"/>
              <a:t>la società civile mobilitano il pubblico a sostegno, per esempio, di chi </a:t>
            </a:r>
            <a:r>
              <a:rPr lang="it-IT" sz="2400" dirty="0" smtClean="0"/>
              <a:t>è vittima </a:t>
            </a:r>
            <a:r>
              <a:rPr lang="it-IT" sz="2400" dirty="0"/>
              <a:t>di esclusione o di discriminazione. L'Unione ha favorito lo sviluppo </a:t>
            </a:r>
            <a:r>
              <a:rPr lang="it-IT" sz="2400" dirty="0" smtClean="0"/>
              <a:t>della società </a:t>
            </a:r>
            <a:r>
              <a:rPr lang="it-IT" sz="2400" dirty="0"/>
              <a:t>civile organizzata nei paesi candidati, quale parte della loro </a:t>
            </a:r>
            <a:r>
              <a:rPr lang="it-IT" sz="2400" dirty="0" smtClean="0"/>
              <a:t>preparazione all'adesione</a:t>
            </a:r>
            <a:r>
              <a:rPr lang="it-IT" sz="2400" dirty="0"/>
              <a:t>. Le organizzazioni non governative hanno un ruolo importante a </a:t>
            </a:r>
            <a:r>
              <a:rPr lang="it-IT" sz="2400" dirty="0" smtClean="0"/>
              <a:t>livello mondiale </a:t>
            </a:r>
            <a:r>
              <a:rPr lang="it-IT" sz="2400" dirty="0"/>
              <a:t>nella politica dello sviluppo, spesso come segnale dell'orientamento </a:t>
            </a:r>
            <a:r>
              <a:rPr lang="it-IT" sz="2400" dirty="0" smtClean="0"/>
              <a:t>che prenderà </a:t>
            </a:r>
            <a:r>
              <a:rPr lang="it-IT" sz="2400" dirty="0"/>
              <a:t>il dibattito politico.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611560" y="5517232"/>
            <a:ext cx="7560840" cy="648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Commissione delle Comunità Europee, </a:t>
            </a:r>
            <a:r>
              <a:rPr lang="it-IT" b="1" dirty="0"/>
              <a:t>LA </a:t>
            </a:r>
            <a:r>
              <a:rPr lang="it-IT" b="1" i="1" dirty="0"/>
              <a:t>GOVERNANCE </a:t>
            </a:r>
            <a:r>
              <a:rPr lang="it-IT" b="1" i="1" dirty="0" smtClean="0"/>
              <a:t>EUROPEA. </a:t>
            </a:r>
            <a:r>
              <a:rPr lang="it-IT" b="1" dirty="0" smtClean="0"/>
              <a:t>UN </a:t>
            </a:r>
            <a:r>
              <a:rPr lang="it-IT" b="1" dirty="0"/>
              <a:t>LIBRO </a:t>
            </a:r>
            <a:r>
              <a:rPr lang="it-IT" b="1" dirty="0" smtClean="0"/>
              <a:t>BIANCO, 2001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27584" y="908720"/>
            <a:ext cx="69847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400" dirty="0"/>
              <a:t>La </a:t>
            </a:r>
            <a:r>
              <a:rPr lang="it-IT" sz="2400" i="1" dirty="0"/>
              <a:t>società civile </a:t>
            </a:r>
            <a:r>
              <a:rPr lang="it-IT" sz="2400" dirty="0"/>
              <a:t>comprende le organizzazioni sindacali e le associazioni padronali (le "parti sociali</a:t>
            </a:r>
            <a:r>
              <a:rPr lang="it-IT" sz="2400" dirty="0" smtClean="0"/>
              <a:t>"), le </a:t>
            </a:r>
            <a:r>
              <a:rPr lang="it-IT" sz="2400" dirty="0"/>
              <a:t>organizzazioni non governative, le associazioni professionali, le organizzazioni di carità, </a:t>
            </a:r>
            <a:r>
              <a:rPr lang="it-IT" sz="2400" dirty="0" smtClean="0"/>
              <a:t>le organizzazioni </a:t>
            </a:r>
            <a:r>
              <a:rPr lang="it-IT" sz="2400" dirty="0"/>
              <a:t>di base, le organizzazioni che cointeressano i cittadini nella vita locale e comunale, </a:t>
            </a:r>
            <a:r>
              <a:rPr lang="it-IT" sz="2400" dirty="0" smtClean="0"/>
              <a:t>con un </a:t>
            </a:r>
            <a:r>
              <a:rPr lang="it-IT" sz="2400" dirty="0"/>
              <a:t>particolare contributo delle chiese e delle comunità religiose. Per una definizione più precisa </a:t>
            </a:r>
            <a:r>
              <a:rPr lang="it-IT" sz="2400" dirty="0" smtClean="0"/>
              <a:t>della società </a:t>
            </a:r>
            <a:r>
              <a:rPr lang="it-IT" sz="2400" dirty="0"/>
              <a:t>civile organizzata, </a:t>
            </a:r>
            <a:r>
              <a:rPr lang="it-IT" sz="2400" dirty="0" err="1"/>
              <a:t>vedasi</a:t>
            </a:r>
            <a:r>
              <a:rPr lang="it-IT" sz="2400" dirty="0"/>
              <a:t> il parere del Comitato economico e sociale riguardante </a:t>
            </a:r>
            <a:r>
              <a:rPr lang="it-IT" sz="2400" dirty="0" smtClean="0"/>
              <a:t>“Il </a:t>
            </a:r>
            <a:r>
              <a:rPr lang="it-IT" sz="2400" dirty="0"/>
              <a:t>ruolo e </a:t>
            </a:r>
            <a:r>
              <a:rPr lang="it-IT" sz="2400" dirty="0" smtClean="0"/>
              <a:t>il contributo </a:t>
            </a:r>
            <a:r>
              <a:rPr lang="it-IT" sz="2400" dirty="0"/>
              <a:t>della società civile organizzata nella costruzione </a:t>
            </a:r>
            <a:r>
              <a:rPr lang="it-IT" sz="2400" dirty="0" smtClean="0"/>
              <a:t>europea”, </a:t>
            </a:r>
            <a:r>
              <a:rPr lang="it-IT" sz="2400" dirty="0" err="1" smtClean="0"/>
              <a:t>GU.CE</a:t>
            </a:r>
            <a:r>
              <a:rPr lang="it-IT" sz="2400" dirty="0" smtClean="0"/>
              <a:t>. </a:t>
            </a:r>
            <a:r>
              <a:rPr lang="it-IT" sz="2400" dirty="0"/>
              <a:t>329 del 17.11.1999, p.30.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755576" y="5373216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Commissione delle Comunità Europee, </a:t>
            </a:r>
            <a:r>
              <a:rPr lang="it-IT" b="1" dirty="0"/>
              <a:t>LA </a:t>
            </a:r>
            <a:r>
              <a:rPr lang="it-IT" b="1" i="1" dirty="0"/>
              <a:t>GOVERNANCE </a:t>
            </a:r>
            <a:r>
              <a:rPr lang="it-IT" b="1" i="1" dirty="0" smtClean="0"/>
              <a:t>EUROPEA. </a:t>
            </a:r>
            <a:r>
              <a:rPr lang="it-IT" b="1" dirty="0" smtClean="0"/>
              <a:t>UN </a:t>
            </a:r>
            <a:r>
              <a:rPr lang="it-IT" b="1" dirty="0"/>
              <a:t>LIBRO </a:t>
            </a:r>
            <a:r>
              <a:rPr lang="it-IT" b="1" dirty="0" smtClean="0"/>
              <a:t>BIANCO, 2001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13</a:t>
            </a:fld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539552" y="2060848"/>
            <a:ext cx="80648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6600" dirty="0" smtClean="0"/>
              <a:t>E’ legittimo dubitare che la «</a:t>
            </a:r>
            <a:r>
              <a:rPr lang="it-IT" sz="6600" i="1" dirty="0" err="1" smtClean="0"/>
              <a:t>governance</a:t>
            </a:r>
            <a:r>
              <a:rPr lang="it-IT" sz="6600" dirty="0" smtClean="0"/>
              <a:t>» sia un fenomeno recente?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14</a:t>
            </a:fld>
            <a:endParaRPr lang="it-IT"/>
          </a:p>
        </p:txBody>
      </p:sp>
      <p:sp>
        <p:nvSpPr>
          <p:cNvPr id="3" name="Rettangolo 2"/>
          <p:cNvSpPr>
            <a:spLocks noChangeArrowheads="1"/>
          </p:cNvSpPr>
          <p:nvPr/>
        </p:nvSpPr>
        <p:spPr bwMode="auto">
          <a:xfrm>
            <a:off x="539552" y="1268760"/>
            <a:ext cx="7992888" cy="4401205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2000" dirty="0" err="1" smtClean="0">
                <a:solidFill>
                  <a:prstClr val="black"/>
                </a:solidFill>
                <a:latin typeface="Eras Bold ITC" pitchFamily="34" charset="0"/>
              </a:rPr>
              <a:t>…molti</a:t>
            </a:r>
            <a:r>
              <a:rPr lang="it-IT" sz="2000" dirty="0" smtClean="0">
                <a:solidFill>
                  <a:prstClr val="black"/>
                </a:solidFill>
                <a:latin typeface="Eras Bold ITC" pitchFamily="34" charset="0"/>
              </a:rPr>
              <a:t> </a:t>
            </a:r>
            <a:r>
              <a:rPr lang="it-IT" sz="2000" dirty="0">
                <a:solidFill>
                  <a:prstClr val="black"/>
                </a:solidFill>
                <a:latin typeface="Eras Bold ITC" pitchFamily="34" charset="0"/>
              </a:rPr>
              <a:t>osservatori hanno notato una confusione del pubblico e del privato. Un aspetto saliente di questo sviluppo è la convergenza degli apparati organizzativi statali e non statali e degli schemi di azione. Gran parte dell’attività amministrativa presenta caratteristiche analoghe a quella dei gruppi privati. Oggi molte agenzie che fanno parte del sistema svolgono funzioni diverse da quelle classicamente assegnate allo stato: risulta pertanto difficile applicare correttamente alla loro azione la logica tradizionale del diritto pubblico. Al contempo il dibattito sulla moderna società per azioni e sul sindacalismo ne accentua lo </a:t>
            </a:r>
            <a:r>
              <a:rPr lang="it-IT" sz="2000" i="1" dirty="0">
                <a:solidFill>
                  <a:prstClr val="black"/>
                </a:solidFill>
                <a:latin typeface="Eras Bold ITC" pitchFamily="34" charset="0"/>
              </a:rPr>
              <a:t>status</a:t>
            </a:r>
            <a:r>
              <a:rPr lang="it-IT" sz="2000" dirty="0">
                <a:solidFill>
                  <a:prstClr val="black"/>
                </a:solidFill>
                <a:latin typeface="Eras Bold ITC" pitchFamily="34" charset="0"/>
              </a:rPr>
              <a:t> “</a:t>
            </a:r>
            <a:r>
              <a:rPr lang="it-IT" sz="2000" dirty="0" err="1">
                <a:solidFill>
                  <a:prstClr val="black"/>
                </a:solidFill>
                <a:latin typeface="Eras Bold ITC" pitchFamily="34" charset="0"/>
              </a:rPr>
              <a:t>quasi-pubblico</a:t>
            </a:r>
            <a:r>
              <a:rPr lang="it-IT" sz="2000" dirty="0">
                <a:solidFill>
                  <a:prstClr val="black"/>
                </a:solidFill>
                <a:latin typeface="Eras Bold ITC" pitchFamily="34" charset="0"/>
              </a:rPr>
              <a:t>”. Ci chiediamo se tali istituzioni siano davvero molto diverse dalle grandi imprese pubbliche o dalle agenzie di servizi.</a:t>
            </a: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3"/>
          <p:cNvSpPr txBox="1">
            <a:spLocks noChangeArrowheads="1"/>
          </p:cNvSpPr>
          <p:nvPr/>
        </p:nvSpPr>
        <p:spPr bwMode="auto">
          <a:xfrm>
            <a:off x="683568" y="1556792"/>
            <a:ext cx="756084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4800" dirty="0">
                <a:latin typeface="Eras Bold ITC" pitchFamily="34" charset="0"/>
              </a:rPr>
              <a:t>Philip </a:t>
            </a:r>
            <a:r>
              <a:rPr lang="it-IT" sz="4800" dirty="0" err="1">
                <a:latin typeface="Eras Bold ITC" pitchFamily="34" charset="0"/>
              </a:rPr>
              <a:t>Selznick</a:t>
            </a:r>
            <a:r>
              <a:rPr lang="it-IT" sz="4800" dirty="0">
                <a:latin typeface="Eras Bold ITC" pitchFamily="34" charset="0"/>
              </a:rPr>
              <a:t>, </a:t>
            </a:r>
            <a:r>
              <a:rPr lang="en-US" sz="4800" dirty="0">
                <a:latin typeface="Eras Bold ITC" pitchFamily="34" charset="0"/>
              </a:rPr>
              <a:t>Legal Institutions and Social Controls, «Vanderbilt Law Review», 1963, Vol. 17, pp. 79-90</a:t>
            </a:r>
            <a:endParaRPr lang="it-IT" sz="4800" dirty="0">
              <a:latin typeface="Eras Bold ITC" pitchFamily="34" charset="0"/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15</a:t>
            </a:fld>
            <a:endParaRPr lang="it-IT" dirty="0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467544" y="1124744"/>
            <a:ext cx="799288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 smtClean="0"/>
              <a:t>La </a:t>
            </a:r>
            <a:r>
              <a:rPr lang="it-IT" sz="2000" dirty="0"/>
              <a:t>revisione </a:t>
            </a:r>
            <a:r>
              <a:rPr lang="it-IT" sz="2000" dirty="0" smtClean="0"/>
              <a:t>della </a:t>
            </a:r>
            <a:r>
              <a:rPr lang="it-IT" sz="2000" i="1" dirty="0" err="1" smtClean="0"/>
              <a:t>governance</a:t>
            </a:r>
            <a:r>
              <a:rPr lang="it-IT" sz="2000" i="1" dirty="0" smtClean="0"/>
              <a:t> </a:t>
            </a:r>
            <a:r>
              <a:rPr lang="it-IT" sz="2000" dirty="0" err="1" smtClean="0"/>
              <a:t>apre…la</a:t>
            </a:r>
            <a:r>
              <a:rPr lang="it-IT" sz="2000" dirty="0" smtClean="0"/>
              <a:t> </a:t>
            </a:r>
            <a:r>
              <a:rPr lang="it-IT" sz="2000" dirty="0"/>
              <a:t>strada a eventuali modifiche del trattato alla prossima </a:t>
            </a:r>
            <a:r>
              <a:rPr lang="it-IT" sz="2000" dirty="0" smtClean="0"/>
              <a:t>conferenza intergovernativa</a:t>
            </a:r>
            <a:r>
              <a:rPr lang="it-IT" sz="2000" dirty="0"/>
              <a:t>, tratteggia cioè un modello della futura organizzazione </a:t>
            </a:r>
            <a:r>
              <a:rPr lang="it-IT" sz="2000" dirty="0" smtClean="0"/>
              <a:t>politica dell'Unione</a:t>
            </a:r>
            <a:r>
              <a:rPr lang="it-IT" sz="2000" dirty="0"/>
              <a:t>.</a:t>
            </a:r>
          </a:p>
          <a:p>
            <a:pPr algn="just"/>
            <a:r>
              <a:rPr lang="it-IT" sz="2000" b="1" dirty="0" smtClean="0">
                <a:solidFill>
                  <a:srgbClr val="FF0000"/>
                </a:solidFill>
              </a:rPr>
              <a:t>Tracciando </a:t>
            </a:r>
            <a:r>
              <a:rPr lang="it-IT" sz="2000" b="1" dirty="0">
                <a:solidFill>
                  <a:srgbClr val="FF0000"/>
                </a:solidFill>
              </a:rPr>
              <a:t>una distinzione tra potere legislativo ed esecutivo, il </a:t>
            </a:r>
            <a:r>
              <a:rPr lang="it-IT" sz="2000" b="1" dirty="0" smtClean="0">
                <a:solidFill>
                  <a:srgbClr val="FF0000"/>
                </a:solidFill>
              </a:rPr>
              <a:t>modello segue quello </a:t>
            </a:r>
            <a:r>
              <a:rPr lang="it-IT" sz="2000" b="1" dirty="0">
                <a:solidFill>
                  <a:srgbClr val="FF0000"/>
                </a:solidFill>
              </a:rPr>
              <a:t>delle democrazie nazionali. Separando, a livello europeo, questi </a:t>
            </a:r>
            <a:r>
              <a:rPr lang="it-IT" sz="2000" b="1" dirty="0" smtClean="0">
                <a:solidFill>
                  <a:srgbClr val="FF0000"/>
                </a:solidFill>
              </a:rPr>
              <a:t>due ruoli </a:t>
            </a:r>
            <a:r>
              <a:rPr lang="it-IT" sz="2000" b="1" dirty="0">
                <a:solidFill>
                  <a:srgbClr val="FF0000"/>
                </a:solidFill>
              </a:rPr>
              <a:t>si semplificherà l'attuazione dei principi di sussidiarietà e di proporzionalità.</a:t>
            </a:r>
          </a:p>
          <a:p>
            <a:pPr algn="just"/>
            <a:r>
              <a:rPr lang="it-IT" sz="2000" dirty="0"/>
              <a:t>Nella prospettiva di un ampliamento graduale dei settori in cui le decisioni </a:t>
            </a:r>
            <a:r>
              <a:rPr lang="it-IT" sz="2000" dirty="0" smtClean="0"/>
              <a:t>sono prese </a:t>
            </a:r>
            <a:r>
              <a:rPr lang="it-IT" sz="2000" dirty="0"/>
              <a:t>congiuntamente dal Consiglio e dal Parlamento europeo (la </a:t>
            </a:r>
            <a:r>
              <a:rPr lang="it-IT" sz="2000" dirty="0" smtClean="0"/>
              <a:t>cosiddetta procedura </a:t>
            </a:r>
            <a:r>
              <a:rPr lang="it-IT" sz="2000" dirty="0"/>
              <a:t>di </a:t>
            </a:r>
            <a:r>
              <a:rPr lang="it-IT" sz="2000" i="1" dirty="0" err="1"/>
              <a:t>codecisione</a:t>
            </a:r>
            <a:r>
              <a:rPr lang="it-IT" sz="2000" dirty="0"/>
              <a:t>), le due istituzioni dovrebbero disporre di </a:t>
            </a:r>
            <a:r>
              <a:rPr lang="it-IT" sz="2000" dirty="0" smtClean="0"/>
              <a:t>medesimi poteri </a:t>
            </a:r>
            <a:r>
              <a:rPr lang="it-IT" sz="2000" dirty="0"/>
              <a:t>di controllo. Questo non avviene con il trattato quale è oggi. Al </a:t>
            </a:r>
            <a:r>
              <a:rPr lang="it-IT" sz="2000" dirty="0" smtClean="0"/>
              <a:t>tempo stesso</a:t>
            </a:r>
            <a:r>
              <a:rPr lang="it-IT" sz="2000" dirty="0"/>
              <a:t>, il chiarimento dei ruoli deve permettere alla Commissione di assumersi </a:t>
            </a:r>
            <a:r>
              <a:rPr lang="it-IT" sz="2000" dirty="0" smtClean="0"/>
              <a:t>la piena </a:t>
            </a:r>
            <a:r>
              <a:rPr lang="it-IT" sz="2000" dirty="0"/>
              <a:t>responsabilità dell’esecuzione.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755576" y="5517232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Commissione delle Comunità Europee, </a:t>
            </a:r>
            <a:r>
              <a:rPr lang="it-IT" b="1" dirty="0"/>
              <a:t>LA </a:t>
            </a:r>
            <a:r>
              <a:rPr lang="it-IT" b="1" i="1" dirty="0"/>
              <a:t>GOVERNANCE </a:t>
            </a:r>
            <a:r>
              <a:rPr lang="it-IT" b="1" i="1" dirty="0" smtClean="0"/>
              <a:t>EUROPEA. </a:t>
            </a:r>
            <a:r>
              <a:rPr lang="it-IT" b="1" dirty="0" smtClean="0"/>
              <a:t>UN </a:t>
            </a:r>
            <a:r>
              <a:rPr lang="it-IT" b="1" dirty="0"/>
              <a:t>LIBRO </a:t>
            </a:r>
            <a:r>
              <a:rPr lang="it-IT" b="1" dirty="0" smtClean="0"/>
              <a:t>BIANCO, 2001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17</a:t>
            </a:fld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23528" y="856357"/>
            <a:ext cx="75608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/>
              <a:t>2001 in realtà l’analisi della </a:t>
            </a:r>
            <a:r>
              <a:rPr lang="it-IT" sz="2800" i="1" dirty="0" err="1" smtClean="0"/>
              <a:t>governance</a:t>
            </a:r>
            <a:r>
              <a:rPr lang="it-IT" sz="2800" i="1" dirty="0" smtClean="0"/>
              <a:t> </a:t>
            </a:r>
            <a:r>
              <a:rPr lang="it-IT" sz="2800" dirty="0" smtClean="0"/>
              <a:t>nasce molto prima (v. </a:t>
            </a:r>
            <a:r>
              <a:rPr lang="it-IT" sz="2800" dirty="0" err="1" smtClean="0"/>
              <a:t>Selznick</a:t>
            </a:r>
            <a:r>
              <a:rPr lang="it-IT" sz="2800" dirty="0" smtClean="0"/>
              <a:t>, 1963), ma v. anche </a:t>
            </a:r>
            <a:r>
              <a:rPr lang="it-IT" sz="2800" dirty="0" err="1" smtClean="0"/>
              <a:t>McConnell</a:t>
            </a:r>
            <a:r>
              <a:rPr lang="it-IT" sz="2800" dirty="0" smtClean="0"/>
              <a:t>, </a:t>
            </a:r>
            <a:r>
              <a:rPr lang="it-IT" sz="2800" i="1" dirty="0" err="1" smtClean="0"/>
              <a:t>Non-State</a:t>
            </a:r>
            <a:r>
              <a:rPr lang="it-IT" sz="2800" i="1" dirty="0" smtClean="0"/>
              <a:t> </a:t>
            </a:r>
            <a:r>
              <a:rPr lang="it-IT" sz="2800" i="1" dirty="0" err="1" smtClean="0"/>
              <a:t>Governance</a:t>
            </a:r>
            <a:r>
              <a:rPr lang="it-IT" sz="2800" dirty="0" smtClean="0"/>
              <a:t> (2010)</a:t>
            </a:r>
          </a:p>
          <a:p>
            <a:endParaRPr lang="it-IT" sz="2800" dirty="0" smtClean="0"/>
          </a:p>
          <a:p>
            <a:r>
              <a:rPr lang="it-IT" sz="2800" dirty="0" smtClean="0"/>
              <a:t>Matrice economica </a:t>
            </a:r>
            <a:r>
              <a:rPr lang="it-IT" sz="2800" dirty="0" smtClean="0">
                <a:sym typeface="Wingdings" pitchFamily="2" charset="2"/>
              </a:rPr>
              <a:t> </a:t>
            </a:r>
            <a:r>
              <a:rPr lang="it-IT" sz="2800" dirty="0" err="1" smtClean="0">
                <a:sym typeface="Wingdings" pitchFamily="2" charset="2"/>
              </a:rPr>
              <a:t>Williamson</a:t>
            </a:r>
            <a:r>
              <a:rPr lang="it-IT" sz="2800" dirty="0" smtClean="0">
                <a:sym typeface="Wingdings" pitchFamily="2" charset="2"/>
              </a:rPr>
              <a:t> (cfr.)</a:t>
            </a:r>
          </a:p>
          <a:p>
            <a:endParaRPr lang="it-IT" sz="2800" dirty="0" smtClean="0">
              <a:sym typeface="Wingdings" pitchFamily="2" charset="2"/>
            </a:endParaRPr>
          </a:p>
          <a:p>
            <a:pPr algn="just"/>
            <a:r>
              <a:rPr lang="it-IT" sz="2800" dirty="0" smtClean="0">
                <a:sym typeface="Wingdings" pitchFamily="2" charset="2"/>
              </a:rPr>
              <a:t>Matrice politologica  </a:t>
            </a:r>
            <a:r>
              <a:rPr lang="it-IT" sz="2800" i="1" dirty="0" smtClean="0">
                <a:sym typeface="Wingdings" pitchFamily="2" charset="2"/>
              </a:rPr>
              <a:t>deficit</a:t>
            </a:r>
            <a:r>
              <a:rPr lang="it-IT" sz="2800" dirty="0" smtClean="0">
                <a:sym typeface="Wingdings" pitchFamily="2" charset="2"/>
              </a:rPr>
              <a:t> di democrazia delle istituzioni, in particolare di quelle comunitarie [cfr. </a:t>
            </a:r>
            <a:r>
              <a:rPr lang="it-IT" sz="2800" i="1" dirty="0" err="1" smtClean="0">
                <a:sym typeface="Wingdings" pitchFamily="2" charset="2"/>
              </a:rPr>
              <a:t>countermajoritarian</a:t>
            </a:r>
            <a:r>
              <a:rPr lang="it-IT" sz="2800" i="1" dirty="0" smtClean="0">
                <a:sym typeface="Wingdings" pitchFamily="2" charset="2"/>
              </a:rPr>
              <a:t> </a:t>
            </a:r>
            <a:r>
              <a:rPr lang="it-IT" sz="2800" i="1" dirty="0" err="1" smtClean="0">
                <a:sym typeface="Wingdings" pitchFamily="2" charset="2"/>
              </a:rPr>
              <a:t>rule</a:t>
            </a:r>
            <a:r>
              <a:rPr lang="it-IT" sz="2800" dirty="0" smtClean="0">
                <a:sym typeface="Wingdings" pitchFamily="2" charset="2"/>
              </a:rPr>
              <a:t> di </a:t>
            </a:r>
            <a:r>
              <a:rPr lang="it-IT" sz="2800" dirty="0" err="1" smtClean="0">
                <a:sym typeface="Wingdings" pitchFamily="2" charset="2"/>
              </a:rPr>
              <a:t>Dahl</a:t>
            </a:r>
            <a:r>
              <a:rPr lang="it-IT" sz="2800" dirty="0" smtClean="0">
                <a:sym typeface="Wingdings" pitchFamily="2" charset="2"/>
              </a:rPr>
              <a:t>]</a:t>
            </a:r>
          </a:p>
          <a:p>
            <a:endParaRPr lang="it-IT" sz="2800" dirty="0" smtClean="0">
              <a:sym typeface="Wingdings" pitchFamily="2" charset="2"/>
            </a:endParaRPr>
          </a:p>
          <a:p>
            <a:pPr algn="just"/>
            <a:r>
              <a:rPr lang="it-IT" sz="2800" dirty="0" smtClean="0">
                <a:sym typeface="Wingdings" pitchFamily="2" charset="2"/>
              </a:rPr>
              <a:t>Matrice del </a:t>
            </a:r>
            <a:r>
              <a:rPr lang="it-IT" sz="2800" i="1" dirty="0" smtClean="0">
                <a:sym typeface="Wingdings" pitchFamily="2" charset="2"/>
              </a:rPr>
              <a:t>non profit </a:t>
            </a:r>
            <a:r>
              <a:rPr lang="it-IT" sz="2800" dirty="0" smtClean="0">
                <a:sym typeface="Wingdings" pitchFamily="2" charset="2"/>
              </a:rPr>
              <a:t> attori non statali, non governativi, ecc.</a:t>
            </a:r>
            <a:endParaRPr lang="it-I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18</a:t>
            </a:fld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23528" y="980728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i="1" dirty="0" err="1" smtClean="0"/>
              <a:t>Non-state</a:t>
            </a:r>
            <a:r>
              <a:rPr lang="it-IT" sz="3200" i="1" dirty="0" smtClean="0"/>
              <a:t> </a:t>
            </a:r>
            <a:r>
              <a:rPr lang="it-IT" sz="3200" i="1" dirty="0" err="1" smtClean="0"/>
              <a:t>governance</a:t>
            </a:r>
            <a:r>
              <a:rPr lang="it-IT" sz="3200" i="1" dirty="0" smtClean="0"/>
              <a:t> </a:t>
            </a:r>
            <a:r>
              <a:rPr lang="it-IT" sz="3200" dirty="0" smtClean="0"/>
              <a:t>(</a:t>
            </a:r>
            <a:r>
              <a:rPr lang="it-IT" sz="3200" dirty="0" err="1" smtClean="0"/>
              <a:t>McConnell</a:t>
            </a:r>
            <a:r>
              <a:rPr lang="it-IT" sz="3200" dirty="0" smtClean="0"/>
              <a:t>, 2010)</a:t>
            </a:r>
            <a:endParaRPr lang="it-IT" sz="32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95536" y="1916832"/>
            <a:ext cx="82809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3200" dirty="0" smtClean="0"/>
              <a:t>Forme di esercizio di potere da parte di soggetti diversi dallo Stato. </a:t>
            </a:r>
          </a:p>
          <a:p>
            <a:pPr algn="just"/>
            <a:r>
              <a:rPr lang="it-IT" sz="3200" dirty="0" smtClean="0"/>
              <a:t>Tali soggetti condividono una serie di caratteri:</a:t>
            </a:r>
          </a:p>
          <a:p>
            <a:pPr marL="442913" indent="-442913" algn="just">
              <a:buFont typeface="Wingdings" pitchFamily="2" charset="2"/>
              <a:buChar char="ü"/>
            </a:pPr>
            <a:r>
              <a:rPr lang="it-IT" sz="3200" dirty="0" smtClean="0"/>
              <a:t>l’entrata non è interamente volontaria;</a:t>
            </a:r>
          </a:p>
          <a:p>
            <a:pPr marL="442913" indent="-442913" algn="just">
              <a:buFont typeface="Wingdings" pitchFamily="2" charset="2"/>
              <a:buChar char="ü"/>
            </a:pPr>
            <a:r>
              <a:rPr lang="it-IT" sz="3200" dirty="0" smtClean="0"/>
              <a:t>l’uscita non è permessa o è molto “costosa”,</a:t>
            </a:r>
          </a:p>
          <a:p>
            <a:pPr marL="442913" indent="-442913" algn="just">
              <a:buFont typeface="Wingdings" pitchFamily="2" charset="2"/>
              <a:buChar char="ü"/>
            </a:pPr>
            <a:r>
              <a:rPr lang="it-IT" sz="3200" dirty="0" smtClean="0"/>
              <a:t>il soggetto si autoregola mediante l’applicazione di regole la cui inottemperanza è sanzionata</a:t>
            </a:r>
            <a:endParaRPr lang="it-IT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CF6EC-3C9E-483A-A476-2F71EF6078BD}" type="slidenum">
              <a:rPr lang="it-IT" smtClean="0"/>
              <a:pPr/>
              <a:t>19</a:t>
            </a:fld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696464"/>
                </a:solidFill>
              </a:rPr>
              <a:t>11/07/2011</a:t>
            </a:r>
            <a:endParaRPr lang="it-IT" dirty="0">
              <a:solidFill>
                <a:srgbClr val="696464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863" y="3573016"/>
            <a:ext cx="8562617" cy="1112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sellaDiTesto 6"/>
          <p:cNvSpPr txBox="1"/>
          <p:nvPr/>
        </p:nvSpPr>
        <p:spPr>
          <a:xfrm>
            <a:off x="539552" y="3645024"/>
            <a:ext cx="54006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539552" y="1556792"/>
            <a:ext cx="81369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err="1" smtClean="0"/>
              <a:t>O.E.</a:t>
            </a:r>
            <a:r>
              <a:rPr lang="it-IT" sz="2800" dirty="0" smtClean="0"/>
              <a:t> </a:t>
            </a:r>
            <a:r>
              <a:rPr lang="it-IT" sz="2800" dirty="0" err="1" smtClean="0"/>
              <a:t>Williamson</a:t>
            </a:r>
            <a:r>
              <a:rPr lang="it-IT" sz="2800" dirty="0" smtClean="0"/>
              <a:t>, </a:t>
            </a:r>
            <a:r>
              <a:rPr lang="it-IT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Transaction-Cost</a:t>
            </a:r>
            <a:r>
              <a:rPr lang="it-IT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Economics</a:t>
            </a:r>
            <a:r>
              <a:rPr lang="it-IT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The </a:t>
            </a:r>
            <a:r>
              <a:rPr lang="it-IT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Governance</a:t>
            </a:r>
            <a:r>
              <a:rPr lang="it-IT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it-IT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Contractual</a:t>
            </a:r>
            <a:r>
              <a:rPr lang="it-IT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Relations</a:t>
            </a:r>
          </a:p>
          <a:p>
            <a:pPr algn="just"/>
            <a:r>
              <a:rPr lang="it-IT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(teorico della </a:t>
            </a:r>
            <a:r>
              <a:rPr lang="it-IT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 </a:t>
            </a:r>
            <a:r>
              <a:rPr lang="it-IT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institutional</a:t>
            </a:r>
            <a:r>
              <a:rPr lang="it-IT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economics</a:t>
            </a:r>
            <a:r>
              <a:rPr lang="it-IT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it-IT" sz="28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2195736" y="4293096"/>
            <a:ext cx="2808312" cy="369332"/>
          </a:xfrm>
          <a:prstGeom prst="rect">
            <a:avLst/>
          </a:prstGeom>
          <a:solidFill>
            <a:srgbClr val="00B050">
              <a:alpha val="40000"/>
            </a:srgbClr>
          </a:solidFill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467544" y="4941168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smtClean="0"/>
              <a:t>E’ coerente con l’ipotesi che la </a:t>
            </a:r>
            <a:r>
              <a:rPr lang="it-IT" sz="2800" i="1" dirty="0" err="1" smtClean="0"/>
              <a:t>governance</a:t>
            </a:r>
            <a:r>
              <a:rPr lang="it-IT" sz="2800" dirty="0" smtClean="0"/>
              <a:t> sia una conseguenza delle “</a:t>
            </a:r>
            <a:r>
              <a:rPr lang="it-IT" sz="2800" dirty="0" err="1" smtClean="0"/>
              <a:t>esternalità</a:t>
            </a:r>
            <a:r>
              <a:rPr lang="it-IT" sz="2800" dirty="0" smtClean="0"/>
              <a:t>” della regolazione?</a:t>
            </a:r>
            <a:endParaRPr lang="it-I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numero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20</a:t>
            </a:fld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971600" y="1268760"/>
            <a:ext cx="7848872" cy="175432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latin typeface="Constantia" pitchFamily="18" charset="0"/>
              </a:rPr>
              <a:t>La distinzione tra diritto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pubblico</a:t>
            </a:r>
            <a:r>
              <a:rPr lang="it-IT" dirty="0" smtClean="0">
                <a:latin typeface="Constantia" pitchFamily="18" charset="0"/>
              </a:rPr>
              <a:t> e diritto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privato</a:t>
            </a:r>
            <a:r>
              <a:rPr lang="it-IT" dirty="0" smtClean="0">
                <a:latin typeface="Constantia" pitchFamily="18" charset="0"/>
              </a:rPr>
              <a:t> caratterizza l’esperienza giuridica e politica europea mentre è assente, o addirittura contrastata, nel lessico del </a:t>
            </a:r>
            <a:r>
              <a:rPr lang="it-IT" i="1" dirty="0" smtClean="0">
                <a:latin typeface="Constantia" pitchFamily="18" charset="0"/>
              </a:rPr>
              <a:t>common </a:t>
            </a:r>
            <a:r>
              <a:rPr lang="it-IT" i="1" dirty="0" err="1" smtClean="0">
                <a:latin typeface="Constantia" pitchFamily="18" charset="0"/>
              </a:rPr>
              <a:t>law</a:t>
            </a:r>
            <a:r>
              <a:rPr lang="it-IT" i="1" dirty="0" smtClean="0">
                <a:latin typeface="Constantia" pitchFamily="18" charset="0"/>
              </a:rPr>
              <a:t>.</a:t>
            </a:r>
          </a:p>
          <a:p>
            <a:pPr algn="just"/>
            <a:r>
              <a:rPr lang="it-IT" dirty="0" smtClean="0">
                <a:latin typeface="Constantia" pitchFamily="18" charset="0"/>
              </a:rPr>
              <a:t>La distinzione viene per la prima volta elaborata dal diritto romano, poi ripresa dallo </a:t>
            </a:r>
            <a:r>
              <a:rPr lang="it-IT" i="1" dirty="0" err="1" smtClean="0">
                <a:latin typeface="Constantia" pitchFamily="18" charset="0"/>
              </a:rPr>
              <a:t>jus</a:t>
            </a:r>
            <a:r>
              <a:rPr lang="it-IT" i="1" dirty="0" smtClean="0">
                <a:latin typeface="Constantia" pitchFamily="18" charset="0"/>
              </a:rPr>
              <a:t> </a:t>
            </a:r>
            <a:r>
              <a:rPr lang="it-IT" i="1" dirty="0" err="1" smtClean="0">
                <a:latin typeface="Constantia" pitchFamily="18" charset="0"/>
              </a:rPr>
              <a:t>commune</a:t>
            </a:r>
            <a:r>
              <a:rPr lang="it-IT" i="1" dirty="0" smtClean="0">
                <a:latin typeface="Constantia" pitchFamily="18" charset="0"/>
              </a:rPr>
              <a:t> </a:t>
            </a:r>
            <a:r>
              <a:rPr lang="it-IT" dirty="0" smtClean="0">
                <a:latin typeface="Constantia" pitchFamily="18" charset="0"/>
              </a:rPr>
              <a:t>europeo e da qui successivamente trasferita nei diritti degli stati europei che hanno avviato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processi di codificazione</a:t>
            </a:r>
            <a:r>
              <a:rPr lang="it-IT" dirty="0" smtClean="0">
                <a:latin typeface="Constantia" pitchFamily="18" charset="0"/>
              </a:rPr>
              <a:t>.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51520" y="3212976"/>
            <a:ext cx="7848872" cy="286232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latin typeface="Constantia" pitchFamily="18" charset="0"/>
              </a:rPr>
              <a:t>Il diritto romano non ha avuto un analogo impatto in Inghilterra.</a:t>
            </a:r>
          </a:p>
          <a:p>
            <a:pPr algn="just"/>
            <a:r>
              <a:rPr lang="it-IT" dirty="0" smtClean="0">
                <a:latin typeface="Constantia" pitchFamily="18" charset="0"/>
              </a:rPr>
              <a:t>Tuttavia, malgrado la debolezza della struttura politica feudale (rispetto ad altri stati europei) il diritto, fondato sul concetto di </a:t>
            </a:r>
            <a:r>
              <a:rPr lang="it-IT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real</a:t>
            </a:r>
            <a:r>
              <a:rPr lang="it-IT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it-IT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property</a:t>
            </a:r>
            <a:r>
              <a:rPr lang="it-IT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it-IT" dirty="0" smtClean="0">
                <a:latin typeface="Constantia" pitchFamily="18" charset="0"/>
              </a:rPr>
              <a:t>(proprietà immobiliare) caratterizza il sistema giuridico  in senso fortemente feudale.</a:t>
            </a:r>
          </a:p>
          <a:p>
            <a:pPr algn="just"/>
            <a:r>
              <a:rPr lang="it-IT" dirty="0" smtClean="0">
                <a:latin typeface="Constantia" pitchFamily="18" charset="0"/>
              </a:rPr>
              <a:t>La distinzione tra diritto pubblico e diritto privato è quindi priva di significato in quanto:</a:t>
            </a:r>
          </a:p>
          <a:p>
            <a:pPr algn="just">
              <a:buFont typeface="Arial" charset="0"/>
              <a:buChar char="•"/>
            </a:pPr>
            <a:r>
              <a:rPr lang="it-IT" dirty="0" smtClean="0">
                <a:latin typeface="Constantia" pitchFamily="18" charset="0"/>
              </a:rPr>
              <a:t> proprietà e funzioni “amministrative” non sono distinguibili;</a:t>
            </a:r>
          </a:p>
          <a:p>
            <a:pPr algn="just">
              <a:buFont typeface="Arial" charset="0"/>
              <a:buChar char="•"/>
            </a:pPr>
            <a:r>
              <a:rPr lang="it-IT" dirty="0" smtClean="0">
                <a:latin typeface="Constantia" pitchFamily="18" charset="0"/>
              </a:rPr>
              <a:t> il possesso della terra (</a:t>
            </a:r>
            <a:r>
              <a:rPr lang="it-IT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tenure</a:t>
            </a:r>
            <a:r>
              <a:rPr lang="it-IT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it-IT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of</a:t>
            </a:r>
            <a:r>
              <a:rPr lang="it-IT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it-IT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land</a:t>
            </a:r>
            <a:r>
              <a:rPr lang="it-IT" dirty="0" smtClean="0">
                <a:latin typeface="Constantia" pitchFamily="18" charset="0"/>
              </a:rPr>
              <a:t>) determina diritti e obbligazioni sia di carattere pubblico che privato.</a:t>
            </a:r>
          </a:p>
          <a:p>
            <a:pPr algn="just"/>
            <a:endParaRPr lang="it-IT" dirty="0">
              <a:latin typeface="Constantia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79512" y="764704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La storia</a:t>
            </a:r>
            <a:endParaRPr lang="it-IT" sz="2800" b="1" i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9" name="Segnaposto data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numero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21</a:t>
            </a:fld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79512" y="908720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La comparazione tra sistemi giuridici</a:t>
            </a:r>
            <a:endParaRPr lang="it-IT" sz="2800" b="1" i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611560" y="1556792"/>
            <a:ext cx="7848872" cy="92333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latin typeface="Constantia" pitchFamily="18" charset="0"/>
              </a:rPr>
              <a:t>E’ possibile istituire un parallelismo tra la distinzione tra diritto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pubblico</a:t>
            </a:r>
            <a:r>
              <a:rPr lang="it-IT" dirty="0" smtClean="0">
                <a:latin typeface="Constantia" pitchFamily="18" charset="0"/>
              </a:rPr>
              <a:t> e diritto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privato</a:t>
            </a:r>
            <a:r>
              <a:rPr lang="it-IT" dirty="0" smtClean="0">
                <a:latin typeface="Constantia" pitchFamily="18" charset="0"/>
              </a:rPr>
              <a:t> (e la sua esistenza) e l’organizzazione delle Corti, a cui corrisponde un parallelismo tra tribunali amministrativi e corti civili.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395536" y="2708920"/>
            <a:ext cx="8208912" cy="92333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latin typeface="Constantia" pitchFamily="18" charset="0"/>
              </a:rPr>
              <a:t>I tribunali amministrativi costituiscono il nucleo della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elaborazione giurisprudenziale del diritto “pubblico”</a:t>
            </a:r>
            <a:r>
              <a:rPr lang="it-IT" dirty="0" smtClean="0">
                <a:latin typeface="Constantia" pitchFamily="18" charset="0"/>
              </a:rPr>
              <a:t>, o </a:t>
            </a:r>
            <a:r>
              <a:rPr lang="it-IT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judge-made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it-IT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law</a:t>
            </a:r>
            <a:r>
              <a:rPr lang="it-IT" dirty="0" smtClean="0">
                <a:latin typeface="Constantia" pitchFamily="18" charset="0"/>
              </a:rPr>
              <a:t>, tipica degli Stati Uniti, che comporta l’integrazione del </a:t>
            </a:r>
            <a:r>
              <a:rPr lang="it-IT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judicial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it-IT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law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it-IT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making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it-IT" dirty="0" smtClean="0">
                <a:latin typeface="Constantia" pitchFamily="18" charset="0"/>
              </a:rPr>
              <a:t>nei processi politici.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395536" y="3789040"/>
            <a:ext cx="8208912" cy="120032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latin typeface="Constantia" pitchFamily="18" charset="0"/>
              </a:rPr>
              <a:t>Le corti civili applicano le norme codificate, che prevalentemente, se non esclusivamente, sono norme di diritto privato.</a:t>
            </a:r>
          </a:p>
          <a:p>
            <a:pPr algn="just"/>
            <a:r>
              <a:rPr lang="it-IT" dirty="0" smtClean="0">
                <a:latin typeface="Constantia" pitchFamily="18" charset="0"/>
              </a:rPr>
              <a:t>Le premesse teoriche delle codificazioni rappresentano infatti l’antitesi del diritto pubblico: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395536" y="5517232"/>
            <a:ext cx="2664296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latin typeface="Constantia" pitchFamily="18" charset="0"/>
              </a:rPr>
              <a:t>CODIFICAZIONI</a:t>
            </a:r>
          </a:p>
        </p:txBody>
      </p:sp>
      <p:sp>
        <p:nvSpPr>
          <p:cNvPr id="10" name="Freccia curva 9"/>
          <p:cNvSpPr/>
          <p:nvPr/>
        </p:nvSpPr>
        <p:spPr>
          <a:xfrm>
            <a:off x="2915816" y="5085184"/>
            <a:ext cx="1656184" cy="360040"/>
          </a:xfrm>
          <a:prstGeom prst="bentArrow">
            <a:avLst/>
          </a:prstGeom>
          <a:ln w="53975" cap="flat"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3" name="Freccia curva 12"/>
          <p:cNvSpPr/>
          <p:nvPr/>
        </p:nvSpPr>
        <p:spPr>
          <a:xfrm rot="10800000" flipH="1">
            <a:off x="2915816" y="5949280"/>
            <a:ext cx="2448272" cy="360040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ln w="53975" cap="flat">
            <a:bevel/>
          </a:ln>
          <a:scene3d>
            <a:camera prst="orthographicFront">
              <a:rot lat="21299999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4499992" y="5013176"/>
            <a:ext cx="2664296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innerShdw blurRad="63500" dist="50800" dir="18900000">
              <a:prstClr val="black">
                <a:alpha val="50000"/>
              </a:prstClr>
            </a:innerShdw>
            <a:softEdge rad="31750"/>
          </a:effectLst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latin typeface="Constantia" pitchFamily="18" charset="0"/>
              </a:rPr>
              <a:t>Neutralità del sistema politico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5004048" y="6021288"/>
            <a:ext cx="2664296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innerShdw blurRad="63500" dist="50800" dir="18900000">
              <a:prstClr val="black">
                <a:alpha val="50000"/>
              </a:prstClr>
            </a:innerShdw>
            <a:softEdge rad="31750"/>
          </a:effectLst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latin typeface="Constantia" pitchFamily="18" charset="0"/>
              </a:rPr>
              <a:t>Autonomia individuale</a:t>
            </a:r>
          </a:p>
        </p:txBody>
      </p:sp>
      <p:sp>
        <p:nvSpPr>
          <p:cNvPr id="12" name="Segnaposto piè di pagina 11"/>
          <p:cNvSpPr>
            <a:spLocks noGrp="1"/>
          </p:cNvSpPr>
          <p:nvPr>
            <p:ph type="ftr" sz="quarter" idx="11"/>
          </p:nvPr>
        </p:nvSpPr>
        <p:spPr>
          <a:xfrm>
            <a:off x="827584" y="6360840"/>
            <a:ext cx="5025752" cy="497160"/>
          </a:xfrm>
        </p:spPr>
        <p:txBody>
          <a:bodyPr/>
          <a:lstStyle/>
          <a:p>
            <a:r>
              <a:rPr lang="it-IT" dirty="0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16" name="Segnaposto data 15"/>
          <p:cNvSpPr>
            <a:spLocks noGrp="1"/>
          </p:cNvSpPr>
          <p:nvPr>
            <p:ph type="dt" sz="half" idx="10"/>
          </p:nvPr>
        </p:nvSpPr>
        <p:spPr>
          <a:xfrm>
            <a:off x="6157392" y="6379890"/>
            <a:ext cx="2476500" cy="476250"/>
          </a:xfrm>
        </p:spPr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numero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22</a:t>
            </a:fld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51520" y="1052736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Modelli di “Stato”</a:t>
            </a:r>
            <a:endParaRPr lang="it-IT" sz="2800" b="1" i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95536" y="2420888"/>
            <a:ext cx="8208912" cy="64633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latin typeface="Constantia" pitchFamily="18" charset="0"/>
              </a:rPr>
              <a:t>L’autonomia individuale presuppone la neutralità dello Stato, il cui ruolo è unicamente quello di predisporre le garanzie per la tutela dei diritti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395536" y="1844824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Constantia" pitchFamily="18" charset="0"/>
              </a:rPr>
              <a:t>Primo modello di Stato: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395536" y="3501008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Constantia" pitchFamily="18" charset="0"/>
              </a:rPr>
              <a:t>Secondo modello di Stato: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395536" y="4005064"/>
            <a:ext cx="8208912" cy="36933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latin typeface="Constantia" pitchFamily="18" charset="0"/>
              </a:rPr>
              <a:t>La relazione tra individuo e Stato è asimmetrica ed è il secondo a prevalere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467544" y="4869160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latin typeface="Constantia" pitchFamily="18" charset="0"/>
              </a:rPr>
              <a:t>Entrambi questi modelli, pur antitetici, presuppongono – </a:t>
            </a:r>
            <a:r>
              <a:rPr lang="it-IT" dirty="0" err="1" smtClean="0">
                <a:latin typeface="Constantia" pitchFamily="18" charset="0"/>
              </a:rPr>
              <a:t>riduttivamente</a:t>
            </a:r>
            <a:r>
              <a:rPr lang="it-IT" dirty="0" smtClean="0">
                <a:latin typeface="Constantia" pitchFamily="18" charset="0"/>
              </a:rPr>
              <a:t>, almeno dal punto di vista dell’economia – l’esistenza di due soli soggetti: l’individuo e lo Stato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12" name="Segnaposto piè di pagina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numero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23</a:t>
            </a:fld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51520" y="980728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La formazione del diritto</a:t>
            </a:r>
            <a:endParaRPr lang="it-IT" sz="2800" b="1" i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95536" y="2132856"/>
            <a:ext cx="74168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latin typeface="Constantia" pitchFamily="18" charset="0"/>
              </a:rPr>
              <a:t>In Europa</a:t>
            </a:r>
          </a:p>
          <a:p>
            <a:r>
              <a:rPr lang="it-IT" sz="2800" dirty="0" smtClean="0">
                <a:latin typeface="Constantia" pitchFamily="18" charset="0"/>
              </a:rPr>
              <a:t>Formazione accademica del diritto: </a:t>
            </a:r>
          </a:p>
          <a:p>
            <a:r>
              <a:rPr lang="it-IT" sz="2800" dirty="0" smtClean="0">
                <a:latin typeface="Constantia" pitchFamily="18" charset="0"/>
              </a:rPr>
              <a:t>scienza giuridica e formalismo</a:t>
            </a:r>
            <a:endParaRPr lang="it-IT" sz="2800" dirty="0">
              <a:latin typeface="Constantia" pitchFamily="18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467544" y="4293096"/>
            <a:ext cx="7488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latin typeface="Constantia" pitchFamily="18" charset="0"/>
              </a:rPr>
              <a:t>Negli Stati Uniti</a:t>
            </a:r>
          </a:p>
          <a:p>
            <a:r>
              <a:rPr lang="it-IT" sz="2800" dirty="0" smtClean="0">
                <a:latin typeface="Constantia" pitchFamily="18" charset="0"/>
              </a:rPr>
              <a:t>Formazione prevalentemente giurisprudenziale del diritto che serve a risolvere problemi sociali</a:t>
            </a:r>
            <a:endParaRPr lang="it-IT" sz="2800" dirty="0">
              <a:latin typeface="Constantia" pitchFamily="18" charset="0"/>
            </a:endParaRPr>
          </a:p>
        </p:txBody>
      </p:sp>
      <p:sp>
        <p:nvSpPr>
          <p:cNvPr id="9" name="Segnaposto piè di pagina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numero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24</a:t>
            </a:fld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3528" y="1052736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Il principio della separazione dei poteri</a:t>
            </a:r>
            <a:endParaRPr lang="it-IT" sz="2800" b="1" i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467544" y="1844824"/>
            <a:ext cx="7992888" cy="304698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rgbClr val="00206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r>
              <a:rPr lang="it-IT" sz="2400" dirty="0" smtClean="0">
                <a:latin typeface="Constantia" pitchFamily="18" charset="0"/>
              </a:rPr>
              <a:t>In Europa</a:t>
            </a:r>
          </a:p>
          <a:p>
            <a:endParaRPr lang="it-IT" sz="2400" dirty="0" smtClean="0">
              <a:latin typeface="Constantia" pitchFamily="18" charset="0"/>
            </a:endParaRPr>
          </a:p>
          <a:p>
            <a:r>
              <a:rPr lang="it-IT" sz="2400" dirty="0" smtClean="0">
                <a:latin typeface="Constantia" pitchFamily="18" charset="0"/>
              </a:rPr>
              <a:t>Produzione </a:t>
            </a:r>
            <a:r>
              <a:rPr lang="it-IT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legislativa</a:t>
            </a:r>
            <a:r>
              <a:rPr lang="it-IT" sz="2400" dirty="0" smtClean="0">
                <a:latin typeface="Constantia" pitchFamily="18" charset="0"/>
              </a:rPr>
              <a:t> del diritto</a:t>
            </a:r>
          </a:p>
          <a:p>
            <a:pPr algn="just"/>
            <a:r>
              <a:rPr lang="it-IT" sz="2400" dirty="0" smtClean="0">
                <a:latin typeface="Constantia" pitchFamily="18" charset="0"/>
              </a:rPr>
              <a:t>Le corti </a:t>
            </a:r>
            <a:r>
              <a:rPr lang="it-IT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applicano</a:t>
            </a:r>
            <a:r>
              <a:rPr lang="it-IT" sz="2400" dirty="0" smtClean="0">
                <a:latin typeface="Constantia" pitchFamily="18" charset="0"/>
              </a:rPr>
              <a:t> il diritto ma non svolgono attività di “</a:t>
            </a:r>
            <a:r>
              <a:rPr lang="it-IT" sz="2400" dirty="0" err="1" smtClean="0">
                <a:latin typeface="Constantia" pitchFamily="18" charset="0"/>
              </a:rPr>
              <a:t>judicial</a:t>
            </a:r>
            <a:r>
              <a:rPr lang="it-IT" sz="2400" dirty="0" smtClean="0">
                <a:latin typeface="Constantia" pitchFamily="18" charset="0"/>
              </a:rPr>
              <a:t> </a:t>
            </a:r>
            <a:r>
              <a:rPr lang="it-IT" sz="2400" dirty="0" err="1" smtClean="0">
                <a:latin typeface="Constantia" pitchFamily="18" charset="0"/>
              </a:rPr>
              <a:t>review</a:t>
            </a:r>
            <a:r>
              <a:rPr lang="it-IT" sz="2400" dirty="0" smtClean="0">
                <a:latin typeface="Constantia" pitchFamily="18" charset="0"/>
              </a:rPr>
              <a:t>”</a:t>
            </a:r>
          </a:p>
          <a:p>
            <a:endParaRPr lang="it-IT" sz="2400" dirty="0" smtClean="0">
              <a:latin typeface="Constantia" pitchFamily="18" charset="0"/>
            </a:endParaRPr>
          </a:p>
          <a:p>
            <a:pPr algn="just"/>
            <a:r>
              <a:rPr lang="it-IT" sz="2400" dirty="0" smtClean="0">
                <a:latin typeface="Constantia" pitchFamily="18" charset="0"/>
              </a:rPr>
              <a:t>Espansione del diritto amministrativo e della giustizia amministrativa come sfera separata del potere giudiziario</a:t>
            </a:r>
          </a:p>
        </p:txBody>
      </p:sp>
      <p:sp>
        <p:nvSpPr>
          <p:cNvPr id="7" name="Segnaposto piè di pa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8" name="Segnaposto data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numero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25</a:t>
            </a:fld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3528" y="1052736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Il principio della separazione dei poteri</a:t>
            </a:r>
            <a:endParaRPr lang="it-IT" sz="2800" b="1" i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467544" y="1844824"/>
            <a:ext cx="7992888" cy="341632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rgbClr val="00206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r>
              <a:rPr lang="it-IT" sz="2400" dirty="0" smtClean="0">
                <a:latin typeface="Constantia" pitchFamily="18" charset="0"/>
              </a:rPr>
              <a:t>Negli Stati Uniti</a:t>
            </a:r>
          </a:p>
          <a:p>
            <a:endParaRPr lang="it-IT" sz="2400" dirty="0" smtClean="0">
              <a:latin typeface="Constantia" pitchFamily="18" charset="0"/>
            </a:endParaRPr>
          </a:p>
          <a:p>
            <a:pPr algn="just"/>
            <a:r>
              <a:rPr lang="it-IT" sz="2400" dirty="0" smtClean="0">
                <a:latin typeface="Constantia" pitchFamily="18" charset="0"/>
              </a:rPr>
              <a:t>Il sistema dei </a:t>
            </a:r>
            <a:r>
              <a:rPr lang="it-IT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checks</a:t>
            </a:r>
            <a:r>
              <a:rPr lang="it-IT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and </a:t>
            </a:r>
            <a:r>
              <a:rPr lang="it-IT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balances</a:t>
            </a:r>
            <a:r>
              <a:rPr lang="it-IT" sz="2400" dirty="0" smtClean="0">
                <a:latin typeface="Constantia" pitchFamily="18" charset="0"/>
              </a:rPr>
              <a:t> (“pesi e contrappesi”, o interferenze reciproche tra i poteri) in sostanza è una antitesi del principio della separazione dei poteri (</a:t>
            </a:r>
            <a:r>
              <a:rPr lang="it-IT" sz="2400" dirty="0" err="1" smtClean="0">
                <a:latin typeface="Constantia" pitchFamily="18" charset="0"/>
              </a:rPr>
              <a:t>Merryman</a:t>
            </a:r>
            <a:r>
              <a:rPr lang="it-IT" sz="2400" dirty="0" smtClean="0">
                <a:latin typeface="Constantia" pitchFamily="18" charset="0"/>
              </a:rPr>
              <a:t>)</a:t>
            </a:r>
          </a:p>
          <a:p>
            <a:pPr algn="just"/>
            <a:endParaRPr lang="it-IT" sz="2400" dirty="0" smtClean="0">
              <a:latin typeface="Constantia" pitchFamily="18" charset="0"/>
            </a:endParaRPr>
          </a:p>
          <a:p>
            <a:pPr algn="just"/>
            <a:r>
              <a:rPr lang="it-IT" sz="2400" dirty="0" smtClean="0">
                <a:latin typeface="Constantia" pitchFamily="18" charset="0"/>
              </a:rPr>
              <a:t>I giudici svolgono l’attività di “</a:t>
            </a:r>
            <a:r>
              <a:rPr lang="it-IT" sz="2400" dirty="0" err="1" smtClean="0">
                <a:latin typeface="Constantia" pitchFamily="18" charset="0"/>
              </a:rPr>
              <a:t>judicial</a:t>
            </a:r>
            <a:r>
              <a:rPr lang="it-IT" sz="2400" dirty="0" smtClean="0">
                <a:latin typeface="Constantia" pitchFamily="18" charset="0"/>
              </a:rPr>
              <a:t> </a:t>
            </a:r>
            <a:r>
              <a:rPr lang="it-IT" sz="2400" dirty="0" err="1" smtClean="0">
                <a:latin typeface="Constantia" pitchFamily="18" charset="0"/>
              </a:rPr>
              <a:t>review</a:t>
            </a:r>
            <a:r>
              <a:rPr lang="it-IT" sz="2400" dirty="0" smtClean="0">
                <a:latin typeface="Constantia" pitchFamily="18" charset="0"/>
              </a:rPr>
              <a:t>” sia nei confronti del legislatore che dell’amministrazione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numero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26</a:t>
            </a:fld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3528" y="1052736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Il principio della separazione dei poteri</a:t>
            </a:r>
            <a:endParaRPr lang="it-IT" sz="2800" b="1" i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467544" y="1844825"/>
            <a:ext cx="7992888" cy="384720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rgbClr val="00206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just"/>
            <a:r>
              <a:rPr lang="it-IT" sz="3200" dirty="0" smtClean="0">
                <a:latin typeface="Constantia" pitchFamily="18" charset="0"/>
              </a:rPr>
              <a:t>La distinzione tra diritto privato e diritto pubblico è collegata alla separazione tra giustizia 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ordinaria</a:t>
            </a:r>
            <a:r>
              <a:rPr lang="it-IT" sz="3200" dirty="0" smtClean="0">
                <a:latin typeface="Constantia" pitchFamily="18" charset="0"/>
              </a:rPr>
              <a:t> e giustizia 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amministrativa</a:t>
            </a:r>
            <a:r>
              <a:rPr lang="it-IT" sz="3200" dirty="0" smtClean="0">
                <a:latin typeface="Constantia" pitchFamily="18" charset="0"/>
              </a:rPr>
              <a:t> anche se la corrispondenza non è perfetta:</a:t>
            </a:r>
          </a:p>
          <a:p>
            <a:pPr algn="just"/>
            <a:endParaRPr lang="it-IT" sz="3200" dirty="0" smtClean="0">
              <a:latin typeface="Constantia" pitchFamily="18" charset="0"/>
            </a:endParaRPr>
          </a:p>
          <a:p>
            <a:pPr algn="just"/>
            <a:r>
              <a:rPr lang="it-IT" sz="2800" dirty="0" smtClean="0">
                <a:latin typeface="Constantia" pitchFamily="18" charset="0"/>
              </a:rPr>
              <a:t>Diritto privato       	giustizia ordinaria</a:t>
            </a:r>
          </a:p>
          <a:p>
            <a:pPr algn="just"/>
            <a:endParaRPr lang="it-IT" sz="2800" dirty="0" smtClean="0">
              <a:latin typeface="Constantia" pitchFamily="18" charset="0"/>
            </a:endParaRPr>
          </a:p>
          <a:p>
            <a:pPr algn="just"/>
            <a:r>
              <a:rPr lang="it-IT" sz="2800" dirty="0" smtClean="0">
                <a:latin typeface="Constantia" pitchFamily="18" charset="0"/>
              </a:rPr>
              <a:t>Diritto pubblico		giustizia amministrativa</a:t>
            </a:r>
          </a:p>
        </p:txBody>
      </p:sp>
      <p:sp>
        <p:nvSpPr>
          <p:cNvPr id="7" name="Freccia a destra 6"/>
          <p:cNvSpPr/>
          <p:nvPr/>
        </p:nvSpPr>
        <p:spPr>
          <a:xfrm>
            <a:off x="2987824" y="4365104"/>
            <a:ext cx="864096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Freccia a destra 7"/>
          <p:cNvSpPr/>
          <p:nvPr/>
        </p:nvSpPr>
        <p:spPr>
          <a:xfrm>
            <a:off x="3203848" y="5157192"/>
            <a:ext cx="792088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Segnaposto data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numero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27</a:t>
            </a:fld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3528" y="1052736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Le ideologie in Europa</a:t>
            </a:r>
            <a:endParaRPr lang="it-IT" sz="2800" b="1" i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467544" y="1844824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latin typeface="Constantia" pitchFamily="18" charset="0"/>
              </a:rPr>
              <a:t>Alla base dei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processi di codificazione </a:t>
            </a:r>
            <a:r>
              <a:rPr lang="it-IT" dirty="0" smtClean="0">
                <a:latin typeface="Constantia" pitchFamily="18" charset="0"/>
              </a:rPr>
              <a:t>ci sono le grandi ideologie della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proprietà privata</a:t>
            </a:r>
            <a:r>
              <a:rPr lang="it-IT" dirty="0" smtClean="0">
                <a:latin typeface="Constantia" pitchFamily="18" charset="0"/>
              </a:rPr>
              <a:t> e dell’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autonomia contrattuale</a:t>
            </a:r>
            <a:r>
              <a:rPr lang="it-IT" dirty="0" smtClean="0">
                <a:latin typeface="Constantia" pitchFamily="18" charset="0"/>
              </a:rPr>
              <a:t>, concepite come garanzie dei diritti individuali nei confronti dell’ingerenza dello Stato.</a:t>
            </a:r>
          </a:p>
          <a:p>
            <a:pPr algn="just"/>
            <a:r>
              <a:rPr lang="it-IT" dirty="0" smtClean="0">
                <a:latin typeface="Constantia" pitchFamily="18" charset="0"/>
              </a:rPr>
              <a:t>Nell’ambito del diritto privato il </a:t>
            </a:r>
            <a:r>
              <a:rPr lang="it-IT" i="1" dirty="0" err="1" smtClean="0">
                <a:latin typeface="Constantia" pitchFamily="18" charset="0"/>
              </a:rPr>
              <a:t>government</a:t>
            </a:r>
            <a:r>
              <a:rPr lang="it-IT" dirty="0" smtClean="0">
                <a:latin typeface="Constantia" pitchFamily="18" charset="0"/>
              </a:rPr>
              <a:t>, ossia il sistema politico, aveva soltanto una funzione di ricognizione e di applicazione dei diritti (privati), il che corrisponde ad una visione piuttosto primitiva dell’economia, caratterizzata dall’interazione tra </a:t>
            </a:r>
            <a:r>
              <a:rPr lang="it-IT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individui</a:t>
            </a:r>
            <a:r>
              <a:rPr lang="it-IT" dirty="0" smtClean="0">
                <a:latin typeface="Constantia" pitchFamily="18" charset="0"/>
              </a:rPr>
              <a:t>.</a:t>
            </a:r>
          </a:p>
          <a:p>
            <a:pPr algn="just"/>
            <a:endParaRPr lang="it-IT" dirty="0">
              <a:latin typeface="Constantia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611560" y="4149080"/>
            <a:ext cx="720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Constantia" pitchFamily="18" charset="0"/>
              </a:rPr>
              <a:t>La visione opposta giustifica l’intervento dello Stato al fine di realizzare il “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pubblico interesse”</a:t>
            </a:r>
            <a:r>
              <a:rPr lang="it-IT" dirty="0" smtClean="0">
                <a:latin typeface="Constantia" pitchFamily="18" charset="0"/>
              </a:rPr>
              <a:t>:</a:t>
            </a:r>
          </a:p>
          <a:p>
            <a:endParaRPr lang="it-IT" dirty="0">
              <a:latin typeface="Constantia" pitchFamily="18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467544" y="515719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Constantia" pitchFamily="18" charset="0"/>
              </a:rPr>
              <a:t>DIRITTO PUBBLICO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3779912" y="4653136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DIRITTO COSTITUZIONALE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3779912" y="5229201"/>
            <a:ext cx="432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Constantia" pitchFamily="18" charset="0"/>
              </a:rPr>
              <a:t>DIRITTO AMMINISTRATIVO</a:t>
            </a:r>
          </a:p>
          <a:p>
            <a:r>
              <a:rPr lang="it-IT" dirty="0" smtClean="0">
                <a:latin typeface="Constantia" pitchFamily="18" charset="0"/>
              </a:rPr>
              <a:t>“governo” della pubblica amministrazione e dei suoi rapporti con i soggetti privati</a:t>
            </a:r>
            <a:endParaRPr lang="it-IT" dirty="0">
              <a:latin typeface="Constantia" pitchFamily="18" charset="0"/>
            </a:endParaRPr>
          </a:p>
        </p:txBody>
      </p:sp>
      <p:cxnSp>
        <p:nvCxnSpPr>
          <p:cNvPr id="14" name="Connettore 1 13"/>
          <p:cNvCxnSpPr>
            <a:endCxn id="9" idx="1"/>
          </p:cNvCxnSpPr>
          <p:nvPr/>
        </p:nvCxnSpPr>
        <p:spPr>
          <a:xfrm flipV="1">
            <a:off x="2699792" y="4837802"/>
            <a:ext cx="1080120" cy="391398"/>
          </a:xfrm>
          <a:prstGeom prst="line">
            <a:avLst/>
          </a:prstGeom>
          <a:ln w="38100"/>
          <a:effectLst>
            <a:glow rad="228600">
              <a:schemeClr val="accent6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1 15"/>
          <p:cNvCxnSpPr/>
          <p:nvPr/>
        </p:nvCxnSpPr>
        <p:spPr>
          <a:xfrm>
            <a:off x="2627784" y="5445224"/>
            <a:ext cx="1152128" cy="576064"/>
          </a:xfrm>
          <a:prstGeom prst="line">
            <a:avLst/>
          </a:prstGeom>
          <a:ln w="38100"/>
          <a:effectLst>
            <a:glow rad="228600">
              <a:schemeClr val="accent6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gnaposto piè di pagina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  <p:sp>
        <p:nvSpPr>
          <p:cNvPr id="13" name="Segnaposto data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numero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28</a:t>
            </a:fld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3528" y="1052736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Le ideologie negli Stati Uniti</a:t>
            </a:r>
            <a:endParaRPr lang="it-IT" sz="2800" b="1" i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467544" y="1916832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 smtClean="0">
                <a:latin typeface="Constantia" pitchFamily="18" charset="0"/>
              </a:rPr>
              <a:t>Liberismo, liberalismo e 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welfare state</a:t>
            </a:r>
            <a:endParaRPr lang="it-IT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95536" y="3068960"/>
            <a:ext cx="80648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latin typeface="Constantia" pitchFamily="18" charset="0"/>
              </a:rPr>
              <a:t>Si pone il problema dell’adeguamento delle istituzioni alle grandi trasformazioni della società e dell’economia</a:t>
            </a:r>
          </a:p>
          <a:p>
            <a:endParaRPr lang="it-IT" sz="2400" dirty="0" smtClean="0">
              <a:latin typeface="Constantia" pitchFamily="18" charset="0"/>
            </a:endParaRPr>
          </a:p>
          <a:p>
            <a:pPr algn="just"/>
            <a:r>
              <a:rPr lang="it-IT" sz="2400" dirty="0" smtClean="0">
                <a:latin typeface="Constantia" pitchFamily="18" charset="0"/>
              </a:rPr>
              <a:t>Le fonti dei diritti (privati) fondamentali non sono, come in Europa, i codici civili, ma le costituzioni statali e quella federale, che forniscono protezione anche alla proprietà e ai rapporti contrattuali.</a:t>
            </a:r>
            <a:endParaRPr lang="it-IT" sz="2400" dirty="0">
              <a:latin typeface="Constantia" pitchFamily="18" charset="0"/>
            </a:endParaRPr>
          </a:p>
        </p:txBody>
      </p:sp>
      <p:sp>
        <p:nvSpPr>
          <p:cNvPr id="8" name="Segnaposto data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9" name="Segnaposto piè di pagina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numero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29</a:t>
            </a:fld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3528" y="1052736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</a:t>
            </a:r>
            <a:r>
              <a:rPr lang="it-IT" sz="28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trasformazioni</a:t>
            </a:r>
            <a:r>
              <a:rPr lang="it-IT" sz="28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dei modelli di Stato</a:t>
            </a:r>
            <a:endParaRPr lang="it-IT" sz="2800" b="1" i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467544" y="1844824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Constantia" pitchFamily="18" charset="0"/>
              </a:rPr>
              <a:t>Secolo XIX		Stato “individualistico” o liberale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67544" y="2420888"/>
            <a:ext cx="8064896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Constantia" pitchFamily="18" charset="0"/>
              </a:rPr>
              <a:t>Secolo XX		Stato sociale</a:t>
            </a:r>
          </a:p>
          <a:p>
            <a:endParaRPr lang="it-IT" dirty="0" smtClean="0">
              <a:latin typeface="Constantia" pitchFamily="18" charset="0"/>
            </a:endParaRPr>
          </a:p>
          <a:p>
            <a:r>
              <a:rPr lang="it-IT" dirty="0" smtClean="0">
                <a:latin typeface="Constantia" pitchFamily="18" charset="0"/>
              </a:rPr>
              <a:t>Espansione del ruolo dello Stato a detrimento della dimensione dell’autonomia privata</a:t>
            </a:r>
          </a:p>
          <a:p>
            <a:endParaRPr lang="it-IT" dirty="0" smtClean="0">
              <a:latin typeface="Constantia" pitchFamily="18" charset="0"/>
            </a:endParaRPr>
          </a:p>
          <a:p>
            <a:r>
              <a:rPr lang="it-IT" dirty="0" smtClean="0">
                <a:latin typeface="Constantia" pitchFamily="18" charset="0"/>
              </a:rPr>
              <a:t>	</a:t>
            </a:r>
          </a:p>
          <a:p>
            <a:endParaRPr lang="it-IT" dirty="0" smtClean="0">
              <a:latin typeface="Constantia" pitchFamily="18" charset="0"/>
            </a:endParaRPr>
          </a:p>
          <a:p>
            <a:endParaRPr lang="it-IT" dirty="0" smtClean="0">
              <a:latin typeface="Constantia" pitchFamily="18" charset="0"/>
            </a:endParaRPr>
          </a:p>
          <a:p>
            <a:r>
              <a:rPr lang="it-IT" dirty="0" smtClean="0">
                <a:latin typeface="Constantia" pitchFamily="18" charset="0"/>
              </a:rPr>
              <a:t>	     fenomeno della</a:t>
            </a:r>
          </a:p>
          <a:p>
            <a:r>
              <a:rPr lang="it-IT" dirty="0" smtClean="0">
                <a:latin typeface="Constantia" pitchFamily="18" charset="0"/>
              </a:rPr>
              <a:t>	</a:t>
            </a:r>
            <a:r>
              <a:rPr lang="it-IT" sz="3200" dirty="0" smtClean="0">
                <a:latin typeface="Constantia" pitchFamily="18" charset="0"/>
              </a:rPr>
              <a:t>   “pubblicizzazione” o “socializzazione” 	del diritto privato</a:t>
            </a:r>
            <a:endParaRPr lang="it-IT" sz="3200" dirty="0">
              <a:latin typeface="Constantia" pitchFamily="18" charset="0"/>
            </a:endParaRPr>
          </a:p>
        </p:txBody>
      </p:sp>
      <p:sp>
        <p:nvSpPr>
          <p:cNvPr id="8" name="Freccia circolare a destra 7"/>
          <p:cNvSpPr/>
          <p:nvPr/>
        </p:nvSpPr>
        <p:spPr>
          <a:xfrm>
            <a:off x="179512" y="3933056"/>
            <a:ext cx="1368152" cy="1584176"/>
          </a:xfrm>
          <a:prstGeom prst="curvedRightArrow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9" name="Freccia a destra 8"/>
          <p:cNvSpPr/>
          <p:nvPr/>
        </p:nvSpPr>
        <p:spPr>
          <a:xfrm>
            <a:off x="1979712" y="1772816"/>
            <a:ext cx="86409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Constantia" pitchFamily="18" charset="0"/>
            </a:endParaRPr>
          </a:p>
        </p:txBody>
      </p:sp>
      <p:sp>
        <p:nvSpPr>
          <p:cNvPr id="10" name="Freccia a destra 9"/>
          <p:cNvSpPr/>
          <p:nvPr/>
        </p:nvSpPr>
        <p:spPr>
          <a:xfrm>
            <a:off x="1979712" y="2348880"/>
            <a:ext cx="100811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Constantia" pitchFamily="18" charset="0"/>
            </a:endParaRPr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3" name="Segnaposto piè di pagina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numero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30</a:t>
            </a:fld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3528" y="1052736"/>
            <a:ext cx="86409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Le trasformazioni dei modelli di Stato</a:t>
            </a:r>
          </a:p>
          <a:p>
            <a:pPr algn="ctr"/>
            <a:r>
              <a:rPr lang="it-IT" sz="3600" b="1" i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I nuovi soggetti</a:t>
            </a:r>
            <a:endParaRPr lang="it-IT" sz="3600" b="1" i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539552" y="2564904"/>
            <a:ext cx="784887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latin typeface="Constantia" pitchFamily="18" charset="0"/>
              </a:rPr>
              <a:t>Partecipazione nell’economia di società controllate dallo Stato che utilizzano le forme giuridiche del diritto privato</a:t>
            </a:r>
          </a:p>
          <a:p>
            <a:pPr algn="just"/>
            <a:endParaRPr lang="it-IT" dirty="0" smtClean="0">
              <a:latin typeface="Constantia" pitchFamily="18" charset="0"/>
            </a:endParaRPr>
          </a:p>
          <a:p>
            <a:pPr algn="just"/>
            <a:r>
              <a:rPr lang="it-IT" dirty="0" smtClean="0">
                <a:latin typeface="Constantia" pitchFamily="18" charset="0"/>
              </a:rPr>
              <a:t>	</a:t>
            </a:r>
          </a:p>
          <a:p>
            <a:pPr algn="just"/>
            <a:endParaRPr lang="it-IT" dirty="0" smtClean="0">
              <a:latin typeface="Constantia" pitchFamily="18" charset="0"/>
            </a:endParaRPr>
          </a:p>
          <a:p>
            <a:pPr algn="just"/>
            <a:r>
              <a:rPr lang="it-IT" dirty="0" smtClean="0">
                <a:latin typeface="Constantia" pitchFamily="18" charset="0"/>
              </a:rPr>
              <a:t>	privatizzazione del diritto pubblico</a:t>
            </a:r>
          </a:p>
          <a:p>
            <a:pPr algn="just"/>
            <a:r>
              <a:rPr lang="it-IT" dirty="0" smtClean="0">
                <a:latin typeface="Constantia" pitchFamily="18" charset="0"/>
              </a:rPr>
              <a:t>	espansione del ruolo del diritto privato a detrimento del diritto 	</a:t>
            </a:r>
          </a:p>
          <a:p>
            <a:pPr algn="just"/>
            <a:r>
              <a:rPr lang="it-IT" dirty="0" smtClean="0">
                <a:latin typeface="Constantia" pitchFamily="18" charset="0"/>
              </a:rPr>
              <a:t>	amministrativo</a:t>
            </a:r>
          </a:p>
          <a:p>
            <a:pPr algn="just"/>
            <a:endParaRPr lang="it-IT" dirty="0" smtClean="0">
              <a:latin typeface="Constantia" pitchFamily="18" charset="0"/>
            </a:endParaRPr>
          </a:p>
          <a:p>
            <a:pPr algn="just"/>
            <a:r>
              <a:rPr lang="it-IT" dirty="0" smtClean="0">
                <a:latin typeface="Constantia" pitchFamily="18" charset="0"/>
              </a:rPr>
              <a:t>Aumento dell’importanza dei gruppi (“corpi”, varietà di organizzazioni) intermedi, quindi si modifica il tradizionale rapporto tra “individuo” e “Stato”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7" name="Freccia circolare a destra 6"/>
          <p:cNvSpPr/>
          <p:nvPr/>
        </p:nvSpPr>
        <p:spPr>
          <a:xfrm>
            <a:off x="467544" y="3212976"/>
            <a:ext cx="1008112" cy="1584176"/>
          </a:xfrm>
          <a:prstGeom prst="curvedRightArrow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8" name="Segnaposto data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9" name="Segnaposto piè di pagina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numero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1BEC0-A0A9-49AB-8D0A-BE2D34DF3DF6}" type="slidenum">
              <a:rPr lang="it-IT" smtClean="0"/>
              <a:pPr/>
              <a:t>31</a:t>
            </a:fld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83568" y="1556792"/>
            <a:ext cx="77768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DECOSTITUZIONALIZZAZIONE O DEPUBBLICIZZAZIONE DEL DIRITTO PRIVATO</a:t>
            </a:r>
          </a:p>
          <a:p>
            <a:endParaRPr lang="it-IT" dirty="0" smtClean="0">
              <a:latin typeface="Constantia" pitchFamily="18" charset="0"/>
            </a:endParaRPr>
          </a:p>
          <a:p>
            <a:endParaRPr lang="it-IT" dirty="0" smtClean="0">
              <a:latin typeface="Constantia" pitchFamily="18" charset="0"/>
            </a:endParaRPr>
          </a:p>
          <a:p>
            <a:r>
              <a:rPr lang="it-IT" dirty="0" smtClean="0">
                <a:latin typeface="Constantia" pitchFamily="18" charset="0"/>
              </a:rPr>
              <a:t>		</a:t>
            </a:r>
          </a:p>
          <a:p>
            <a:endParaRPr lang="it-IT" dirty="0" smtClean="0">
              <a:latin typeface="Constantia" pitchFamily="18" charset="0"/>
            </a:endParaRPr>
          </a:p>
          <a:p>
            <a:r>
              <a:rPr lang="it-IT" dirty="0" smtClean="0">
                <a:latin typeface="Constantia" pitchFamily="18" charset="0"/>
              </a:rPr>
              <a:t>		passaggio dai codici alle Costituzioni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7" name="Freccia circolare a destra 6"/>
          <p:cNvSpPr/>
          <p:nvPr/>
        </p:nvSpPr>
        <p:spPr>
          <a:xfrm>
            <a:off x="539552" y="2132856"/>
            <a:ext cx="1944216" cy="172819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  <a:latin typeface="Constantia" pitchFamily="18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611560" y="4077072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latin typeface="Constantia" pitchFamily="18" charset="0"/>
              </a:rPr>
              <a:t>In Italia e in Germania vengono introdotte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costituzioni rigide </a:t>
            </a:r>
            <a:r>
              <a:rPr lang="it-IT" dirty="0" smtClean="0">
                <a:latin typeface="Constantia" pitchFamily="18" charset="0"/>
              </a:rPr>
              <a:t>e il giudizio di costituzionalità affidato ad un “giudice” – la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Corte Costituzionale </a:t>
            </a:r>
            <a:r>
              <a:rPr lang="it-IT" dirty="0" smtClean="0">
                <a:latin typeface="Constantia" pitchFamily="18" charset="0"/>
              </a:rPr>
              <a:t>- che non fa parte del potere giudiziario .</a:t>
            </a:r>
          </a:p>
          <a:p>
            <a:pPr algn="just"/>
            <a:r>
              <a:rPr lang="it-IT" dirty="0" smtClean="0">
                <a:latin typeface="Constantia" pitchFamily="18" charset="0"/>
              </a:rPr>
              <a:t>Tuttavia il giudice ordinario mantiene un ruolo nel giudizio di costituzionalità, dovendo valutare la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rilevanza</a:t>
            </a:r>
            <a:r>
              <a:rPr lang="it-IT" dirty="0" smtClean="0">
                <a:latin typeface="Constantia" pitchFamily="18" charset="0"/>
              </a:rPr>
              <a:t> e la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non manifesta infondatezza </a:t>
            </a:r>
            <a:r>
              <a:rPr lang="it-IT" dirty="0" smtClean="0">
                <a:latin typeface="Constantia" pitchFamily="18" charset="0"/>
              </a:rPr>
              <a:t>della questione che sarà sottoposta all’esame della Corte</a:t>
            </a:r>
            <a:endParaRPr lang="it-IT" dirty="0">
              <a:latin typeface="Constantia" pitchFamily="18" charset="0"/>
            </a:endParaRPr>
          </a:p>
        </p:txBody>
      </p:sp>
      <p:sp>
        <p:nvSpPr>
          <p:cNvPr id="9" name="Segnaposto data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e 12"/>
          <p:cNvSpPr/>
          <p:nvPr/>
        </p:nvSpPr>
        <p:spPr>
          <a:xfrm>
            <a:off x="4932040" y="1916832"/>
            <a:ext cx="4032448" cy="266429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A1A6E-AEB1-4DB0-A56A-877EEA8919BC}" type="slidenum">
              <a:rPr lang="it-IT" smtClean="0"/>
              <a:pPr/>
              <a:t>32</a:t>
            </a:fld>
            <a:endParaRPr lang="it-IT" dirty="0" smtClean="0"/>
          </a:p>
        </p:txBody>
      </p:sp>
      <p:sp>
        <p:nvSpPr>
          <p:cNvPr id="7" name="CasellaDiTesto 6"/>
          <p:cNvSpPr txBox="1"/>
          <p:nvPr/>
        </p:nvSpPr>
        <p:spPr>
          <a:xfrm>
            <a:off x="1331640" y="1124744"/>
            <a:ext cx="4608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dirty="0" smtClean="0">
                <a:ln w="12700">
                  <a:solidFill>
                    <a:srgbClr val="4F271C">
                      <a:satMod val="155000"/>
                    </a:srgbClr>
                  </a:solidFill>
                  <a:prstDash val="solid"/>
                </a:ln>
                <a:solidFill>
                  <a:srgbClr val="E7DEC9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ill Sans MT" pitchFamily="34" charset="0"/>
              </a:rPr>
              <a:t>Criteri di allocazione di risorse </a:t>
            </a:r>
            <a:r>
              <a:rPr lang="it-IT" sz="3600" b="1" i="1" dirty="0" smtClean="0">
                <a:ln w="12700">
                  <a:solidFill>
                    <a:srgbClr val="4F271C">
                      <a:satMod val="155000"/>
                    </a:srgbClr>
                  </a:solidFill>
                  <a:prstDash val="solid"/>
                </a:ln>
                <a:solidFill>
                  <a:srgbClr val="E7DEC9">
                    <a:tint val="85000"/>
                    <a:satMod val="15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scarse</a:t>
            </a:r>
            <a:endParaRPr lang="it-IT" sz="3600" b="1" i="1" dirty="0">
              <a:ln w="12700">
                <a:solidFill>
                  <a:srgbClr val="4F271C">
                    <a:satMod val="155000"/>
                  </a:srgbClr>
                </a:solidFill>
                <a:prstDash val="solid"/>
              </a:ln>
              <a:solidFill>
                <a:srgbClr val="E7DEC9">
                  <a:tint val="85000"/>
                  <a:satMod val="15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1403648" y="4077072"/>
            <a:ext cx="3024336" cy="1938992"/>
          </a:xfrm>
          <a:prstGeom prst="rect">
            <a:avLst/>
          </a:prstGeom>
          <a:ln/>
          <a:effectLst>
            <a:glow rad="101600">
              <a:schemeClr val="accent6">
                <a:satMod val="175000"/>
                <a:alpha val="40000"/>
              </a:schemeClr>
            </a:glow>
            <a:outerShdw blurRad="63500" dist="25400" dir="5400000" rotWithShape="0">
              <a:srgbClr val="000000">
                <a:alpha val="43137"/>
              </a:srgbClr>
            </a:outerShdw>
            <a:softEdge rad="1270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prstClr val="white"/>
                </a:solidFill>
                <a:effectLst>
                  <a:glow rad="63500">
                    <a:srgbClr val="3891A7">
                      <a:satMod val="175000"/>
                      <a:alpha val="40000"/>
                    </a:srgbClr>
                  </a:glow>
                </a:effectLst>
                <a:latin typeface="Gill Sans MT" pitchFamily="34" charset="0"/>
              </a:rPr>
              <a:t>Retoriche:</a:t>
            </a:r>
          </a:p>
          <a:p>
            <a:pPr>
              <a:buFont typeface="Arial" charset="0"/>
              <a:buChar char="•"/>
            </a:pPr>
            <a:r>
              <a:rPr lang="it-IT" sz="2400" dirty="0" smtClean="0">
                <a:solidFill>
                  <a:prstClr val="white"/>
                </a:solidFill>
                <a:effectLst>
                  <a:glow rad="63500">
                    <a:srgbClr val="3891A7">
                      <a:satMod val="175000"/>
                      <a:alpha val="40000"/>
                    </a:srgbClr>
                  </a:glow>
                </a:effectLst>
                <a:latin typeface="Gill Sans MT" pitchFamily="34" charset="0"/>
              </a:rPr>
              <a:t> della cittadinanza</a:t>
            </a:r>
          </a:p>
          <a:p>
            <a:pPr>
              <a:buFont typeface="Arial" charset="0"/>
              <a:buChar char="•"/>
            </a:pPr>
            <a:r>
              <a:rPr lang="it-IT" sz="2400" dirty="0">
                <a:solidFill>
                  <a:prstClr val="white"/>
                </a:solidFill>
                <a:effectLst>
                  <a:glow rad="63500">
                    <a:srgbClr val="3891A7">
                      <a:satMod val="175000"/>
                      <a:alpha val="40000"/>
                    </a:srgbClr>
                  </a:glow>
                </a:effectLst>
                <a:latin typeface="Gill Sans MT" pitchFamily="34" charset="0"/>
              </a:rPr>
              <a:t> </a:t>
            </a:r>
            <a:r>
              <a:rPr lang="it-IT" sz="2400" dirty="0" smtClean="0">
                <a:solidFill>
                  <a:prstClr val="white"/>
                </a:solidFill>
                <a:effectLst>
                  <a:glow rad="63500">
                    <a:srgbClr val="3891A7">
                      <a:satMod val="175000"/>
                      <a:alpha val="40000"/>
                    </a:srgbClr>
                  </a:glow>
                </a:effectLst>
                <a:latin typeface="Gill Sans MT" pitchFamily="34" charset="0"/>
              </a:rPr>
              <a:t>dell’universalità</a:t>
            </a:r>
          </a:p>
          <a:p>
            <a:pPr>
              <a:buFont typeface="Arial" charset="0"/>
              <a:buChar char="•"/>
            </a:pPr>
            <a:r>
              <a:rPr lang="it-IT" sz="2400" dirty="0">
                <a:solidFill>
                  <a:prstClr val="white"/>
                </a:solidFill>
                <a:effectLst>
                  <a:glow rad="63500">
                    <a:srgbClr val="3891A7">
                      <a:satMod val="175000"/>
                      <a:alpha val="40000"/>
                    </a:srgbClr>
                  </a:glow>
                </a:effectLst>
                <a:latin typeface="Gill Sans MT" pitchFamily="34" charset="0"/>
              </a:rPr>
              <a:t> </a:t>
            </a:r>
            <a:r>
              <a:rPr lang="it-IT" sz="2400" dirty="0" smtClean="0">
                <a:solidFill>
                  <a:prstClr val="white"/>
                </a:solidFill>
                <a:effectLst>
                  <a:glow rad="63500">
                    <a:srgbClr val="3891A7">
                      <a:satMod val="175000"/>
                      <a:alpha val="40000"/>
                    </a:srgbClr>
                  </a:glow>
                </a:effectLst>
                <a:latin typeface="Gill Sans MT" pitchFamily="34" charset="0"/>
              </a:rPr>
              <a:t>dell’inclusione</a:t>
            </a:r>
          </a:p>
          <a:p>
            <a:pPr>
              <a:buFont typeface="Arial" charset="0"/>
              <a:buChar char="•"/>
            </a:pPr>
            <a:r>
              <a:rPr lang="it-IT" sz="2400" dirty="0">
                <a:solidFill>
                  <a:prstClr val="white"/>
                </a:solidFill>
                <a:effectLst>
                  <a:glow rad="63500">
                    <a:srgbClr val="3891A7">
                      <a:satMod val="175000"/>
                      <a:alpha val="40000"/>
                    </a:srgbClr>
                  </a:glow>
                </a:effectLst>
                <a:latin typeface="Gill Sans MT" pitchFamily="34" charset="0"/>
              </a:rPr>
              <a:t> </a:t>
            </a:r>
            <a:r>
              <a:rPr lang="it-IT" sz="2400" dirty="0" err="1" smtClean="0">
                <a:solidFill>
                  <a:prstClr val="white"/>
                </a:solidFill>
                <a:effectLst>
                  <a:glow rad="63500">
                    <a:srgbClr val="3891A7">
                      <a:satMod val="175000"/>
                      <a:alpha val="40000"/>
                    </a:srgbClr>
                  </a:glow>
                </a:effectLst>
                <a:latin typeface="Gill Sans MT" pitchFamily="34" charset="0"/>
              </a:rPr>
              <a:t>……</a:t>
            </a:r>
            <a:endParaRPr lang="it-IT" sz="2400" dirty="0">
              <a:solidFill>
                <a:prstClr val="white"/>
              </a:solidFill>
              <a:effectLst>
                <a:glow rad="63500">
                  <a:srgbClr val="3891A7">
                    <a:satMod val="175000"/>
                    <a:alpha val="40000"/>
                  </a:srgbClr>
                </a:glow>
              </a:effectLst>
              <a:latin typeface="Gill Sans MT" pitchFamily="34" charset="0"/>
            </a:endParaRPr>
          </a:p>
        </p:txBody>
      </p:sp>
      <p:sp>
        <p:nvSpPr>
          <p:cNvPr id="9" name="Freccia in giù 8"/>
          <p:cNvSpPr/>
          <p:nvPr/>
        </p:nvSpPr>
        <p:spPr>
          <a:xfrm>
            <a:off x="2627784" y="2852936"/>
            <a:ext cx="648072" cy="1080120"/>
          </a:xfrm>
          <a:prstGeom prst="down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5580112" y="2204864"/>
            <a:ext cx="33123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dirty="0" smtClean="0">
                <a:ln w="12700">
                  <a:solidFill>
                    <a:srgbClr val="4F271C">
                      <a:satMod val="155000"/>
                    </a:srgbClr>
                  </a:solidFill>
                  <a:prstDash val="solid"/>
                </a:ln>
                <a:solidFill>
                  <a:srgbClr val="E7DEC9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ill Sans MT" pitchFamily="34" charset="0"/>
              </a:rPr>
              <a:t>Decisori </a:t>
            </a:r>
            <a:r>
              <a:rPr lang="it-IT" sz="3600" b="1" i="1" dirty="0">
                <a:ln w="12700">
                  <a:solidFill>
                    <a:srgbClr val="4F271C">
                      <a:satMod val="155000"/>
                    </a:srgbClr>
                  </a:solidFill>
                  <a:prstDash val="solid"/>
                </a:ln>
                <a:solidFill>
                  <a:srgbClr val="964305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ill Sans MT" pitchFamily="34" charset="0"/>
              </a:rPr>
              <a:t>pubblici</a:t>
            </a:r>
          </a:p>
          <a:p>
            <a:r>
              <a:rPr lang="it-IT" sz="3600" b="1" dirty="0">
                <a:ln w="12700">
                  <a:solidFill>
                    <a:srgbClr val="4F271C">
                      <a:satMod val="155000"/>
                    </a:srgbClr>
                  </a:solidFill>
                  <a:prstDash val="solid"/>
                </a:ln>
                <a:solidFill>
                  <a:srgbClr val="E7DEC9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ill Sans MT" pitchFamily="34" charset="0"/>
              </a:rPr>
              <a:t>Policy </a:t>
            </a:r>
            <a:r>
              <a:rPr lang="it-IT" sz="3600" b="1" dirty="0" err="1">
                <a:ln w="12700">
                  <a:solidFill>
                    <a:srgbClr val="4F271C">
                      <a:satMod val="155000"/>
                    </a:srgbClr>
                  </a:solidFill>
                  <a:prstDash val="solid"/>
                </a:ln>
                <a:solidFill>
                  <a:srgbClr val="E7DEC9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ill Sans MT" pitchFamily="34" charset="0"/>
              </a:rPr>
              <a:t>makers</a:t>
            </a:r>
            <a:endParaRPr lang="it-IT" sz="3600" b="1" dirty="0">
              <a:ln w="12700">
                <a:solidFill>
                  <a:srgbClr val="4F271C">
                    <a:satMod val="155000"/>
                  </a:srgbClr>
                </a:solidFill>
                <a:prstDash val="solid"/>
              </a:ln>
              <a:solidFill>
                <a:srgbClr val="E7DEC9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ill Sans MT" pitchFamily="34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4932040" y="764704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Chi li elabora?</a:t>
            </a:r>
          </a:p>
          <a:p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Chi li applica?</a:t>
            </a:r>
            <a:endParaRPr lang="it-IT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2" name="Freccia curva 11"/>
          <p:cNvSpPr/>
          <p:nvPr/>
        </p:nvSpPr>
        <p:spPr>
          <a:xfrm>
            <a:off x="3851920" y="692696"/>
            <a:ext cx="936104" cy="936104"/>
          </a:xfrm>
          <a:prstGeom prst="ben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spc="50">
              <a:ln w="13500">
                <a:solidFill>
                  <a:srgbClr val="3891A7">
                    <a:shade val="2500"/>
                    <a:alpha val="6500"/>
                  </a:srgbClr>
                </a:solidFill>
                <a:prstDash val="solid"/>
              </a:ln>
              <a:solidFill>
                <a:srgbClr val="3891A7">
                  <a:tint val="3000"/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4" name="Freccia circolare a sinistra 13"/>
          <p:cNvSpPr/>
          <p:nvPr/>
        </p:nvSpPr>
        <p:spPr>
          <a:xfrm>
            <a:off x="6732240" y="1052736"/>
            <a:ext cx="1944216" cy="1368152"/>
          </a:xfrm>
          <a:prstGeom prst="curvedLef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5076056" y="5085184"/>
            <a:ext cx="3672408" cy="923330"/>
          </a:xfrm>
          <a:prstGeom prst="rect">
            <a:avLst/>
          </a:prstGeom>
          <a:noFill/>
          <a:ln w="28575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Problema della </a:t>
            </a:r>
            <a:r>
              <a:rPr lang="it-IT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governance</a:t>
            </a:r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 e del carattere </a:t>
            </a:r>
            <a:r>
              <a:rPr lang="it-IT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pubblicistico </a:t>
            </a:r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dell’amministrazione</a:t>
            </a:r>
            <a:endParaRPr lang="it-IT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6" name="Freccia circolare a destra 15"/>
          <p:cNvSpPr/>
          <p:nvPr/>
        </p:nvSpPr>
        <p:spPr>
          <a:xfrm>
            <a:off x="4427984" y="3068960"/>
            <a:ext cx="1152128" cy="1872208"/>
          </a:xfrm>
          <a:prstGeom prst="curved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>
              <a:ln w="18000">
                <a:solidFill>
                  <a:srgbClr val="FEB80A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ill Sans MT" pitchFamily="34" charset="0"/>
            </a:endParaRPr>
          </a:p>
        </p:txBody>
      </p:sp>
      <p:sp>
        <p:nvSpPr>
          <p:cNvPr id="17" name="Segnaposto data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8" name="Segnaposto piè di pagina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A1A6E-AEB1-4DB0-A56A-877EEA8919BC}" type="slidenum">
              <a:rPr lang="it-IT" smtClean="0"/>
              <a:pPr/>
              <a:t>33</a:t>
            </a:fld>
            <a:endParaRPr lang="it-IT" dirty="0" smtClean="0"/>
          </a:p>
        </p:txBody>
      </p:sp>
      <p:sp>
        <p:nvSpPr>
          <p:cNvPr id="7" name="CasellaDiTesto 6"/>
          <p:cNvSpPr txBox="1"/>
          <p:nvPr/>
        </p:nvSpPr>
        <p:spPr>
          <a:xfrm>
            <a:off x="1403648" y="908720"/>
            <a:ext cx="36724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atin typeface="Gill Sans MT" pitchFamily="34" charset="0"/>
              </a:rPr>
              <a:t>Chi elabora i criteri di allocazione delle risorse scarse?</a:t>
            </a:r>
          </a:p>
          <a:p>
            <a:r>
              <a:rPr lang="it-IT" sz="4000" dirty="0" smtClean="0">
                <a:latin typeface="Gill Sans MT" pitchFamily="34" charset="0"/>
              </a:rPr>
              <a:t>Chi li applica?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5364088" y="908720"/>
            <a:ext cx="345638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Gill Sans MT" pitchFamily="34" charset="0"/>
              </a:rPr>
              <a:t>Legislazione</a:t>
            </a:r>
          </a:p>
          <a:p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Sfera della produzione delle politiche pubbliche</a:t>
            </a:r>
            <a:endParaRPr lang="it-IT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4860032" y="2564904"/>
            <a:ext cx="403244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Gill Sans MT" pitchFamily="34" charset="0"/>
              </a:rPr>
              <a:t>Amministrazione</a:t>
            </a:r>
          </a:p>
          <a:p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Sfera della implementazione delle politiche pubbliche (</a:t>
            </a:r>
            <a:r>
              <a:rPr lang="it-IT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enactment</a:t>
            </a:r>
            <a:r>
              <a:rPr lang="it-IT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)</a:t>
            </a:r>
            <a:endParaRPr lang="it-IT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1619672" y="4941168"/>
            <a:ext cx="66247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Gill Sans MT" pitchFamily="34" charset="0"/>
              </a:rPr>
              <a:t>Principio della separazione dei poteri</a:t>
            </a:r>
          </a:p>
        </p:txBody>
      </p:sp>
      <p:sp>
        <p:nvSpPr>
          <p:cNvPr id="12" name="Freccia curva 11"/>
          <p:cNvSpPr/>
          <p:nvPr/>
        </p:nvSpPr>
        <p:spPr>
          <a:xfrm>
            <a:off x="4427984" y="1052736"/>
            <a:ext cx="864096" cy="1152128"/>
          </a:xfrm>
          <a:prstGeom prst="ben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3" name="Freccia circolare in su 12"/>
          <p:cNvSpPr/>
          <p:nvPr/>
        </p:nvSpPr>
        <p:spPr>
          <a:xfrm>
            <a:off x="4716016" y="3861048"/>
            <a:ext cx="1800200" cy="1152128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5" name="Segnaposto piè di pagina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A1A6E-AEB1-4DB0-A56A-877EEA8919BC}" type="slidenum">
              <a:rPr lang="it-IT" sz="3200" b="1" smtClean="0">
                <a:ln w="19050">
                  <a:solidFill>
                    <a:srgbClr val="4F271C">
                      <a:tint val="1000"/>
                    </a:srgbClr>
                  </a:solidFill>
                  <a:prstDash val="solid"/>
                </a:ln>
                <a:solidFill>
                  <a:srgbClr val="C32D2E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pPr/>
              <a:t>34</a:t>
            </a:fld>
            <a:endParaRPr lang="it-IT" sz="3200" b="1" dirty="0">
              <a:ln w="19050">
                <a:solidFill>
                  <a:srgbClr val="4F271C">
                    <a:tint val="1000"/>
                  </a:srgbClr>
                </a:solidFill>
                <a:prstDash val="solid"/>
              </a:ln>
              <a:solidFill>
                <a:srgbClr val="C32D2E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691680" y="836712"/>
            <a:ext cx="6624736" cy="132343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accent5">
                <a:lumMod val="60000"/>
                <a:lumOff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Gill Sans MT" pitchFamily="34" charset="0"/>
              </a:rPr>
              <a:t>Principio della separazione dei poteri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1331640" y="2348880"/>
            <a:ext cx="72728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prstClr val="black"/>
                </a:solidFill>
                <a:latin typeface="Gill Sans MT" pitchFamily="34" charset="0"/>
              </a:rPr>
              <a:t>Il sistema giudiziario svolge un ruolo nella elaborazione/valutazione/allocazione delle risorse scarse?</a:t>
            </a:r>
            <a:endParaRPr lang="it-IT" sz="2800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403648" y="3429000"/>
            <a:ext cx="2160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964305">
                    <a:lumMod val="75000"/>
                  </a:srgbClr>
                </a:solidFill>
                <a:latin typeface="Gill Sans MT" pitchFamily="34" charset="0"/>
              </a:rPr>
              <a:t>SI</a:t>
            </a:r>
          </a:p>
          <a:p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Se i </a:t>
            </a:r>
            <a:r>
              <a:rPr lang="it-IT" sz="2000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964305">
                    <a:lumMod val="75000"/>
                  </a:srgbClr>
                </a:solidFill>
                <a:latin typeface="Gill Sans MT" pitchFamily="34" charset="0"/>
              </a:rPr>
              <a:t>diritti sociali</a:t>
            </a:r>
            <a:r>
              <a:rPr lang="it-IT" sz="2000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Gill Sans MT" pitchFamily="34" charset="0"/>
              </a:rPr>
              <a:t> </a:t>
            </a:r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si configurano come giustiziabili</a:t>
            </a:r>
            <a:endParaRPr lang="it-IT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6228184" y="3284984"/>
            <a:ext cx="216024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964305">
                    <a:lumMod val="75000"/>
                  </a:srgbClr>
                </a:solidFill>
                <a:latin typeface="Gill Sans MT" pitchFamily="34" charset="0"/>
              </a:rPr>
              <a:t>NO</a:t>
            </a:r>
          </a:p>
          <a:p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Se i </a:t>
            </a:r>
            <a:r>
              <a:rPr lang="it-IT" sz="2000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964305">
                    <a:lumMod val="75000"/>
                  </a:srgbClr>
                </a:solidFill>
                <a:latin typeface="Gill Sans MT" pitchFamily="34" charset="0"/>
              </a:rPr>
              <a:t>diritti sociali </a:t>
            </a:r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si configurano come enunciazioni di principio</a:t>
            </a:r>
            <a:endParaRPr lang="it-IT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611560" y="5013176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Welfare </a:t>
            </a:r>
            <a:r>
              <a:rPr lang="it-IT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caseload</a:t>
            </a:r>
            <a:r>
              <a:rPr lang="it-IT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,</a:t>
            </a:r>
          </a:p>
          <a:p>
            <a:r>
              <a:rPr lang="it-IT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Due </a:t>
            </a:r>
            <a:r>
              <a:rPr lang="it-IT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process</a:t>
            </a:r>
            <a:r>
              <a:rPr lang="it-IT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 </a:t>
            </a:r>
            <a:r>
              <a:rPr lang="it-IT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of</a:t>
            </a:r>
            <a:r>
              <a:rPr lang="it-IT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 </a:t>
            </a:r>
            <a:r>
              <a:rPr lang="it-IT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law</a:t>
            </a:r>
            <a:r>
              <a:rPr lang="it-IT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 </a:t>
            </a:r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procedurale, ecc.</a:t>
            </a:r>
          </a:p>
          <a:p>
            <a:endParaRPr lang="it-IT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2" name="Freccia circolare a destra 11"/>
          <p:cNvSpPr/>
          <p:nvPr/>
        </p:nvSpPr>
        <p:spPr>
          <a:xfrm>
            <a:off x="755576" y="2852936"/>
            <a:ext cx="720080" cy="1368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3" name="Freccia circolare a sinistra 12"/>
          <p:cNvSpPr/>
          <p:nvPr/>
        </p:nvSpPr>
        <p:spPr>
          <a:xfrm>
            <a:off x="7596336" y="3356992"/>
            <a:ext cx="1224136" cy="201622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3707904" y="4365104"/>
            <a:ext cx="2520280" cy="1538883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b="100000"/>
            </a:path>
            <a:tileRect t="-100000" r="-100000"/>
          </a:gradFill>
        </p:spPr>
        <p:txBody>
          <a:bodyPr wrap="square" rtlCol="0">
            <a:spAutoFit/>
          </a:bodyPr>
          <a:lstStyle/>
          <a:p>
            <a:r>
              <a:rPr lang="it-IT" sz="2000" dirty="0" err="1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964305">
                    <a:lumMod val="75000"/>
                  </a:srgbClr>
                </a:solidFill>
                <a:latin typeface="Gill Sans MT" pitchFamily="34" charset="0"/>
              </a:rPr>
              <a:t>Giudiziarizzazione</a:t>
            </a:r>
            <a:r>
              <a:rPr lang="it-IT" sz="2000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964305">
                    <a:lumMod val="75000"/>
                  </a:srgbClr>
                </a:solidFill>
                <a:latin typeface="Gill Sans MT" pitchFamily="34" charset="0"/>
              </a:rPr>
              <a:t> del diritto:</a:t>
            </a:r>
          </a:p>
          <a:p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adattabilità al mutamento sociale ed economico del </a:t>
            </a:r>
            <a:r>
              <a:rPr lang="it-IT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judge-made-law</a:t>
            </a:r>
            <a:endParaRPr lang="it-IT" i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</a:endParaRPr>
          </a:p>
        </p:txBody>
      </p:sp>
      <p:sp>
        <p:nvSpPr>
          <p:cNvPr id="15" name="Segnaposto data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6" name="Segnaposto piè di pagina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A1A6E-AEB1-4DB0-A56A-877EEA8919BC}" type="slidenum">
              <a:rPr lang="it-IT" smtClean="0"/>
              <a:pPr/>
              <a:t>35</a:t>
            </a:fld>
            <a:endParaRPr lang="it-IT" dirty="0" smtClean="0"/>
          </a:p>
        </p:txBody>
      </p:sp>
      <p:sp>
        <p:nvSpPr>
          <p:cNvPr id="8" name="CasellaDiTesto 7"/>
          <p:cNvSpPr txBox="1"/>
          <p:nvPr/>
        </p:nvSpPr>
        <p:spPr>
          <a:xfrm>
            <a:off x="5148064" y="5373216"/>
            <a:ext cx="424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i="1" dirty="0" err="1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Governance</a:t>
            </a:r>
            <a:endParaRPr lang="it-IT" sz="4000" i="1" dirty="0" smtClean="0">
              <a:ln>
                <a:solidFill>
                  <a:srgbClr val="C32D2E">
                    <a:lumMod val="60000"/>
                    <a:lumOff val="40000"/>
                  </a:srgbClr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475656" y="908720"/>
            <a:ext cx="345638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Gill Sans MT" pitchFamily="34" charset="0"/>
              </a:rPr>
              <a:t>Legislazione</a:t>
            </a:r>
          </a:p>
          <a:p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Sfera della produzione delle politiche pubbliche</a:t>
            </a:r>
            <a:endParaRPr lang="it-IT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1475656" y="2420888"/>
            <a:ext cx="4032448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Gill Sans MT" pitchFamily="34" charset="0"/>
              </a:rPr>
              <a:t>Applicazione della legge</a:t>
            </a:r>
          </a:p>
          <a:p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(esecutivo e giudiziario) </a:t>
            </a:r>
          </a:p>
          <a:p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Sfera della implementazione delle politiche pubbliche (</a:t>
            </a:r>
            <a:r>
              <a:rPr lang="it-IT" dirty="0" err="1" smtClean="0">
                <a:solidFill>
                  <a:prstClr val="black"/>
                </a:solidFill>
                <a:latin typeface="Gill Sans MT" pitchFamily="34" charset="0"/>
              </a:rPr>
              <a:t>enactment</a:t>
            </a:r>
            <a:r>
              <a:rPr lang="it-IT" dirty="0" smtClean="0">
                <a:solidFill>
                  <a:prstClr val="black"/>
                </a:solidFill>
                <a:latin typeface="Gill Sans MT" pitchFamily="34" charset="0"/>
              </a:rPr>
              <a:t>)</a:t>
            </a:r>
            <a:endParaRPr lang="it-IT" dirty="0">
              <a:solidFill>
                <a:prstClr val="black"/>
              </a:solidFill>
              <a:latin typeface="Gill Sans MT" pitchFamily="34" charset="0"/>
            </a:endParaRPr>
          </a:p>
        </p:txBody>
      </p:sp>
      <p:cxnSp>
        <p:nvCxnSpPr>
          <p:cNvPr id="14" name="Connettore 2 13"/>
          <p:cNvCxnSpPr/>
          <p:nvPr/>
        </p:nvCxnSpPr>
        <p:spPr>
          <a:xfrm>
            <a:off x="4499992" y="1340768"/>
            <a:ext cx="1728192" cy="1008112"/>
          </a:xfrm>
          <a:prstGeom prst="straightConnector1">
            <a:avLst/>
          </a:prstGeom>
          <a:ln w="31750">
            <a:tailEnd type="stealth" w="lg" len="lg"/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63500" dist="25400" dir="5400000" rotWithShape="0">
              <a:srgbClr val="000000">
                <a:alpha val="43137"/>
              </a:srgbClr>
            </a:outerShdw>
          </a:effectLst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6" name="Connettore 2 15"/>
          <p:cNvCxnSpPr/>
          <p:nvPr/>
        </p:nvCxnSpPr>
        <p:spPr>
          <a:xfrm rot="5400000" flipH="1" flipV="1">
            <a:off x="4932040" y="2780928"/>
            <a:ext cx="1656184" cy="1224136"/>
          </a:xfrm>
          <a:prstGeom prst="straightConnector1">
            <a:avLst/>
          </a:prstGeom>
          <a:ln w="31750">
            <a:tailEnd type="stealth" w="lg" len="lg"/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63500" dist="25400" dir="5400000" rotWithShape="0">
              <a:srgbClr val="000000">
                <a:alpha val="43137"/>
              </a:srgbClr>
            </a:outerShdw>
          </a:effectLst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6516216" y="1916832"/>
            <a:ext cx="2088232" cy="1323439"/>
          </a:xfrm>
          <a:prstGeom prst="rect">
            <a:avLst/>
          </a:prstGeom>
          <a:ln/>
          <a:effectLst>
            <a:glow rad="228600">
              <a:schemeClr val="accent5">
                <a:satMod val="175000"/>
                <a:alpha val="40000"/>
              </a:schemeClr>
            </a:glow>
            <a:softEdge rad="3175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Gill Sans MT" pitchFamily="34" charset="0"/>
              </a:rPr>
              <a:t>Stato di diritto</a:t>
            </a:r>
          </a:p>
        </p:txBody>
      </p:sp>
      <p:cxnSp>
        <p:nvCxnSpPr>
          <p:cNvPr id="19" name="Connettore 1 18"/>
          <p:cNvCxnSpPr/>
          <p:nvPr/>
        </p:nvCxnSpPr>
        <p:spPr>
          <a:xfrm>
            <a:off x="1475656" y="908720"/>
            <a:ext cx="5256584" cy="4320480"/>
          </a:xfrm>
          <a:prstGeom prst="line">
            <a:avLst/>
          </a:prstGeom>
          <a:ln w="25400">
            <a:solidFill>
              <a:srgbClr val="FF00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1 20"/>
          <p:cNvCxnSpPr/>
          <p:nvPr/>
        </p:nvCxnSpPr>
        <p:spPr>
          <a:xfrm rot="10800000" flipV="1">
            <a:off x="1691680" y="836712"/>
            <a:ext cx="5472608" cy="4464496"/>
          </a:xfrm>
          <a:prstGeom prst="line">
            <a:avLst/>
          </a:prstGeom>
          <a:ln w="25400">
            <a:solidFill>
              <a:srgbClr val="FF00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ccia circolare a destra 21"/>
          <p:cNvSpPr/>
          <p:nvPr/>
        </p:nvSpPr>
        <p:spPr>
          <a:xfrm>
            <a:off x="3347864" y="4797152"/>
            <a:ext cx="1296144" cy="122413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5" name="Segnaposto data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8" name="Segnaposto piè di pagina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A1A6E-AEB1-4DB0-A56A-877EEA8919BC}" type="slidenum">
              <a:rPr lang="it-IT" smtClean="0"/>
              <a:pPr/>
              <a:t>36</a:t>
            </a:fld>
            <a:endParaRPr lang="it-IT" dirty="0" smtClean="0"/>
          </a:p>
        </p:txBody>
      </p:sp>
      <p:sp>
        <p:nvSpPr>
          <p:cNvPr id="8" name="CasellaDiTesto 7"/>
          <p:cNvSpPr txBox="1"/>
          <p:nvPr/>
        </p:nvSpPr>
        <p:spPr>
          <a:xfrm>
            <a:off x="1331640" y="836712"/>
            <a:ext cx="424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i="1" dirty="0" err="1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FF3F2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Governance</a:t>
            </a:r>
            <a:endParaRPr lang="it-IT" sz="4000" i="1" dirty="0" smtClean="0">
              <a:ln>
                <a:solidFill>
                  <a:srgbClr val="C32D2E">
                    <a:lumMod val="60000"/>
                    <a:lumOff val="40000"/>
                  </a:srgbClr>
                </a:solidFill>
              </a:ln>
              <a:solidFill>
                <a:srgbClr val="FF3F2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475656" y="1628800"/>
            <a:ext cx="7056784" cy="3323987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90000" dist="50800" dir="5400000" sy="-100000" algn="bl" rotWithShape="0"/>
            <a:softEdge rad="63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it-IT" sz="2400" dirty="0" smtClean="0">
                <a:solidFill>
                  <a:prstClr val="black"/>
                </a:solidFill>
                <a:latin typeface="Gill Sans MT" pitchFamily="34" charset="0"/>
              </a:rPr>
              <a:t>Viene meno il primato della legislazione (modalità regolative che non sono più generali ed astratte)*;</a:t>
            </a:r>
          </a:p>
          <a:p>
            <a:pPr algn="just"/>
            <a:endParaRPr lang="it-IT" sz="2400" dirty="0" smtClean="0">
              <a:solidFill>
                <a:prstClr val="black"/>
              </a:solidFill>
              <a:latin typeface="Gill Sans MT" pitchFamily="34" charset="0"/>
            </a:endParaRPr>
          </a:p>
          <a:p>
            <a:pPr algn="just"/>
            <a:r>
              <a:rPr lang="it-IT" sz="2400" dirty="0" smtClean="0">
                <a:solidFill>
                  <a:prstClr val="black"/>
                </a:solidFill>
                <a:latin typeface="Gill Sans MT" pitchFamily="34" charset="0"/>
              </a:rPr>
              <a:t>Si riduce la tradizionale distinzione tra “pubblico” e “privato” (</a:t>
            </a:r>
            <a:r>
              <a:rPr lang="it-IT" sz="2400" dirty="0" err="1" smtClean="0">
                <a:solidFill>
                  <a:prstClr val="black"/>
                </a:solidFill>
                <a:latin typeface="Gill Sans MT" pitchFamily="34" charset="0"/>
              </a:rPr>
              <a:t>Merryman</a:t>
            </a:r>
            <a:r>
              <a:rPr lang="it-IT" sz="2400" dirty="0" smtClean="0">
                <a:solidFill>
                  <a:prstClr val="black"/>
                </a:solidFill>
                <a:latin typeface="Gill Sans MT" pitchFamily="34" charset="0"/>
              </a:rPr>
              <a:t>; </a:t>
            </a:r>
            <a:r>
              <a:rPr lang="it-IT" sz="2400" dirty="0" err="1" smtClean="0">
                <a:solidFill>
                  <a:prstClr val="black"/>
                </a:solidFill>
                <a:latin typeface="Gill Sans MT" pitchFamily="34" charset="0"/>
              </a:rPr>
              <a:t>Shapiro</a:t>
            </a:r>
            <a:r>
              <a:rPr lang="it-IT" sz="2400" dirty="0" smtClean="0">
                <a:solidFill>
                  <a:prstClr val="black"/>
                </a:solidFill>
                <a:latin typeface="Gill Sans MT" pitchFamily="34" charset="0"/>
              </a:rPr>
              <a:t>; </a:t>
            </a:r>
            <a:r>
              <a:rPr lang="it-IT" sz="2400" dirty="0" err="1" smtClean="0">
                <a:solidFill>
                  <a:prstClr val="black"/>
                </a:solidFill>
                <a:latin typeface="Gill Sans MT" pitchFamily="34" charset="0"/>
              </a:rPr>
              <a:t>Pesch</a:t>
            </a:r>
            <a:r>
              <a:rPr lang="it-IT" sz="2400" dirty="0" smtClean="0">
                <a:solidFill>
                  <a:prstClr val="black"/>
                </a:solidFill>
                <a:latin typeface="Gill Sans MT" pitchFamily="34" charset="0"/>
              </a:rPr>
              <a:t>);</a:t>
            </a:r>
          </a:p>
          <a:p>
            <a:pPr algn="just"/>
            <a:endParaRPr lang="it-IT" sz="2400" dirty="0" smtClean="0">
              <a:solidFill>
                <a:prstClr val="black"/>
              </a:solidFill>
              <a:latin typeface="Gill Sans MT" pitchFamily="34" charset="0"/>
            </a:endParaRPr>
          </a:p>
          <a:p>
            <a:pPr algn="just"/>
            <a:r>
              <a:rPr lang="it-IT" sz="2400" dirty="0" smtClean="0">
                <a:solidFill>
                  <a:prstClr val="black"/>
                </a:solidFill>
                <a:latin typeface="Gill Sans MT" pitchFamily="34" charset="0"/>
              </a:rPr>
              <a:t>Si riduce la tradizionale distinzione tra le diverse forme di poteri</a:t>
            </a:r>
          </a:p>
          <a:p>
            <a:pPr algn="just"/>
            <a:endParaRPr lang="it-IT" sz="900" dirty="0" smtClean="0">
              <a:solidFill>
                <a:prstClr val="black"/>
              </a:solidFill>
              <a:latin typeface="Gill Sans MT" pitchFamily="34" charset="0"/>
            </a:endParaRPr>
          </a:p>
          <a:p>
            <a:pPr algn="just"/>
            <a:endParaRPr lang="it-IT" sz="900" dirty="0" smtClean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A1A6E-AEB1-4DB0-A56A-877EEA8919BC}" type="slidenum">
              <a:rPr lang="it-IT" smtClean="0"/>
              <a:pPr/>
              <a:t>37</a:t>
            </a:fld>
            <a:endParaRPr lang="it-IT" dirty="0" smtClean="0"/>
          </a:p>
        </p:txBody>
      </p:sp>
      <p:sp>
        <p:nvSpPr>
          <p:cNvPr id="8" name="CasellaDiTesto 7"/>
          <p:cNvSpPr txBox="1"/>
          <p:nvPr/>
        </p:nvSpPr>
        <p:spPr>
          <a:xfrm>
            <a:off x="1259632" y="908720"/>
            <a:ext cx="4248472" cy="70788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it-IT" sz="4000" i="1" dirty="0" err="1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Governance</a:t>
            </a:r>
            <a:endParaRPr lang="it-IT" sz="4000" i="1" dirty="0" smtClean="0">
              <a:ln>
                <a:solidFill>
                  <a:srgbClr val="C32D2E">
                    <a:lumMod val="60000"/>
                    <a:lumOff val="40000"/>
                  </a:srgbClr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611560" y="2492896"/>
            <a:ext cx="74888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smtClean="0">
                <a:solidFill>
                  <a:prstClr val="black"/>
                </a:solidFill>
                <a:latin typeface="Gill Sans MT" pitchFamily="34" charset="0"/>
              </a:rPr>
              <a:t>Struttura istituzionale a carattere </a:t>
            </a:r>
            <a:r>
              <a:rPr lang="it-IT" sz="2800" dirty="0" err="1" smtClean="0">
                <a:solidFill>
                  <a:prstClr val="black"/>
                </a:solidFill>
                <a:latin typeface="Gill Sans MT" pitchFamily="34" charset="0"/>
              </a:rPr>
              <a:t>prevelantemente</a:t>
            </a:r>
            <a:r>
              <a:rPr lang="it-IT" sz="2800" dirty="0" smtClean="0">
                <a:solidFill>
                  <a:prstClr val="black"/>
                </a:solidFill>
                <a:latin typeface="Gill Sans MT" pitchFamily="34" charset="0"/>
              </a:rPr>
              <a:t> </a:t>
            </a:r>
            <a:r>
              <a:rPr lang="it-IT" sz="2800" i="1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procedurale</a:t>
            </a:r>
            <a:r>
              <a:rPr lang="it-IT" sz="2800" dirty="0" smtClean="0">
                <a:solidFill>
                  <a:prstClr val="black"/>
                </a:solidFill>
                <a:latin typeface="Gill Sans MT" pitchFamily="34" charset="0"/>
              </a:rPr>
              <a:t> che favorisce l’</a:t>
            </a:r>
            <a:r>
              <a:rPr lang="it-IT" sz="2800" i="1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apprendimento</a:t>
            </a:r>
            <a:r>
              <a:rPr lang="it-IT" sz="2800" dirty="0" smtClean="0">
                <a:solidFill>
                  <a:prstClr val="black"/>
                </a:solidFill>
                <a:latin typeface="Gill Sans MT" pitchFamily="34" charset="0"/>
              </a:rPr>
              <a:t> reciproco tra i soggetti coinvolti in relazioni che si sviluppano in senso </a:t>
            </a:r>
            <a:r>
              <a:rPr lang="it-IT" sz="2800" i="1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orizzontale</a:t>
            </a:r>
            <a:r>
              <a:rPr lang="it-IT" sz="2800" dirty="0" smtClean="0">
                <a:solidFill>
                  <a:prstClr val="black"/>
                </a:solidFill>
                <a:latin typeface="Gill Sans MT" pitchFamily="34" charset="0"/>
              </a:rPr>
              <a:t> (anziché verticale, ossia gerarchico), caratterizzata </a:t>
            </a:r>
            <a:r>
              <a:rPr lang="it-IT" sz="2800" i="1" dirty="0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dall’assenza di </a:t>
            </a:r>
            <a:r>
              <a:rPr lang="it-IT" sz="2800" i="1" dirty="0" err="1" smtClean="0">
                <a:ln>
                  <a:solidFill>
                    <a:srgbClr val="C32D2E">
                      <a:lumMod val="60000"/>
                      <a:lumOff val="4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accountability</a:t>
            </a:r>
            <a:r>
              <a:rPr lang="it-IT" sz="28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 </a:t>
            </a:r>
            <a:r>
              <a:rPr lang="it-IT" sz="2800" dirty="0" smtClean="0">
                <a:solidFill>
                  <a:prstClr val="black"/>
                </a:solidFill>
                <a:latin typeface="Gill Sans MT" pitchFamily="34" charset="0"/>
              </a:rPr>
              <a:t>(responsabilità politica);</a:t>
            </a:r>
          </a:p>
          <a:p>
            <a:pPr algn="just"/>
            <a:r>
              <a:rPr lang="it-IT" sz="2800" dirty="0" smtClean="0">
                <a:solidFill>
                  <a:prstClr val="black"/>
                </a:solidFill>
                <a:latin typeface="Gill Sans MT" pitchFamily="34" charset="0"/>
              </a:rPr>
              <a:t>Questione della «sperimentazione» (o sperimentalismo) democratica</a:t>
            </a:r>
            <a:endParaRPr lang="it-IT" sz="2800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11/07/2011</a:t>
            </a:r>
            <a:endParaRPr lang="it-IT">
              <a:solidFill>
                <a:srgbClr val="696464"/>
              </a:solidFill>
            </a:endParaRPr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srgbClr val="696464"/>
                </a:solidFill>
              </a:rPr>
              <a:t>Dottorato in Studi costituzionalistici italiani, europei e transnazionali</a:t>
            </a:r>
            <a:endParaRPr lang="it-IT" dirty="0">
              <a:solidFill>
                <a:srgbClr val="6964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Universo">
  <a:themeElements>
    <a:clrScheme name="Universo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Universo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niverso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3200" dirty="0"/>
        </a:defPPr>
      </a:lstStyle>
    </a:txDef>
  </a:objectDefaults>
  <a:extraClrSchemeLst/>
</a:theme>
</file>

<file path=ppt/theme/theme3.xml><?xml version="1.0" encoding="utf-8"?>
<a:theme xmlns:a="http://schemas.openxmlformats.org/drawingml/2006/main" name="1_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313</TotalTime>
  <Words>2848</Words>
  <Application>Microsoft Office PowerPoint</Application>
  <PresentationFormat>Presentazione su schermo (4:3)</PresentationFormat>
  <Paragraphs>330</Paragraphs>
  <Slides>38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Titoli diapositive</vt:lpstr>
      </vt:variant>
      <vt:variant>
        <vt:i4>38</vt:i4>
      </vt:variant>
    </vt:vector>
  </HeadingPairs>
  <TitlesOfParts>
    <vt:vector size="41" baseType="lpstr">
      <vt:lpstr>Personalizza struttura</vt:lpstr>
      <vt:lpstr>Universo</vt:lpstr>
      <vt:lpstr>1_Personalizza struttura</vt:lpstr>
      <vt:lpstr>Diapositiva 0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5538G</dc:creator>
  <cp:lastModifiedBy>5538G</cp:lastModifiedBy>
  <cp:revision>150</cp:revision>
  <dcterms:created xsi:type="dcterms:W3CDTF">2010-10-11T08:33:21Z</dcterms:created>
  <dcterms:modified xsi:type="dcterms:W3CDTF">2011-07-10T13:19:59Z</dcterms:modified>
</cp:coreProperties>
</file>