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07" autoAdjust="0"/>
  </p:normalViewPr>
  <p:slideViewPr>
    <p:cSldViewPr>
      <p:cViewPr varScale="1">
        <p:scale>
          <a:sx n="52" d="100"/>
          <a:sy n="52" d="100"/>
        </p:scale>
        <p:origin x="-2262" y="-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3341D-3267-4A38-BC02-296F305BA426}" type="datetimeFigureOut">
              <a:rPr lang="it-IT" smtClean="0"/>
              <a:t>19/02/2011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4EC4C-8DEB-4349-860D-2DD6E22F282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8B95-DD22-46D4-9BCD-26AFC250ECF0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B798-7D2E-4DD2-9800-50748E646623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Fondamenti e metodi per l'analisi empirica nelle scienze sociali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7" name="Segnaposto numero diapositiva 5"/>
          <p:cNvSpPr txBox="1">
            <a:spLocks/>
          </p:cNvSpPr>
          <p:nvPr userDrawn="1"/>
        </p:nvSpPr>
        <p:spPr>
          <a:xfrm>
            <a:off x="5013176" y="8460432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565113-31BC-4B8A-B0C1-24EB9DBCBDD2}" type="slidenum">
              <a:rPr kumimoji="0" lang="it-IT" sz="4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avie" pitchFamily="8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avie" pitchFamily="82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B38E2-682F-48BF-83BC-92AFB7BF26C4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3B584-6B48-4042-B4E1-756270B2E3F2}" type="datetime1">
              <a:rPr lang="it-IT" smtClean="0"/>
              <a:t>19/02/2011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A1192-FF8C-41E3-9C3C-F51B0DCE8FAD}" type="datetime1">
              <a:rPr lang="it-IT" smtClean="0"/>
              <a:t>19/02/2011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21A-007B-425B-BA46-90885BD82B20}" type="datetime1">
              <a:rPr lang="it-IT" smtClean="0"/>
              <a:t>19/02/2011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CC43-3136-4FC6-8A76-0A1FFD3132B8}" type="datetime1">
              <a:rPr lang="it-IT" smtClean="0"/>
              <a:t>19/02/2011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EA283-C986-46AF-976E-21B66F88C81D}" type="datetime1">
              <a:rPr lang="it-IT" smtClean="0"/>
              <a:t>19/02/2011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D3EB-AD9C-4DC3-AA24-5EFA258C73CB}" type="datetime1">
              <a:rPr lang="it-IT" smtClean="0"/>
              <a:t>19/02/2011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2718-F696-474E-8EA2-CB08799001F2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FC99D-AE06-4C5C-9F73-4A6B21E17EE5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FFE05-80AE-4574-98C0-B11767A50087}" type="datetime1">
              <a:rPr lang="it-IT" smtClean="0"/>
              <a:t>19/02/2011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Fondamenti e metodi per l'analisi empirica nelle scienze sociali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65113-31BC-4B8A-B0C1-24EB9DBCBD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620688" y="827584"/>
          <a:ext cx="5648181" cy="7992888"/>
        </p:xfrm>
        <a:graphic>
          <a:graphicData uri="http://schemas.openxmlformats.org/presentationml/2006/ole">
            <p:oleObj spid="_x0000_s1026" name="Acrobat Document" r:id="rId3" imgW="5667139" imgH="8019997" progId="AcroExch.Document.7">
              <p:embed/>
            </p:oleObj>
          </a:graphicData>
        </a:graphic>
      </p:graphicFrame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>
          <a:xfrm>
            <a:off x="548680" y="0"/>
            <a:ext cx="6309320" cy="720079"/>
          </a:xfrm>
        </p:spPr>
        <p:txBody>
          <a:bodyPr/>
          <a:lstStyle/>
          <a:p>
            <a:pPr algn="ctr"/>
            <a:r>
              <a:rPr lang="it-IT" sz="16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6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6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720" y="2123728"/>
            <a:ext cx="513397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692696" y="755576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672" y="1547664"/>
            <a:ext cx="5997930" cy="7213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645024" y="5220072"/>
            <a:ext cx="2880320" cy="3600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548680" y="395536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8" y="2123728"/>
            <a:ext cx="546150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789040" y="2123728"/>
            <a:ext cx="2304256" cy="15841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620688" y="539552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92696" y="1547664"/>
            <a:ext cx="554461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latin typeface="Georgia" pitchFamily="18" charset="0"/>
              </a:rPr>
              <a:t>I dati:</a:t>
            </a:r>
          </a:p>
          <a:p>
            <a:pPr algn="just"/>
            <a:r>
              <a:rPr lang="it-IT" sz="2400" dirty="0" smtClean="0">
                <a:latin typeface="Georgia" pitchFamily="18" charset="0"/>
              </a:rPr>
              <a:t>15.481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65 </a:t>
            </a:r>
            <a:r>
              <a:rPr lang="it-I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sul totale della popolazione</a:t>
            </a:r>
            <a:r>
              <a:rPr lang="it-IT" sz="2400" dirty="0" smtClean="0">
                <a:latin typeface="Georgia" pitchFamily="18" charset="0"/>
              </a:rPr>
              <a:t> (63.158)</a:t>
            </a:r>
          </a:p>
          <a:p>
            <a:pPr algn="just"/>
            <a:endParaRPr lang="it-IT" sz="2400" dirty="0" smtClean="0">
              <a:latin typeface="Georgia" pitchFamily="18" charset="0"/>
            </a:endParaRPr>
          </a:p>
          <a:p>
            <a:pPr algn="just"/>
            <a:r>
              <a:rPr lang="it-IT" sz="2400" dirty="0" smtClean="0">
                <a:latin typeface="Georgia" pitchFamily="18" charset="0"/>
              </a:rPr>
              <a:t>Gli anziani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65 sono il 24,51% della popolazione</a:t>
            </a:r>
          </a:p>
          <a:p>
            <a:pPr algn="just"/>
            <a:endParaRPr lang="it-IT" sz="2400" dirty="0" smtClean="0">
              <a:latin typeface="Georgia" pitchFamily="18" charset="0"/>
            </a:endParaRPr>
          </a:p>
          <a:p>
            <a:pPr algn="just"/>
            <a:r>
              <a:rPr lang="it-IT" sz="2400" dirty="0" smtClean="0">
                <a:latin typeface="Georgia" pitchFamily="18" charset="0"/>
              </a:rPr>
              <a:t>2223+1073=3296 sono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75 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che vivono soli </a:t>
            </a:r>
            <a:r>
              <a:rPr lang="it-IT" sz="2400" dirty="0" smtClean="0">
                <a:latin typeface="Georgia" pitchFamily="18" charset="0"/>
              </a:rPr>
              <a:t>(di cui 1707 donne)</a:t>
            </a:r>
          </a:p>
          <a:p>
            <a:pPr algn="just"/>
            <a:r>
              <a:rPr lang="it-IT" sz="2400" dirty="0" smtClean="0">
                <a:latin typeface="Georgia" pitchFamily="18" charset="0"/>
              </a:rPr>
              <a:t>Gli anziani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75 che vivono soli sono il 5,2% della popolazione</a:t>
            </a:r>
          </a:p>
          <a:p>
            <a:pPr algn="just"/>
            <a:endParaRPr lang="it-IT" sz="2400" dirty="0" smtClean="0">
              <a:latin typeface="Georgia" pitchFamily="18" charset="0"/>
            </a:endParaRPr>
          </a:p>
          <a:p>
            <a:pPr algn="just"/>
            <a:r>
              <a:rPr lang="it-IT" sz="2400" dirty="0" smtClean="0">
                <a:latin typeface="Georgia" pitchFamily="18" charset="0"/>
              </a:rPr>
              <a:t>583, pari al 17,68% della categoria degli anziani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75 che vivono soli, percepiscono il fondo regionale per la non autosufficienza</a:t>
            </a:r>
          </a:p>
          <a:p>
            <a:pPr algn="just"/>
            <a:endParaRPr lang="it-IT" sz="2400" dirty="0" smtClean="0">
              <a:latin typeface="Georgia" pitchFamily="18" charset="0"/>
            </a:endParaRPr>
          </a:p>
          <a:p>
            <a:pPr algn="just"/>
            <a:endParaRPr lang="it-IT" sz="2400" dirty="0">
              <a:latin typeface="Georgia" pitchFamily="18" charset="0"/>
            </a:endParaRPr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620688" y="539552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52736" y="1691680"/>
            <a:ext cx="48245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it-IT" sz="2400" dirty="0" smtClean="0">
                <a:latin typeface="Georgia" pitchFamily="18" charset="0"/>
              </a:rPr>
              <a:t>E’ possibile affermare che 12.185 anziani residenti </a:t>
            </a:r>
            <a:r>
              <a:rPr lang="it-IT" sz="2400" dirty="0" smtClean="0">
                <a:latin typeface="Georgia" pitchFamily="18" charset="0"/>
              </a:rPr>
              <a:t>hanno più di 65 anni ma meno di </a:t>
            </a:r>
            <a:r>
              <a:rPr lang="it-IT" sz="2400" dirty="0" smtClean="0">
                <a:latin typeface="Georgia" pitchFamily="18" charset="0"/>
              </a:rPr>
              <a:t>75?</a:t>
            </a:r>
          </a:p>
          <a:p>
            <a:pPr marL="457200" indent="-457200" algn="just">
              <a:buFont typeface="+mj-lt"/>
              <a:buAutoNum type="arabicParenR"/>
            </a:pPr>
            <a:endParaRPr lang="it-IT" sz="2400" dirty="0" smtClean="0">
              <a:latin typeface="Georgia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it-IT" sz="2400" dirty="0" smtClean="0">
                <a:latin typeface="Georgia" pitchFamily="18" charset="0"/>
              </a:rPr>
              <a:t>E’ possibile affermare, quindi, che gli </a:t>
            </a:r>
            <a:r>
              <a:rPr lang="it-IT" sz="2400" dirty="0" smtClean="0">
                <a:latin typeface="Georgia" pitchFamily="18" charset="0"/>
              </a:rPr>
              <a:t>anziani </a:t>
            </a:r>
            <a:r>
              <a:rPr lang="it-IT" sz="2400" i="1" dirty="0" err="1" smtClean="0">
                <a:latin typeface="Georgia" pitchFamily="18" charset="0"/>
              </a:rPr>
              <a:t>over</a:t>
            </a:r>
            <a:r>
              <a:rPr lang="it-IT" sz="2400" dirty="0" smtClean="0">
                <a:latin typeface="Georgia" pitchFamily="18" charset="0"/>
              </a:rPr>
              <a:t> 65 ma </a:t>
            </a:r>
            <a:r>
              <a:rPr lang="it-IT" sz="2400" i="1" dirty="0" smtClean="0">
                <a:latin typeface="Georgia" pitchFamily="18" charset="0"/>
              </a:rPr>
              <a:t>under</a:t>
            </a:r>
            <a:r>
              <a:rPr lang="it-IT" sz="2400" dirty="0" smtClean="0">
                <a:latin typeface="Georgia" pitchFamily="18" charset="0"/>
              </a:rPr>
              <a:t> 75 sono il 19,29% della </a:t>
            </a:r>
            <a:r>
              <a:rPr lang="it-IT" sz="2400" dirty="0" smtClean="0">
                <a:latin typeface="Georgia" pitchFamily="18" charset="0"/>
              </a:rPr>
              <a:t>popolazione?</a:t>
            </a:r>
            <a:endParaRPr lang="it-IT" sz="2400" dirty="0" smtClean="0">
              <a:latin typeface="Georgia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it-IT" sz="2400" dirty="0" smtClean="0">
              <a:latin typeface="Georgia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it-IT" sz="2400" u="sng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Secondo voi</a:t>
            </a:r>
            <a:r>
              <a:rPr lang="it-IT" sz="2400" dirty="0" smtClean="0">
                <a:latin typeface="Georgia" pitchFamily="18" charset="0"/>
              </a:rPr>
              <a:t>, dal </a:t>
            </a:r>
            <a:r>
              <a:rPr lang="it-IT" sz="2400" dirty="0" smtClean="0">
                <a:latin typeface="Georgia" pitchFamily="18" charset="0"/>
              </a:rPr>
              <a:t>punto di vista delle </a:t>
            </a:r>
            <a:r>
              <a:rPr lang="it-IT" sz="2400" dirty="0" smtClean="0">
                <a:latin typeface="Georgia" pitchFamily="18" charset="0"/>
              </a:rPr>
              <a:t>progettazione delle politiche sociali e della erogazione dei </a:t>
            </a:r>
            <a:r>
              <a:rPr lang="it-IT" sz="2400" dirty="0" smtClean="0">
                <a:latin typeface="Georgia" pitchFamily="18" charset="0"/>
              </a:rPr>
              <a:t>servizi </a:t>
            </a:r>
            <a:r>
              <a:rPr lang="it-IT" sz="2400" dirty="0" smtClean="0">
                <a:latin typeface="Georgia" pitchFamily="18" charset="0"/>
              </a:rPr>
              <a:t>al </a:t>
            </a:r>
            <a:r>
              <a:rPr lang="it-IT" sz="2400" i="1" dirty="0" smtClean="0">
                <a:latin typeface="Georgia" pitchFamily="18" charset="0"/>
              </a:rPr>
              <a:t>target</a:t>
            </a:r>
            <a:r>
              <a:rPr lang="it-IT" sz="2400" dirty="0" smtClean="0">
                <a:latin typeface="Georgia" pitchFamily="18" charset="0"/>
              </a:rPr>
              <a:t> della popolazione anziana </a:t>
            </a:r>
            <a:r>
              <a:rPr lang="it-IT" sz="2400" dirty="0" smtClean="0">
                <a:latin typeface="Georgia" pitchFamily="18" charset="0"/>
              </a:rPr>
              <a:t>la </a:t>
            </a:r>
            <a:r>
              <a:rPr lang="it-IT" sz="2400" dirty="0" smtClean="0">
                <a:latin typeface="Georgia" pitchFamily="18" charset="0"/>
              </a:rPr>
              <a:t>zona oggetto dell’indagine presenta particolari problemi? Se sì, quali?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620688" y="539552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764704" y="1619672"/>
            <a:ext cx="518457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arenR" startAt="4"/>
            </a:pPr>
            <a:r>
              <a:rPr lang="it-IT" sz="2400" dirty="0" smtClean="0">
                <a:latin typeface="Georgia" pitchFamily="18" charset="0"/>
              </a:rPr>
              <a:t>Se </a:t>
            </a:r>
            <a:r>
              <a:rPr lang="it-IT" sz="2400" u="sng" spc="300" dirty="0" smtClean="0">
                <a:latin typeface="Georgia" pitchFamily="18" charset="0"/>
              </a:rPr>
              <a:t>voi foste</a:t>
            </a:r>
            <a:r>
              <a:rPr lang="it-IT" sz="2400" dirty="0" smtClean="0">
                <a:latin typeface="Georgia" pitchFamily="18" charset="0"/>
              </a:rPr>
              <a:t> i politici che </a:t>
            </a:r>
            <a:r>
              <a:rPr lang="it-IT" sz="2400" dirty="0" smtClean="0">
                <a:latin typeface="Georgia" pitchFamily="18" charset="0"/>
              </a:rPr>
              <a:t>progettano </a:t>
            </a:r>
            <a:r>
              <a:rPr lang="it-IT" sz="2400" dirty="0" smtClean="0">
                <a:latin typeface="Georgia" pitchFamily="18" charset="0"/>
              </a:rPr>
              <a:t>le </a:t>
            </a:r>
            <a:r>
              <a:rPr lang="it-IT" sz="2400" dirty="0" smtClean="0">
                <a:latin typeface="Georgia" pitchFamily="18" charset="0"/>
              </a:rPr>
              <a:t>politiche sociali sareste interessati ad altri rapporti oltre a quelli tra la popolazione anziana e il totale della popolazione?</a:t>
            </a:r>
          </a:p>
          <a:p>
            <a:pPr marL="457200" indent="-457200" algn="just">
              <a:buFont typeface="+mj-lt"/>
              <a:buAutoNum type="arabicParenR" startAt="4"/>
            </a:pPr>
            <a:endParaRPr lang="it-IT" sz="2400" dirty="0" smtClean="0">
              <a:latin typeface="Georgia" pitchFamily="18" charset="0"/>
            </a:endParaRPr>
          </a:p>
          <a:p>
            <a:pPr marL="457200" indent="-457200" algn="just">
              <a:buFont typeface="+mj-lt"/>
              <a:buAutoNum type="arabicParenR" startAt="4"/>
            </a:pPr>
            <a:r>
              <a:rPr lang="it-IT" sz="2400" dirty="0" smtClean="0">
                <a:latin typeface="Georgia" pitchFamily="18" charset="0"/>
              </a:rPr>
              <a:t>Se sì, quali? </a:t>
            </a:r>
          </a:p>
          <a:p>
            <a:pPr marL="457200" indent="-457200" algn="just">
              <a:buFont typeface="+mj-lt"/>
              <a:buAutoNum type="arabicParenR" startAt="4"/>
            </a:pPr>
            <a:endParaRPr lang="it-IT" sz="2400" dirty="0" smtClean="0">
              <a:latin typeface="Georgia" pitchFamily="18" charset="0"/>
            </a:endParaRPr>
          </a:p>
          <a:p>
            <a:pPr marL="457200" indent="-457200" algn="just">
              <a:buFont typeface="+mj-lt"/>
              <a:buAutoNum type="arabicParenR" startAt="4"/>
            </a:pPr>
            <a:r>
              <a:rPr lang="it-IT" sz="2400" dirty="0" smtClean="0">
                <a:latin typeface="Georgia" pitchFamily="18" charset="0"/>
              </a:rPr>
              <a:t>Se </a:t>
            </a:r>
            <a:r>
              <a:rPr lang="it-IT" sz="2400" u="sng" spc="300" dirty="0" smtClean="0">
                <a:latin typeface="Georgia" pitchFamily="18" charset="0"/>
              </a:rPr>
              <a:t>voi foste</a:t>
            </a:r>
            <a:r>
              <a:rPr lang="it-IT" sz="2400" dirty="0" smtClean="0">
                <a:latin typeface="Georgia" pitchFamily="18" charset="0"/>
              </a:rPr>
              <a:t> </a:t>
            </a:r>
            <a:r>
              <a:rPr lang="it-IT" sz="2400" dirty="0" smtClean="0">
                <a:latin typeface="Georgia" pitchFamily="18" charset="0"/>
              </a:rPr>
              <a:t>un politico che deve prepararsi ad un incontro elettorale nel quartiere incentrereste il vostro discorso sulla questione degli anziani e delle possibili risposte ai loro bisogni?</a:t>
            </a:r>
          </a:p>
          <a:p>
            <a:pPr marL="457200" indent="-457200" algn="just">
              <a:buFont typeface="+mj-lt"/>
              <a:buAutoNum type="arabicParenR" startAt="4"/>
            </a:pPr>
            <a:r>
              <a:rPr lang="it-IT" sz="2400" dirty="0" smtClean="0">
                <a:latin typeface="Georgia" pitchFamily="18" charset="0"/>
              </a:rPr>
              <a:t>Se sì perché?</a:t>
            </a:r>
          </a:p>
          <a:p>
            <a:pPr marL="457200" indent="-457200" algn="just">
              <a:buFont typeface="+mj-lt"/>
              <a:buAutoNum type="arabicParenR" startAt="4"/>
            </a:pPr>
            <a:r>
              <a:rPr lang="it-IT" sz="2400" dirty="0" smtClean="0">
                <a:latin typeface="Georgia" pitchFamily="18" charset="0"/>
              </a:rPr>
              <a:t>Se no perché?</a:t>
            </a:r>
            <a:endParaRPr lang="it-IT" sz="2400" dirty="0" smtClean="0">
              <a:latin typeface="Georgia" pitchFamily="18" charset="0"/>
            </a:endParaRPr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620688" y="539552"/>
            <a:ext cx="5688632" cy="691305"/>
          </a:xfrm>
        </p:spPr>
        <p:txBody>
          <a:bodyPr/>
          <a:lstStyle/>
          <a:p>
            <a:pPr algn="ctr"/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Fondamenti e metodi per l'analisi empirica nelle scienze sociali </a:t>
            </a:r>
            <a:r>
              <a:rPr lang="it-IT" sz="1800" dirty="0" err="1">
                <a:solidFill>
                  <a:srgbClr val="C00000"/>
                </a:solidFill>
                <a:latin typeface="Ravie" pitchFamily="82" charset="0"/>
              </a:rPr>
              <a:t>a.a.</a:t>
            </a:r>
            <a:r>
              <a:rPr lang="it-IT" sz="1800" dirty="0">
                <a:solidFill>
                  <a:srgbClr val="C00000"/>
                </a:solidFill>
                <a:latin typeface="Ravie" pitchFamily="82" charset="0"/>
              </a:rPr>
              <a:t>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Office PowerPoint</Application>
  <PresentationFormat>Presentazione su schermo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9" baseType="lpstr">
      <vt:lpstr>Tema di Office</vt:lpstr>
      <vt:lpstr>Acrobat Document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Windows User</cp:lastModifiedBy>
  <cp:revision>17</cp:revision>
  <dcterms:created xsi:type="dcterms:W3CDTF">2011-02-19T09:46:13Z</dcterms:created>
  <dcterms:modified xsi:type="dcterms:W3CDTF">2011-02-19T14:30:34Z</dcterms:modified>
</cp:coreProperties>
</file>