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0" r:id="rId1"/>
  </p:sldMasterIdLst>
  <p:notesMasterIdLst>
    <p:notesMasterId r:id="rId5"/>
  </p:notesMasterIdLst>
  <p:sldIdLst>
    <p:sldId id="260" r:id="rId2"/>
    <p:sldId id="256" r:id="rId3"/>
    <p:sldId id="259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5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BDDBB-2FF9-4D1F-939E-37225CD693E6}" type="datetimeFigureOut">
              <a:rPr lang="it-IT" smtClean="0"/>
              <a:pPr/>
              <a:t>30/10/2010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A6D6C-88AE-4BB9-BDEF-5105867102D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16" r:id="rId13"/>
    <p:sldLayoutId id="2147483684" r:id="rId14"/>
    <p:sldLayoutId id="2147483715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6519446"/>
            <a:ext cx="8676456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latin typeface="Arial Rounded MT Bold" pitchFamily="34" charset="0"/>
              </a:rPr>
              <a:t>Corso di </a:t>
            </a:r>
            <a:r>
              <a:rPr lang="it-IT" sz="1600" dirty="0" smtClean="0">
                <a:latin typeface="Arial Rounded MT Bold" pitchFamily="34" charset="0"/>
              </a:rPr>
              <a:t>Metodologia e tecnica della ricerca </a:t>
            </a:r>
            <a:r>
              <a:rPr lang="it-IT" sz="1600" dirty="0" smtClean="0">
                <a:latin typeface="Arial Rounded MT Bold" pitchFamily="34" charset="0"/>
              </a:rPr>
              <a:t>sociale </a:t>
            </a:r>
            <a:r>
              <a:rPr lang="it-IT" sz="1600" dirty="0" err="1" smtClean="0">
                <a:latin typeface="Arial Rounded MT Bold" pitchFamily="34" charset="0"/>
              </a:rPr>
              <a:t>a.a.</a:t>
            </a:r>
            <a:r>
              <a:rPr lang="it-IT" sz="1600" dirty="0" smtClean="0">
                <a:latin typeface="Arial Rounded MT Bold" pitchFamily="34" charset="0"/>
              </a:rPr>
              <a:t> 2010-2011</a:t>
            </a:r>
            <a:endParaRPr lang="it-IT" sz="1600" dirty="0">
              <a:latin typeface="Arial Rounded MT Bold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27584" y="2348880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  <a:t>Le equazioni strutturali:</a:t>
            </a:r>
          </a:p>
          <a:p>
            <a:r>
              <a:rPr lang="it-IT" sz="4800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  <a:t>l</a:t>
            </a:r>
            <a:r>
              <a:rPr lang="it-IT" sz="4800" dirty="0" smtClean="0">
                <a:solidFill>
                  <a:schemeClr val="accent3">
                    <a:lumMod val="50000"/>
                  </a:schemeClr>
                </a:solidFill>
                <a:latin typeface="Arial Rounded MT Bold" pitchFamily="34" charset="0"/>
              </a:rPr>
              <a:t>a stima del modello</a:t>
            </a:r>
            <a:endParaRPr lang="it-IT" sz="4800" dirty="0">
              <a:solidFill>
                <a:schemeClr val="accent3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971600" y="908720"/>
            <a:ext cx="2880320" cy="1200329"/>
          </a:xfrm>
          <a:prstGeom prst="rect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RELIGIOSITA’</a:t>
            </a:r>
          </a:p>
          <a:p>
            <a:pPr algn="ctr"/>
            <a:r>
              <a:rPr lang="it-IT" sz="3600" b="1" dirty="0" smtClean="0"/>
              <a:t>(R)</a:t>
            </a:r>
            <a:endParaRPr lang="it-IT" sz="36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5536" y="4437112"/>
            <a:ext cx="2880320" cy="1138773"/>
          </a:xfrm>
          <a:prstGeom prst="rect">
            <a:avLst/>
          </a:prstGeom>
          <a:ln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  <a:softEdge rad="635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ISTRUZIONE</a:t>
            </a:r>
          </a:p>
          <a:p>
            <a:pPr algn="ctr"/>
            <a:r>
              <a:rPr lang="it-IT" sz="3200" b="1" dirty="0" smtClean="0"/>
              <a:t>(I)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843808" y="2636912"/>
            <a:ext cx="3024336" cy="1754326"/>
          </a:xfrm>
          <a:prstGeom prst="rect">
            <a:avLst/>
          </a:prstGeom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PERMISSIVITA’</a:t>
            </a:r>
          </a:p>
          <a:p>
            <a:pPr algn="ctr"/>
            <a:r>
              <a:rPr lang="it-IT" sz="3600" b="1" dirty="0" smtClean="0"/>
              <a:t>SESSUALE</a:t>
            </a:r>
          </a:p>
          <a:p>
            <a:pPr algn="ctr"/>
            <a:r>
              <a:rPr lang="it-IT" sz="3600" b="1" dirty="0" smtClean="0"/>
              <a:t>(S)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831632" y="3212976"/>
            <a:ext cx="2988840" cy="1631216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APPROVAZIONE ABORTO</a:t>
            </a:r>
          </a:p>
          <a:p>
            <a:pPr algn="ctr"/>
            <a:r>
              <a:rPr lang="it-IT" sz="3600" b="1" dirty="0" smtClean="0"/>
              <a:t>(A)</a:t>
            </a:r>
          </a:p>
        </p:txBody>
      </p:sp>
      <p:sp>
        <p:nvSpPr>
          <p:cNvPr id="12" name="Freccia circolare a destra 11"/>
          <p:cNvSpPr/>
          <p:nvPr/>
        </p:nvSpPr>
        <p:spPr>
          <a:xfrm>
            <a:off x="539552" y="1556792"/>
            <a:ext cx="648072" cy="3096344"/>
          </a:xfrm>
          <a:prstGeom prst="curvedRightArrow">
            <a:avLst/>
          </a:prstGeom>
          <a:ln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11560" y="263691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Connettore 2 14"/>
          <p:cNvCxnSpPr>
            <a:endCxn id="10" idx="0"/>
          </p:cNvCxnSpPr>
          <p:nvPr/>
        </p:nvCxnSpPr>
        <p:spPr>
          <a:xfrm>
            <a:off x="3203848" y="1556792"/>
            <a:ext cx="1152128" cy="1080120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rot="5400000" flipH="1" flipV="1">
            <a:off x="2771800" y="3933056"/>
            <a:ext cx="1296144" cy="1152128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V="1">
            <a:off x="2843808" y="4365104"/>
            <a:ext cx="4320480" cy="1008112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3563888" y="1412776"/>
            <a:ext cx="4248472" cy="1872208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4716016" y="3789040"/>
            <a:ext cx="1872208" cy="216024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rot="5400000">
            <a:off x="4499992" y="1196752"/>
            <a:ext cx="1872208" cy="1152128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rot="16200000" flipH="1">
            <a:off x="6984268" y="1736812"/>
            <a:ext cx="2376264" cy="576064"/>
          </a:xfrm>
          <a:prstGeom prst="straightConnector1">
            <a:avLst/>
          </a:prstGeom>
          <a:ln w="57150">
            <a:tailEnd type="arrow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059832" y="17728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3419872" y="429309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4932040" y="472514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4860032" y="371703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6300192" y="206084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724128" y="112474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8100392" y="1484785"/>
            <a:ext cx="1043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it-IT" sz="36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</a:t>
            </a:r>
            <a:endParaRPr lang="it-IT" sz="36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5940152" y="404664"/>
            <a:ext cx="4571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smtClean="0"/>
              <a:t>V</a:t>
            </a:r>
            <a:endParaRPr lang="it-IT" sz="3600" b="1" dirty="0" smtClean="0"/>
          </a:p>
        </p:txBody>
      </p:sp>
      <p:sp>
        <p:nvSpPr>
          <p:cNvPr id="36" name="Rettangolo 35"/>
          <p:cNvSpPr/>
          <p:nvPr/>
        </p:nvSpPr>
        <p:spPr>
          <a:xfrm>
            <a:off x="7812360" y="260648"/>
            <a:ext cx="6030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 smtClean="0"/>
              <a:t>W</a:t>
            </a:r>
            <a:endParaRPr lang="it-IT" sz="3600" b="1" dirty="0" smtClean="0"/>
          </a:p>
        </p:txBody>
      </p:sp>
      <p:sp>
        <p:nvSpPr>
          <p:cNvPr id="37" name="Segnaposto numero diapositiva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0" y="6519446"/>
            <a:ext cx="8676456" cy="338554"/>
          </a:xfrm>
          <a:prstGeom prst="rect">
            <a:avLst/>
          </a:prstGeom>
          <a:solidFill>
            <a:srgbClr val="FF66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latin typeface="Arial Rounded MT Bold" pitchFamily="34" charset="0"/>
              </a:rPr>
              <a:t>Corso di Metodologia e tecnica della ricerca sociale </a:t>
            </a:r>
            <a:r>
              <a:rPr lang="it-IT" sz="1600" dirty="0" err="1" smtClean="0">
                <a:latin typeface="Arial Rounded MT Bold" pitchFamily="34" charset="0"/>
              </a:rPr>
              <a:t>a.a.</a:t>
            </a:r>
            <a:r>
              <a:rPr lang="it-IT" sz="1600" dirty="0" smtClean="0">
                <a:latin typeface="Arial Rounded MT Bold" pitchFamily="34" charset="0"/>
              </a:rPr>
              <a:t> 2010-2011</a:t>
            </a:r>
            <a:endParaRPr lang="it-IT" sz="16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/>
          <p:cNvSpPr txBox="1"/>
          <p:nvPr/>
        </p:nvSpPr>
        <p:spPr>
          <a:xfrm>
            <a:off x="1043608" y="2636912"/>
            <a:ext cx="5832648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5400" dirty="0" smtClean="0"/>
              <a:t>S=p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</a:t>
            </a:r>
            <a:r>
              <a:rPr lang="it-IT" sz="5400" dirty="0" smtClean="0"/>
              <a:t>R+p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it-IT" sz="5400" dirty="0" smtClean="0"/>
              <a:t>I+p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</a:t>
            </a:r>
            <a:r>
              <a:rPr lang="it-IT" sz="5400" dirty="0" smtClean="0"/>
              <a:t>V</a:t>
            </a:r>
            <a:endParaRPr lang="it-IT" sz="5400" dirty="0"/>
          </a:p>
        </p:txBody>
      </p:sp>
      <p:sp>
        <p:nvSpPr>
          <p:cNvPr id="37" name="CasellaDiTesto 36"/>
          <p:cNvSpPr txBox="1"/>
          <p:nvPr/>
        </p:nvSpPr>
        <p:spPr>
          <a:xfrm>
            <a:off x="827584" y="4437112"/>
            <a:ext cx="6408712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5400" dirty="0" smtClean="0"/>
              <a:t>A=p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</a:t>
            </a:r>
            <a:r>
              <a:rPr lang="it-IT" sz="5400" dirty="0" smtClean="0"/>
              <a:t>R+p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it-IT" sz="5400" dirty="0" smtClean="0"/>
              <a:t>I+p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</a:t>
            </a:r>
            <a:r>
              <a:rPr lang="it-IT" sz="5400" dirty="0" smtClean="0"/>
              <a:t>S+p</a:t>
            </a:r>
            <a:r>
              <a:rPr lang="it-IT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</a:t>
            </a:r>
            <a:r>
              <a:rPr lang="it-IT" sz="5400" dirty="0" smtClean="0"/>
              <a:t>W</a:t>
            </a:r>
            <a:endParaRPr lang="it-IT" sz="540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6519446"/>
            <a:ext cx="8676456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latin typeface="Arial Rounded MT Bold" pitchFamily="34" charset="0"/>
              </a:rPr>
              <a:t>Corso di </a:t>
            </a:r>
            <a:r>
              <a:rPr lang="it-IT" sz="1600" dirty="0" smtClean="0">
                <a:latin typeface="Arial Rounded MT Bold" pitchFamily="34" charset="0"/>
              </a:rPr>
              <a:t>Metodologia e tecnica della ricerca </a:t>
            </a:r>
            <a:r>
              <a:rPr lang="it-IT" sz="1600" dirty="0" smtClean="0">
                <a:latin typeface="Arial Rounded MT Bold" pitchFamily="34" charset="0"/>
              </a:rPr>
              <a:t>sociale </a:t>
            </a:r>
            <a:r>
              <a:rPr lang="it-IT" sz="1600" dirty="0" err="1" smtClean="0">
                <a:latin typeface="Arial Rounded MT Bold" pitchFamily="34" charset="0"/>
              </a:rPr>
              <a:t>a.a.</a:t>
            </a:r>
            <a:r>
              <a:rPr lang="it-IT" sz="1600" dirty="0" smtClean="0">
                <a:latin typeface="Arial Rounded MT Bold" pitchFamily="34" charset="0"/>
              </a:rPr>
              <a:t> 2010-2011</a:t>
            </a:r>
            <a:endParaRPr lang="it-IT" sz="1600" dirty="0">
              <a:latin typeface="Arial Rounded MT Bold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83568" y="908720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</a:rPr>
              <a:t>Il modello grafico unisce due catene causali, formalizzate mediante le due equazioni seguenti:</a:t>
            </a:r>
            <a:endParaRPr lang="it-IT" sz="24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91</Words>
  <Application>Microsoft Office PowerPoint</Application>
  <PresentationFormat>Presentazione su schermo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Diapositiva 1</vt:lpstr>
      <vt:lpstr>Diapositiva 2</vt:lpstr>
      <vt:lpstr>Diapositiva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55</cp:revision>
  <dcterms:created xsi:type="dcterms:W3CDTF">2010-10-11T08:33:21Z</dcterms:created>
  <dcterms:modified xsi:type="dcterms:W3CDTF">2010-10-30T17:06:54Z</dcterms:modified>
</cp:coreProperties>
</file>