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35"/>
  </p:notesMasterIdLst>
  <p:sldIdLst>
    <p:sldId id="256" r:id="rId2"/>
    <p:sldId id="267" r:id="rId3"/>
    <p:sldId id="261" r:id="rId4"/>
    <p:sldId id="262" r:id="rId5"/>
    <p:sldId id="263" r:id="rId6"/>
    <p:sldId id="284" r:id="rId7"/>
    <p:sldId id="264" r:id="rId8"/>
    <p:sldId id="269" r:id="rId9"/>
    <p:sldId id="277" r:id="rId10"/>
    <p:sldId id="279" r:id="rId11"/>
    <p:sldId id="280" r:id="rId12"/>
    <p:sldId id="283" r:id="rId13"/>
    <p:sldId id="282" r:id="rId14"/>
    <p:sldId id="281" r:id="rId15"/>
    <p:sldId id="278" r:id="rId16"/>
    <p:sldId id="265" r:id="rId17"/>
    <p:sldId id="266" r:id="rId18"/>
    <p:sldId id="270" r:id="rId19"/>
    <p:sldId id="258" r:id="rId20"/>
    <p:sldId id="259" r:id="rId21"/>
    <p:sldId id="260" r:id="rId22"/>
    <p:sldId id="273" r:id="rId23"/>
    <p:sldId id="271" r:id="rId24"/>
    <p:sldId id="272" r:id="rId25"/>
    <p:sldId id="289" r:id="rId26"/>
    <p:sldId id="268" r:id="rId27"/>
    <p:sldId id="274" r:id="rId28"/>
    <p:sldId id="275" r:id="rId29"/>
    <p:sldId id="276" r:id="rId30"/>
    <p:sldId id="288" r:id="rId31"/>
    <p:sldId id="285" r:id="rId32"/>
    <p:sldId id="286" r:id="rId33"/>
    <p:sldId id="287" r:id="rId3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CC00"/>
    <a:srgbClr val="66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6924B9-8984-4669-81AB-4EF98BA752E0}" type="datetimeFigureOut">
              <a:rPr lang="it-IT" smtClean="0"/>
              <a:pPr/>
              <a:t>19/02/2012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ADA9D-E371-4447-84D4-A4A645D235B5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CasellaDiTesto 6"/>
          <p:cNvSpPr txBox="1"/>
          <p:nvPr userDrawn="1"/>
        </p:nvSpPr>
        <p:spPr>
          <a:xfrm>
            <a:off x="539552" y="5949280"/>
            <a:ext cx="792088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rgbClr val="660033"/>
                </a:solidFill>
                <a:latin typeface="Brush Script MT" pitchFamily="66" charset="0"/>
              </a:rPr>
              <a:t>Corso di Sociologia e politiche del controllo sociale </a:t>
            </a:r>
            <a:r>
              <a:rPr lang="it-IT" sz="2400" dirty="0" err="1" smtClean="0">
                <a:solidFill>
                  <a:srgbClr val="660033"/>
                </a:solidFill>
                <a:latin typeface="Brush Script MT" pitchFamily="66" charset="0"/>
              </a:rPr>
              <a:t>a.a.</a:t>
            </a:r>
            <a:r>
              <a:rPr lang="it-IT" sz="2400" dirty="0" smtClean="0">
                <a:solidFill>
                  <a:srgbClr val="660033"/>
                </a:solidFill>
                <a:latin typeface="Brush Script MT" pitchFamily="66" charset="0"/>
              </a:rPr>
              <a:t> 2010-2011</a:t>
            </a:r>
            <a:endParaRPr lang="it-IT" sz="2400" dirty="0">
              <a:solidFill>
                <a:srgbClr val="660033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 userDrawn="1"/>
        </p:nvSpPr>
        <p:spPr>
          <a:xfrm>
            <a:off x="539552" y="5949280"/>
            <a:ext cx="792088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rgbClr val="660033"/>
                </a:solidFill>
                <a:latin typeface="Brush Script MT" pitchFamily="66" charset="0"/>
              </a:rPr>
              <a:t>Corso di Sociologia e politiche del controllo sociale </a:t>
            </a:r>
            <a:r>
              <a:rPr lang="it-IT" sz="2400" dirty="0" err="1" smtClean="0">
                <a:solidFill>
                  <a:srgbClr val="660033"/>
                </a:solidFill>
                <a:latin typeface="Brush Script MT" pitchFamily="66" charset="0"/>
              </a:rPr>
              <a:t>a.a.</a:t>
            </a:r>
            <a:r>
              <a:rPr lang="it-IT" sz="2400" dirty="0" smtClean="0">
                <a:solidFill>
                  <a:srgbClr val="660033"/>
                </a:solidFill>
                <a:latin typeface="Brush Script MT" pitchFamily="66" charset="0"/>
              </a:rPr>
              <a:t> 2011-2012</a:t>
            </a:r>
            <a:endParaRPr lang="it-IT" sz="2400" dirty="0">
              <a:solidFill>
                <a:srgbClr val="660033"/>
              </a:solidFill>
              <a:latin typeface="Brush Script MT" pitchFamily="66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804248" y="5949280"/>
            <a:ext cx="2133600" cy="365125"/>
          </a:xfrm>
        </p:spPr>
        <p:txBody>
          <a:bodyPr/>
          <a:lstStyle>
            <a:lvl1pPr>
              <a:defRPr sz="4000" b="1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995F687-CF3B-4D9C-B8FC-DBA88876F7C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5F687-CF3B-4D9C-B8FC-DBA88876F7C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idx="4294967295"/>
          </p:nvPr>
        </p:nvSpPr>
        <p:spPr>
          <a:xfrm>
            <a:off x="611560" y="76470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abriola" pitchFamily="82" charset="0"/>
                <a:ea typeface="+mn-ea"/>
                <a:cs typeface="+mn-cs"/>
              </a:rPr>
              <a:t>Prof. Monica </a:t>
            </a:r>
            <a:r>
              <a:rPr lang="it-IT" sz="48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abriola" pitchFamily="82" charset="0"/>
                <a:ea typeface="+mn-ea"/>
                <a:cs typeface="+mn-cs"/>
              </a:rPr>
              <a:t>Raiteri</a:t>
            </a:r>
            <a:r>
              <a:rPr lang="it-IT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abriola" pitchFamily="82" charset="0"/>
                <a:ea typeface="+mn-ea"/>
                <a:cs typeface="+mn-cs"/>
              </a:rPr>
              <a:t/>
            </a:r>
            <a:br>
              <a:rPr lang="it-IT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abriola" pitchFamily="82" charset="0"/>
                <a:ea typeface="+mn-ea"/>
                <a:cs typeface="+mn-cs"/>
              </a:rPr>
            </a:br>
            <a:r>
              <a:rPr lang="it-IT" sz="3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abriola" pitchFamily="82" charset="0"/>
                <a:ea typeface="+mn-ea"/>
                <a:cs typeface="+mn-cs"/>
              </a:rPr>
              <a:t>raiteri@unimc.it</a:t>
            </a:r>
            <a:br>
              <a:rPr lang="it-IT" sz="3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abriola" pitchFamily="82" charset="0"/>
                <a:ea typeface="+mn-ea"/>
                <a:cs typeface="+mn-cs"/>
              </a:rPr>
            </a:br>
            <a:r>
              <a:rPr lang="it-IT" sz="2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Eras Medium ITC" pitchFamily="34" charset="0"/>
              </a:rPr>
              <a:t> </a:t>
            </a:r>
            <a:r>
              <a:rPr lang="it-IT" sz="3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Gabriola" pitchFamily="82" charset="0"/>
                <a:ea typeface="+mn-ea"/>
                <a:cs typeface="+mn-cs"/>
              </a:rPr>
              <a:t>http://docenti.unimc.it/docenti/monica-raiteri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39552" y="5949280"/>
            <a:ext cx="792088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rgbClr val="660033"/>
                </a:solidFill>
                <a:latin typeface="Brush Script MT" pitchFamily="66" charset="0"/>
              </a:rPr>
              <a:t>Corso di Sociologia e politiche del controllo sociale </a:t>
            </a:r>
            <a:r>
              <a:rPr lang="it-IT" sz="2400" dirty="0" err="1" smtClean="0">
                <a:solidFill>
                  <a:srgbClr val="660033"/>
                </a:solidFill>
                <a:latin typeface="Brush Script MT" pitchFamily="66" charset="0"/>
              </a:rPr>
              <a:t>a.a.</a:t>
            </a:r>
            <a:r>
              <a:rPr lang="it-IT" sz="2400" dirty="0" smtClean="0">
                <a:solidFill>
                  <a:srgbClr val="660033"/>
                </a:solidFill>
                <a:latin typeface="Brush Script MT" pitchFamily="66" charset="0"/>
              </a:rPr>
              <a:t> </a:t>
            </a:r>
            <a:r>
              <a:rPr lang="it-IT" sz="2400" dirty="0" smtClean="0">
                <a:solidFill>
                  <a:srgbClr val="660033"/>
                </a:solidFill>
                <a:latin typeface="Brush Script MT" pitchFamily="66" charset="0"/>
              </a:rPr>
              <a:t>2011-2012</a:t>
            </a:r>
            <a:endParaRPr lang="it-IT" sz="2400" dirty="0">
              <a:solidFill>
                <a:srgbClr val="660033"/>
              </a:solidFill>
              <a:latin typeface="Brush Script MT" pitchFamily="66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187624" y="2708920"/>
            <a:ext cx="691276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800" dirty="0" smtClean="0">
                <a:solidFill>
                  <a:schemeClr val="bg1">
                    <a:lumMod val="85000"/>
                  </a:schemeClr>
                </a:solidFill>
                <a:latin typeface="Curlz MT" pitchFamily="82" charset="0"/>
              </a:rPr>
              <a:t>Benvenuti al corso!</a:t>
            </a:r>
            <a:endParaRPr lang="it-IT" sz="8800" dirty="0">
              <a:solidFill>
                <a:schemeClr val="bg1">
                  <a:lumMod val="85000"/>
                </a:schemeClr>
              </a:solidFill>
              <a:latin typeface="Curlz MT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1</a:t>
            </a:fld>
            <a:endParaRPr lang="it-IT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49367" y="517903"/>
            <a:ext cx="7811065" cy="507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r"/>
              </a:tabLst>
            </a:pPr>
            <a:r>
              <a:rPr lang="it-IT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lonna MT" pitchFamily="82" charset="0"/>
              </a:rPr>
              <a:t>Impianto del corso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r"/>
              </a:tabLst>
            </a:pPr>
            <a:endParaRPr lang="it-IT" sz="2800" dirty="0" smtClean="0">
              <a:solidFill>
                <a:srgbClr val="660033"/>
              </a:solidFill>
              <a:latin typeface="Colonna MT" pitchFamily="8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r"/>
              </a:tabLst>
            </a:pPr>
            <a:r>
              <a:rPr lang="it-IT" sz="2800" dirty="0" smtClean="0">
                <a:solidFill>
                  <a:srgbClr val="660033"/>
                </a:solidFill>
                <a:latin typeface="Colonna MT" pitchFamily="82" charset="0"/>
              </a:rPr>
              <a:t>Parte istituzionale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r"/>
              </a:tabLst>
            </a:pPr>
            <a:r>
              <a:rPr lang="it-IT" sz="2800" dirty="0" smtClean="0">
                <a:solidFill>
                  <a:srgbClr val="660033"/>
                </a:solidFill>
                <a:latin typeface="Colonna MT" pitchFamily="82" charset="0"/>
              </a:rPr>
              <a:t>Norme sociali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r"/>
              </a:tabLst>
            </a:pPr>
            <a:r>
              <a:rPr lang="it-IT" sz="2800" dirty="0" smtClean="0">
                <a:solidFill>
                  <a:srgbClr val="660033"/>
                </a:solidFill>
                <a:latin typeface="Colonna MT" pitchFamily="82" charset="0"/>
              </a:rPr>
              <a:t>Rapporto con la criminologia, ecc. 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r"/>
              </a:tabLst>
            </a:pPr>
            <a:r>
              <a:rPr lang="it-IT" sz="2800" dirty="0" smtClean="0">
                <a:solidFill>
                  <a:srgbClr val="660033"/>
                </a:solidFill>
                <a:latin typeface="Colonna MT" pitchFamily="82" charset="0"/>
              </a:rPr>
              <a:t>Dalla comunità alla società:	 i classici della sociologia della devianza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r"/>
              </a:tabLst>
            </a:pPr>
            <a:r>
              <a:rPr lang="it-IT" sz="2800" dirty="0" smtClean="0">
                <a:solidFill>
                  <a:srgbClr val="660033"/>
                </a:solidFill>
                <a:latin typeface="Colonna MT" pitchFamily="82" charset="0"/>
              </a:rPr>
              <a:t>Le teorie fondamentali </a:t>
            </a:r>
            <a:r>
              <a:rPr lang="it-IT" sz="2800" smtClean="0">
                <a:solidFill>
                  <a:srgbClr val="660033"/>
                </a:solidFill>
                <a:latin typeface="Colonna MT" pitchFamily="82" charset="0"/>
              </a:rPr>
              <a:t>della disciplina</a:t>
            </a:r>
            <a:r>
              <a:rPr lang="it-IT" sz="2800" dirty="0" smtClean="0">
                <a:solidFill>
                  <a:srgbClr val="660033"/>
                </a:solidFill>
                <a:latin typeface="Colonna MT" pitchFamily="82" charset="0"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r"/>
              </a:tabLst>
            </a:pPr>
            <a:r>
              <a:rPr lang="it-IT" sz="2800" dirty="0" smtClean="0">
                <a:solidFill>
                  <a:srgbClr val="660033"/>
                </a:solidFill>
                <a:latin typeface="Colonna MT" pitchFamily="82" charset="0"/>
              </a:rPr>
              <a:t>La teoria della </a:t>
            </a:r>
            <a:r>
              <a:rPr lang="it-IT" sz="2800" i="1" dirty="0" err="1" smtClean="0">
                <a:solidFill>
                  <a:srgbClr val="660033"/>
                </a:solidFill>
                <a:latin typeface="Colonna MT" pitchFamily="82" charset="0"/>
              </a:rPr>
              <a:t>broken</a:t>
            </a:r>
            <a:r>
              <a:rPr lang="it-IT" sz="2800" i="1" dirty="0" smtClean="0">
                <a:solidFill>
                  <a:srgbClr val="660033"/>
                </a:solidFill>
                <a:latin typeface="Colonna MT" pitchFamily="82" charset="0"/>
              </a:rPr>
              <a:t> </a:t>
            </a:r>
            <a:r>
              <a:rPr lang="it-IT" sz="2800" i="1" dirty="0" err="1" smtClean="0">
                <a:solidFill>
                  <a:srgbClr val="660033"/>
                </a:solidFill>
                <a:latin typeface="Colonna MT" pitchFamily="82" charset="0"/>
              </a:rPr>
              <a:t>window</a:t>
            </a:r>
            <a:r>
              <a:rPr lang="it-IT" sz="2800" dirty="0" smtClean="0">
                <a:solidFill>
                  <a:srgbClr val="660033"/>
                </a:solidFill>
                <a:latin typeface="Colonna MT" pitchFamily="82" charset="0"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r"/>
              </a:tabLst>
            </a:pPr>
            <a:r>
              <a:rPr lang="it-IT" sz="2800" dirty="0" smtClean="0">
                <a:solidFill>
                  <a:srgbClr val="660033"/>
                </a:solidFill>
                <a:latin typeface="Colonna MT" pitchFamily="82" charset="0"/>
              </a:rPr>
              <a:t>La città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1650" algn="r"/>
              </a:tabLst>
            </a:pPr>
            <a:r>
              <a:rPr lang="it-IT" sz="2800" dirty="0" smtClean="0">
                <a:solidFill>
                  <a:srgbClr val="660033"/>
                </a:solidFill>
                <a:latin typeface="Colonna MT" pitchFamily="82" charset="0"/>
              </a:rPr>
              <a:t>Il controllo sociale nell’Inghilterra vittoriana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467544" y="404664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dirty="0" smtClean="0">
                <a:solidFill>
                  <a:srgbClr val="660033"/>
                </a:solidFill>
                <a:latin typeface="Colonna MT" pitchFamily="82" charset="0"/>
              </a:rPr>
              <a:t>Sociologia</a:t>
            </a:r>
            <a:endParaRPr lang="it-IT" sz="4800" dirty="0">
              <a:solidFill>
                <a:srgbClr val="660033"/>
              </a:solidFill>
              <a:latin typeface="Colonna MT" pitchFamily="82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39552" y="1340768"/>
            <a:ext cx="80648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Eras Medium ITC" pitchFamily="34" charset="0"/>
              </a:rPr>
              <a:t>Studio della </a:t>
            </a:r>
            <a:r>
              <a:rPr lang="it-IT" sz="2400" dirty="0" smtClean="0">
                <a:latin typeface="Forte" pitchFamily="66" charset="0"/>
              </a:rPr>
              <a:t>società (</a:t>
            </a:r>
            <a:r>
              <a:rPr lang="it-IT" dirty="0" smtClean="0">
                <a:latin typeface="Eras Medium ITC" pitchFamily="34" charset="0"/>
              </a:rPr>
              <a:t>Auguste </a:t>
            </a:r>
            <a:r>
              <a:rPr lang="it-IT" dirty="0" err="1" smtClean="0">
                <a:latin typeface="Eras Medium ITC" pitchFamily="34" charset="0"/>
              </a:rPr>
              <a:t>Comte</a:t>
            </a:r>
            <a:r>
              <a:rPr lang="it-IT" sz="2400" dirty="0" smtClean="0">
                <a:latin typeface="Forte" pitchFamily="66" charset="0"/>
              </a:rPr>
              <a:t>)</a:t>
            </a:r>
          </a:p>
          <a:p>
            <a:r>
              <a:rPr lang="it-IT" dirty="0" smtClean="0">
                <a:latin typeface="Eras Medium ITC" pitchFamily="34" charset="0"/>
              </a:rPr>
              <a:t>Modello </a:t>
            </a:r>
            <a:r>
              <a:rPr lang="it-IT" sz="2400" dirty="0" smtClean="0">
                <a:latin typeface="Forte" pitchFamily="66" charset="0"/>
              </a:rPr>
              <a:t>organicistico</a:t>
            </a:r>
            <a:r>
              <a:rPr lang="it-IT" dirty="0" smtClean="0">
                <a:latin typeface="Eras Medium ITC" pitchFamily="34" charset="0"/>
              </a:rPr>
              <a:t> in cui ciascuna parte svolge una </a:t>
            </a:r>
            <a:r>
              <a:rPr lang="it-IT" sz="2400" dirty="0" smtClean="0">
                <a:latin typeface="Forte" pitchFamily="66" charset="0"/>
              </a:rPr>
              <a:t>funzione</a:t>
            </a:r>
            <a:r>
              <a:rPr lang="it-IT" dirty="0" smtClean="0">
                <a:latin typeface="Eras Medium ITC" pitchFamily="34" charset="0"/>
              </a:rPr>
              <a:t> che contribuisce al funzionamento del tutto</a:t>
            </a:r>
            <a:endParaRPr lang="it-IT" dirty="0">
              <a:latin typeface="Eras Medium ITC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67544" y="3140968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dirty="0" smtClean="0">
                <a:solidFill>
                  <a:srgbClr val="660033"/>
                </a:solidFill>
                <a:latin typeface="Colonna MT" pitchFamily="82" charset="0"/>
              </a:rPr>
              <a:t>Sociologia del controllo sociale</a:t>
            </a:r>
            <a:endParaRPr lang="it-IT" sz="4800" dirty="0">
              <a:solidFill>
                <a:srgbClr val="660033"/>
              </a:solidFill>
              <a:latin typeface="Colonna MT" pitchFamily="82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39552" y="4077072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Eras Medium ITC" pitchFamily="34" charset="0"/>
              </a:rPr>
              <a:t>Che cosa “tiene insieme” la società</a:t>
            </a:r>
          </a:p>
          <a:p>
            <a:endParaRPr lang="it-IT" dirty="0" smtClean="0">
              <a:latin typeface="Eras Medium ITC" pitchFamily="34" charset="0"/>
            </a:endParaRPr>
          </a:p>
          <a:p>
            <a:r>
              <a:rPr lang="it-IT" dirty="0" smtClean="0">
                <a:latin typeface="Eras Medium ITC" pitchFamily="34" charset="0"/>
              </a:rPr>
              <a:t>Società </a:t>
            </a:r>
          </a:p>
          <a:p>
            <a:r>
              <a:rPr lang="it-IT" dirty="0" smtClean="0">
                <a:latin typeface="Eras Medium ITC" pitchFamily="34" charset="0"/>
              </a:rPr>
              <a:t>Comunità</a:t>
            </a:r>
          </a:p>
          <a:p>
            <a:r>
              <a:rPr lang="it-IT" sz="2400" dirty="0" smtClean="0">
                <a:latin typeface="Forte" pitchFamily="66" charset="0"/>
              </a:rPr>
              <a:t>Gruppi sociali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539552" y="476672"/>
            <a:ext cx="80648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Che cosa “tiene insieme” la società</a:t>
            </a:r>
          </a:p>
          <a:p>
            <a:endParaRPr lang="it-IT" dirty="0" smtClean="0">
              <a:latin typeface="Eras Medium ITC" pitchFamily="34" charset="0"/>
            </a:endParaRPr>
          </a:p>
          <a:p>
            <a:pPr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L’ordine “naturale ed eterno” delle cose</a:t>
            </a:r>
          </a:p>
          <a:p>
            <a:pPr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L’”ordine spontaneo” (</a:t>
            </a:r>
            <a:r>
              <a:rPr lang="it-IT" dirty="0" err="1" smtClean="0">
                <a:latin typeface="Eras Medium ITC" pitchFamily="34" charset="0"/>
              </a:rPr>
              <a:t>Sugden</a:t>
            </a:r>
            <a:r>
              <a:rPr lang="it-IT" dirty="0" smtClean="0">
                <a:latin typeface="Eras Medium ITC" pitchFamily="34" charset="0"/>
              </a:rPr>
              <a:t>)</a:t>
            </a:r>
          </a:p>
          <a:p>
            <a:pPr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La fiducia in una ricompensa (terrena o ultraterrena)</a:t>
            </a:r>
          </a:p>
          <a:p>
            <a:pPr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L’ordine “imposto” (sistema politico)</a:t>
            </a:r>
          </a:p>
          <a:p>
            <a:pPr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La coercizione</a:t>
            </a:r>
          </a:p>
          <a:p>
            <a:pPr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Il “contratto sociale”</a:t>
            </a:r>
          </a:p>
          <a:p>
            <a:pPr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La sorveglianza da parte dello Stato</a:t>
            </a:r>
          </a:p>
          <a:p>
            <a:pPr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Il diritto come sistema di </a:t>
            </a:r>
            <a:r>
              <a:rPr lang="it-IT" sz="2400" dirty="0" smtClean="0">
                <a:latin typeface="Forte" pitchFamily="66" charset="0"/>
              </a:rPr>
              <a:t>controllo</a:t>
            </a:r>
            <a:r>
              <a:rPr lang="it-IT" dirty="0" smtClean="0">
                <a:latin typeface="Eras Medium ITC" pitchFamily="34" charset="0"/>
              </a:rPr>
              <a:t> dei comportamenti </a:t>
            </a:r>
            <a:r>
              <a:rPr lang="it-IT" sz="2400" dirty="0" smtClean="0">
                <a:latin typeface="Forte" pitchFamily="66" charset="0"/>
              </a:rPr>
              <a:t>devianti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611560" y="3861048"/>
            <a:ext cx="7920880" cy="461665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r"/>
            <a:r>
              <a:rPr lang="it-IT" sz="2400" dirty="0" smtClean="0">
                <a:latin typeface="Forte" pitchFamily="66" charset="0"/>
              </a:rPr>
              <a:t>Principio di utilità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683568" y="4437112"/>
            <a:ext cx="77768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>
                <a:latin typeface="Eras Medium ITC" pitchFamily="34" charset="0"/>
              </a:rPr>
              <a:t>In quali casi l'individuo adotta un comportamento razionale, in quanto i benefici connessi all’osservanza delle norme (o alla </a:t>
            </a:r>
            <a:r>
              <a:rPr lang="it-IT" sz="2400" dirty="0" smtClean="0">
                <a:latin typeface="Forte" pitchFamily="66" charset="0"/>
              </a:rPr>
              <a:t>conformità</a:t>
            </a:r>
            <a:r>
              <a:rPr lang="it-IT" dirty="0" smtClean="0">
                <a:latin typeface="Eras Medium ITC" pitchFamily="34" charset="0"/>
              </a:rPr>
              <a:t>) sono più rilevanti delle violazioni che darebbero luogo ad una sanzione (disutilità o utilità negativa della </a:t>
            </a:r>
            <a:r>
              <a:rPr lang="it-IT" sz="2400" dirty="0" smtClean="0">
                <a:latin typeface="Forte" pitchFamily="66" charset="0"/>
              </a:rPr>
              <a:t>sanzione</a:t>
            </a:r>
            <a:r>
              <a:rPr lang="it-IT" dirty="0" smtClean="0">
                <a:latin typeface="Eras Medium ITC" pitchFamily="34" charset="0"/>
              </a:rPr>
              <a:t>)?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4</a:t>
            </a:fld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539552" y="332656"/>
            <a:ext cx="806489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L’”ordine spontaneo”</a:t>
            </a:r>
          </a:p>
          <a:p>
            <a:endParaRPr lang="it-IT" dirty="0" smtClean="0">
              <a:latin typeface="Eras Medium ITC" pitchFamily="34" charset="0"/>
            </a:endParaRPr>
          </a:p>
          <a:p>
            <a:pPr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Qual è l’origine della norma?</a:t>
            </a:r>
          </a:p>
          <a:p>
            <a:pPr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Perché gli individui obbediscono alla norma?</a:t>
            </a:r>
          </a:p>
          <a:p>
            <a:pPr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Perché la norma non necessita di un apparato che ne impone e garantisce l’osservanza? Ossia è </a:t>
            </a:r>
            <a:r>
              <a:rPr lang="it-IT" i="1" dirty="0" err="1" smtClean="0">
                <a:latin typeface="Eras Medium ITC" pitchFamily="34" charset="0"/>
              </a:rPr>
              <a:t>self-enforcing</a:t>
            </a:r>
            <a:endParaRPr lang="it-IT" i="1" dirty="0" smtClean="0">
              <a:latin typeface="Eras Medium ITC" pitchFamily="34" charset="0"/>
            </a:endParaRPr>
          </a:p>
          <a:p>
            <a:pPr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L’efficienza può essere una spiegazione dell’esistenza della norma?</a:t>
            </a:r>
          </a:p>
          <a:p>
            <a:pPr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L’esempio dei mercati illegali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539552" y="4293096"/>
            <a:ext cx="80648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>
                <a:latin typeface="Eras Medium ITC" pitchFamily="34" charset="0"/>
              </a:rPr>
              <a:t>Stabilità della strategia </a:t>
            </a:r>
            <a:r>
              <a:rPr lang="it-IT" sz="2400" dirty="0" smtClean="0">
                <a:latin typeface="Forte" pitchFamily="66" charset="0"/>
              </a:rPr>
              <a:t>evolutiva</a:t>
            </a:r>
          </a:p>
          <a:p>
            <a:pPr algn="just"/>
            <a:r>
              <a:rPr lang="it-IT" dirty="0" smtClean="0">
                <a:latin typeface="Eras Medium ITC" pitchFamily="34" charset="0"/>
              </a:rPr>
              <a:t>Deviare da questo modello di comportamento diffuso nella popolazione implica il raggiungimento di risultati inferiori rispetto a quelli ottenuti dalla maggioranza che si uniforma.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611560" y="2924944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>
                <a:latin typeface="Eras Medium ITC" pitchFamily="34" charset="0"/>
              </a:rPr>
              <a:t>I modelli di comportamento </a:t>
            </a:r>
            <a:r>
              <a:rPr lang="it-IT" sz="2400" dirty="0" smtClean="0">
                <a:latin typeface="Forte" pitchFamily="66" charset="0"/>
              </a:rPr>
              <a:t>evolvono</a:t>
            </a:r>
            <a:r>
              <a:rPr lang="it-IT" dirty="0" smtClean="0">
                <a:latin typeface="Eras Medium ITC" pitchFamily="34" charset="0"/>
              </a:rPr>
              <a:t> spontaneamente</a:t>
            </a:r>
          </a:p>
          <a:p>
            <a:pPr algn="just"/>
            <a:r>
              <a:rPr lang="it-IT" dirty="0" smtClean="0">
                <a:latin typeface="Eras Medium ITC" pitchFamily="34" charset="0"/>
              </a:rPr>
              <a:t>Il passaggio dalla </a:t>
            </a:r>
            <a:r>
              <a:rPr lang="it-IT" sz="2400" dirty="0" smtClean="0">
                <a:latin typeface="Forte" pitchFamily="66" charset="0"/>
              </a:rPr>
              <a:t>convenzione</a:t>
            </a:r>
            <a:r>
              <a:rPr lang="it-IT" dirty="0" smtClean="0">
                <a:latin typeface="Eras Medium ITC" pitchFamily="34" charset="0"/>
              </a:rPr>
              <a:t> alla </a:t>
            </a:r>
            <a:r>
              <a:rPr lang="it-IT" sz="2400" dirty="0" smtClean="0">
                <a:latin typeface="Forte" pitchFamily="66" charset="0"/>
              </a:rPr>
              <a:t>norma</a:t>
            </a:r>
            <a:r>
              <a:rPr lang="it-IT" dirty="0" smtClean="0">
                <a:latin typeface="Eras Medium ITC" pitchFamily="34" charset="0"/>
              </a:rPr>
              <a:t> avviene perché gli individui desiderano ottenere l’</a:t>
            </a:r>
            <a:r>
              <a:rPr lang="it-IT" sz="2400" dirty="0" smtClean="0">
                <a:latin typeface="Forte" pitchFamily="66" charset="0"/>
              </a:rPr>
              <a:t>approvazione</a:t>
            </a:r>
            <a:r>
              <a:rPr lang="it-IT" dirty="0" smtClean="0">
                <a:latin typeface="Eras Medium ITC" pitchFamily="34" charset="0"/>
              </a:rPr>
              <a:t> dei consociati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5</a:t>
            </a:fld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611560" y="2204864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3600" dirty="0" smtClean="0">
                <a:latin typeface="Eras Medium ITC" pitchFamily="34" charset="0"/>
              </a:rPr>
              <a:t>Robert </a:t>
            </a:r>
            <a:r>
              <a:rPr lang="it-IT" sz="3600" dirty="0" err="1" smtClean="0">
                <a:latin typeface="Eras Medium ITC" pitchFamily="34" charset="0"/>
              </a:rPr>
              <a:t>Sugden</a:t>
            </a:r>
            <a:r>
              <a:rPr lang="it-IT" sz="3600" dirty="0" smtClean="0">
                <a:latin typeface="Eras Medium ITC" pitchFamily="34" charset="0"/>
              </a:rPr>
              <a:t>, “</a:t>
            </a:r>
            <a:r>
              <a:rPr lang="it-IT" sz="3600" dirty="0" err="1" smtClean="0">
                <a:latin typeface="Eras Medium ITC" pitchFamily="34" charset="0"/>
              </a:rPr>
              <a:t>Spontaneous</a:t>
            </a:r>
            <a:r>
              <a:rPr lang="it-IT" sz="3600" dirty="0" smtClean="0">
                <a:latin typeface="Eras Medium ITC" pitchFamily="34" charset="0"/>
              </a:rPr>
              <a:t> </a:t>
            </a:r>
            <a:r>
              <a:rPr lang="it-IT" sz="3600" dirty="0" err="1" smtClean="0">
                <a:latin typeface="Eras Medium ITC" pitchFamily="34" charset="0"/>
              </a:rPr>
              <a:t>Order</a:t>
            </a:r>
            <a:r>
              <a:rPr lang="it-IT" sz="3600" dirty="0" smtClean="0">
                <a:latin typeface="Eras Medium ITC" pitchFamily="34" charset="0"/>
              </a:rPr>
              <a:t>”, </a:t>
            </a:r>
            <a:r>
              <a:rPr lang="it-IT" sz="3600" i="1" dirty="0" smtClean="0">
                <a:latin typeface="Eras Medium ITC" pitchFamily="34" charset="0"/>
              </a:rPr>
              <a:t>Journal </a:t>
            </a:r>
            <a:r>
              <a:rPr lang="it-IT" sz="3600" i="1" dirty="0" err="1" smtClean="0">
                <a:latin typeface="Eras Medium ITC" pitchFamily="34" charset="0"/>
              </a:rPr>
              <a:t>of</a:t>
            </a:r>
            <a:r>
              <a:rPr lang="it-IT" sz="3600" i="1" dirty="0" smtClean="0">
                <a:latin typeface="Eras Medium ITC" pitchFamily="34" charset="0"/>
              </a:rPr>
              <a:t> </a:t>
            </a:r>
            <a:r>
              <a:rPr lang="it-IT" sz="3600" i="1" dirty="0" err="1" smtClean="0">
                <a:latin typeface="Eras Medium ITC" pitchFamily="34" charset="0"/>
              </a:rPr>
              <a:t>Economic</a:t>
            </a:r>
            <a:r>
              <a:rPr lang="it-IT" sz="3600" i="1" dirty="0" smtClean="0">
                <a:latin typeface="Eras Medium ITC" pitchFamily="34" charset="0"/>
              </a:rPr>
              <a:t> </a:t>
            </a:r>
            <a:r>
              <a:rPr lang="it-IT" sz="3600" i="1" dirty="0" err="1" smtClean="0">
                <a:latin typeface="Eras Medium ITC" pitchFamily="34" charset="0"/>
              </a:rPr>
              <a:t>Perspectives</a:t>
            </a:r>
            <a:r>
              <a:rPr lang="it-IT" sz="3600" dirty="0" smtClean="0">
                <a:latin typeface="Eras Medium ITC" pitchFamily="34" charset="0"/>
              </a:rPr>
              <a:t>, Vol. 3, No. 4, 1989, pp. 85-97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6</a:t>
            </a:fld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539552" y="1268760"/>
            <a:ext cx="80648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La fiducia in una ricompensa</a:t>
            </a:r>
          </a:p>
          <a:p>
            <a:pPr algn="r"/>
            <a:r>
              <a:rPr lang="it-IT" sz="2400" dirty="0" smtClean="0">
                <a:latin typeface="Forte" pitchFamily="66" charset="0"/>
              </a:rPr>
              <a:t>Religione, società e controllo sociale </a:t>
            </a:r>
          </a:p>
          <a:p>
            <a:endParaRPr lang="it-IT" dirty="0" smtClean="0">
              <a:latin typeface="Eras Medium ITC" pitchFamily="34" charset="0"/>
            </a:endParaRPr>
          </a:p>
          <a:p>
            <a:endParaRPr lang="it-IT" dirty="0" smtClean="0">
              <a:latin typeface="Eras Medium ITC" pitchFamily="34" charset="0"/>
            </a:endParaRPr>
          </a:p>
          <a:p>
            <a:r>
              <a:rPr lang="it-IT" dirty="0" smtClean="0">
                <a:latin typeface="Eras Medium ITC" pitchFamily="34" charset="0"/>
              </a:rPr>
              <a:t>La società e i gruppi sociali mutuano il modello organizzativo della comunità religiosa</a:t>
            </a:r>
          </a:p>
          <a:p>
            <a:endParaRPr lang="it-IT" dirty="0" smtClean="0">
              <a:latin typeface="Eras Medium ITC" pitchFamily="34" charset="0"/>
            </a:endParaRPr>
          </a:p>
          <a:p>
            <a:endParaRPr lang="it-IT" dirty="0" smtClean="0">
              <a:latin typeface="Eras Medium ITC" pitchFamily="34" charset="0"/>
            </a:endParaRPr>
          </a:p>
          <a:p>
            <a:endParaRPr lang="it-IT" dirty="0" smtClean="0">
              <a:latin typeface="Eras Medium ITC" pitchFamily="34" charset="0"/>
            </a:endParaRPr>
          </a:p>
          <a:p>
            <a:r>
              <a:rPr lang="it-IT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Individualità del controllo</a:t>
            </a:r>
          </a:p>
          <a:p>
            <a:pPr algn="just"/>
            <a:r>
              <a:rPr lang="it-IT" dirty="0" smtClean="0">
                <a:latin typeface="Eras Medium ITC" pitchFamily="34" charset="0"/>
              </a:rPr>
              <a:t>in che senso si può individuare in essa un elemento </a:t>
            </a:r>
            <a:r>
              <a:rPr lang="it-IT" dirty="0" err="1" smtClean="0">
                <a:latin typeface="Eras Medium ITC" pitchFamily="34" charset="0"/>
              </a:rPr>
              <a:t>fondativo</a:t>
            </a:r>
            <a:r>
              <a:rPr lang="it-IT" dirty="0" smtClean="0">
                <a:latin typeface="Eras Medium ITC" pitchFamily="34" charset="0"/>
              </a:rPr>
              <a:t> dell'ordine della collettività? Ciò che fa coesistere gli individui è la conformità a talune regole: se tutti, individualmente, rispettano le norme, i consociati non entrano in conflitto tra loro (modello dell’azione collettiva)</a:t>
            </a:r>
          </a:p>
          <a:p>
            <a:endParaRPr lang="it-IT" dirty="0" smtClean="0">
              <a:latin typeface="Eras Medium IT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7</a:t>
            </a:fld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683568" y="548680"/>
            <a:ext cx="784887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La coercizione</a:t>
            </a:r>
          </a:p>
          <a:p>
            <a:endParaRPr lang="it-IT" dirty="0" smtClean="0">
              <a:latin typeface="Eras Medium ITC" pitchFamily="34" charset="0"/>
            </a:endParaRPr>
          </a:p>
          <a:p>
            <a:pPr algn="just"/>
            <a:r>
              <a:rPr lang="it-IT" dirty="0" smtClean="0">
                <a:latin typeface="Eras Medium ITC" pitchFamily="34" charset="0"/>
              </a:rPr>
              <a:t>E’ vero che si osservano le norme per timore della sanzione?</a:t>
            </a:r>
          </a:p>
          <a:p>
            <a:pPr algn="just"/>
            <a:r>
              <a:rPr lang="it-IT" dirty="0" smtClean="0">
                <a:latin typeface="Eras Medium ITC" pitchFamily="34" charset="0"/>
              </a:rPr>
              <a:t>Solo in parte;  e solo quando la norma è effettivamente associata ad una sanzione</a:t>
            </a:r>
          </a:p>
          <a:p>
            <a:pPr algn="just"/>
            <a:r>
              <a:rPr lang="it-IT" dirty="0" smtClean="0">
                <a:latin typeface="Eras Medium ITC" pitchFamily="34" charset="0"/>
              </a:rPr>
              <a:t>a) Esistono spiegazioni alternative, per esempio quella </a:t>
            </a:r>
            <a:r>
              <a:rPr lang="it-IT" sz="2400" dirty="0" smtClean="0">
                <a:latin typeface="Forte" pitchFamily="66" charset="0"/>
              </a:rPr>
              <a:t>funzionalista</a:t>
            </a:r>
            <a:r>
              <a:rPr lang="it-IT" dirty="0" smtClean="0">
                <a:latin typeface="Eras Medium ITC" pitchFamily="34" charset="0"/>
              </a:rPr>
              <a:t>:</a:t>
            </a:r>
          </a:p>
          <a:p>
            <a:pPr algn="just">
              <a:spcBef>
                <a:spcPts val="1200"/>
              </a:spcBef>
            </a:pPr>
            <a:r>
              <a:rPr lang="it-IT" dirty="0" smtClean="0">
                <a:latin typeface="Eras Medium ITC" pitchFamily="34" charset="0"/>
              </a:rPr>
              <a:t>1. la conformità alle norme assicura l‘</a:t>
            </a:r>
            <a:r>
              <a:rPr lang="it-IT" sz="2400" dirty="0" smtClean="0">
                <a:latin typeface="Forte" pitchFamily="66" charset="0"/>
              </a:rPr>
              <a:t>approvazione</a:t>
            </a:r>
            <a:r>
              <a:rPr lang="it-IT" dirty="0" smtClean="0">
                <a:latin typeface="Eras Medium ITC" pitchFamily="34" charset="0"/>
              </a:rPr>
              <a:t> da parte degli altri appartenenti al gruppo sociale;</a:t>
            </a:r>
          </a:p>
          <a:p>
            <a:pPr lvl="0" algn="just">
              <a:spcBef>
                <a:spcPts val="1200"/>
              </a:spcBef>
            </a:pPr>
            <a:r>
              <a:rPr lang="it-IT" dirty="0" smtClean="0">
                <a:latin typeface="Eras Medium ITC" pitchFamily="34" charset="0"/>
              </a:rPr>
              <a:t>2. la conformità alle norme deriva dall’</a:t>
            </a:r>
            <a:r>
              <a:rPr lang="it-IT" sz="2400" dirty="0" smtClean="0">
                <a:latin typeface="Forte" pitchFamily="66" charset="0"/>
              </a:rPr>
              <a:t>interiorizzazione</a:t>
            </a:r>
            <a:r>
              <a:rPr lang="it-IT" dirty="0" smtClean="0">
                <a:latin typeface="Eras Medium ITC" pitchFamily="34" charset="0"/>
              </a:rPr>
              <a:t> dei valori e dei principi che esse incorporano anziché il tipo di azione prescritto dalla norma </a:t>
            </a:r>
          </a:p>
          <a:p>
            <a:pPr lvl="0" algn="just">
              <a:spcBef>
                <a:spcPts val="1200"/>
              </a:spcBef>
            </a:pPr>
            <a:endParaRPr lang="it-IT" sz="1200" dirty="0" smtClean="0">
              <a:latin typeface="Eras Medium ITC" pitchFamily="34" charset="0"/>
            </a:endParaRPr>
          </a:p>
          <a:p>
            <a:pPr lvl="0" algn="just">
              <a:spcBef>
                <a:spcPts val="1200"/>
              </a:spcBef>
            </a:pPr>
            <a:r>
              <a:rPr lang="it-IT" dirty="0" smtClean="0">
                <a:latin typeface="Eras Medium ITC" pitchFamily="34" charset="0"/>
              </a:rPr>
              <a:t>b) La conformità non riguarda solo le norme giuridiche, ma anche le </a:t>
            </a:r>
            <a:r>
              <a:rPr lang="it-IT" sz="2400" dirty="0" smtClean="0">
                <a:latin typeface="Forte" pitchFamily="66" charset="0"/>
              </a:rPr>
              <a:t>norme sociali.</a:t>
            </a:r>
          </a:p>
          <a:p>
            <a:pPr lvl="0" algn="just">
              <a:spcBef>
                <a:spcPts val="1200"/>
              </a:spcBef>
            </a:pPr>
            <a:r>
              <a:rPr lang="it-IT" dirty="0" smtClean="0">
                <a:latin typeface="Eras Medium ITC" pitchFamily="34" charset="0"/>
              </a:rPr>
              <a:t>Le norme sociali, che non sono prodotte da una autorità legittimata a svolgere tale funzione, sono accompagnate da sanzioni?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8</a:t>
            </a:fld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683568" y="548680"/>
            <a:ext cx="5976664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La coercizione</a:t>
            </a:r>
          </a:p>
          <a:p>
            <a:endParaRPr lang="it-IT" dirty="0" smtClean="0">
              <a:latin typeface="Eras Medium ITC" pitchFamily="34" charset="0"/>
            </a:endParaRPr>
          </a:p>
          <a:p>
            <a:pPr algn="just"/>
            <a:r>
              <a:rPr lang="it-IT" dirty="0" smtClean="0">
                <a:latin typeface="Eras Medium ITC" pitchFamily="34" charset="0"/>
              </a:rPr>
              <a:t>Sia le </a:t>
            </a:r>
            <a:r>
              <a:rPr lang="it-IT" sz="2400" dirty="0" smtClean="0">
                <a:latin typeface="Forte" pitchFamily="66" charset="0"/>
              </a:rPr>
              <a:t>norme giuridiche </a:t>
            </a:r>
            <a:r>
              <a:rPr lang="it-IT" dirty="0" smtClean="0">
                <a:latin typeface="Eras Medium ITC" pitchFamily="34" charset="0"/>
              </a:rPr>
              <a:t>sia le </a:t>
            </a:r>
            <a:r>
              <a:rPr lang="it-IT" sz="2400" dirty="0" smtClean="0">
                <a:latin typeface="Forte" pitchFamily="66" charset="0"/>
              </a:rPr>
              <a:t>norme sociali </a:t>
            </a:r>
            <a:r>
              <a:rPr lang="it-IT" dirty="0" smtClean="0">
                <a:latin typeface="Eras Medium ITC" pitchFamily="34" charset="0"/>
              </a:rPr>
              <a:t>possono essere associate ad una </a:t>
            </a:r>
            <a:r>
              <a:rPr lang="it-IT" sz="2400" dirty="0" smtClean="0">
                <a:latin typeface="Forte" pitchFamily="66" charset="0"/>
              </a:rPr>
              <a:t>sanzione</a:t>
            </a:r>
            <a:r>
              <a:rPr lang="it-IT" dirty="0" smtClean="0">
                <a:latin typeface="Eras Medium ITC" pitchFamily="34" charset="0"/>
              </a:rPr>
              <a:t>, la cui gravità è graduata e va dalla disapprovazione all’allontanamento e all’esclusione (temporanea o permanente) dal gruppo sociale di appartenenza: </a:t>
            </a:r>
          </a:p>
          <a:p>
            <a:pPr algn="just">
              <a:spcBef>
                <a:spcPts val="1200"/>
              </a:spcBef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Ostracismo nell’antica Grecia dei cittadini ritenuti pericolosi per la città di Atene senza danneggiare il loro onore e il loro patrimonio mediante votazione per mezzo di un </a:t>
            </a:r>
            <a:r>
              <a:rPr lang="it-IT" i="1" dirty="0" err="1" smtClean="0">
                <a:latin typeface="Eras Medium ITC" pitchFamily="34" charset="0"/>
              </a:rPr>
              <a:t>ostrakon</a:t>
            </a:r>
            <a:r>
              <a:rPr lang="it-IT" dirty="0" smtClean="0">
                <a:latin typeface="Eras Medium ITC" pitchFamily="34" charset="0"/>
              </a:rPr>
              <a:t> (coccio) (introdotto con la Riforma di </a:t>
            </a:r>
            <a:r>
              <a:rPr lang="it-IT" dirty="0" err="1" smtClean="0">
                <a:latin typeface="Eras Medium ITC" pitchFamily="34" charset="0"/>
              </a:rPr>
              <a:t>Clistene</a:t>
            </a:r>
            <a:r>
              <a:rPr lang="it-IT" dirty="0" smtClean="0">
                <a:latin typeface="Eras Medium ITC" pitchFamily="34" charset="0"/>
              </a:rPr>
              <a:t> 509-507; Pericle elimina l’opposizione del suo avversario Tucidide nel 443)</a:t>
            </a:r>
          </a:p>
          <a:p>
            <a:pPr algn="just">
              <a:spcBef>
                <a:spcPts val="1200"/>
              </a:spcBef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Esilio, confino</a:t>
            </a:r>
          </a:p>
          <a:p>
            <a:pPr algn="just">
              <a:spcBef>
                <a:spcPts val="1200"/>
              </a:spcBef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Messa al bando degli avversari politici (usata da Temistocle dal 487 al 483) </a:t>
            </a:r>
          </a:p>
          <a:p>
            <a:pPr algn="just"/>
            <a:endParaRPr lang="it-IT" dirty="0" smtClean="0">
              <a:latin typeface="Eras Medium ITC" pitchFamily="34" charset="0"/>
            </a:endParaRPr>
          </a:p>
          <a:p>
            <a:pPr algn="just"/>
            <a:r>
              <a:rPr lang="it-IT" dirty="0" smtClean="0">
                <a:latin typeface="Eras Medium ITC" pitchFamily="34" charset="0"/>
              </a:rPr>
              <a:t> </a:t>
            </a:r>
          </a:p>
          <a:p>
            <a:pPr algn="just"/>
            <a:endParaRPr lang="it-IT" dirty="0" smtClean="0">
              <a:latin typeface="Eras Medium ITC" pitchFamily="34" charset="0"/>
            </a:endParaRPr>
          </a:p>
          <a:p>
            <a:pPr algn="just"/>
            <a:endParaRPr lang="it-IT" dirty="0" smtClean="0">
              <a:latin typeface="Eras Medium ITC" pitchFamily="34" charset="0"/>
            </a:endParaRPr>
          </a:p>
          <a:p>
            <a:pPr algn="just"/>
            <a:endParaRPr lang="it-IT" dirty="0" smtClean="0">
              <a:latin typeface="Eras Medium ITC" pitchFamily="34" charset="0"/>
            </a:endParaRPr>
          </a:p>
          <a:p>
            <a:pPr lvl="0" algn="just">
              <a:spcBef>
                <a:spcPts val="1200"/>
              </a:spcBef>
            </a:pPr>
            <a:endParaRPr lang="it-IT" sz="800" dirty="0" smtClean="0">
              <a:latin typeface="Eras Medium ITC" pitchFamily="34" charset="0"/>
            </a:endParaRPr>
          </a:p>
        </p:txBody>
      </p:sp>
      <p:pic>
        <p:nvPicPr>
          <p:cNvPr id="8" name="Immagine 7" descr="ostrak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1412776"/>
            <a:ext cx="2273937" cy="4320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9</a:t>
            </a:fld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899592" y="1196752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Ideologie carcerarie (es. colonie penali nel Nuovo Mondo)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899592" y="620688"/>
            <a:ext cx="19303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La coercizione</a:t>
            </a:r>
          </a:p>
        </p:txBody>
      </p:sp>
      <p:pic>
        <p:nvPicPr>
          <p:cNvPr id="6" name="Immagine 5" descr="Quadro-raffigurante-una-bandiera-del-Regno-Unito-innalzata-dai-coloni-in-Austral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1700808"/>
            <a:ext cx="5310487" cy="38884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10</a:t>
            </a:fld>
            <a:endParaRPr lang="it-IT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76672"/>
            <a:ext cx="68199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-2012903" y="2885110"/>
            <a:ext cx="5387038" cy="570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tangolo 4"/>
          <p:cNvSpPr/>
          <p:nvPr/>
        </p:nvSpPr>
        <p:spPr>
          <a:xfrm>
            <a:off x="395536" y="0"/>
            <a:ext cx="28200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Ideologie carcerarie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11</a:t>
            </a:fld>
            <a:endParaRPr lang="it-IT" dirty="0"/>
          </a:p>
        </p:txBody>
      </p:sp>
      <p:pic>
        <p:nvPicPr>
          <p:cNvPr id="3" name="Immagine 2" descr="IM0001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476672"/>
            <a:ext cx="6840761" cy="5130571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51520" y="0"/>
            <a:ext cx="28200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Ideologie carcerarie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23528" y="5589240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Eras Medium ITC" pitchFamily="34" charset="0"/>
              </a:rPr>
              <a:t>Panorama dalla direzione dell’ex colonia penale dell’Isola di Capraia (</a:t>
            </a:r>
            <a:r>
              <a:rPr lang="it-IT" sz="2000" dirty="0" err="1" smtClean="0">
                <a:latin typeface="Eras Medium ITC" pitchFamily="34" charset="0"/>
              </a:rPr>
              <a:t>LI</a:t>
            </a:r>
            <a:r>
              <a:rPr lang="it-IT" sz="2000" dirty="0" smtClean="0">
                <a:latin typeface="Eras Medium ITC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12</a:t>
            </a:fld>
            <a:endParaRPr lang="it-IT" dirty="0"/>
          </a:p>
        </p:txBody>
      </p:sp>
      <p:pic>
        <p:nvPicPr>
          <p:cNvPr id="3" name="Immagine 2" descr="IM0001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692696"/>
            <a:ext cx="6336704" cy="4752528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51520" y="260648"/>
            <a:ext cx="28200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Ideologie carcerarie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39552" y="5445224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Eras Medium ITC" pitchFamily="34" charset="0"/>
              </a:rPr>
              <a:t>Direzione e accoglienza dell’ex colonia penale dell’Isola di Capraia (</a:t>
            </a:r>
            <a:r>
              <a:rPr lang="it-IT" sz="2000" dirty="0" err="1" smtClean="0">
                <a:latin typeface="Eras Medium ITC" pitchFamily="34" charset="0"/>
              </a:rPr>
              <a:t>LI</a:t>
            </a:r>
            <a:r>
              <a:rPr lang="it-IT" sz="2000" dirty="0" smtClean="0">
                <a:latin typeface="Eras Medium ITC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13</a:t>
            </a:fld>
            <a:endParaRPr lang="it-IT" dirty="0"/>
          </a:p>
        </p:txBody>
      </p:sp>
      <p:pic>
        <p:nvPicPr>
          <p:cNvPr id="3" name="Immagine 2" descr="IM0001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620688"/>
            <a:ext cx="6408712" cy="4806534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323528" y="188640"/>
            <a:ext cx="28200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Ideologie carcerarie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475656" y="5517232"/>
            <a:ext cx="6480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Eras Medium ITC" pitchFamily="34" charset="0"/>
              </a:rPr>
              <a:t>L’ex colonia penale dell’Isola di Capraia (</a:t>
            </a:r>
            <a:r>
              <a:rPr lang="it-IT" sz="2000" dirty="0" err="1" smtClean="0">
                <a:latin typeface="Eras Medium ITC" pitchFamily="34" charset="0"/>
              </a:rPr>
              <a:t>LI</a:t>
            </a:r>
            <a:r>
              <a:rPr lang="it-IT" sz="2000" dirty="0" smtClean="0">
                <a:latin typeface="Eras Medium ITC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14</a:t>
            </a:fld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683568" y="548680"/>
            <a:ext cx="7848872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La coercizione</a:t>
            </a:r>
          </a:p>
          <a:p>
            <a:endParaRPr lang="it-IT" dirty="0" smtClean="0">
              <a:latin typeface="Eras Medium ITC" pitchFamily="34" charset="0"/>
            </a:endParaRPr>
          </a:p>
          <a:p>
            <a:pPr algn="just"/>
            <a:r>
              <a:rPr lang="it-IT" dirty="0" smtClean="0">
                <a:latin typeface="Eras Medium ITC" pitchFamily="34" charset="0"/>
              </a:rPr>
              <a:t>Inoltre, come osserva James Coleman in 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Fondamenti di teoria sociale</a:t>
            </a:r>
            <a:r>
              <a:rPr lang="it-IT" dirty="0" smtClean="0">
                <a:latin typeface="Eras Medium ITC" pitchFamily="34" charset="0"/>
              </a:rPr>
              <a:t>, le reazioni alla sanzione possono essere diverse:</a:t>
            </a:r>
          </a:p>
          <a:p>
            <a:pPr algn="just">
              <a:spcBef>
                <a:spcPts val="1800"/>
              </a:spcBef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Chi non ha “niente da perdere” in quanto privo di uno </a:t>
            </a:r>
            <a:r>
              <a:rPr lang="it-IT" i="1" dirty="0" smtClean="0">
                <a:latin typeface="Eras Medium ITC" pitchFamily="34" charset="0"/>
              </a:rPr>
              <a:t>status</a:t>
            </a:r>
            <a:r>
              <a:rPr lang="it-IT" dirty="0" smtClean="0">
                <a:latin typeface="Eras Medium ITC" pitchFamily="34" charset="0"/>
              </a:rPr>
              <a:t> sociale non è sensibile (o è poco sensibile) alle sanzioni negative connesse alla violazione di una norma sociale (per esempio la disapprovazione);</a:t>
            </a:r>
          </a:p>
          <a:p>
            <a:pPr algn="just">
              <a:spcBef>
                <a:spcPts val="1800"/>
              </a:spcBef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Chi ha stabilito relazioni sociali al di fuori del gruppo sociale di appartenenza manifesta una maggiore impermeabilità alle sanzioni connesse alla violazione di una norma sociale:</a:t>
            </a:r>
          </a:p>
          <a:p>
            <a:pPr algn="just">
              <a:spcBef>
                <a:spcPts val="1800"/>
              </a:spcBef>
            </a:pPr>
            <a:r>
              <a:rPr lang="it-IT" dirty="0" smtClean="0">
                <a:latin typeface="Eras Medium ITC" pitchFamily="34" charset="0"/>
              </a:rPr>
              <a:t>	o perché è in grado di </a:t>
            </a:r>
            <a:r>
              <a:rPr lang="it-IT" dirty="0" err="1" smtClean="0">
                <a:latin typeface="Eras Medium ITC" pitchFamily="34" charset="0"/>
              </a:rPr>
              <a:t>sottrarvisi</a:t>
            </a:r>
            <a:r>
              <a:rPr lang="it-IT" dirty="0" smtClean="0">
                <a:latin typeface="Eras Medium ITC" pitchFamily="34" charset="0"/>
              </a:rPr>
              <a:t> anche fisicamente, per esempio trasferendosi in un altro quartiere, o in un’altra città;</a:t>
            </a:r>
          </a:p>
          <a:p>
            <a:pPr algn="just">
              <a:spcBef>
                <a:spcPts val="1800"/>
              </a:spcBef>
            </a:pPr>
            <a:r>
              <a:rPr lang="it-IT" dirty="0" smtClean="0">
                <a:latin typeface="Eras Medium ITC" pitchFamily="34" charset="0"/>
              </a:rPr>
              <a:t>	 o perché è in grado di </a:t>
            </a:r>
            <a:r>
              <a:rPr lang="it-IT" dirty="0" err="1" smtClean="0">
                <a:latin typeface="Eras Medium ITC" pitchFamily="34" charset="0"/>
              </a:rPr>
              <a:t>sottrarvisi</a:t>
            </a:r>
            <a:r>
              <a:rPr lang="it-IT" dirty="0" smtClean="0">
                <a:latin typeface="Eras Medium ITC" pitchFamily="34" charset="0"/>
              </a:rPr>
              <a:t> dal punto di vista psicologico, per esempio intensificando le relazioni sviluppate al di fuori della comunità </a:t>
            </a:r>
          </a:p>
          <a:p>
            <a:pPr algn="just"/>
            <a:endParaRPr lang="it-IT" dirty="0" smtClean="0">
              <a:latin typeface="Eras Medium ITC" pitchFamily="34" charset="0"/>
            </a:endParaRPr>
          </a:p>
          <a:p>
            <a:pPr algn="just"/>
            <a:r>
              <a:rPr lang="it-IT" dirty="0" smtClean="0">
                <a:latin typeface="Eras Medium ITC" pitchFamily="34" charset="0"/>
              </a:rPr>
              <a:t> </a:t>
            </a:r>
          </a:p>
          <a:p>
            <a:pPr algn="just"/>
            <a:endParaRPr lang="it-IT" dirty="0" smtClean="0">
              <a:latin typeface="Eras Medium ITC" pitchFamily="34" charset="0"/>
            </a:endParaRPr>
          </a:p>
          <a:p>
            <a:pPr algn="just"/>
            <a:endParaRPr lang="it-IT" dirty="0" smtClean="0">
              <a:latin typeface="Eras Medium ITC" pitchFamily="34" charset="0"/>
            </a:endParaRPr>
          </a:p>
          <a:p>
            <a:pPr algn="just"/>
            <a:endParaRPr lang="it-IT" dirty="0" smtClean="0">
              <a:latin typeface="Eras Medium ITC" pitchFamily="34" charset="0"/>
            </a:endParaRPr>
          </a:p>
          <a:p>
            <a:pPr lvl="0" algn="just">
              <a:spcBef>
                <a:spcPts val="1200"/>
              </a:spcBef>
            </a:pPr>
            <a:endParaRPr lang="it-IT" sz="800" dirty="0" smtClean="0">
              <a:latin typeface="Eras Medium IT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circolare a destra 3"/>
          <p:cNvSpPr/>
          <p:nvPr/>
        </p:nvSpPr>
        <p:spPr>
          <a:xfrm>
            <a:off x="323528" y="1844824"/>
            <a:ext cx="2088232" cy="1584176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15</a:t>
            </a:fld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467544" y="332656"/>
            <a:ext cx="806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Il “contratto sociale”</a:t>
            </a:r>
          </a:p>
          <a:p>
            <a:endParaRPr lang="it-IT" dirty="0" smtClean="0">
              <a:latin typeface="Eras Medium ITC" pitchFamily="34" charset="0"/>
            </a:endParaRPr>
          </a:p>
          <a:p>
            <a:pPr algn="just"/>
            <a:r>
              <a:rPr lang="it-IT" dirty="0" smtClean="0">
                <a:latin typeface="Eras Medium ITC" pitchFamily="34" charset="0"/>
              </a:rPr>
              <a:t>In generale la metafora del “contratto sociale” allude ad un “patto” tra gli individui, o tra gli individui ed il sovrano, con cui i primi delegano a quest’ultimo una serie di poteri, accentrando in tal modo le responsabilità decisionali.</a:t>
            </a:r>
          </a:p>
          <a:p>
            <a:pPr algn="just"/>
            <a:endParaRPr lang="it-IT" dirty="0" smtClean="0">
              <a:latin typeface="Eras Medium ITC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483768" y="1916832"/>
            <a:ext cx="6264696" cy="2185214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Eras Medium ITC" pitchFamily="34" charset="0"/>
              </a:rPr>
              <a:t>A partire dal 1600 teorie del contrattualismo</a:t>
            </a:r>
          </a:p>
          <a:p>
            <a:r>
              <a:rPr lang="it-IT" dirty="0" smtClean="0">
                <a:latin typeface="Eras Medium ITC" pitchFamily="34" charset="0"/>
              </a:rPr>
              <a:t>Thomas Hobbes (1588-1679), John </a:t>
            </a:r>
            <a:r>
              <a:rPr lang="it-IT" dirty="0" err="1" smtClean="0">
                <a:latin typeface="Eras Medium ITC" pitchFamily="34" charset="0"/>
              </a:rPr>
              <a:t>Locke</a:t>
            </a:r>
            <a:r>
              <a:rPr lang="it-IT" dirty="0" smtClean="0">
                <a:latin typeface="Eras Medium ITC" pitchFamily="34" charset="0"/>
              </a:rPr>
              <a:t> (1632-1704), Jean-Jacques Rousseau (1712-1778)</a:t>
            </a:r>
          </a:p>
          <a:p>
            <a:endParaRPr lang="it-IT" sz="1000" dirty="0" smtClean="0">
              <a:latin typeface="Eras Medium ITC" pitchFamily="34" charset="0"/>
            </a:endParaRPr>
          </a:p>
          <a:p>
            <a:pPr algn="just"/>
            <a:r>
              <a:rPr lang="it-IT" dirty="0" smtClean="0">
                <a:latin typeface="Eras Medium ITC" pitchFamily="34" charset="0"/>
              </a:rPr>
              <a:t>Costituzione di un </a:t>
            </a:r>
            <a:r>
              <a:rPr lang="it-IT" sz="2400" dirty="0" smtClean="0">
                <a:latin typeface="Forte" pitchFamily="66" charset="0"/>
              </a:rPr>
              <a:t>ordine politico </a:t>
            </a:r>
            <a:r>
              <a:rPr lang="it-IT" dirty="0" smtClean="0">
                <a:latin typeface="Eras Medium ITC" pitchFamily="34" charset="0"/>
              </a:rPr>
              <a:t>che porterà poi </a:t>
            </a:r>
            <a:r>
              <a:rPr lang="it-IT" dirty="0" err="1" smtClean="0">
                <a:latin typeface="Eras Medium ITC" pitchFamily="34" charset="0"/>
              </a:rPr>
              <a:t>Montesquieu</a:t>
            </a:r>
            <a:r>
              <a:rPr lang="it-IT" dirty="0" smtClean="0">
                <a:latin typeface="Eras Medium ITC" pitchFamily="34" charset="0"/>
              </a:rPr>
              <a:t> (1689-1755) ad enunciare il principio della</a:t>
            </a:r>
            <a:r>
              <a:rPr lang="it-IT" sz="2400" dirty="0" smtClean="0">
                <a:latin typeface="Forte" pitchFamily="66" charset="0"/>
              </a:rPr>
              <a:t> separazione dei poteri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79512" y="4149080"/>
            <a:ext cx="8136904" cy="1892826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>
                <a:latin typeface="Eras Medium ITC" pitchFamily="34" charset="0"/>
              </a:rPr>
              <a:t>Il problema della </a:t>
            </a:r>
            <a:r>
              <a:rPr lang="it-IT" sz="2400" dirty="0" smtClean="0">
                <a:latin typeface="Forte" pitchFamily="66" charset="0"/>
              </a:rPr>
              <a:t>scissione del contratto</a:t>
            </a:r>
          </a:p>
          <a:p>
            <a:pPr algn="just">
              <a:spcBef>
                <a:spcPts val="600"/>
              </a:spcBef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Il vincolo non si può sciogliere;</a:t>
            </a:r>
          </a:p>
          <a:p>
            <a:pPr algn="just">
              <a:spcBef>
                <a:spcPts val="600"/>
              </a:spcBef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Lo scioglimento è possibile solo in presenza di un </a:t>
            </a:r>
            <a:r>
              <a:rPr lang="it-IT" sz="2400" dirty="0" smtClean="0">
                <a:latin typeface="Forte" pitchFamily="66" charset="0"/>
              </a:rPr>
              <a:t>accordo unanime </a:t>
            </a:r>
            <a:r>
              <a:rPr lang="it-IT" dirty="0" smtClean="0">
                <a:latin typeface="Eras Medium ITC" pitchFamily="34" charset="0"/>
              </a:rPr>
              <a:t>(</a:t>
            </a:r>
            <a:r>
              <a:rPr lang="it-IT" dirty="0" err="1" smtClean="0">
                <a:latin typeface="Eras Medium ITC" pitchFamily="34" charset="0"/>
              </a:rPr>
              <a:t>Tullock</a:t>
            </a:r>
            <a:r>
              <a:rPr lang="it-IT" dirty="0" smtClean="0">
                <a:latin typeface="Eras Medium ITC" pitchFamily="34" charset="0"/>
              </a:rPr>
              <a:t> e </a:t>
            </a:r>
            <a:r>
              <a:rPr lang="it-IT" dirty="0" err="1" smtClean="0">
                <a:latin typeface="Eras Medium ITC" pitchFamily="34" charset="0"/>
              </a:rPr>
              <a:t>Buchanan</a:t>
            </a:r>
            <a:r>
              <a:rPr lang="it-IT" dirty="0" smtClean="0">
                <a:latin typeface="Eras Medium ITC" pitchFamily="34" charset="0"/>
              </a:rPr>
              <a:t>);</a:t>
            </a:r>
          </a:p>
          <a:p>
            <a:pPr algn="just">
              <a:spcBef>
                <a:spcPts val="600"/>
              </a:spcBef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Lo scioglimento è unilaterale e comporta l’abbandono della comunità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16</a:t>
            </a:fld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539552" y="764704"/>
            <a:ext cx="8064896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La sorveglianza da parte dello Stato</a:t>
            </a:r>
          </a:p>
          <a:p>
            <a:endParaRPr lang="it-IT" dirty="0" smtClean="0">
              <a:latin typeface="Eras Medium ITC" pitchFamily="34" charset="0"/>
            </a:endParaRPr>
          </a:p>
          <a:p>
            <a:pPr>
              <a:spcAft>
                <a:spcPts val="600"/>
              </a:spcAft>
            </a:pPr>
            <a:r>
              <a:rPr lang="it-IT" dirty="0" smtClean="0">
                <a:latin typeface="Eras Medium ITC" pitchFamily="34" charset="0"/>
              </a:rPr>
              <a:t>Alcuni modelli:</a:t>
            </a:r>
          </a:p>
          <a:p>
            <a:pPr>
              <a:spcAft>
                <a:spcPts val="1200"/>
              </a:spcAft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Il </a:t>
            </a:r>
            <a:r>
              <a:rPr lang="it-IT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Panopticon</a:t>
            </a:r>
            <a:r>
              <a:rPr lang="it-IT" dirty="0" smtClean="0">
                <a:latin typeface="Eras Medium ITC" pitchFamily="34" charset="0"/>
              </a:rPr>
              <a:t> di Jeremy </a:t>
            </a:r>
            <a:r>
              <a:rPr lang="it-IT" dirty="0" err="1" smtClean="0">
                <a:latin typeface="Eras Medium ITC" pitchFamily="34" charset="0"/>
              </a:rPr>
              <a:t>Bentham</a:t>
            </a:r>
            <a:r>
              <a:rPr lang="it-IT" dirty="0" smtClean="0">
                <a:latin typeface="Eras Medium ITC" pitchFamily="34" charset="0"/>
              </a:rPr>
              <a:t> come esempio di istituzione carceraria</a:t>
            </a:r>
          </a:p>
          <a:p>
            <a:pPr>
              <a:spcAft>
                <a:spcPts val="1200"/>
              </a:spcAft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Michael Foucault e l’estensione del modello del </a:t>
            </a:r>
            <a:r>
              <a:rPr lang="it-IT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Panopticon</a:t>
            </a:r>
            <a:r>
              <a:rPr lang="it-IT" dirty="0" smtClean="0">
                <a:latin typeface="Eras Medium ITC" pitchFamily="34" charset="0"/>
              </a:rPr>
              <a:t> ad altre istituzioni disciplinari: imprese, ospedali, esercito, scuole</a:t>
            </a:r>
          </a:p>
          <a:p>
            <a:pPr>
              <a:spcAft>
                <a:spcPts val="1200"/>
              </a:spcAft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George Orwell, 1984</a:t>
            </a:r>
          </a:p>
          <a:p>
            <a:endParaRPr lang="it-IT" strike="sngStrike" dirty="0" smtClean="0">
              <a:latin typeface="Eras Medium ITC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11560" y="3573016"/>
            <a:ext cx="7704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>
                <a:latin typeface="Eras Medium ITC" pitchFamily="34" charset="0"/>
              </a:rPr>
              <a:t>Oggi l’idea dello Stato come agente della sorveglianza appare superata poiché nella società attuale il monitoraggio di popolazioni diverse (</a:t>
            </a:r>
            <a:r>
              <a:rPr lang="it-IT" i="1" dirty="0" smtClean="0">
                <a:latin typeface="Eras Medium ITC" pitchFamily="34" charset="0"/>
              </a:rPr>
              <a:t>target</a:t>
            </a:r>
            <a:r>
              <a:rPr lang="it-IT" dirty="0" smtClean="0">
                <a:latin typeface="Eras Medium ITC" pitchFamily="34" charset="0"/>
              </a:rPr>
              <a:t>) è affidato contemporaneamente ad istituzioni statali e non statali</a:t>
            </a:r>
          </a:p>
          <a:p>
            <a:pPr algn="just"/>
            <a:endParaRPr lang="it-IT" dirty="0" smtClean="0">
              <a:latin typeface="Eras Medium ITC" pitchFamily="34" charset="0"/>
            </a:endParaRPr>
          </a:p>
          <a:p>
            <a:pPr algn="just"/>
            <a:r>
              <a:rPr lang="it-IT" dirty="0" smtClean="0">
                <a:latin typeface="Eras Medium ITC" pitchFamily="34" charset="0"/>
              </a:rPr>
              <a:t>Estendere la sorveglianza significa individuare nuovi </a:t>
            </a:r>
            <a:r>
              <a:rPr lang="it-IT" i="1" dirty="0" smtClean="0">
                <a:latin typeface="Eras Medium ITC" pitchFamily="34" charset="0"/>
              </a:rPr>
              <a:t>target</a:t>
            </a:r>
            <a:r>
              <a:rPr lang="it-IT" dirty="0" smtClean="0">
                <a:latin typeface="Eras Medium ITC" pitchFamily="34" charset="0"/>
              </a:rPr>
              <a:t> di popolazione che richiedono un monitoraggio e quindi individuare nuovi mercati per la sorveglianza e le relative tecnologie (es. videosorveglianza)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17</a:t>
            </a:fld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611560" y="2204864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latin typeface="Eras Medium ITC" pitchFamily="34" charset="0"/>
              </a:rPr>
              <a:t>Kevin D. Haggerty-Richard V. Ericson, </a:t>
            </a:r>
            <a:r>
              <a:rPr lang="it-IT" sz="3600" dirty="0" smtClean="0">
                <a:latin typeface="Eras Medium ITC" pitchFamily="34" charset="0"/>
              </a:rPr>
              <a:t>“The </a:t>
            </a:r>
            <a:r>
              <a:rPr lang="it-IT" sz="3600" dirty="0" err="1" smtClean="0">
                <a:latin typeface="Eras Medium ITC" pitchFamily="34" charset="0"/>
              </a:rPr>
              <a:t>surveillant</a:t>
            </a:r>
            <a:r>
              <a:rPr lang="it-IT" sz="3600" dirty="0" smtClean="0">
                <a:latin typeface="Eras Medium ITC" pitchFamily="34" charset="0"/>
              </a:rPr>
              <a:t> </a:t>
            </a:r>
            <a:r>
              <a:rPr lang="it-IT" sz="3600" dirty="0" err="1" smtClean="0">
                <a:latin typeface="Eras Medium ITC" pitchFamily="34" charset="0"/>
              </a:rPr>
              <a:t>assemblage</a:t>
            </a:r>
            <a:r>
              <a:rPr lang="it-IT" sz="3600" dirty="0" smtClean="0">
                <a:latin typeface="Eras Medium ITC" pitchFamily="34" charset="0"/>
              </a:rPr>
              <a:t>”, </a:t>
            </a:r>
            <a:r>
              <a:rPr lang="en-US" sz="3600" i="1" dirty="0" smtClean="0">
                <a:latin typeface="Eras Medium ITC" pitchFamily="34" charset="0"/>
              </a:rPr>
              <a:t>British Journal of Sociology</a:t>
            </a:r>
            <a:r>
              <a:rPr lang="en-US" sz="3600" dirty="0" smtClean="0">
                <a:latin typeface="Eras Medium ITC" pitchFamily="34" charset="0"/>
              </a:rPr>
              <a:t>, Vol. No. 51 Issue No. 4 (December 2000) pp. 605–622</a:t>
            </a:r>
            <a:endParaRPr lang="it-IT" sz="3600" dirty="0" smtClean="0">
              <a:latin typeface="Eras Medium IT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18</a:t>
            </a:fld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1043608" y="188640"/>
            <a:ext cx="6768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Forte" pitchFamily="66" charset="0"/>
              </a:rPr>
              <a:t>La sorveglianza da parte dello Stato</a:t>
            </a:r>
          </a:p>
          <a:p>
            <a:pPr algn="ctr"/>
            <a:r>
              <a:rPr lang="it-IT" sz="2400" dirty="0" smtClean="0">
                <a:latin typeface="Forte" pitchFamily="66" charset="0"/>
              </a:rPr>
              <a:t>Il </a:t>
            </a:r>
            <a:r>
              <a:rPr lang="it-IT" sz="2400" dirty="0" err="1" smtClean="0">
                <a:latin typeface="Forte" pitchFamily="66" charset="0"/>
              </a:rPr>
              <a:t>Panopticon</a:t>
            </a:r>
            <a:r>
              <a:rPr lang="it-IT" sz="2400" dirty="0" smtClean="0">
                <a:latin typeface="Forte" pitchFamily="66" charset="0"/>
              </a:rPr>
              <a:t> di Jeremy </a:t>
            </a:r>
            <a:r>
              <a:rPr lang="it-IT" sz="2400" dirty="0" err="1" smtClean="0">
                <a:latin typeface="Forte" pitchFamily="66" charset="0"/>
              </a:rPr>
              <a:t>Bentham</a:t>
            </a:r>
            <a:endParaRPr lang="it-IT" sz="2400" dirty="0" smtClean="0">
              <a:latin typeface="Forte" pitchFamily="66" charset="0"/>
            </a:endParaRPr>
          </a:p>
        </p:txBody>
      </p:sp>
      <p:pic>
        <p:nvPicPr>
          <p:cNvPr id="6" name="Immagine 5" descr="0707_0000_0011_panopticon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24744"/>
            <a:ext cx="4346265" cy="4536504"/>
          </a:xfrm>
          <a:prstGeom prst="rect">
            <a:avLst/>
          </a:prstGeom>
        </p:spPr>
      </p:pic>
      <p:pic>
        <p:nvPicPr>
          <p:cNvPr id="8" name="Immagine 7" descr="05-p-24-ch-int-ext-flrpln-panoptico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052736"/>
            <a:ext cx="3672408" cy="489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19</a:t>
            </a:fld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1259632" y="404664"/>
            <a:ext cx="6768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Forte" pitchFamily="66" charset="0"/>
              </a:rPr>
              <a:t>Il carcere di </a:t>
            </a:r>
            <a:r>
              <a:rPr lang="it-IT" sz="2400" dirty="0" err="1" smtClean="0">
                <a:latin typeface="Forte" pitchFamily="66" charset="0"/>
              </a:rPr>
              <a:t>Millbank</a:t>
            </a:r>
            <a:r>
              <a:rPr lang="it-IT" sz="2400" dirty="0" smtClean="0">
                <a:latin typeface="Forte" pitchFamily="66" charset="0"/>
              </a:rPr>
              <a:t> a Londra</a:t>
            </a:r>
          </a:p>
          <a:p>
            <a:pPr algn="ctr"/>
            <a:r>
              <a:rPr lang="it-IT" sz="2400" dirty="0" smtClean="0">
                <a:latin typeface="Forte" pitchFamily="66" charset="0"/>
              </a:rPr>
              <a:t>Esempio di realizzazione del progetto di </a:t>
            </a:r>
            <a:r>
              <a:rPr lang="it-IT" sz="2400" dirty="0" err="1" smtClean="0">
                <a:latin typeface="Forte" pitchFamily="66" charset="0"/>
              </a:rPr>
              <a:t>Bentham</a:t>
            </a:r>
            <a:endParaRPr lang="it-IT" sz="2400" dirty="0" smtClean="0">
              <a:latin typeface="Forte" pitchFamily="66" charset="0"/>
            </a:endParaRPr>
          </a:p>
        </p:txBody>
      </p:sp>
      <p:pic>
        <p:nvPicPr>
          <p:cNvPr id="7" name="Immagine 6" descr="0707_0000_0013_millbank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196752"/>
            <a:ext cx="7776864" cy="46777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20</a:t>
            </a:fld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1043608" y="404664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Forte" pitchFamily="66" charset="0"/>
              </a:rPr>
              <a:t>La sorveglianza da parte dello Stato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39552" y="1772816"/>
            <a:ext cx="806489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Eras Medium ITC" pitchFamily="34" charset="0"/>
              </a:rPr>
              <a:t>Il monitoraggio delle popolazioni “a rischio”:</a:t>
            </a:r>
          </a:p>
          <a:p>
            <a:endParaRPr lang="it-IT" dirty="0" smtClean="0">
              <a:latin typeface="Eras Medium ITC" pitchFamily="34" charset="0"/>
            </a:endParaRPr>
          </a:p>
          <a:p>
            <a:r>
              <a:rPr lang="it-IT" dirty="0" smtClean="0">
                <a:latin typeface="Eras Medium ITC" pitchFamily="34" charset="0"/>
              </a:rPr>
              <a:t>Rischio epidemiologico</a:t>
            </a:r>
          </a:p>
          <a:p>
            <a:r>
              <a:rPr lang="it-IT" dirty="0" smtClean="0">
                <a:latin typeface="Eras Medium ITC" pitchFamily="34" charset="0"/>
              </a:rPr>
              <a:t>Alcoolismo</a:t>
            </a:r>
          </a:p>
          <a:p>
            <a:r>
              <a:rPr lang="it-IT" dirty="0" smtClean="0">
                <a:latin typeface="Eras Medium ITC" pitchFamily="34" charset="0"/>
              </a:rPr>
              <a:t>Dipendenze (progressiva estensione della sfera)</a:t>
            </a:r>
          </a:p>
          <a:p>
            <a:endParaRPr lang="it-IT" dirty="0" smtClean="0">
              <a:latin typeface="Eras Medium ITC" pitchFamily="34" charset="0"/>
            </a:endParaRPr>
          </a:p>
          <a:p>
            <a:r>
              <a:rPr lang="it-IT" dirty="0" smtClean="0">
                <a:latin typeface="Eras Medium ITC" pitchFamily="34" charset="0"/>
              </a:rPr>
              <a:t>“Assistenza” sociale      	controllo dell’accesso ai servizi e alle prestazioni</a:t>
            </a:r>
          </a:p>
          <a:p>
            <a:endParaRPr lang="it-IT" dirty="0" smtClean="0">
              <a:latin typeface="Eras Medium ITC" pitchFamily="34" charset="0"/>
            </a:endParaRPr>
          </a:p>
          <a:p>
            <a:r>
              <a:rPr lang="it-IT" dirty="0" smtClean="0">
                <a:latin typeface="Eras Medium ITC" pitchFamily="34" charset="0"/>
              </a:rPr>
              <a:t>La </a:t>
            </a:r>
            <a:r>
              <a:rPr lang="it-IT" sz="2400" dirty="0" smtClean="0">
                <a:latin typeface="Forte" pitchFamily="66" charset="0"/>
              </a:rPr>
              <a:t>visibilità</a:t>
            </a:r>
            <a:r>
              <a:rPr lang="it-IT" dirty="0" smtClean="0">
                <a:latin typeface="Eras Medium ITC" pitchFamily="34" charset="0"/>
              </a:rPr>
              <a:t> delle politiche:</a:t>
            </a:r>
          </a:p>
          <a:p>
            <a:r>
              <a:rPr lang="it-IT" dirty="0" smtClean="0">
                <a:latin typeface="Eras Medium ITC" pitchFamily="34" charset="0"/>
              </a:rPr>
              <a:t>Dal controllo sociale nell’Inghilterra vittoriana alla sorveglianza delle città nelle politiche neoliberali odierne</a:t>
            </a:r>
          </a:p>
        </p:txBody>
      </p:sp>
      <p:sp>
        <p:nvSpPr>
          <p:cNvPr id="7" name="Freccia a destra 6"/>
          <p:cNvSpPr/>
          <p:nvPr/>
        </p:nvSpPr>
        <p:spPr>
          <a:xfrm>
            <a:off x="2771800" y="3429000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21</a:t>
            </a:fld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683568" y="692697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Un esempio: la legge 8 febbraio 2007 n. 9</a:t>
            </a:r>
          </a:p>
          <a:p>
            <a:r>
              <a:rPr lang="it-IT" sz="2400" dirty="0" smtClean="0">
                <a:latin typeface="Forte" pitchFamily="66" charset="0"/>
              </a:rPr>
              <a:t>Interventi per la riduzione del disagio abitativo per particolari categorie sociali</a:t>
            </a:r>
          </a:p>
        </p:txBody>
      </p:sp>
      <p:sp>
        <p:nvSpPr>
          <p:cNvPr id="5" name="Rettangolo 4"/>
          <p:cNvSpPr/>
          <p:nvPr/>
        </p:nvSpPr>
        <p:spPr>
          <a:xfrm>
            <a:off x="395536" y="1916832"/>
            <a:ext cx="8352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400" i="1" dirty="0" smtClean="0"/>
              <a:t>(Sospensione delle procedure esecutive di rilascio)</a:t>
            </a:r>
          </a:p>
          <a:p>
            <a:pPr algn="just"/>
            <a:endParaRPr lang="it-IT" sz="1400" dirty="0" smtClean="0"/>
          </a:p>
          <a:p>
            <a:pPr algn="just"/>
            <a:r>
              <a:rPr lang="it-IT" sz="1400" dirty="0" smtClean="0"/>
              <a:t>    1. Al fine di contenere il disagio abitativo e di favorire il passaggio da casa a casa per particolari categorie sociali, soggette a procedure esecutive di rilascio per finita locazione degli immobili adibiti ad uso di abitazioni e residenti nei comuni capoluoghi di provincia, nei comuni con essi confinanti con popolazione superiore a 10.000 abitanti e nei comuni ad alta tensione </a:t>
            </a:r>
            <a:r>
              <a:rPr lang="it-IT" sz="1400" dirty="0" err="1" smtClean="0"/>
              <a:t>abitativa…</a:t>
            </a:r>
            <a:r>
              <a:rPr lang="it-IT" sz="1400" dirty="0" smtClean="0"/>
              <a:t>, sono sospese, </a:t>
            </a:r>
            <a:r>
              <a:rPr lang="it-IT" sz="1400" dirty="0" err="1" smtClean="0"/>
              <a:t>…per</a:t>
            </a:r>
            <a:r>
              <a:rPr lang="it-IT" sz="1400" dirty="0" smtClean="0"/>
              <a:t> un periodo di otto mesi, le esecuzioni dei provvedimenti di rilascio per finita locazione degli immobili adibiti ad uso di abitazioni, nei confronti di </a:t>
            </a:r>
            <a:r>
              <a:rPr lang="it-IT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conduttori con reddito annuo lordo complessivo familiare inferiore a 27.000 euro, che siano o abbiano nel proprio nucleo familiare persone </a:t>
            </a:r>
            <a:r>
              <a:rPr lang="it-IT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ultrasessantacinquenni</a:t>
            </a:r>
            <a:r>
              <a:rPr lang="it-IT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malati terminali o portatori di </a:t>
            </a:r>
            <a:r>
              <a:rPr lang="it-IT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handicap</a:t>
            </a:r>
            <a:r>
              <a:rPr lang="it-IT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invalidità superiore al 66 per cento, purché non siano in possesso di altra abitazione adeguata al nucleo familiare nella regione di residenza</a:t>
            </a:r>
            <a:r>
              <a:rPr lang="it-IT" sz="1400" dirty="0" smtClean="0"/>
              <a:t>. La sospensione si applica, alle stesse condizioni, anche ai conduttori che abbiano, nel proprio nucleo familiare, figli fiscalmente a carico.</a:t>
            </a:r>
          </a:p>
          <a:p>
            <a:pPr algn="just"/>
            <a:r>
              <a:rPr lang="it-IT" sz="1400" dirty="0" smtClean="0"/>
              <a:t>    2. La sussistenza dei requisiti per la sospensione della procedura esecutiva di rilascio di cui ai commi 1 e 3 del presente articolo è autocertificata dai soggetti </a:t>
            </a:r>
            <a:r>
              <a:rPr lang="it-IT" sz="1400" dirty="0" err="1" smtClean="0"/>
              <a:t>interessati…</a:t>
            </a:r>
            <a:r>
              <a:rPr lang="it-IT" sz="1400" dirty="0" smtClean="0"/>
              <a:t> La sussistenza di tali requisiti può essere contestata dal </a:t>
            </a:r>
            <a:r>
              <a:rPr lang="it-IT" sz="1400" dirty="0" err="1" smtClean="0"/>
              <a:t>locatore…</a:t>
            </a:r>
            <a:endParaRPr lang="it-IT" sz="1400" dirty="0" smtClean="0"/>
          </a:p>
          <a:p>
            <a:pPr algn="just"/>
            <a:r>
              <a:rPr lang="it-IT" sz="1400" dirty="0" smtClean="0"/>
              <a:t>     5. Il conduttore decade dal beneficio della sospensione dell’esecuzione se non provvede al pagamento del canone nei limiti indicati dall’articolo 5 della legge 27 luglio 1978, n. 392, salva l’applicazione dell’articolo 55 della medesima legge.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22</a:t>
            </a:fld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1043608" y="404664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Forte" pitchFamily="66" charset="0"/>
              </a:rPr>
              <a:t>La sorveglianza da parte dello Stato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39552" y="1772816"/>
            <a:ext cx="80648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it-IT" dirty="0" smtClean="0">
                <a:latin typeface="Eras Medium ITC" pitchFamily="34" charset="0"/>
              </a:rPr>
              <a:t>Per </a:t>
            </a:r>
            <a:r>
              <a:rPr lang="it-IT" dirty="0" err="1" smtClean="0">
                <a:latin typeface="Eras Medium ITC" pitchFamily="34" charset="0"/>
              </a:rPr>
              <a:t>Zigmunt</a:t>
            </a:r>
            <a:r>
              <a:rPr lang="it-IT" dirty="0" smtClean="0">
                <a:latin typeface="Eras Medium ITC" pitchFamily="34" charset="0"/>
              </a:rPr>
              <a:t> </a:t>
            </a:r>
            <a:r>
              <a:rPr lang="it-IT" dirty="0" err="1" smtClean="0">
                <a:latin typeface="Eras Medium ITC" pitchFamily="34" charset="0"/>
              </a:rPr>
              <a:t>Bauman</a:t>
            </a:r>
            <a:r>
              <a:rPr lang="it-IT" dirty="0" smtClean="0">
                <a:latin typeface="Eras Medium ITC" pitchFamily="34" charset="0"/>
              </a:rPr>
              <a:t> nella società contemporanea il </a:t>
            </a:r>
            <a:r>
              <a:rPr lang="it-IT" i="1" dirty="0" err="1" smtClean="0">
                <a:latin typeface="Eras Medium ITC" pitchFamily="34" charset="0"/>
              </a:rPr>
              <a:t>Panopticism</a:t>
            </a:r>
            <a:r>
              <a:rPr lang="it-IT" dirty="0" smtClean="0">
                <a:latin typeface="Eras Medium ITC" pitchFamily="34" charset="0"/>
              </a:rPr>
              <a:t> come meccanismo di controllo sociale ha perso importanza: anziché essere sottoposti ad una sorveglianza improntata ad un modello disciplinare, o a metodi repressivi, gli individui sono trasformati in </a:t>
            </a:r>
            <a:r>
              <a:rPr lang="it-IT" sz="2400" dirty="0" smtClean="0">
                <a:latin typeface="Forte" pitchFamily="66" charset="0"/>
              </a:rPr>
              <a:t>consumatori</a:t>
            </a:r>
            <a:r>
              <a:rPr lang="it-IT" dirty="0" smtClean="0">
                <a:latin typeface="Eras Medium ITC" pitchFamily="34" charset="0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it-IT" dirty="0" smtClean="0">
                <a:latin typeface="Eras Medium ITC" pitchFamily="34" charset="0"/>
              </a:rPr>
              <a:t>Si monitorano così attraverso una ricostruzione </a:t>
            </a:r>
            <a:r>
              <a:rPr lang="it-IT" i="1" dirty="0" smtClean="0">
                <a:latin typeface="Eras Medium ITC" pitchFamily="34" charset="0"/>
              </a:rPr>
              <a:t>ex post </a:t>
            </a:r>
            <a:r>
              <a:rPr lang="it-IT" dirty="0" smtClean="0">
                <a:latin typeface="Eras Medium ITC" pitchFamily="34" charset="0"/>
              </a:rPr>
              <a:t>dei comportamenti e delle </a:t>
            </a:r>
            <a:r>
              <a:rPr lang="it-IT" sz="2400" dirty="0" smtClean="0">
                <a:latin typeface="Forte" pitchFamily="66" charset="0"/>
              </a:rPr>
              <a:t>abitudini</a:t>
            </a:r>
            <a:r>
              <a:rPr lang="it-IT" dirty="0" smtClean="0">
                <a:latin typeface="Eras Medium ITC" pitchFamily="34" charset="0"/>
              </a:rPr>
              <a:t> i modelli di consumo.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23</a:t>
            </a:fld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452636" y="620688"/>
            <a:ext cx="6162906" cy="9079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Gary Becker, </a:t>
            </a:r>
            <a:r>
              <a:rPr lang="it-IT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Habits</a:t>
            </a: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, </a:t>
            </a:r>
            <a:r>
              <a:rPr lang="it-IT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Addictions</a:t>
            </a: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, and </a:t>
            </a:r>
            <a:r>
              <a:rPr lang="it-IT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Traditions</a:t>
            </a:r>
            <a:endParaRPr lang="it-IT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itchFamily="66" charset="0"/>
            </a:endParaRPr>
          </a:p>
          <a:p>
            <a:pPr>
              <a:spcAft>
                <a:spcPts val="600"/>
              </a:spcAft>
            </a:pPr>
            <a:r>
              <a:rPr lang="it-IT" sz="2400" dirty="0" smtClean="0">
                <a:latin typeface="Forte" pitchFamily="66" charset="0"/>
              </a:rPr>
              <a:t>Dalle abitudini alle dipendenze</a:t>
            </a:r>
          </a:p>
        </p:txBody>
      </p:sp>
      <p:sp>
        <p:nvSpPr>
          <p:cNvPr id="4" name="Rettangolo 3"/>
          <p:cNvSpPr/>
          <p:nvPr/>
        </p:nvSpPr>
        <p:spPr>
          <a:xfrm>
            <a:off x="467544" y="3933056"/>
            <a:ext cx="784887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it-IT" dirty="0" smtClean="0">
                <a:latin typeface="Eras Medium ITC" pitchFamily="34" charset="0"/>
              </a:rPr>
              <a:t>Forte abitudine		</a:t>
            </a:r>
            <a:r>
              <a:rPr lang="it-IT" sz="2400" dirty="0" smtClean="0">
                <a:solidFill>
                  <a:srgbClr val="FF0000"/>
                </a:solidFill>
                <a:latin typeface="Forte" pitchFamily="66" charset="0"/>
              </a:rPr>
              <a:t>dipendenza</a:t>
            </a:r>
          </a:p>
          <a:p>
            <a:pPr algn="just"/>
            <a:r>
              <a:rPr lang="it-IT" dirty="0" smtClean="0">
                <a:latin typeface="Eras Medium ITC" pitchFamily="34" charset="0"/>
              </a:rPr>
              <a:t>Gli effetti del consumo passato su quello presente sono sufficientemente forti da risultare destabilizzanti: una abitudine può trasformarsi in una dipendenza quando si riduce l’attenzione verso le conseguenze future (es. uso di alcool, di sostanze stupefacenti). 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539552" y="2348881"/>
            <a:ext cx="1440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Abitudini</a:t>
            </a:r>
          </a:p>
        </p:txBody>
      </p:sp>
      <p:sp>
        <p:nvSpPr>
          <p:cNvPr id="6" name="Rettangolo 5"/>
          <p:cNvSpPr/>
          <p:nvPr/>
        </p:nvSpPr>
        <p:spPr>
          <a:xfrm>
            <a:off x="2483768" y="1628800"/>
            <a:ext cx="1440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benefiche</a:t>
            </a:r>
          </a:p>
        </p:txBody>
      </p:sp>
      <p:sp>
        <p:nvSpPr>
          <p:cNvPr id="7" name="Rettangolo 6"/>
          <p:cNvSpPr/>
          <p:nvPr/>
        </p:nvSpPr>
        <p:spPr>
          <a:xfrm>
            <a:off x="2771800" y="2852936"/>
            <a:ext cx="1440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>
                <a:latin typeface="Forte" pitchFamily="66" charset="0"/>
              </a:rPr>
              <a:t>nocive</a:t>
            </a:r>
          </a:p>
        </p:txBody>
      </p:sp>
      <p:cxnSp>
        <p:nvCxnSpPr>
          <p:cNvPr id="9" name="Connettore 1 8"/>
          <p:cNvCxnSpPr/>
          <p:nvPr/>
        </p:nvCxnSpPr>
        <p:spPr>
          <a:xfrm flipV="1">
            <a:off x="1763688" y="2060848"/>
            <a:ext cx="936104" cy="36004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>
            <a:endCxn id="7" idx="1"/>
          </p:cNvCxnSpPr>
          <p:nvPr/>
        </p:nvCxnSpPr>
        <p:spPr>
          <a:xfrm>
            <a:off x="1763688" y="2708920"/>
            <a:ext cx="1008112" cy="374849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12"/>
          <p:cNvSpPr/>
          <p:nvPr/>
        </p:nvSpPr>
        <p:spPr>
          <a:xfrm>
            <a:off x="3851920" y="1556792"/>
            <a:ext cx="4896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 smtClean="0">
                <a:latin typeface="Eras Medium ITC" pitchFamily="34" charset="0"/>
              </a:rPr>
              <a:t>Un elevato consumo o una pratica attuale aumentano l’utilità futura (es. consumo di determinati alimenti, frequentazione di una piscina, della chiesa, ecc.) </a:t>
            </a:r>
            <a:endParaRPr lang="it-IT" dirty="0"/>
          </a:p>
        </p:txBody>
      </p:sp>
      <p:sp>
        <p:nvSpPr>
          <p:cNvPr id="14" name="Rettangolo 13"/>
          <p:cNvSpPr/>
          <p:nvPr/>
        </p:nvSpPr>
        <p:spPr>
          <a:xfrm>
            <a:off x="3851920" y="2924944"/>
            <a:ext cx="48965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 smtClean="0">
                <a:latin typeface="Eras Medium ITC" pitchFamily="34" charset="0"/>
              </a:rPr>
              <a:t>Un elevato consumo o una pratica attuale diminuiscono l’utilità futura (es. effetti deleteri sulla salute dell’alcool e del fumo, ecc.) </a:t>
            </a:r>
            <a:endParaRPr lang="it-IT" dirty="0"/>
          </a:p>
        </p:txBody>
      </p:sp>
      <p:sp>
        <p:nvSpPr>
          <p:cNvPr id="16" name="Freccia a destra 15"/>
          <p:cNvSpPr/>
          <p:nvPr/>
        </p:nvSpPr>
        <p:spPr>
          <a:xfrm>
            <a:off x="2483768" y="4005064"/>
            <a:ext cx="576064" cy="36004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24</a:t>
            </a:fld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452636" y="620688"/>
            <a:ext cx="6162906" cy="9079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Gary Becker, </a:t>
            </a:r>
            <a:r>
              <a:rPr lang="it-IT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Habits</a:t>
            </a: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, </a:t>
            </a:r>
            <a:r>
              <a:rPr lang="it-IT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Addictions</a:t>
            </a: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, and </a:t>
            </a:r>
            <a:r>
              <a:rPr lang="it-IT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Traditions</a:t>
            </a:r>
            <a:endParaRPr lang="it-IT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itchFamily="66" charset="0"/>
            </a:endParaRPr>
          </a:p>
          <a:p>
            <a:pPr>
              <a:spcAft>
                <a:spcPts val="600"/>
              </a:spcAft>
            </a:pPr>
            <a:r>
              <a:rPr lang="it-IT" sz="2400" dirty="0" smtClean="0">
                <a:latin typeface="Forte" pitchFamily="66" charset="0"/>
              </a:rPr>
              <a:t>Dalle abitudini alle dipendenze</a:t>
            </a:r>
          </a:p>
        </p:txBody>
      </p:sp>
      <p:sp>
        <p:nvSpPr>
          <p:cNvPr id="4" name="Rettangolo 3"/>
          <p:cNvSpPr/>
          <p:nvPr/>
        </p:nvSpPr>
        <p:spPr>
          <a:xfrm>
            <a:off x="539552" y="1628801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 smtClean="0">
                <a:latin typeface="Eras Medium ITC" pitchFamily="34" charset="0"/>
              </a:rPr>
              <a:t>Un comportamento </a:t>
            </a:r>
            <a:r>
              <a:rPr lang="it-IT" sz="2400" dirty="0" smtClean="0">
                <a:solidFill>
                  <a:srgbClr val="00CC00"/>
                </a:solidFill>
                <a:latin typeface="Forte" pitchFamily="66" charset="0"/>
              </a:rPr>
              <a:t>dipendente</a:t>
            </a:r>
            <a:r>
              <a:rPr lang="it-IT" dirty="0" smtClean="0">
                <a:latin typeface="Eras Medium ITC" pitchFamily="34" charset="0"/>
              </a:rPr>
              <a:t> è generalmente più soggetto alla pressione da parte del </a:t>
            </a:r>
            <a:r>
              <a:rPr lang="it-IT" sz="2400" dirty="0" smtClean="0">
                <a:solidFill>
                  <a:srgbClr val="00CC00"/>
                </a:solidFill>
                <a:latin typeface="Forte" pitchFamily="66" charset="0"/>
              </a:rPr>
              <a:t>gruppo dei pari</a:t>
            </a:r>
            <a:r>
              <a:rPr lang="it-IT" dirty="0" smtClean="0">
                <a:latin typeface="Eras Medium ITC" pitchFamily="34" charset="0"/>
              </a:rPr>
              <a:t>, che induce i minorenni a fumare, bere smodatamente e assumere sostanze stupefacenti;</a:t>
            </a:r>
          </a:p>
          <a:p>
            <a:pPr algn="just"/>
            <a:r>
              <a:rPr lang="it-IT" dirty="0" smtClean="0">
                <a:latin typeface="Eras Medium ITC" pitchFamily="34" charset="0"/>
              </a:rPr>
              <a:t>Soprattutto è più </a:t>
            </a:r>
            <a:r>
              <a:rPr lang="it-IT" sz="2400" dirty="0" smtClean="0">
                <a:solidFill>
                  <a:srgbClr val="00CC00"/>
                </a:solidFill>
                <a:latin typeface="Forte" pitchFamily="66" charset="0"/>
              </a:rPr>
              <a:t>vulnerabile</a:t>
            </a:r>
            <a:r>
              <a:rPr lang="it-IT" dirty="0" smtClean="0">
                <a:latin typeface="Eras Medium ITC" pitchFamily="34" charset="0"/>
              </a:rPr>
              <a:t>, nel senso che un dato livello di pressione da parte dei pari influenza significativamente il comportamento abituale.</a:t>
            </a:r>
          </a:p>
          <a:p>
            <a:pPr algn="just"/>
            <a:r>
              <a:rPr lang="it-IT" dirty="0" smtClean="0">
                <a:latin typeface="Eras Medium ITC" pitchFamily="34" charset="0"/>
              </a:rPr>
              <a:t>Una forte pressione può convertire un comportamento saltuario in una abitudine radicata o in una dipendenza.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1619672" y="4077072"/>
            <a:ext cx="684076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 smtClean="0">
                <a:latin typeface="Eras Medium ITC" pitchFamily="34" charset="0"/>
              </a:rPr>
              <a:t>Si può creare una </a:t>
            </a:r>
            <a:r>
              <a:rPr lang="it-IT" sz="2400" dirty="0" smtClean="0">
                <a:solidFill>
                  <a:srgbClr val="00CC00"/>
                </a:solidFill>
                <a:latin typeface="Forte" pitchFamily="66" charset="0"/>
              </a:rPr>
              <a:t>dipendenza</a:t>
            </a:r>
            <a:r>
              <a:rPr lang="it-IT" dirty="0" smtClean="0">
                <a:latin typeface="Eras Medium ITC" pitchFamily="34" charset="0"/>
              </a:rPr>
              <a:t> anche </a:t>
            </a:r>
            <a:r>
              <a:rPr lang="it-IT" sz="2400" dirty="0" smtClean="0">
                <a:solidFill>
                  <a:srgbClr val="00CC00"/>
                </a:solidFill>
                <a:latin typeface="Forte" pitchFamily="66" charset="0"/>
              </a:rPr>
              <a:t>dalle misure assistenziali</a:t>
            </a:r>
            <a:r>
              <a:rPr lang="it-IT" dirty="0" smtClean="0">
                <a:latin typeface="Eras Medium ITC" pitchFamily="34" charset="0"/>
              </a:rPr>
              <a:t>.</a:t>
            </a:r>
          </a:p>
          <a:p>
            <a:pPr algn="just"/>
            <a:r>
              <a:rPr lang="it-IT" dirty="0" smtClean="0">
                <a:latin typeface="Eras Medium ITC" pitchFamily="34" charset="0"/>
              </a:rPr>
              <a:t>Accade quindi che alcune famiglie rifiutino gli interventi anche quando vi avrebbero diritto perché il costo della dipendenza è maggiore del valore delle erogazioni.</a:t>
            </a:r>
            <a:endParaRPr lang="it-IT" dirty="0"/>
          </a:p>
        </p:txBody>
      </p:sp>
      <p:sp>
        <p:nvSpPr>
          <p:cNvPr id="7" name="Pergamena 2 6"/>
          <p:cNvSpPr/>
          <p:nvPr/>
        </p:nvSpPr>
        <p:spPr>
          <a:xfrm>
            <a:off x="467544" y="4581128"/>
            <a:ext cx="1080120" cy="792088"/>
          </a:xfrm>
          <a:prstGeom prst="horizontalScroll">
            <a:avLst/>
          </a:prstGeom>
          <a:solidFill>
            <a:srgbClr val="FFFF9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25</a:t>
            </a:fld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539552" y="908720"/>
            <a:ext cx="806489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>
                <a:latin typeface="Forte" pitchFamily="66" charset="0"/>
              </a:rPr>
              <a:t>Il diritto come sistema di controllo dei comportamenti devianti</a:t>
            </a:r>
          </a:p>
          <a:p>
            <a:endParaRPr lang="it-IT" dirty="0" smtClean="0">
              <a:latin typeface="Eras Medium ITC" pitchFamily="34" charset="0"/>
            </a:endParaRPr>
          </a:p>
          <a:p>
            <a:r>
              <a:rPr lang="it-IT" dirty="0" smtClean="0">
                <a:latin typeface="Eras Medium ITC" pitchFamily="34" charset="0"/>
              </a:rPr>
              <a:t>Il diritto e le sanzioni penali 	agenzie formali del controllo</a:t>
            </a:r>
          </a:p>
          <a:p>
            <a:r>
              <a:rPr lang="it-IT" dirty="0" smtClean="0">
                <a:latin typeface="Eras Medium ITC" pitchFamily="34" charset="0"/>
              </a:rPr>
              <a:t>				forze dell’ordine, tribunali</a:t>
            </a:r>
          </a:p>
          <a:p>
            <a:endParaRPr lang="it-IT" dirty="0" smtClean="0">
              <a:latin typeface="Eras Medium ITC" pitchFamily="34" charset="0"/>
            </a:endParaRPr>
          </a:p>
          <a:p>
            <a:r>
              <a:rPr lang="it-IT" dirty="0" smtClean="0">
                <a:latin typeface="Eras Medium ITC" pitchFamily="34" charset="0"/>
              </a:rPr>
              <a:t>	Visione criminologica della devianza e del controllo sociale</a:t>
            </a:r>
          </a:p>
          <a:p>
            <a:endParaRPr lang="it-IT" dirty="0" smtClean="0">
              <a:latin typeface="Eras Medium ITC" pitchFamily="34" charset="0"/>
            </a:endParaRPr>
          </a:p>
          <a:p>
            <a:r>
              <a:rPr lang="it-IT" dirty="0" smtClean="0">
                <a:latin typeface="Eras Medium ITC" pitchFamily="34" charset="0"/>
              </a:rPr>
              <a:t>2 obiezioni:</a:t>
            </a:r>
          </a:p>
          <a:p>
            <a:pPr marL="342900" indent="-342900" algn="just">
              <a:buAutoNum type="arabicPeriod"/>
            </a:pPr>
            <a:r>
              <a:rPr lang="it-IT" dirty="0" smtClean="0">
                <a:latin typeface="Eras Medium ITC" pitchFamily="34" charset="0"/>
              </a:rPr>
              <a:t>I comportamenti oggetto di controllo da parte del sistema penale variano da una società all’altra in relazione alla struttura economica e sociale, all’ideologia e ai principi morali dominanti in un particolare momento storico (questione del mutamento sociale). Analogamente si modifica la linea di demarcazione tra condotte che suscitano la disapprovazione sociale e condotte assoggettate all’azione penale.</a:t>
            </a:r>
          </a:p>
          <a:p>
            <a:pPr marL="342900" indent="-342900" algn="just"/>
            <a:r>
              <a:rPr lang="it-IT" dirty="0" smtClean="0">
                <a:latin typeface="Eras Medium ITC" pitchFamily="34" charset="0"/>
              </a:rPr>
              <a:t>	Pertanto:</a:t>
            </a:r>
          </a:p>
          <a:p>
            <a:pPr marL="342900" indent="-342900"/>
            <a:endParaRPr lang="it-IT" dirty="0" smtClean="0">
              <a:latin typeface="Eras Medium ITC" pitchFamily="34" charset="0"/>
            </a:endParaRPr>
          </a:p>
          <a:p>
            <a:endParaRPr lang="it-IT" dirty="0" smtClean="0">
              <a:latin typeface="Eras Medium ITC" pitchFamily="34" charset="0"/>
            </a:endParaRPr>
          </a:p>
          <a:p>
            <a:endParaRPr lang="it-IT" strike="sngStrike" dirty="0" smtClean="0">
              <a:latin typeface="Eras Medium ITC" pitchFamily="34" charset="0"/>
            </a:endParaRPr>
          </a:p>
        </p:txBody>
      </p:sp>
      <p:sp>
        <p:nvSpPr>
          <p:cNvPr id="4" name="Freccia a destra 3"/>
          <p:cNvSpPr/>
          <p:nvPr/>
        </p:nvSpPr>
        <p:spPr>
          <a:xfrm>
            <a:off x="3491880" y="1916832"/>
            <a:ext cx="57606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/>
          <p:cNvSpPr/>
          <p:nvPr/>
        </p:nvSpPr>
        <p:spPr>
          <a:xfrm>
            <a:off x="683568" y="2708920"/>
            <a:ext cx="57606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26</a:t>
            </a:fld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539552" y="548680"/>
            <a:ext cx="8064896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>
                <a:latin typeface="Forte" pitchFamily="66" charset="0"/>
              </a:rPr>
              <a:t>Il diritto come sistema di controllo dei comportamenti devianti</a:t>
            </a:r>
          </a:p>
          <a:p>
            <a:endParaRPr lang="it-IT" dirty="0" smtClean="0">
              <a:latin typeface="Eras Medium ITC" pitchFamily="34" charset="0"/>
            </a:endParaRPr>
          </a:p>
          <a:p>
            <a:pPr marL="342900" indent="-342900" algn="just"/>
            <a:r>
              <a:rPr lang="it-IT" dirty="0" smtClean="0">
                <a:latin typeface="Eras Medium ITC" pitchFamily="34" charset="0"/>
              </a:rPr>
              <a:t>La quantità di reati sperimentata da una comunità dipende da: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lphaLcParenR"/>
            </a:pPr>
            <a:r>
              <a:rPr lang="it-IT" dirty="0" smtClean="0">
                <a:latin typeface="Eras Medium ITC" pitchFamily="34" charset="0"/>
              </a:rPr>
              <a:t>La definizione di “reato” formulata da quella particolare comunità;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lphaLcParenR"/>
            </a:pPr>
            <a:r>
              <a:rPr lang="it-IT" dirty="0" smtClean="0">
                <a:latin typeface="Eras Medium ITC" pitchFamily="34" charset="0"/>
              </a:rPr>
              <a:t>I fattori economici e sociali che conducono ad adottare la condotta ricompresa nella definizione sub 1). Es.: talune società non definiscono “omicidio” l’uccisione della moglie adultera;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lphaLcParenR"/>
            </a:pPr>
            <a:r>
              <a:rPr lang="it-IT" dirty="0" smtClean="0">
                <a:latin typeface="Eras Medium ITC" pitchFamily="34" charset="0"/>
              </a:rPr>
              <a:t>La crescente urbanizzazione che ha indebolito la forza dei canali “istituzionalizzati” di controllo sociale delle condotte indesiderate e conseguentemente ha aumentato la pressione sull’organizzazione del sistema penale.</a:t>
            </a:r>
          </a:p>
          <a:p>
            <a:pPr marL="342900" indent="-342900" algn="just"/>
            <a:endParaRPr lang="it-IT" dirty="0" smtClean="0">
              <a:latin typeface="Eras Medium ITC" pitchFamily="34" charset="0"/>
            </a:endParaRPr>
          </a:p>
          <a:p>
            <a:pPr marL="342900" indent="-342900" algn="just"/>
            <a:r>
              <a:rPr lang="it-IT" dirty="0" smtClean="0">
                <a:latin typeface="Eras Medium ITC" pitchFamily="34" charset="0"/>
              </a:rPr>
              <a:t>2.   L’intersezione tra modello coercitivo e modello regolativo ha inciso sia sulle trasformazioni del diritto penale che del diritto amministrativo, in uno scenario entro cui quest’ultimo caratterizza sempre più l’organizzazione e il funzionamento delle agenzie del controllo.</a:t>
            </a:r>
          </a:p>
          <a:p>
            <a:pPr marL="342900" indent="-342900"/>
            <a:endParaRPr lang="it-IT" dirty="0" smtClean="0">
              <a:latin typeface="Eras Medium ITC" pitchFamily="34" charset="0"/>
            </a:endParaRPr>
          </a:p>
          <a:p>
            <a:endParaRPr lang="it-IT" dirty="0" smtClean="0">
              <a:latin typeface="Eras Medium ITC" pitchFamily="34" charset="0"/>
            </a:endParaRPr>
          </a:p>
          <a:p>
            <a:endParaRPr lang="it-IT" strike="sngStrike" dirty="0" smtClean="0">
              <a:latin typeface="Eras Medium IT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27</a:t>
            </a:fld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611560" y="2204864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latin typeface="Eras Medium ITC" pitchFamily="34" charset="0"/>
              </a:rPr>
              <a:t>Percy Selwyn, “Social Planning for Penal Systems”, </a:t>
            </a:r>
            <a:r>
              <a:rPr lang="en-US" sz="3600" i="1" dirty="0" smtClean="0"/>
              <a:t>Journal of Development Studies</a:t>
            </a:r>
            <a:r>
              <a:rPr lang="en-US" sz="3600" dirty="0" smtClean="0"/>
              <a:t>, Vol. 6, Issue 4, 1970, </a:t>
            </a:r>
            <a:r>
              <a:rPr lang="en-US" sz="3600" dirty="0" smtClean="0">
                <a:latin typeface="Eras Medium ITC" pitchFamily="34" charset="0"/>
              </a:rPr>
              <a:t>pp. 47-56</a:t>
            </a:r>
            <a:endParaRPr lang="it-IT" sz="3600" dirty="0" smtClean="0">
              <a:latin typeface="Eras Medium IT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28</a:t>
            </a:fld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827584" y="404664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>
                <a:latin typeface="Forte" pitchFamily="66" charset="0"/>
              </a:rPr>
              <a:t>E’ sempre necessario il collegamento tra Stato e controllo sociale?</a:t>
            </a:r>
          </a:p>
        </p:txBody>
      </p:sp>
      <p:sp>
        <p:nvSpPr>
          <p:cNvPr id="4" name="Rettangolo 3"/>
          <p:cNvSpPr/>
          <p:nvPr/>
        </p:nvSpPr>
        <p:spPr>
          <a:xfrm>
            <a:off x="827584" y="1340768"/>
            <a:ext cx="727280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463" algn="just"/>
            <a:r>
              <a:rPr lang="it-IT" dirty="0" smtClean="0">
                <a:latin typeface="Eras Medium ITC" pitchFamily="34" charset="0"/>
              </a:rPr>
              <a:t>Lo Stato tradizionalmente svolge una serie di funzioni coercitive di controllo: la difesa, le forze dell’ordine, il potere giudiziario, ma oggi il problema del controllo coinvolge l’intero apparato istituzionale dello Stato moderno, in particolare attraverso tre ambiti delle politiche pubbliche: l’istruzione, la sanità e il </a:t>
            </a:r>
            <a:r>
              <a:rPr lang="it-IT" i="1" dirty="0" smtClean="0">
                <a:latin typeface="Eras Medium ITC" pitchFamily="34" charset="0"/>
              </a:rPr>
              <a:t>welfare</a:t>
            </a:r>
            <a:r>
              <a:rPr lang="it-IT" dirty="0" smtClean="0">
                <a:latin typeface="Eras Medium ITC" pitchFamily="34" charset="0"/>
              </a:rPr>
              <a:t>.</a:t>
            </a:r>
          </a:p>
          <a:p>
            <a:pPr indent="17463" algn="just"/>
            <a:r>
              <a:rPr lang="it-IT" dirty="0" smtClean="0">
                <a:latin typeface="Eras Medium ITC" pitchFamily="34" charset="0"/>
              </a:rPr>
              <a:t>Si usa dire che le società moderne presuppongono una maggiore quantità di controllo evidenziando:</a:t>
            </a:r>
          </a:p>
          <a:p>
            <a:pPr indent="17463" algn="just"/>
            <a:endParaRPr lang="it-IT" sz="800" dirty="0" smtClean="0">
              <a:latin typeface="Eras Medium ITC" pitchFamily="34" charset="0"/>
            </a:endParaRPr>
          </a:p>
          <a:p>
            <a:pPr indent="17463" algn="just">
              <a:lnSpc>
                <a:spcPct val="150000"/>
              </a:lnSpc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L’identità dei fattori causali (es. la crisi fiscale)</a:t>
            </a:r>
          </a:p>
          <a:p>
            <a:pPr indent="17463" algn="just">
              <a:lnSpc>
                <a:spcPct val="150000"/>
              </a:lnSpc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La sovrapposizione delle categorie di utenti</a:t>
            </a:r>
          </a:p>
          <a:p>
            <a:pPr indent="17463" algn="just">
              <a:lnSpc>
                <a:spcPct val="150000"/>
              </a:lnSpc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L’affermazione di ideologie e di sistemi di conoscenze comuni</a:t>
            </a:r>
          </a:p>
          <a:p>
            <a:pPr indent="17463" algn="just">
              <a:lnSpc>
                <a:spcPct val="150000"/>
              </a:lnSpc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L’identità degli obiettivi</a:t>
            </a:r>
          </a:p>
          <a:p>
            <a:pPr indent="17463" algn="just"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L’affermazione di principi quali la privatizzazione, la decentralizzazione, ecc.</a:t>
            </a:r>
          </a:p>
          <a:p>
            <a:pPr indent="17463" algn="just"/>
            <a:endParaRPr lang="it-IT" dirty="0" smtClean="0">
              <a:latin typeface="Eras Medium IT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29</a:t>
            </a:fld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1115616" y="1124744"/>
            <a:ext cx="64807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463" algn="just"/>
            <a:r>
              <a:rPr lang="it-IT" dirty="0" smtClean="0">
                <a:latin typeface="Eras Medium ITC" pitchFamily="34" charset="0"/>
              </a:rPr>
              <a:t>Lo Stato svolge poi una funzione di compensazione della debolezza di alcune forme di controllo “primario” o “informale”:</a:t>
            </a:r>
          </a:p>
          <a:p>
            <a:pPr indent="17463" algn="just">
              <a:lnSpc>
                <a:spcPct val="200000"/>
              </a:lnSpc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La famiglia</a:t>
            </a:r>
          </a:p>
          <a:p>
            <a:pPr indent="17463" algn="just">
              <a:lnSpc>
                <a:spcPct val="200000"/>
              </a:lnSpc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Il gruppo dei pari</a:t>
            </a:r>
          </a:p>
          <a:p>
            <a:pPr indent="17463" algn="just">
              <a:lnSpc>
                <a:spcPct val="200000"/>
              </a:lnSpc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La religione</a:t>
            </a:r>
          </a:p>
          <a:p>
            <a:pPr indent="17463" algn="just">
              <a:lnSpc>
                <a:spcPct val="200000"/>
              </a:lnSpc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L’etica</a:t>
            </a:r>
          </a:p>
          <a:p>
            <a:pPr indent="17463" algn="just">
              <a:lnSpc>
                <a:spcPct val="200000"/>
              </a:lnSpc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La pubblica opinione</a:t>
            </a:r>
          </a:p>
          <a:p>
            <a:pPr indent="17463" algn="just">
              <a:lnSpc>
                <a:spcPct val="200000"/>
              </a:lnSpc>
              <a:buBlip>
                <a:blip r:embed="rId2"/>
              </a:buBlip>
            </a:pPr>
            <a:r>
              <a:rPr lang="it-IT" dirty="0" smtClean="0">
                <a:latin typeface="Eras Medium ITC" pitchFamily="34" charset="0"/>
              </a:rPr>
              <a:t>   La comunità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30</a:t>
            </a:fld>
            <a:endParaRPr lang="it-IT" dirty="0"/>
          </a:p>
        </p:txBody>
      </p:sp>
      <p:sp>
        <p:nvSpPr>
          <p:cNvPr id="3" name="Rettangolo 7"/>
          <p:cNvSpPr>
            <a:spLocks noChangeArrowheads="1"/>
          </p:cNvSpPr>
          <p:nvPr/>
        </p:nvSpPr>
        <p:spPr bwMode="auto">
          <a:xfrm>
            <a:off x="1043608" y="764704"/>
            <a:ext cx="6462712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>
                <a:latin typeface="Eras Medium ITC" pitchFamily="34" charset="0"/>
              </a:rPr>
              <a:t>L’allentamento dei vincoli sociali e il contestuale indebolimento dei controlli non giuridici si manifestano con modalità diverse. La più importante, ovviamente, è il declino della parentela che ha rappresentato la basilare unità organizzativa di carattere, e quindi di controllo, sociale. È un noto assunto sociologico che nella storia recente le funzioni della famiglia abbiano subito importanti trasformazioni. In passato la famiglia costituiva una impresa e una comunità nucleare, una unità di produzione e una indispensabile forma di alleanza contro un mondo esterno inaccessibile: oggi si è trasformata in una istituzione specializzata e delimitata. Le funzioni che la famiglia svolge, e le prestazioni che può richiedere ai propri componenti, risultano notevolmente ridimensionate.</a:t>
            </a:r>
          </a:p>
        </p:txBody>
      </p:sp>
      <p:sp>
        <p:nvSpPr>
          <p:cNvPr id="4" name="CasellaDiTesto 4"/>
          <p:cNvSpPr txBox="1">
            <a:spLocks noChangeArrowheads="1"/>
          </p:cNvSpPr>
          <p:nvPr/>
        </p:nvSpPr>
        <p:spPr bwMode="auto">
          <a:xfrm>
            <a:off x="539552" y="4725144"/>
            <a:ext cx="77041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400" dirty="0">
                <a:latin typeface="Forte" pitchFamily="66" charset="0"/>
              </a:rPr>
              <a:t>Philip </a:t>
            </a:r>
            <a:r>
              <a:rPr lang="it-IT" sz="2400" dirty="0" err="1">
                <a:latin typeface="Forte" pitchFamily="66" charset="0"/>
              </a:rPr>
              <a:t>Selznick</a:t>
            </a:r>
            <a:r>
              <a:rPr lang="it-IT" sz="2400" dirty="0">
                <a:latin typeface="Forte" pitchFamily="66" charset="0"/>
              </a:rPr>
              <a:t>, </a:t>
            </a:r>
            <a:r>
              <a:rPr lang="en-US" sz="2400" dirty="0">
                <a:latin typeface="Forte" pitchFamily="66" charset="0"/>
              </a:rPr>
              <a:t>Legal Institutions and Social Controls, «Vanderbilt Law Review», 1963, Vol. 17, pp. </a:t>
            </a:r>
            <a:r>
              <a:rPr lang="en-US" sz="2400" dirty="0" smtClean="0">
                <a:latin typeface="Forte" pitchFamily="66" charset="0"/>
              </a:rPr>
              <a:t>79-90. </a:t>
            </a:r>
            <a:r>
              <a:rPr lang="en-US" sz="1600" dirty="0" err="1" smtClean="0">
                <a:latin typeface="Forte" pitchFamily="66" charset="0"/>
              </a:rPr>
              <a:t>Traduzione</a:t>
            </a:r>
            <a:r>
              <a:rPr lang="en-US" sz="1600" dirty="0" smtClean="0">
                <a:latin typeface="Forte" pitchFamily="66" charset="0"/>
              </a:rPr>
              <a:t> </a:t>
            </a:r>
            <a:r>
              <a:rPr lang="en-US" sz="1600" dirty="0" err="1" smtClean="0">
                <a:latin typeface="Forte" pitchFamily="66" charset="0"/>
              </a:rPr>
              <a:t>mia</a:t>
            </a:r>
            <a:endParaRPr lang="it-IT" sz="1600" dirty="0">
              <a:latin typeface="Forte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31</a:t>
            </a:fld>
            <a:endParaRPr lang="it-IT" dirty="0"/>
          </a:p>
        </p:txBody>
      </p:sp>
      <p:sp>
        <p:nvSpPr>
          <p:cNvPr id="6" name="Rettangolo 2"/>
          <p:cNvSpPr>
            <a:spLocks noChangeArrowheads="1"/>
          </p:cNvSpPr>
          <p:nvPr/>
        </p:nvSpPr>
        <p:spPr bwMode="auto">
          <a:xfrm>
            <a:off x="467544" y="260649"/>
            <a:ext cx="3816424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dirty="0" smtClean="0">
                <a:latin typeface="Eras Medium ITC" pitchFamily="34" charset="0"/>
              </a:rPr>
              <a:t>Non </a:t>
            </a:r>
            <a:r>
              <a:rPr lang="it-IT" dirty="0">
                <a:latin typeface="Eras Medium ITC" pitchFamily="34" charset="0"/>
              </a:rPr>
              <a:t>potendo dipendere per il mantenimento del controllo sociale da un ordine informale, autonomo, auto-regolato, centrato sull’individuo, la società si rivolgerà verso </a:t>
            </a:r>
            <a:r>
              <a:rPr lang="it-IT" sz="2400" dirty="0">
                <a:latin typeface="Forte" pitchFamily="66" charset="0"/>
              </a:rPr>
              <a:t>agenzie</a:t>
            </a:r>
            <a:r>
              <a:rPr lang="it-IT" dirty="0">
                <a:latin typeface="Eras Medium ITC" pitchFamily="34" charset="0"/>
              </a:rPr>
              <a:t> più esplicitamente organizzate e strumenti di sorveglianza e di regolazione più efficaci. Per soddisfare le esigenze di controllo sociale non si farà ricorso soltanto alla polizia, ma alle scuole, alle agenzie dei servizi sociali e probabilmente anche ad altre istituzioni.</a:t>
            </a:r>
          </a:p>
        </p:txBody>
      </p:sp>
      <p:sp>
        <p:nvSpPr>
          <p:cNvPr id="7" name="Rettangolo 2"/>
          <p:cNvSpPr>
            <a:spLocks noChangeArrowheads="1"/>
          </p:cNvSpPr>
          <p:nvPr/>
        </p:nvSpPr>
        <p:spPr bwMode="auto">
          <a:xfrm>
            <a:off x="4283968" y="2060848"/>
            <a:ext cx="4572000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 smtClean="0">
                <a:latin typeface="Eras Medium ITC" pitchFamily="34" charset="0"/>
              </a:rPr>
              <a:t>Siamo </a:t>
            </a:r>
            <a:r>
              <a:rPr lang="it-IT" dirty="0">
                <a:latin typeface="Eras Medium ITC" pitchFamily="34" charset="0"/>
              </a:rPr>
              <a:t>stati testimoni dello sviluppo di un </a:t>
            </a:r>
            <a:r>
              <a:rPr lang="it-IT" sz="2400" dirty="0">
                <a:latin typeface="Forte" pitchFamily="66" charset="0"/>
              </a:rPr>
              <a:t>diritto del welfare </a:t>
            </a:r>
            <a:r>
              <a:rPr lang="it-IT" dirty="0">
                <a:latin typeface="Eras Medium ITC" pitchFamily="34" charset="0"/>
              </a:rPr>
              <a:t>i cui concetti, le cui dottrine e le cui conseguenze sotto il profilo procedurale richiedono qualche spiegazione: quale relazione intercorre tra questo settore emergente del diritto ed il resto del sistema, in particolar modo il diritto penale? La cultura giuridica contemporanea è preparata ad aggiornare le vecchie categorie giuridiche in modo trasversale ai diversi settori e ad elaborarne di nuove?</a:t>
            </a:r>
          </a:p>
        </p:txBody>
      </p:sp>
      <p:sp>
        <p:nvSpPr>
          <p:cNvPr id="9" name="Rettangolo 8"/>
          <p:cNvSpPr/>
          <p:nvPr/>
        </p:nvSpPr>
        <p:spPr>
          <a:xfrm>
            <a:off x="467544" y="551723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 smtClean="0">
                <a:latin typeface="Forte" pitchFamily="66" charset="0"/>
              </a:rPr>
              <a:t>P.  </a:t>
            </a:r>
            <a:r>
              <a:rPr lang="it-IT" sz="2000" dirty="0" err="1" smtClean="0">
                <a:latin typeface="Forte" pitchFamily="66" charset="0"/>
              </a:rPr>
              <a:t>Selznick</a:t>
            </a:r>
            <a:r>
              <a:rPr lang="it-IT" sz="2000" dirty="0" smtClean="0">
                <a:latin typeface="Forte" pitchFamily="66" charset="0"/>
              </a:rPr>
              <a:t>, </a:t>
            </a:r>
            <a:r>
              <a:rPr lang="en-US" sz="2000" dirty="0" smtClean="0">
                <a:latin typeface="Forte" pitchFamily="66" charset="0"/>
              </a:rPr>
              <a:t>Legal Institutions and Social Controls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F687-CF3B-4D9C-B8FC-DBA88876F7C6}" type="slidenum">
              <a:rPr lang="it-IT" smtClean="0"/>
              <a:pPr/>
              <a:t>32</a:t>
            </a:fld>
            <a:endParaRPr lang="it-IT" dirty="0"/>
          </a:p>
        </p:txBody>
      </p:sp>
      <p:sp>
        <p:nvSpPr>
          <p:cNvPr id="3" name="CasellaDiTesto 4"/>
          <p:cNvSpPr txBox="1">
            <a:spLocks noChangeArrowheads="1"/>
          </p:cNvSpPr>
          <p:nvPr/>
        </p:nvSpPr>
        <p:spPr bwMode="auto">
          <a:xfrm>
            <a:off x="611560" y="476672"/>
            <a:ext cx="77041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400" dirty="0" smtClean="0">
                <a:latin typeface="Forte" pitchFamily="66" charset="0"/>
              </a:rPr>
              <a:t>Interdipendenza tra strutture e ideologie</a:t>
            </a:r>
            <a:endParaRPr lang="it-IT" sz="1600" dirty="0">
              <a:latin typeface="Forte" pitchFamily="66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979712" y="1052736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Rule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it-IT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of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it-IT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law</a:t>
            </a:r>
            <a:endParaRPr lang="it-IT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  <a:p>
            <a:pPr algn="ctr"/>
            <a:r>
              <a:rPr lang="it-IT" dirty="0" smtClean="0">
                <a:latin typeface="Eras Medium ITC" pitchFamily="34" charset="0"/>
              </a:rPr>
              <a:t>Chi controlla i controllori?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123728" y="2276872"/>
            <a:ext cx="3960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Eras Medium ITC" pitchFamily="34" charset="0"/>
              </a:rPr>
              <a:t>Competenze limitate</a:t>
            </a:r>
          </a:p>
          <a:p>
            <a:pPr algn="ctr"/>
            <a:r>
              <a:rPr lang="it-IT" dirty="0" smtClean="0">
                <a:latin typeface="Eras Medium ITC" pitchFamily="34" charset="0"/>
              </a:rPr>
              <a:t>frammentazione del potere/principio della separazione dei poteri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267744" y="3789040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Eras Medium ITC" pitchFamily="34" charset="0"/>
              </a:rPr>
              <a:t>Ruolo delle burocrazie</a:t>
            </a:r>
          </a:p>
          <a:p>
            <a:pPr algn="ctr"/>
            <a:r>
              <a:rPr lang="it-IT" dirty="0" smtClean="0">
                <a:latin typeface="Eras Medium ITC" pitchFamily="34" charset="0"/>
              </a:rPr>
              <a:t>Discrezionalità del </a:t>
            </a:r>
            <a:r>
              <a:rPr lang="it-IT" i="1" dirty="0" err="1" smtClean="0">
                <a:latin typeface="Eras Medium ITC" pitchFamily="34" charset="0"/>
              </a:rPr>
              <a:t>decision-making</a:t>
            </a:r>
            <a:endParaRPr lang="it-IT" i="1" dirty="0" smtClean="0">
              <a:latin typeface="Eras Medium ITC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763688" y="5013176"/>
            <a:ext cx="5616624" cy="64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Eras Medium ITC" pitchFamily="34" charset="0"/>
              </a:rPr>
              <a:t>Implementazione delle norme tra diritto penale e diritto del </a:t>
            </a:r>
            <a:r>
              <a:rPr lang="it-IT" i="1" dirty="0" smtClean="0">
                <a:latin typeface="Eras Medium ITC" pitchFamily="34" charset="0"/>
              </a:rPr>
              <a:t>welfare</a:t>
            </a:r>
          </a:p>
        </p:txBody>
      </p:sp>
      <p:sp>
        <p:nvSpPr>
          <p:cNvPr id="8" name="Freccia in giù 7"/>
          <p:cNvSpPr/>
          <p:nvPr/>
        </p:nvSpPr>
        <p:spPr>
          <a:xfrm>
            <a:off x="3779912" y="1700808"/>
            <a:ext cx="432048" cy="648072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in giù 8"/>
          <p:cNvSpPr/>
          <p:nvPr/>
        </p:nvSpPr>
        <p:spPr>
          <a:xfrm>
            <a:off x="3779912" y="3212976"/>
            <a:ext cx="432048" cy="648072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in giù 9"/>
          <p:cNvSpPr/>
          <p:nvPr/>
        </p:nvSpPr>
        <p:spPr>
          <a:xfrm>
            <a:off x="3779912" y="4437112"/>
            <a:ext cx="432048" cy="648072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2094</Words>
  <Application>Microsoft Office PowerPoint</Application>
  <PresentationFormat>Presentazione su schermo (4:3)</PresentationFormat>
  <Paragraphs>240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4" baseType="lpstr">
      <vt:lpstr>Tema di Office</vt:lpstr>
      <vt:lpstr>Prof. Monica Raiteri raiteri@unimc.it  http://docenti.unimc.it/docenti/monica-raiteri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5538G</dc:creator>
  <cp:lastModifiedBy>5538G</cp:lastModifiedBy>
  <cp:revision>130</cp:revision>
  <dcterms:created xsi:type="dcterms:W3CDTF">2010-10-30T19:05:46Z</dcterms:created>
  <dcterms:modified xsi:type="dcterms:W3CDTF">2012-02-19T17:27:31Z</dcterms:modified>
</cp:coreProperties>
</file>