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64" r:id="rId3"/>
    <p:sldMasterId id="2147483666" r:id="rId4"/>
    <p:sldMasterId id="2147483668" r:id="rId5"/>
  </p:sldMasterIdLst>
  <p:notesMasterIdLst>
    <p:notesMasterId r:id="rId83"/>
  </p:notesMasterIdLst>
  <p:sldIdLst>
    <p:sldId id="256" r:id="rId6"/>
    <p:sldId id="265" r:id="rId7"/>
    <p:sldId id="266" r:id="rId8"/>
    <p:sldId id="273" r:id="rId9"/>
    <p:sldId id="267" r:id="rId10"/>
    <p:sldId id="282" r:id="rId11"/>
    <p:sldId id="319" r:id="rId12"/>
    <p:sldId id="281" r:id="rId13"/>
    <p:sldId id="268" r:id="rId14"/>
    <p:sldId id="269" r:id="rId15"/>
    <p:sldId id="280" r:id="rId16"/>
    <p:sldId id="279" r:id="rId17"/>
    <p:sldId id="290" r:id="rId18"/>
    <p:sldId id="291" r:id="rId19"/>
    <p:sldId id="293" r:id="rId20"/>
    <p:sldId id="294" r:id="rId21"/>
    <p:sldId id="320" r:id="rId22"/>
    <p:sldId id="322" r:id="rId23"/>
    <p:sldId id="321" r:id="rId24"/>
    <p:sldId id="278" r:id="rId25"/>
    <p:sldId id="295" r:id="rId26"/>
    <p:sldId id="277" r:id="rId27"/>
    <p:sldId id="296" r:id="rId28"/>
    <p:sldId id="324" r:id="rId29"/>
    <p:sldId id="323" r:id="rId30"/>
    <p:sldId id="288" r:id="rId31"/>
    <p:sldId id="297" r:id="rId32"/>
    <p:sldId id="270" r:id="rId33"/>
    <p:sldId id="298" r:id="rId34"/>
    <p:sldId id="310" r:id="rId35"/>
    <p:sldId id="311" r:id="rId36"/>
    <p:sldId id="274" r:id="rId37"/>
    <p:sldId id="299" r:id="rId38"/>
    <p:sldId id="300" r:id="rId39"/>
    <p:sldId id="305" r:id="rId40"/>
    <p:sldId id="286" r:id="rId41"/>
    <p:sldId id="285" r:id="rId42"/>
    <p:sldId id="315" r:id="rId43"/>
    <p:sldId id="287" r:id="rId44"/>
    <p:sldId id="301" r:id="rId45"/>
    <p:sldId id="325" r:id="rId46"/>
    <p:sldId id="326" r:id="rId47"/>
    <p:sldId id="327" r:id="rId48"/>
    <p:sldId id="328" r:id="rId49"/>
    <p:sldId id="304" r:id="rId50"/>
    <p:sldId id="339" r:id="rId51"/>
    <p:sldId id="340" r:id="rId52"/>
    <p:sldId id="341" r:id="rId53"/>
    <p:sldId id="343" r:id="rId54"/>
    <p:sldId id="344" r:id="rId55"/>
    <p:sldId id="345" r:id="rId56"/>
    <p:sldId id="347" r:id="rId57"/>
    <p:sldId id="275" r:id="rId58"/>
    <p:sldId id="284" r:id="rId59"/>
    <p:sldId id="276" r:id="rId60"/>
    <p:sldId id="262" r:id="rId61"/>
    <p:sldId id="271" r:id="rId62"/>
    <p:sldId id="272" r:id="rId63"/>
    <p:sldId id="306" r:id="rId64"/>
    <p:sldId id="307" r:id="rId65"/>
    <p:sldId id="314" r:id="rId66"/>
    <p:sldId id="317" r:id="rId67"/>
    <p:sldId id="338" r:id="rId68"/>
    <p:sldId id="313" r:id="rId69"/>
    <p:sldId id="335" r:id="rId70"/>
    <p:sldId id="337" r:id="rId71"/>
    <p:sldId id="330" r:id="rId72"/>
    <p:sldId id="331" r:id="rId73"/>
    <p:sldId id="332" r:id="rId74"/>
    <p:sldId id="333" r:id="rId75"/>
    <p:sldId id="334" r:id="rId76"/>
    <p:sldId id="336" r:id="rId77"/>
    <p:sldId id="346" r:id="rId78"/>
    <p:sldId id="329" r:id="rId79"/>
    <p:sldId id="318" r:id="rId80"/>
    <p:sldId id="312" r:id="rId81"/>
    <p:sldId id="309" r:id="rId8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3300"/>
  </p:clrMru>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Stile scuro 1 - Color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08" autoAdjust="0"/>
    <p:restoredTop sz="94624" autoAdjust="0"/>
  </p:normalViewPr>
  <p:slideViewPr>
    <p:cSldViewPr>
      <p:cViewPr varScale="1">
        <p:scale>
          <a:sx n="65" d="100"/>
          <a:sy n="65" d="100"/>
        </p:scale>
        <p:origin x="-1434" y="-108"/>
      </p:cViewPr>
      <p:guideLst>
        <p:guide orient="horz" pos="2160"/>
        <p:guide pos="2880"/>
      </p:guideLst>
    </p:cSldViewPr>
  </p:slideViewPr>
  <p:outlineViewPr>
    <p:cViewPr>
      <p:scale>
        <a:sx n="33" d="100"/>
        <a:sy n="33" d="100"/>
      </p:scale>
      <p:origin x="48" y="3294"/>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68DB22-94BC-4189-BFAB-B2F12C991529}" type="datetimeFigureOut">
              <a:rPr lang="it-IT" smtClean="0"/>
              <a:pPr/>
              <a:t>19/02/2012</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647041-E09A-4983-AB8D-7DFE8D8B5F8D}"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653FF62-EF62-4C32-BED7-E65418A5B540}" type="slidenum">
              <a:rPr lang="it-IT" smtClean="0"/>
              <a:pPr/>
              <a:t>2</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653FF62-EF62-4C32-BED7-E65418A5B540}" type="slidenum">
              <a:rPr lang="it-IT" smtClean="0"/>
              <a:pPr/>
              <a:t>3</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653FF62-EF62-4C32-BED7-E65418A5B540}" type="slidenum">
              <a:rPr lang="it-IT" smtClean="0"/>
              <a:pPr/>
              <a:t>5</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C4CDB8-A5D5-4AFD-B504-ED66322FF18E}" type="slidenum">
              <a:rPr lang="it-IT"/>
              <a:pPr/>
              <a:t>9</a:t>
            </a:fld>
            <a:endParaRPr lang="it-IT"/>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653FF62-EF62-4C32-BED7-E65418A5B540}" type="slidenum">
              <a:rPr lang="it-IT" smtClean="0"/>
              <a:pPr/>
              <a:t>10</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653FF62-EF62-4C32-BED7-E65418A5B540}" type="slidenum">
              <a:rPr lang="it-IT" smtClean="0"/>
              <a:pPr/>
              <a:t>28</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r>
              <a:rPr lang="it-IT" smtClean="0"/>
              <a:t>Sociologia</a:t>
            </a:r>
            <a:endParaRPr lang="it-IT"/>
          </a:p>
        </p:txBody>
      </p:sp>
      <p:sp>
        <p:nvSpPr>
          <p:cNvPr id="6" name="Segnaposto numero diapositiva 5"/>
          <p:cNvSpPr>
            <a:spLocks noGrp="1"/>
          </p:cNvSpPr>
          <p:nvPr>
            <p:ph type="sldNum" sz="quarter" idx="12"/>
          </p:nvPr>
        </p:nvSpPr>
        <p:spPr/>
        <p:txBody>
          <a:bodyPr/>
          <a:lstStyle/>
          <a:p>
            <a:fld id="{339015E3-AEF0-4363-9C58-D75B42BC0F81}"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r>
              <a:rPr lang="it-IT" smtClean="0"/>
              <a:t>Sociologia</a:t>
            </a:r>
            <a:endParaRPr lang="it-IT"/>
          </a:p>
        </p:txBody>
      </p:sp>
      <p:sp>
        <p:nvSpPr>
          <p:cNvPr id="6" name="Segnaposto numero diapositiva 5"/>
          <p:cNvSpPr>
            <a:spLocks noGrp="1"/>
          </p:cNvSpPr>
          <p:nvPr>
            <p:ph type="sldNum" sz="quarter" idx="12"/>
          </p:nvPr>
        </p:nvSpPr>
        <p:spPr/>
        <p:txBody>
          <a:bodyPr/>
          <a:lstStyle/>
          <a:p>
            <a:fld id="{339015E3-AEF0-4363-9C58-D75B42BC0F81}"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r>
              <a:rPr lang="it-IT" smtClean="0"/>
              <a:t>Sociologia</a:t>
            </a:r>
            <a:endParaRPr lang="it-IT"/>
          </a:p>
        </p:txBody>
      </p:sp>
      <p:sp>
        <p:nvSpPr>
          <p:cNvPr id="6" name="Segnaposto numero diapositiva 5"/>
          <p:cNvSpPr>
            <a:spLocks noGrp="1"/>
          </p:cNvSpPr>
          <p:nvPr>
            <p:ph type="sldNum" sz="quarter" idx="12"/>
          </p:nvPr>
        </p:nvSpPr>
        <p:spPr/>
        <p:txBody>
          <a:bodyPr/>
          <a:lstStyle/>
          <a:p>
            <a:fld id="{339015E3-AEF0-4363-9C58-D75B42BC0F81}"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r>
              <a:rPr lang="it-IT" smtClean="0"/>
              <a:t>Sociologia</a:t>
            </a:r>
            <a:endParaRPr lang="it-IT"/>
          </a:p>
        </p:txBody>
      </p:sp>
      <p:sp>
        <p:nvSpPr>
          <p:cNvPr id="7" name="Segnaposto numero diapositiva 6"/>
          <p:cNvSpPr>
            <a:spLocks noGrp="1"/>
          </p:cNvSpPr>
          <p:nvPr>
            <p:ph type="sldNum" sz="quarter" idx="12"/>
          </p:nvPr>
        </p:nvSpPr>
        <p:spPr/>
        <p:txBody>
          <a:bodyPr/>
          <a:lstStyle/>
          <a:p>
            <a:fld id="{339015E3-AEF0-4363-9C58-D75B42BC0F81}"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endParaRPr lang="it-IT"/>
          </a:p>
        </p:txBody>
      </p:sp>
      <p:sp>
        <p:nvSpPr>
          <p:cNvPr id="8" name="Segnaposto piè di pagina 7"/>
          <p:cNvSpPr>
            <a:spLocks noGrp="1"/>
          </p:cNvSpPr>
          <p:nvPr>
            <p:ph type="ftr" sz="quarter" idx="11"/>
          </p:nvPr>
        </p:nvSpPr>
        <p:spPr/>
        <p:txBody>
          <a:bodyPr/>
          <a:lstStyle/>
          <a:p>
            <a:r>
              <a:rPr lang="it-IT" smtClean="0"/>
              <a:t>Sociologia</a:t>
            </a:r>
            <a:endParaRPr lang="it-IT"/>
          </a:p>
        </p:txBody>
      </p:sp>
      <p:sp>
        <p:nvSpPr>
          <p:cNvPr id="9" name="Segnaposto numero diapositiva 8"/>
          <p:cNvSpPr>
            <a:spLocks noGrp="1"/>
          </p:cNvSpPr>
          <p:nvPr>
            <p:ph type="sldNum" sz="quarter" idx="12"/>
          </p:nvPr>
        </p:nvSpPr>
        <p:spPr/>
        <p:txBody>
          <a:bodyPr/>
          <a:lstStyle/>
          <a:p>
            <a:fld id="{339015E3-AEF0-4363-9C58-D75B42BC0F81}"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r>
              <a:rPr lang="it-IT" smtClean="0"/>
              <a:t>Sociologia</a:t>
            </a:r>
            <a:endParaRPr lang="it-IT"/>
          </a:p>
        </p:txBody>
      </p:sp>
      <p:sp>
        <p:nvSpPr>
          <p:cNvPr id="5" name="Segnaposto numero diapositiva 4"/>
          <p:cNvSpPr>
            <a:spLocks noGrp="1"/>
          </p:cNvSpPr>
          <p:nvPr>
            <p:ph type="sldNum" sz="quarter" idx="12"/>
          </p:nvPr>
        </p:nvSpPr>
        <p:spPr/>
        <p:txBody>
          <a:bodyPr/>
          <a:lstStyle/>
          <a:p>
            <a:fld id="{339015E3-AEF0-4363-9C58-D75B42BC0F81}"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3" name="Segnaposto piè di pagina 2"/>
          <p:cNvSpPr>
            <a:spLocks noGrp="1"/>
          </p:cNvSpPr>
          <p:nvPr>
            <p:ph type="ftr" sz="quarter" idx="11"/>
          </p:nvPr>
        </p:nvSpPr>
        <p:spPr>
          <a:xfrm>
            <a:off x="467544" y="6093296"/>
            <a:ext cx="7344816" cy="501650"/>
          </a:xfrm>
        </p:spPr>
        <p:txBody>
          <a:bodyPr/>
          <a:lstStyle>
            <a:lvl1pPr marL="0" algn="ctr" defTabSz="914400" rtl="0" eaLnBrk="1" latinLnBrk="0" hangingPunct="1">
              <a:defRPr lang="it-IT" sz="2000" b="1" kern="1200" smtClean="0">
                <a:solidFill>
                  <a:srgbClr val="FF0000"/>
                </a:solidFill>
                <a:effectLst/>
                <a:latin typeface="Gabriola" pitchFamily="82" charset="0"/>
                <a:ea typeface="+mn-ea"/>
                <a:cs typeface="+mn-cs"/>
              </a:defRPr>
            </a:lvl1pPr>
          </a:lstStyle>
          <a:p>
            <a:r>
              <a:rPr lang="it-IT" dirty="0" smtClean="0"/>
              <a:t>Sociologia e politiche del controllo sociale </a:t>
            </a:r>
            <a:r>
              <a:rPr lang="it-IT" dirty="0" err="1" smtClean="0"/>
              <a:t>a.a.</a:t>
            </a:r>
            <a:r>
              <a:rPr lang="it-IT" dirty="0" smtClean="0"/>
              <a:t> 2010-2011</a:t>
            </a:r>
            <a:endParaRPr lang="it-IT" dirty="0"/>
          </a:p>
        </p:txBody>
      </p:sp>
      <p:sp>
        <p:nvSpPr>
          <p:cNvPr id="4" name="Segnaposto numero diapositiva 3"/>
          <p:cNvSpPr>
            <a:spLocks noGrp="1"/>
          </p:cNvSpPr>
          <p:nvPr>
            <p:ph type="sldNum" sz="quarter" idx="12"/>
          </p:nvPr>
        </p:nvSpPr>
        <p:spPr>
          <a:xfrm>
            <a:off x="6660232" y="6165304"/>
            <a:ext cx="2133600" cy="365125"/>
          </a:xfrm>
        </p:spPr>
        <p:txBody>
          <a:bodyPr/>
          <a:lstStyle>
            <a:lvl1pPr>
              <a:defRPr sz="4800" b="1">
                <a:solidFill>
                  <a:srgbClr val="FF0000"/>
                </a:solidFill>
                <a:effectLst>
                  <a:outerShdw blurRad="38100" dist="38100" dir="2700000" algn="tl">
                    <a:srgbClr val="000000">
                      <a:alpha val="43137"/>
                    </a:srgbClr>
                  </a:outerShdw>
                </a:effectLst>
              </a:defRPr>
            </a:lvl1pPr>
          </a:lstStyle>
          <a:p>
            <a:fld id="{339015E3-AEF0-4363-9C58-D75B42BC0F81}" type="slidenum">
              <a:rPr lang="it-IT" smtClean="0"/>
              <a:pPr/>
              <a:t>‹N›</a:t>
            </a:fld>
            <a:endParaRPr lang="it-IT" dirty="0"/>
          </a:p>
        </p:txBody>
      </p:sp>
      <p:sp>
        <p:nvSpPr>
          <p:cNvPr id="5" name="CasellaDiTesto 4"/>
          <p:cNvSpPr txBox="1"/>
          <p:nvPr userDrawn="1"/>
        </p:nvSpPr>
        <p:spPr>
          <a:xfrm>
            <a:off x="827584" y="332656"/>
            <a:ext cx="7560840" cy="584775"/>
          </a:xfrm>
          <a:prstGeom prst="rect">
            <a:avLst/>
          </a:prstGeom>
          <a:noFill/>
        </p:spPr>
        <p:txBody>
          <a:bodyPr wrap="square" rtlCol="0">
            <a:spAutoFit/>
          </a:bodyPr>
          <a:lstStyle/>
          <a:p>
            <a:pPr algn="ctr"/>
            <a:r>
              <a:rPr lang="it-IT" sz="3200" b="1" kern="1200" dirty="0" smtClean="0">
                <a:solidFill>
                  <a:srgbClr val="FF0000"/>
                </a:solidFill>
                <a:effectLst/>
                <a:latin typeface="Gabriola" pitchFamily="82" charset="0"/>
                <a:ea typeface="+mn-ea"/>
                <a:cs typeface="+mn-cs"/>
              </a:rPr>
              <a:t>Le teorie sociologiche della devianza</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r>
              <a:rPr lang="it-IT" smtClean="0"/>
              <a:t>Sociologia</a:t>
            </a:r>
            <a:endParaRPr lang="it-IT"/>
          </a:p>
        </p:txBody>
      </p:sp>
      <p:sp>
        <p:nvSpPr>
          <p:cNvPr id="7" name="Segnaposto numero diapositiva 6"/>
          <p:cNvSpPr>
            <a:spLocks noGrp="1"/>
          </p:cNvSpPr>
          <p:nvPr>
            <p:ph type="sldNum" sz="quarter" idx="12"/>
          </p:nvPr>
        </p:nvSpPr>
        <p:spPr/>
        <p:txBody>
          <a:bodyPr/>
          <a:lstStyle/>
          <a:p>
            <a:fld id="{339015E3-AEF0-4363-9C58-D75B42BC0F81}"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r>
              <a:rPr lang="it-IT" smtClean="0"/>
              <a:t>Sociologia</a:t>
            </a:r>
            <a:endParaRPr lang="it-IT"/>
          </a:p>
        </p:txBody>
      </p:sp>
      <p:sp>
        <p:nvSpPr>
          <p:cNvPr id="7" name="Segnaposto numero diapositiva 6"/>
          <p:cNvSpPr>
            <a:spLocks noGrp="1"/>
          </p:cNvSpPr>
          <p:nvPr>
            <p:ph type="sldNum" sz="quarter" idx="12"/>
          </p:nvPr>
        </p:nvSpPr>
        <p:spPr/>
        <p:txBody>
          <a:bodyPr/>
          <a:lstStyle/>
          <a:p>
            <a:fld id="{339015E3-AEF0-4363-9C58-D75B42BC0F81}"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r>
              <a:rPr lang="it-IT" smtClean="0"/>
              <a:t>Sociologia</a:t>
            </a:r>
            <a:endParaRPr lang="it-IT"/>
          </a:p>
        </p:txBody>
      </p:sp>
      <p:sp>
        <p:nvSpPr>
          <p:cNvPr id="6" name="Segnaposto numero diapositiva 5"/>
          <p:cNvSpPr>
            <a:spLocks noGrp="1"/>
          </p:cNvSpPr>
          <p:nvPr>
            <p:ph type="sldNum" sz="quarter" idx="12"/>
          </p:nvPr>
        </p:nvSpPr>
        <p:spPr/>
        <p:txBody>
          <a:bodyPr/>
          <a:lstStyle/>
          <a:p>
            <a:fld id="{339015E3-AEF0-4363-9C58-D75B42BC0F81}"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r>
              <a:rPr lang="it-IT" smtClean="0"/>
              <a:t>Sociologia</a:t>
            </a:r>
            <a:endParaRPr lang="it-IT"/>
          </a:p>
        </p:txBody>
      </p:sp>
      <p:sp>
        <p:nvSpPr>
          <p:cNvPr id="6" name="Segnaposto numero diapositiva 5"/>
          <p:cNvSpPr>
            <a:spLocks noGrp="1"/>
          </p:cNvSpPr>
          <p:nvPr>
            <p:ph type="sldNum" sz="quarter" idx="12"/>
          </p:nvPr>
        </p:nvSpPr>
        <p:spPr/>
        <p:txBody>
          <a:bodyPr/>
          <a:lstStyle/>
          <a:p>
            <a:fld id="{339015E3-AEF0-4363-9C58-D75B42BC0F81}"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iapositiva titolo">
    <p:spTree>
      <p:nvGrpSpPr>
        <p:cNvPr id="1" name=""/>
        <p:cNvGrpSpPr/>
        <p:nvPr/>
      </p:nvGrpSpPr>
      <p:grpSpPr>
        <a:xfrm>
          <a:off x="0" y="0"/>
          <a:ext cx="0" cy="0"/>
          <a:chOff x="0" y="0"/>
          <a:chExt cx="0" cy="0"/>
        </a:xfrm>
      </p:grpSpPr>
      <p:sp>
        <p:nvSpPr>
          <p:cNvPr id="7" name="Triangolo isosce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8392247" y="5661248"/>
            <a:ext cx="751753" cy="412997"/>
          </a:xfrm>
        </p:spPr>
        <p:txBody>
          <a:bodyPr anchor="ctr"/>
          <a:lstStyle>
            <a:lvl1pPr algn="ctr">
              <a:defRPr sz="2800" b="1">
                <a:solidFill>
                  <a:srgbClr val="FFFFFF"/>
                </a:solidFill>
                <a:effectLst>
                  <a:outerShdw blurRad="38100" dist="38100" dir="2700000" algn="tl">
                    <a:srgbClr val="000000">
                      <a:alpha val="43137"/>
                    </a:srgbClr>
                  </a:outerShdw>
                </a:effectLst>
              </a:defRPr>
            </a:lvl1pPr>
          </a:lstStyle>
          <a:p>
            <a:fld id="{25B1BEC0-A0A9-49AB-8D0A-BE2D34DF3DF6}" type="slidenum">
              <a:rPr lang="it-IT" smtClean="0"/>
              <a:pPr/>
              <a:t>‹N›</a:t>
            </a:fld>
            <a:endParaRPr lang="it-IT" dirty="0"/>
          </a:p>
        </p:txBody>
      </p:sp>
      <p:sp>
        <p:nvSpPr>
          <p:cNvPr id="9" name="CasellaDiTesto 8"/>
          <p:cNvSpPr txBox="1"/>
          <p:nvPr userDrawn="1"/>
        </p:nvSpPr>
        <p:spPr>
          <a:xfrm>
            <a:off x="323528" y="188640"/>
            <a:ext cx="8424936" cy="584775"/>
          </a:xfrm>
          <a:prstGeom prst="rect">
            <a:avLst/>
          </a:prstGeom>
          <a:noFill/>
        </p:spPr>
        <p:txBody>
          <a:bodyPr wrap="square" rtlCol="0">
            <a:spAutoFit/>
          </a:bodyPr>
          <a:lstStyle/>
          <a:p>
            <a:pPr algn="ctr" defTabSz="914400" rtl="0" eaLnBrk="1" latinLnBrk="0" hangingPunct="1">
              <a:spcBef>
                <a:spcPct val="0"/>
              </a:spcBef>
              <a:buNone/>
            </a:pPr>
            <a:r>
              <a:rPr lang="it-IT" sz="3200" b="1" kern="1200" dirty="0" smtClean="0">
                <a:solidFill>
                  <a:srgbClr val="FF0000"/>
                </a:solidFill>
                <a:effectLst>
                  <a:outerShdw blurRad="38100" dist="38100" dir="2700000" algn="tl">
                    <a:srgbClr val="000000">
                      <a:alpha val="43137"/>
                    </a:srgbClr>
                  </a:outerShdw>
                </a:effectLst>
                <a:latin typeface="Gabriola" pitchFamily="82" charset="0"/>
                <a:ea typeface="+mn-ea"/>
                <a:cs typeface="+mn-cs"/>
              </a:rPr>
              <a:t>Le</a:t>
            </a:r>
            <a:r>
              <a:rPr lang="it-IT" sz="3200" b="1" kern="1200" baseline="0" dirty="0" smtClean="0">
                <a:solidFill>
                  <a:srgbClr val="FF0000"/>
                </a:solidFill>
                <a:effectLst>
                  <a:outerShdw blurRad="38100" dist="38100" dir="2700000" algn="tl">
                    <a:srgbClr val="000000">
                      <a:alpha val="43137"/>
                    </a:srgbClr>
                  </a:outerShdw>
                </a:effectLst>
                <a:latin typeface="Gabriola" pitchFamily="82" charset="0"/>
                <a:ea typeface="+mn-ea"/>
                <a:cs typeface="+mn-cs"/>
              </a:rPr>
              <a:t> teorie sociologiche della devianza</a:t>
            </a:r>
            <a:endParaRPr lang="it-IT" sz="3200" b="1" kern="1200" dirty="0">
              <a:solidFill>
                <a:srgbClr val="FF0000"/>
              </a:solidFill>
              <a:effectLst>
                <a:outerShdw blurRad="38100" dist="38100" dir="2700000" algn="tl">
                  <a:srgbClr val="000000">
                    <a:alpha val="43137"/>
                  </a:srgbClr>
                </a:outerShdw>
              </a:effectLst>
              <a:latin typeface="Gabriola" pitchFamily="82" charset="0"/>
              <a:ea typeface="+mn-ea"/>
              <a:cs typeface="+mn-cs"/>
            </a:endParaRPr>
          </a:p>
        </p:txBody>
      </p:sp>
      <p:sp>
        <p:nvSpPr>
          <p:cNvPr id="8" name="Segnaposto piè di pagina 1"/>
          <p:cNvSpPr txBox="1">
            <a:spLocks/>
          </p:cNvSpPr>
          <p:nvPr userDrawn="1"/>
        </p:nvSpPr>
        <p:spPr>
          <a:xfrm>
            <a:off x="323528" y="6093296"/>
            <a:ext cx="8064896" cy="620688"/>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2000" b="1" kern="1200" noProof="0" dirty="0" smtClean="0">
                <a:solidFill>
                  <a:srgbClr val="FF0000"/>
                </a:solidFill>
                <a:effectLst>
                  <a:outerShdw blurRad="38100" dist="38100" dir="2700000" algn="tl">
                    <a:srgbClr val="000000">
                      <a:alpha val="43137"/>
                    </a:srgbClr>
                  </a:outerShdw>
                </a:effectLst>
                <a:latin typeface="Gabriola" pitchFamily="82" charset="0"/>
                <a:ea typeface="+mn-ea"/>
                <a:cs typeface="+mn-cs"/>
              </a:rPr>
              <a:t>Sociologia e politiche del controllo sociale </a:t>
            </a:r>
            <a:r>
              <a:rPr lang="it-IT" sz="2000" b="1" kern="1200" noProof="0" dirty="0" err="1" smtClean="0">
                <a:solidFill>
                  <a:srgbClr val="FF0000"/>
                </a:solidFill>
                <a:effectLst>
                  <a:outerShdw blurRad="38100" dist="38100" dir="2700000" algn="tl">
                    <a:srgbClr val="000000">
                      <a:alpha val="43137"/>
                    </a:srgbClr>
                  </a:outerShdw>
                </a:effectLst>
                <a:latin typeface="Gabriola" pitchFamily="82" charset="0"/>
                <a:ea typeface="+mn-ea"/>
                <a:cs typeface="+mn-cs"/>
              </a:rPr>
              <a:t>a.a.</a:t>
            </a:r>
            <a:r>
              <a:rPr lang="it-IT" sz="2000" b="1" kern="1200" noProof="0" dirty="0" smtClean="0">
                <a:solidFill>
                  <a:srgbClr val="FF0000"/>
                </a:solidFill>
                <a:effectLst>
                  <a:outerShdw blurRad="38100" dist="38100" dir="2700000" algn="tl">
                    <a:srgbClr val="000000">
                      <a:alpha val="43137"/>
                    </a:srgbClr>
                  </a:outerShdw>
                </a:effectLst>
                <a:latin typeface="Gabriola" pitchFamily="82" charset="0"/>
                <a:ea typeface="+mn-ea"/>
                <a:cs typeface="+mn-cs"/>
              </a:rPr>
              <a:t> </a:t>
            </a:r>
            <a:r>
              <a:rPr lang="it-IT" sz="2000" b="1" kern="1200" noProof="0" dirty="0" smtClean="0">
                <a:solidFill>
                  <a:srgbClr val="FF0000"/>
                </a:solidFill>
                <a:effectLst>
                  <a:outerShdw blurRad="38100" dist="38100" dir="2700000" algn="tl">
                    <a:srgbClr val="000000">
                      <a:alpha val="43137"/>
                    </a:srgbClr>
                  </a:outerShdw>
                </a:effectLst>
                <a:latin typeface="Gabriola" pitchFamily="82" charset="0"/>
                <a:ea typeface="+mn-ea"/>
                <a:cs typeface="+mn-cs"/>
              </a:rPr>
              <a:t>2011-2012</a:t>
            </a:r>
            <a:endParaRPr lang="it-IT" sz="2000" b="1" kern="1200" noProof="0" dirty="0">
              <a:solidFill>
                <a:srgbClr val="FF0000"/>
              </a:solidFill>
              <a:effectLst>
                <a:outerShdw blurRad="38100" dist="38100" dir="2700000" algn="tl">
                  <a:srgbClr val="000000">
                    <a:alpha val="43137"/>
                  </a:srgbClr>
                </a:outerShdw>
              </a:effectLst>
              <a:latin typeface="Gabriola" pitchFamily="82" charset="0"/>
              <a:ea typeface="+mn-ea"/>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609600" y="533400"/>
            <a:ext cx="7772400" cy="762000"/>
          </a:xfrm>
        </p:spPr>
        <p:txBody>
          <a:bodyPr/>
          <a:lstStyle/>
          <a:p>
            <a:r>
              <a:rPr lang="it-IT" smtClean="0"/>
              <a:t>Fare clic per modificare lo stile del titolo</a:t>
            </a:r>
            <a:endParaRPr lang="it-IT"/>
          </a:p>
        </p:txBody>
      </p:sp>
      <p:sp>
        <p:nvSpPr>
          <p:cNvPr id="3" name="Segnaposto tabella 2"/>
          <p:cNvSpPr>
            <a:spLocks noGrp="1"/>
          </p:cNvSpPr>
          <p:nvPr>
            <p:ph type="tbl" idx="1"/>
          </p:nvPr>
        </p:nvSpPr>
        <p:spPr>
          <a:xfrm>
            <a:off x="685800" y="1981200"/>
            <a:ext cx="7772400" cy="4114800"/>
          </a:xfrm>
        </p:spPr>
        <p:txBody>
          <a:bodyPr/>
          <a:lstStyle/>
          <a:p>
            <a:endParaRPr lang="it-IT"/>
          </a:p>
        </p:txBody>
      </p:sp>
      <p:sp>
        <p:nvSpPr>
          <p:cNvPr id="4" name="Segnaposto data 3"/>
          <p:cNvSpPr>
            <a:spLocks noGrp="1"/>
          </p:cNvSpPr>
          <p:nvPr>
            <p:ph type="dt" sz="half" idx="10"/>
          </p:nvPr>
        </p:nvSpPr>
        <p:spPr>
          <a:xfrm>
            <a:off x="685800" y="6248400"/>
            <a:ext cx="1905000" cy="457200"/>
          </a:xfrm>
        </p:spPr>
        <p:txBody>
          <a:bodyPr/>
          <a:lstStyle>
            <a:lvl1pPr>
              <a:defRPr/>
            </a:lvl1pPr>
          </a:lstStyle>
          <a:p>
            <a:endParaRPr lang="it-IT"/>
          </a:p>
        </p:txBody>
      </p:sp>
      <p:sp>
        <p:nvSpPr>
          <p:cNvPr id="5" name="Segnaposto piè di pagina 4"/>
          <p:cNvSpPr>
            <a:spLocks noGrp="1"/>
          </p:cNvSpPr>
          <p:nvPr>
            <p:ph type="ftr" sz="quarter" idx="11"/>
          </p:nvPr>
        </p:nvSpPr>
        <p:spPr>
          <a:xfrm>
            <a:off x="1981200" y="6248400"/>
            <a:ext cx="5029200" cy="457200"/>
          </a:xfrm>
        </p:spPr>
        <p:txBody>
          <a:bodyPr/>
          <a:lstStyle>
            <a:lvl1pPr>
              <a:defRPr/>
            </a:lvl1pPr>
          </a:lstStyle>
          <a:p>
            <a:r>
              <a:rPr lang="it-IT"/>
              <a:t>Sociologia e politiche del controllo sociale</a:t>
            </a:r>
          </a:p>
        </p:txBody>
      </p:sp>
      <p:sp>
        <p:nvSpPr>
          <p:cNvPr id="6" name="Segnaposto numero diapositiva 5"/>
          <p:cNvSpPr>
            <a:spLocks noGrp="1"/>
          </p:cNvSpPr>
          <p:nvPr>
            <p:ph type="sldNum" sz="quarter" idx="12"/>
          </p:nvPr>
        </p:nvSpPr>
        <p:spPr>
          <a:xfrm>
            <a:off x="6477000" y="6248400"/>
            <a:ext cx="1905000" cy="457200"/>
          </a:xfrm>
        </p:spPr>
        <p:txBody>
          <a:bodyPr/>
          <a:lstStyle>
            <a:lvl1pPr>
              <a:defRPr/>
            </a:lvl1pPr>
          </a:lstStyle>
          <a:p>
            <a:fld id="{216AA248-BB67-421F-9AC5-DAD5EA379DE4}" type="slidenum">
              <a:rPr lang="it-IT"/>
              <a:pPr/>
              <a:t>‹N›</a:t>
            </a:fld>
            <a:endParaRPr lang="it-IT"/>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olo e contenuto">
    <p:spTree>
      <p:nvGrpSpPr>
        <p:cNvPr id="1" name=""/>
        <p:cNvGrpSpPr/>
        <p:nvPr/>
      </p:nvGrpSpPr>
      <p:grpSpPr>
        <a:xfrm>
          <a:off x="0" y="0"/>
          <a:ext cx="0" cy="0"/>
          <a:chOff x="0" y="0"/>
          <a:chExt cx="0" cy="0"/>
        </a:xfrm>
      </p:grpSpPr>
      <p:sp>
        <p:nvSpPr>
          <p:cNvPr id="7" name="Triangolo isoscele 6"/>
          <p:cNvSpPr/>
          <p:nvPr userDrawn="1"/>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numero diapositiva 4"/>
          <p:cNvSpPr>
            <a:spLocks noGrp="1"/>
          </p:cNvSpPr>
          <p:nvPr>
            <p:ph type="sldNum" sz="quarter" idx="10"/>
          </p:nvPr>
        </p:nvSpPr>
        <p:spPr>
          <a:xfrm>
            <a:off x="8172400" y="5733256"/>
            <a:ext cx="823761" cy="360040"/>
          </a:xfrm>
        </p:spPr>
        <p:txBody>
          <a:bodyPr/>
          <a:lstStyle>
            <a:lvl1pPr>
              <a:defRPr>
                <a:solidFill>
                  <a:schemeClr val="tx1">
                    <a:lumMod val="95000"/>
                  </a:schemeClr>
                </a:solidFill>
              </a:defRPr>
            </a:lvl1pPr>
          </a:lstStyle>
          <a:p>
            <a:fld id="{25B1BEC0-A0A9-49AB-8D0A-BE2D34DF3DF6}" type="slidenum">
              <a:rPr lang="it-IT" smtClean="0"/>
              <a:pPr/>
              <a:t>‹N›</a:t>
            </a:fld>
            <a:endParaRPr lang="it-IT" dirty="0"/>
          </a:p>
        </p:txBody>
      </p:sp>
      <p:sp>
        <p:nvSpPr>
          <p:cNvPr id="6" name="CasellaDiTesto 5"/>
          <p:cNvSpPr txBox="1"/>
          <p:nvPr userDrawn="1"/>
        </p:nvSpPr>
        <p:spPr>
          <a:xfrm>
            <a:off x="2699792" y="0"/>
            <a:ext cx="5904656" cy="584775"/>
          </a:xfrm>
          <a:prstGeom prst="rect">
            <a:avLst/>
          </a:prstGeom>
          <a:noFill/>
        </p:spPr>
        <p:txBody>
          <a:bodyPr wrap="square" rtlCol="0">
            <a:spAutoFit/>
          </a:bodyPr>
          <a:lstStyle/>
          <a:p>
            <a:pPr algn="ctr" defTabSz="914400" rtl="0" eaLnBrk="1" latinLnBrk="0" hangingPunct="1">
              <a:spcBef>
                <a:spcPct val="0"/>
              </a:spcBef>
              <a:buNone/>
            </a:pPr>
            <a:r>
              <a:rPr lang="it-IT" sz="3200" b="1" kern="1200" dirty="0" smtClean="0">
                <a:solidFill>
                  <a:srgbClr val="FF0000"/>
                </a:solidFill>
                <a:effectLst>
                  <a:outerShdw blurRad="38100" dist="38100" dir="2700000" algn="tl">
                    <a:srgbClr val="000000">
                      <a:alpha val="43137"/>
                    </a:srgbClr>
                  </a:outerShdw>
                </a:effectLst>
                <a:latin typeface="Gabriola" pitchFamily="82" charset="0"/>
                <a:ea typeface="+mn-ea"/>
                <a:cs typeface="+mn-cs"/>
              </a:rPr>
              <a:t>Le</a:t>
            </a:r>
            <a:r>
              <a:rPr lang="it-IT" sz="3200" b="1" kern="1200" baseline="0" dirty="0" smtClean="0">
                <a:solidFill>
                  <a:srgbClr val="FF0000"/>
                </a:solidFill>
                <a:effectLst>
                  <a:outerShdw blurRad="38100" dist="38100" dir="2700000" algn="tl">
                    <a:srgbClr val="000000">
                      <a:alpha val="43137"/>
                    </a:srgbClr>
                  </a:outerShdw>
                </a:effectLst>
                <a:latin typeface="Gabriola" pitchFamily="82" charset="0"/>
                <a:ea typeface="+mn-ea"/>
                <a:cs typeface="+mn-cs"/>
              </a:rPr>
              <a:t> teorie sociologiche della devianza</a:t>
            </a:r>
            <a:endParaRPr lang="it-IT" sz="3200" b="1" kern="1200" dirty="0">
              <a:solidFill>
                <a:srgbClr val="FF0000"/>
              </a:solidFill>
              <a:effectLst>
                <a:outerShdw blurRad="38100" dist="38100" dir="2700000" algn="tl">
                  <a:srgbClr val="000000">
                    <a:alpha val="43137"/>
                  </a:srgbClr>
                </a:outerShdw>
              </a:effectLst>
              <a:latin typeface="Gabriola" pitchFamily="82" charset="0"/>
              <a:ea typeface="+mn-ea"/>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a:prstGeom prst="rect">
            <a:avLst/>
          </a:prstGeom>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piè di pagina 3"/>
          <p:cNvSpPr>
            <a:spLocks noGrp="1"/>
          </p:cNvSpPr>
          <p:nvPr>
            <p:ph type="ftr" sz="quarter" idx="10"/>
          </p:nvPr>
        </p:nvSpPr>
        <p:spPr/>
        <p:txBody>
          <a:bodyPr/>
          <a:lstStyle>
            <a:lvl1pPr>
              <a:defRPr/>
            </a:lvl1pPr>
          </a:lstStyle>
          <a:p>
            <a:r>
              <a:rPr lang="it-IT"/>
              <a:t>Sociologia e politiche del controllo sociale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a:prstGeom prst="rect">
            <a:avLst/>
          </a:prstGeom>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piè di pagina 3"/>
          <p:cNvSpPr>
            <a:spLocks noGrp="1"/>
          </p:cNvSpPr>
          <p:nvPr>
            <p:ph type="ftr" sz="quarter" idx="10"/>
          </p:nvPr>
        </p:nvSpPr>
        <p:spPr/>
        <p:txBody>
          <a:bodyPr/>
          <a:lstStyle>
            <a:lvl1pPr>
              <a:defRPr/>
            </a:lvl1pPr>
          </a:lstStyle>
          <a:p>
            <a:r>
              <a:rPr lang="it-IT"/>
              <a:t>Sociologia e politiche del controllo sociale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a:prstGeom prst="rect">
            <a:avLst/>
          </a:prstGeom>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piè di pagina 3"/>
          <p:cNvSpPr>
            <a:spLocks noGrp="1"/>
          </p:cNvSpPr>
          <p:nvPr>
            <p:ph type="ftr" sz="quarter" idx="10"/>
          </p:nvPr>
        </p:nvSpPr>
        <p:spPr/>
        <p:txBody>
          <a:bodyPr/>
          <a:lstStyle>
            <a:lvl1pPr>
              <a:defRPr/>
            </a:lvl1pPr>
          </a:lstStyle>
          <a:p>
            <a:r>
              <a:rPr lang="it-IT"/>
              <a:t>Sociologia e politiche del controllo sociale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5.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print">
            <a:alphaModFix amt="20000"/>
            <a:lum/>
          </a:blip>
          <a:srcRect/>
          <a:stretch>
            <a:fillRect l="-10000" r="-10000"/>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smtClean="0"/>
              <a:t>Sociologia</a:t>
            </a: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9015E3-AEF0-4363-9C58-D75B42BC0F81}"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9" name="Triangolo isoscele 8"/>
          <p:cNvSpPr/>
          <p:nvPr userDrawn="1"/>
        </p:nvSpPr>
        <p:spPr>
          <a:xfrm rot="16200000">
            <a:off x="7554353" y="5254283"/>
            <a:ext cx="1892949" cy="1294228"/>
          </a:xfrm>
          <a:prstGeom prst="triangle">
            <a:avLst>
              <a:gd name="adj" fmla="val 51323"/>
            </a:avLst>
          </a:prstGeom>
          <a:solidFill>
            <a:schemeClr val="accent6">
              <a:lumMod val="75000"/>
            </a:schemeClr>
          </a:solidFill>
          <a:ln w="38100" cap="rnd" cmpd="sng" algn="ctr">
            <a:solidFill>
              <a:schemeClr val="accent6">
                <a:lumMod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75" name="Rectangle 3"/>
          <p:cNvSpPr>
            <a:spLocks noGrp="1" noChangeArrowheads="1"/>
          </p:cNvSpPr>
          <p:nvPr>
            <p:ph type="body" idx="1"/>
          </p:nvPr>
        </p:nvSpPr>
        <p:spPr bwMode="auto">
          <a:xfrm>
            <a:off x="2667000" y="1219200"/>
            <a:ext cx="6245225" cy="4419600"/>
          </a:xfrm>
          <a:prstGeom prst="rect">
            <a:avLst/>
          </a:prstGeom>
          <a:solidFill>
            <a:schemeClr val="tx1"/>
          </a:solidFill>
          <a:ln w="15875">
            <a:solidFill>
              <a:srgbClr val="333399"/>
            </a:solidFill>
            <a:miter lim="800000"/>
            <a:headEnd/>
            <a:tailEnd/>
          </a:ln>
          <a:effectLst/>
        </p:spPr>
        <p:txBody>
          <a:bodyPr vert="horz" wrap="square" lIns="91440" tIns="45720" rIns="91440" bIns="45720" numCol="1" anchor="t" anchorCtr="0" compatLnSpc="1">
            <a:prstTxWarp prst="textNoShape">
              <a:avLst/>
            </a:prstTxWarp>
          </a:bodyPr>
          <a:lstStyle/>
          <a:p>
            <a:pPr lvl="0"/>
            <a:endParaRPr lang="it-IT" smtClean="0"/>
          </a:p>
        </p:txBody>
      </p:sp>
      <p:sp>
        <p:nvSpPr>
          <p:cNvPr id="3081" name="Text Box 9"/>
          <p:cNvSpPr txBox="1">
            <a:spLocks noChangeArrowheads="1"/>
          </p:cNvSpPr>
          <p:nvPr userDrawn="1"/>
        </p:nvSpPr>
        <p:spPr bwMode="auto">
          <a:xfrm>
            <a:off x="2590800" y="609600"/>
            <a:ext cx="7467600" cy="579438"/>
          </a:xfrm>
          <a:prstGeom prst="rect">
            <a:avLst/>
          </a:prstGeom>
          <a:noFill/>
          <a:ln w="9525">
            <a:noFill/>
            <a:miter lim="800000"/>
            <a:headEnd/>
            <a:tailEnd/>
          </a:ln>
          <a:effectLst/>
        </p:spPr>
        <p:txBody>
          <a:bodyPr>
            <a:spAutoFit/>
          </a:bodyPr>
          <a:lstStyle/>
          <a:p>
            <a:pPr fontAlgn="base">
              <a:spcBef>
                <a:spcPct val="50000"/>
              </a:spcBef>
              <a:spcAft>
                <a:spcPct val="0"/>
              </a:spcAft>
            </a:pPr>
            <a:r>
              <a:rPr lang="it-IT" sz="3200" smtClean="0">
                <a:solidFill>
                  <a:srgbClr val="0000FF"/>
                </a:solidFill>
              </a:rPr>
              <a:t>Teoria della</a:t>
            </a:r>
            <a:r>
              <a:rPr lang="it-IT" sz="3200" i="1" smtClean="0">
                <a:solidFill>
                  <a:srgbClr val="0000FF"/>
                </a:solidFill>
              </a:rPr>
              <a:t> broken window</a:t>
            </a:r>
          </a:p>
        </p:txBody>
      </p:sp>
      <p:pic>
        <p:nvPicPr>
          <p:cNvPr id="3083" name="Picture 11" descr="finestra 1"/>
          <p:cNvPicPr>
            <a:picLocks noChangeAspect="1" noChangeArrowheads="1"/>
          </p:cNvPicPr>
          <p:nvPr userDrawn="1"/>
        </p:nvPicPr>
        <p:blipFill>
          <a:blip r:embed="rId3" cstate="print"/>
          <a:srcRect/>
          <a:stretch>
            <a:fillRect/>
          </a:stretch>
        </p:blipFill>
        <p:spPr bwMode="auto">
          <a:xfrm>
            <a:off x="0" y="0"/>
            <a:ext cx="2597150" cy="6858000"/>
          </a:xfrm>
          <a:prstGeom prst="rect">
            <a:avLst/>
          </a:prstGeom>
          <a:noFill/>
        </p:spPr>
      </p:pic>
      <p:sp>
        <p:nvSpPr>
          <p:cNvPr id="7" name="Segnaposto piè di pagina 1"/>
          <p:cNvSpPr txBox="1">
            <a:spLocks/>
          </p:cNvSpPr>
          <p:nvPr userDrawn="1"/>
        </p:nvSpPr>
        <p:spPr>
          <a:xfrm>
            <a:off x="1547664" y="6237312"/>
            <a:ext cx="8064896" cy="620688"/>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2000" b="1" kern="1200" noProof="0" dirty="0" smtClean="0">
                <a:solidFill>
                  <a:srgbClr val="FF0000"/>
                </a:solidFill>
                <a:effectLst>
                  <a:outerShdw blurRad="38100" dist="38100" dir="2700000" algn="tl">
                    <a:srgbClr val="000000">
                      <a:alpha val="43137"/>
                    </a:srgbClr>
                  </a:outerShdw>
                </a:effectLst>
                <a:latin typeface="Gabriola" pitchFamily="82" charset="0"/>
                <a:ea typeface="+mn-ea"/>
                <a:cs typeface="+mn-cs"/>
              </a:rPr>
              <a:t>Sociologia e politiche del controllo sociale </a:t>
            </a:r>
            <a:r>
              <a:rPr lang="it-IT" sz="2000" b="1" kern="1200" noProof="0" dirty="0" err="1" smtClean="0">
                <a:solidFill>
                  <a:srgbClr val="FF0000"/>
                </a:solidFill>
                <a:effectLst>
                  <a:outerShdw blurRad="38100" dist="38100" dir="2700000" algn="tl">
                    <a:srgbClr val="000000">
                      <a:alpha val="43137"/>
                    </a:srgbClr>
                  </a:outerShdw>
                </a:effectLst>
                <a:latin typeface="Gabriola" pitchFamily="82" charset="0"/>
                <a:ea typeface="+mn-ea"/>
                <a:cs typeface="+mn-cs"/>
              </a:rPr>
              <a:t>a.a.</a:t>
            </a:r>
            <a:r>
              <a:rPr lang="it-IT" sz="2000" b="1" kern="1200" noProof="0" dirty="0" smtClean="0">
                <a:solidFill>
                  <a:srgbClr val="FF0000"/>
                </a:solidFill>
                <a:effectLst>
                  <a:outerShdw blurRad="38100" dist="38100" dir="2700000" algn="tl">
                    <a:srgbClr val="000000">
                      <a:alpha val="43137"/>
                    </a:srgbClr>
                  </a:outerShdw>
                </a:effectLst>
                <a:latin typeface="Gabriola" pitchFamily="82" charset="0"/>
                <a:ea typeface="+mn-ea"/>
                <a:cs typeface="+mn-cs"/>
              </a:rPr>
              <a:t> 2010-2011</a:t>
            </a:r>
            <a:endParaRPr lang="it-IT" sz="2000" b="1" kern="1200" noProof="0" dirty="0">
              <a:solidFill>
                <a:srgbClr val="FF0000"/>
              </a:solidFill>
              <a:effectLst>
                <a:outerShdw blurRad="38100" dist="38100" dir="2700000" algn="tl">
                  <a:srgbClr val="000000">
                    <a:alpha val="43137"/>
                  </a:srgbClr>
                </a:outerShdw>
              </a:effectLst>
              <a:latin typeface="Gabriola" pitchFamily="82" charset="0"/>
              <a:ea typeface="+mn-ea"/>
              <a:cs typeface="+mn-cs"/>
            </a:endParaRPr>
          </a:p>
        </p:txBody>
      </p:sp>
      <p:sp>
        <p:nvSpPr>
          <p:cNvPr id="8" name="Segnaposto numero diapositiva 28"/>
          <p:cNvSpPr>
            <a:spLocks noGrp="1"/>
          </p:cNvSpPr>
          <p:nvPr>
            <p:ph type="sldNum" sz="quarter" idx="4"/>
          </p:nvPr>
        </p:nvSpPr>
        <p:spPr>
          <a:xfrm>
            <a:off x="8320239" y="5805264"/>
            <a:ext cx="823761" cy="360040"/>
          </a:xfrm>
          <a:prstGeom prst="rect">
            <a:avLst/>
          </a:prstGeom>
        </p:spPr>
        <p:txBody>
          <a:bodyPr anchor="ctr"/>
          <a:lstStyle>
            <a:lvl1pPr algn="ctr">
              <a:defRPr sz="2800" b="1">
                <a:solidFill>
                  <a:schemeClr val="tx1">
                    <a:lumMod val="95000"/>
                  </a:schemeClr>
                </a:solidFill>
                <a:effectLst>
                  <a:outerShdw blurRad="38100" dist="38100" dir="2700000" algn="tl">
                    <a:srgbClr val="000000">
                      <a:alpha val="43137"/>
                    </a:srgbClr>
                  </a:outerShdw>
                </a:effectLst>
              </a:defRPr>
            </a:lvl1pPr>
          </a:lstStyle>
          <a:p>
            <a:fld id="{25B1BEC0-A0A9-49AB-8D0A-BE2D34DF3DF6}" type="slidenum">
              <a:rPr lang="it-IT" smtClean="0"/>
              <a:pPr/>
              <a:t>‹N›</a:t>
            </a:fld>
            <a:endParaRPr lang="it-IT" dirty="0"/>
          </a:p>
        </p:txBody>
      </p:sp>
    </p:spTree>
  </p:cSld>
  <p:clrMap bg1="dk2" tx1="lt1" bg2="dk1" tx2="lt2" accent1="accent1" accent2="accent2" accent3="accent3" accent4="accent4" accent5="accent5" accent6="accent6" hlink="hlink" folHlink="folHlink"/>
  <p:sldLayoutIdLst>
    <p:sldLayoutId id="2147483663" r:id="rId1"/>
  </p:sldLayoutIdLst>
  <p:hf sldNum="0" hdr="0" dt="0"/>
  <p:txStyles>
    <p:titleStyle>
      <a:lvl1pPr algn="l" rtl="0" fontAlgn="base">
        <a:spcBef>
          <a:spcPct val="0"/>
        </a:spcBef>
        <a:spcAft>
          <a:spcPct val="0"/>
        </a:spcAft>
        <a:defRPr sz="3200" i="1">
          <a:solidFill>
            <a:srgbClr val="79551B"/>
          </a:solidFill>
          <a:latin typeface="+mj-lt"/>
          <a:ea typeface="+mj-ea"/>
          <a:cs typeface="+mj-cs"/>
        </a:defRPr>
      </a:lvl1pPr>
      <a:lvl2pPr algn="l" rtl="0" fontAlgn="base">
        <a:spcBef>
          <a:spcPct val="0"/>
        </a:spcBef>
        <a:spcAft>
          <a:spcPct val="0"/>
        </a:spcAft>
        <a:defRPr sz="3200" i="1">
          <a:solidFill>
            <a:srgbClr val="79551B"/>
          </a:solidFill>
          <a:latin typeface="Palatino Linotype" pitchFamily="18" charset="0"/>
        </a:defRPr>
      </a:lvl2pPr>
      <a:lvl3pPr algn="l" rtl="0" fontAlgn="base">
        <a:spcBef>
          <a:spcPct val="0"/>
        </a:spcBef>
        <a:spcAft>
          <a:spcPct val="0"/>
        </a:spcAft>
        <a:defRPr sz="3200" i="1">
          <a:solidFill>
            <a:srgbClr val="79551B"/>
          </a:solidFill>
          <a:latin typeface="Palatino Linotype" pitchFamily="18" charset="0"/>
        </a:defRPr>
      </a:lvl3pPr>
      <a:lvl4pPr algn="l" rtl="0" fontAlgn="base">
        <a:spcBef>
          <a:spcPct val="0"/>
        </a:spcBef>
        <a:spcAft>
          <a:spcPct val="0"/>
        </a:spcAft>
        <a:defRPr sz="3200" i="1">
          <a:solidFill>
            <a:srgbClr val="79551B"/>
          </a:solidFill>
          <a:latin typeface="Palatino Linotype" pitchFamily="18" charset="0"/>
        </a:defRPr>
      </a:lvl4pPr>
      <a:lvl5pPr algn="l" rtl="0" fontAlgn="base">
        <a:spcBef>
          <a:spcPct val="0"/>
        </a:spcBef>
        <a:spcAft>
          <a:spcPct val="0"/>
        </a:spcAft>
        <a:defRPr sz="3200" i="1">
          <a:solidFill>
            <a:srgbClr val="79551B"/>
          </a:solidFill>
          <a:latin typeface="Palatino Linotype" pitchFamily="18" charset="0"/>
        </a:defRPr>
      </a:lvl5pPr>
      <a:lvl6pPr marL="457200" algn="l" rtl="0" fontAlgn="base">
        <a:spcBef>
          <a:spcPct val="0"/>
        </a:spcBef>
        <a:spcAft>
          <a:spcPct val="0"/>
        </a:spcAft>
        <a:defRPr sz="3200" i="1">
          <a:solidFill>
            <a:srgbClr val="79551B"/>
          </a:solidFill>
          <a:latin typeface="Palatino Linotype" pitchFamily="18" charset="0"/>
        </a:defRPr>
      </a:lvl6pPr>
      <a:lvl7pPr marL="914400" algn="l" rtl="0" fontAlgn="base">
        <a:spcBef>
          <a:spcPct val="0"/>
        </a:spcBef>
        <a:spcAft>
          <a:spcPct val="0"/>
        </a:spcAft>
        <a:defRPr sz="3200" i="1">
          <a:solidFill>
            <a:srgbClr val="79551B"/>
          </a:solidFill>
          <a:latin typeface="Palatino Linotype" pitchFamily="18" charset="0"/>
        </a:defRPr>
      </a:lvl7pPr>
      <a:lvl8pPr marL="1371600" algn="l" rtl="0" fontAlgn="base">
        <a:spcBef>
          <a:spcPct val="0"/>
        </a:spcBef>
        <a:spcAft>
          <a:spcPct val="0"/>
        </a:spcAft>
        <a:defRPr sz="3200" i="1">
          <a:solidFill>
            <a:srgbClr val="79551B"/>
          </a:solidFill>
          <a:latin typeface="Palatino Linotype" pitchFamily="18" charset="0"/>
        </a:defRPr>
      </a:lvl8pPr>
      <a:lvl9pPr marL="1828800" algn="l" rtl="0" fontAlgn="base">
        <a:spcBef>
          <a:spcPct val="0"/>
        </a:spcBef>
        <a:spcAft>
          <a:spcPct val="0"/>
        </a:spcAft>
        <a:defRPr sz="3200" i="1">
          <a:solidFill>
            <a:srgbClr val="79551B"/>
          </a:solidFill>
          <a:latin typeface="Palatino Linotype" pitchFamily="18" charset="0"/>
        </a:defRPr>
      </a:lvl9pPr>
    </p:titleStyle>
    <p:bodyStyle>
      <a:lvl1pPr marL="342900" indent="-342900" algn="l" rtl="0" fontAlgn="base">
        <a:spcBef>
          <a:spcPct val="20000"/>
        </a:spcBef>
        <a:spcAft>
          <a:spcPct val="0"/>
        </a:spcAft>
        <a:defRPr sz="2400">
          <a:solidFill>
            <a:srgbClr val="080808"/>
          </a:solidFill>
          <a:latin typeface="+mn-lt"/>
          <a:ea typeface="+mn-ea"/>
          <a:cs typeface="+mn-cs"/>
        </a:defRPr>
      </a:lvl1pPr>
      <a:lvl2pPr marL="742950" indent="-285750" algn="l" rtl="0" fontAlgn="base">
        <a:spcBef>
          <a:spcPct val="20000"/>
        </a:spcBef>
        <a:spcAft>
          <a:spcPct val="0"/>
        </a:spcAft>
        <a:buChar char="–"/>
        <a:defRPr sz="2400">
          <a:solidFill>
            <a:srgbClr val="79551B"/>
          </a:solidFill>
          <a:latin typeface="+mn-lt"/>
        </a:defRPr>
      </a:lvl2pPr>
      <a:lvl3pPr marL="1143000" indent="-228600" algn="l" rtl="0" fontAlgn="base">
        <a:spcBef>
          <a:spcPct val="20000"/>
        </a:spcBef>
        <a:spcAft>
          <a:spcPct val="0"/>
        </a:spcAft>
        <a:buChar char="•"/>
        <a:defRPr sz="2000">
          <a:solidFill>
            <a:srgbClr val="79551B"/>
          </a:solidFill>
          <a:latin typeface="+mn-lt"/>
        </a:defRPr>
      </a:lvl3pPr>
      <a:lvl4pPr marL="1600200" indent="-228600" algn="l" rtl="0" fontAlgn="base">
        <a:spcBef>
          <a:spcPct val="20000"/>
        </a:spcBef>
        <a:spcAft>
          <a:spcPct val="0"/>
        </a:spcAft>
        <a:buChar char="–"/>
        <a:defRPr>
          <a:solidFill>
            <a:srgbClr val="79551B"/>
          </a:solidFill>
          <a:latin typeface="+mn-lt"/>
        </a:defRPr>
      </a:lvl4pPr>
      <a:lvl5pPr marL="2057400" indent="-228600" algn="l" rtl="0" fontAlgn="base">
        <a:spcBef>
          <a:spcPct val="20000"/>
        </a:spcBef>
        <a:spcAft>
          <a:spcPct val="0"/>
        </a:spcAft>
        <a:buChar char="»"/>
        <a:defRPr sz="1600">
          <a:solidFill>
            <a:srgbClr val="79551B"/>
          </a:solidFill>
          <a:latin typeface="+mn-lt"/>
        </a:defRPr>
      </a:lvl5pPr>
      <a:lvl6pPr marL="2514600" indent="-228600" algn="l" rtl="0" fontAlgn="base">
        <a:spcBef>
          <a:spcPct val="20000"/>
        </a:spcBef>
        <a:spcAft>
          <a:spcPct val="0"/>
        </a:spcAft>
        <a:buChar char="»"/>
        <a:defRPr sz="1600">
          <a:solidFill>
            <a:srgbClr val="79551B"/>
          </a:solidFill>
          <a:latin typeface="+mn-lt"/>
        </a:defRPr>
      </a:lvl6pPr>
      <a:lvl7pPr marL="2971800" indent="-228600" algn="l" rtl="0" fontAlgn="base">
        <a:spcBef>
          <a:spcPct val="20000"/>
        </a:spcBef>
        <a:spcAft>
          <a:spcPct val="0"/>
        </a:spcAft>
        <a:buChar char="»"/>
        <a:defRPr sz="1600">
          <a:solidFill>
            <a:srgbClr val="79551B"/>
          </a:solidFill>
          <a:latin typeface="+mn-lt"/>
        </a:defRPr>
      </a:lvl7pPr>
      <a:lvl8pPr marL="3429000" indent="-228600" algn="l" rtl="0" fontAlgn="base">
        <a:spcBef>
          <a:spcPct val="20000"/>
        </a:spcBef>
        <a:spcAft>
          <a:spcPct val="0"/>
        </a:spcAft>
        <a:buChar char="»"/>
        <a:defRPr sz="1600">
          <a:solidFill>
            <a:srgbClr val="79551B"/>
          </a:solidFill>
          <a:latin typeface="+mn-lt"/>
        </a:defRPr>
      </a:lvl8pPr>
      <a:lvl9pPr marL="3886200" indent="-228600" algn="l" rtl="0" fontAlgn="base">
        <a:spcBef>
          <a:spcPct val="20000"/>
        </a:spcBef>
        <a:spcAft>
          <a:spcPct val="0"/>
        </a:spcAft>
        <a:buChar char="»"/>
        <a:defRPr sz="1600">
          <a:solidFill>
            <a:srgbClr val="79551B"/>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bwMode="auto">
          <a:xfrm>
            <a:off x="2667000" y="1219200"/>
            <a:ext cx="6245225" cy="4419600"/>
          </a:xfrm>
          <a:prstGeom prst="rect">
            <a:avLst/>
          </a:prstGeom>
          <a:solidFill>
            <a:schemeClr val="tx1"/>
          </a:solidFill>
          <a:ln w="15875">
            <a:solidFill>
              <a:srgbClr val="333399"/>
            </a:solidFill>
            <a:miter lim="800000"/>
            <a:headEnd/>
            <a:tailEnd/>
          </a:ln>
          <a:effectLst/>
        </p:spPr>
        <p:txBody>
          <a:bodyPr vert="horz" wrap="square" lIns="91440" tIns="45720" rIns="91440" bIns="45720" numCol="1" anchor="t" anchorCtr="0" compatLnSpc="1">
            <a:prstTxWarp prst="textNoShape">
              <a:avLst/>
            </a:prstTxWarp>
          </a:bodyPr>
          <a:lstStyle/>
          <a:p>
            <a:pPr lvl="0"/>
            <a:endParaRPr lang="it-IT" smtClean="0"/>
          </a:p>
        </p:txBody>
      </p:sp>
      <p:sp>
        <p:nvSpPr>
          <p:cNvPr id="3077" name="Rectangle 5"/>
          <p:cNvSpPr>
            <a:spLocks noGrp="1" noChangeArrowheads="1"/>
          </p:cNvSpPr>
          <p:nvPr>
            <p:ph type="ftr" sz="quarter" idx="3"/>
          </p:nvPr>
        </p:nvSpPr>
        <p:spPr bwMode="auto">
          <a:xfrm>
            <a:off x="1524000" y="5867400"/>
            <a:ext cx="7010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i="1">
                <a:solidFill>
                  <a:srgbClr val="79551B"/>
                </a:solidFill>
                <a:latin typeface="+mn-lt"/>
              </a:defRPr>
            </a:lvl1pPr>
          </a:lstStyle>
          <a:p>
            <a:pPr fontAlgn="base">
              <a:spcBef>
                <a:spcPct val="0"/>
              </a:spcBef>
              <a:spcAft>
                <a:spcPct val="0"/>
              </a:spcAft>
            </a:pPr>
            <a:r>
              <a:rPr lang="it-IT" smtClean="0"/>
              <a:t>Sociologia e politiche del controllo sociale</a:t>
            </a:r>
          </a:p>
        </p:txBody>
      </p:sp>
      <p:sp>
        <p:nvSpPr>
          <p:cNvPr id="3081" name="Text Box 9"/>
          <p:cNvSpPr txBox="1">
            <a:spLocks noChangeArrowheads="1"/>
          </p:cNvSpPr>
          <p:nvPr userDrawn="1"/>
        </p:nvSpPr>
        <p:spPr bwMode="auto">
          <a:xfrm>
            <a:off x="2590800" y="609600"/>
            <a:ext cx="7467600" cy="579438"/>
          </a:xfrm>
          <a:prstGeom prst="rect">
            <a:avLst/>
          </a:prstGeom>
          <a:noFill/>
          <a:ln w="9525">
            <a:noFill/>
            <a:miter lim="800000"/>
            <a:headEnd/>
            <a:tailEnd/>
          </a:ln>
          <a:effectLst/>
        </p:spPr>
        <p:txBody>
          <a:bodyPr>
            <a:spAutoFit/>
          </a:bodyPr>
          <a:lstStyle/>
          <a:p>
            <a:pPr fontAlgn="base">
              <a:spcBef>
                <a:spcPct val="50000"/>
              </a:spcBef>
              <a:spcAft>
                <a:spcPct val="0"/>
              </a:spcAft>
            </a:pPr>
            <a:r>
              <a:rPr lang="it-IT" sz="3200" smtClean="0">
                <a:solidFill>
                  <a:srgbClr val="0000FF"/>
                </a:solidFill>
              </a:rPr>
              <a:t>Teoria della</a:t>
            </a:r>
            <a:r>
              <a:rPr lang="it-IT" sz="3200" i="1" smtClean="0">
                <a:solidFill>
                  <a:srgbClr val="0000FF"/>
                </a:solidFill>
              </a:rPr>
              <a:t> broken window</a:t>
            </a:r>
          </a:p>
        </p:txBody>
      </p:sp>
      <p:sp>
        <p:nvSpPr>
          <p:cNvPr id="3082" name="Text Box 10"/>
          <p:cNvSpPr txBox="1">
            <a:spLocks noChangeArrowheads="1"/>
          </p:cNvSpPr>
          <p:nvPr userDrawn="1"/>
        </p:nvSpPr>
        <p:spPr bwMode="auto">
          <a:xfrm>
            <a:off x="8458200" y="5867400"/>
            <a:ext cx="457200" cy="244475"/>
          </a:xfrm>
          <a:prstGeom prst="rect">
            <a:avLst/>
          </a:prstGeom>
          <a:noFill/>
          <a:ln w="9525">
            <a:noFill/>
            <a:miter lim="800000"/>
            <a:headEnd/>
            <a:tailEnd/>
          </a:ln>
          <a:effectLst/>
        </p:spPr>
        <p:txBody>
          <a:bodyPr>
            <a:spAutoFit/>
          </a:bodyPr>
          <a:lstStyle/>
          <a:p>
            <a:pPr algn="ctr" fontAlgn="base">
              <a:spcBef>
                <a:spcPct val="50000"/>
              </a:spcBef>
              <a:spcAft>
                <a:spcPct val="0"/>
              </a:spcAft>
            </a:pPr>
            <a:fld id="{40C41C1F-B7E3-4A56-8391-E329E052AF3E}" type="slidenum">
              <a:rPr lang="it-IT" sz="1000" b="1" smtClean="0">
                <a:solidFill>
                  <a:srgbClr val="800000"/>
                </a:solidFill>
              </a:rPr>
              <a:pPr algn="ctr" fontAlgn="base">
                <a:spcBef>
                  <a:spcPct val="50000"/>
                </a:spcBef>
                <a:spcAft>
                  <a:spcPct val="0"/>
                </a:spcAft>
              </a:pPr>
              <a:t>‹N›</a:t>
            </a:fld>
            <a:endParaRPr lang="it-IT" sz="1000" b="1" smtClean="0">
              <a:solidFill>
                <a:srgbClr val="800000"/>
              </a:solidFill>
            </a:endParaRPr>
          </a:p>
        </p:txBody>
      </p:sp>
      <p:pic>
        <p:nvPicPr>
          <p:cNvPr id="3083" name="Picture 11" descr="finestra 1"/>
          <p:cNvPicPr>
            <a:picLocks noChangeAspect="1" noChangeArrowheads="1"/>
          </p:cNvPicPr>
          <p:nvPr userDrawn="1"/>
        </p:nvPicPr>
        <p:blipFill>
          <a:blip r:embed="rId3" cstate="print"/>
          <a:srcRect/>
          <a:stretch>
            <a:fillRect/>
          </a:stretch>
        </p:blipFill>
        <p:spPr bwMode="auto">
          <a:xfrm>
            <a:off x="0" y="0"/>
            <a:ext cx="2597150" cy="6858000"/>
          </a:xfrm>
          <a:prstGeom prst="rect">
            <a:avLst/>
          </a:prstGeom>
          <a:noFill/>
        </p:spPr>
      </p:pic>
    </p:spTree>
  </p:cSld>
  <p:clrMap bg1="dk2" tx1="lt1" bg2="dk1" tx2="lt2" accent1="accent1" accent2="accent2" accent3="accent3" accent4="accent4" accent5="accent5" accent6="accent6" hlink="hlink" folHlink="folHlink"/>
  <p:sldLayoutIdLst>
    <p:sldLayoutId id="2147483665" r:id="rId1"/>
  </p:sldLayoutIdLst>
  <p:hf sldNum="0" hdr="0" dt="0"/>
  <p:txStyles>
    <p:titleStyle>
      <a:lvl1pPr algn="l" rtl="0" fontAlgn="base">
        <a:spcBef>
          <a:spcPct val="0"/>
        </a:spcBef>
        <a:spcAft>
          <a:spcPct val="0"/>
        </a:spcAft>
        <a:defRPr sz="3200" i="1">
          <a:solidFill>
            <a:srgbClr val="79551B"/>
          </a:solidFill>
          <a:latin typeface="+mj-lt"/>
          <a:ea typeface="+mj-ea"/>
          <a:cs typeface="+mj-cs"/>
        </a:defRPr>
      </a:lvl1pPr>
      <a:lvl2pPr algn="l" rtl="0" fontAlgn="base">
        <a:spcBef>
          <a:spcPct val="0"/>
        </a:spcBef>
        <a:spcAft>
          <a:spcPct val="0"/>
        </a:spcAft>
        <a:defRPr sz="3200" i="1">
          <a:solidFill>
            <a:srgbClr val="79551B"/>
          </a:solidFill>
          <a:latin typeface="Palatino Linotype" pitchFamily="18" charset="0"/>
        </a:defRPr>
      </a:lvl2pPr>
      <a:lvl3pPr algn="l" rtl="0" fontAlgn="base">
        <a:spcBef>
          <a:spcPct val="0"/>
        </a:spcBef>
        <a:spcAft>
          <a:spcPct val="0"/>
        </a:spcAft>
        <a:defRPr sz="3200" i="1">
          <a:solidFill>
            <a:srgbClr val="79551B"/>
          </a:solidFill>
          <a:latin typeface="Palatino Linotype" pitchFamily="18" charset="0"/>
        </a:defRPr>
      </a:lvl3pPr>
      <a:lvl4pPr algn="l" rtl="0" fontAlgn="base">
        <a:spcBef>
          <a:spcPct val="0"/>
        </a:spcBef>
        <a:spcAft>
          <a:spcPct val="0"/>
        </a:spcAft>
        <a:defRPr sz="3200" i="1">
          <a:solidFill>
            <a:srgbClr val="79551B"/>
          </a:solidFill>
          <a:latin typeface="Palatino Linotype" pitchFamily="18" charset="0"/>
        </a:defRPr>
      </a:lvl4pPr>
      <a:lvl5pPr algn="l" rtl="0" fontAlgn="base">
        <a:spcBef>
          <a:spcPct val="0"/>
        </a:spcBef>
        <a:spcAft>
          <a:spcPct val="0"/>
        </a:spcAft>
        <a:defRPr sz="3200" i="1">
          <a:solidFill>
            <a:srgbClr val="79551B"/>
          </a:solidFill>
          <a:latin typeface="Palatino Linotype" pitchFamily="18" charset="0"/>
        </a:defRPr>
      </a:lvl5pPr>
      <a:lvl6pPr marL="457200" algn="l" rtl="0" fontAlgn="base">
        <a:spcBef>
          <a:spcPct val="0"/>
        </a:spcBef>
        <a:spcAft>
          <a:spcPct val="0"/>
        </a:spcAft>
        <a:defRPr sz="3200" i="1">
          <a:solidFill>
            <a:srgbClr val="79551B"/>
          </a:solidFill>
          <a:latin typeface="Palatino Linotype" pitchFamily="18" charset="0"/>
        </a:defRPr>
      </a:lvl6pPr>
      <a:lvl7pPr marL="914400" algn="l" rtl="0" fontAlgn="base">
        <a:spcBef>
          <a:spcPct val="0"/>
        </a:spcBef>
        <a:spcAft>
          <a:spcPct val="0"/>
        </a:spcAft>
        <a:defRPr sz="3200" i="1">
          <a:solidFill>
            <a:srgbClr val="79551B"/>
          </a:solidFill>
          <a:latin typeface="Palatino Linotype" pitchFamily="18" charset="0"/>
        </a:defRPr>
      </a:lvl7pPr>
      <a:lvl8pPr marL="1371600" algn="l" rtl="0" fontAlgn="base">
        <a:spcBef>
          <a:spcPct val="0"/>
        </a:spcBef>
        <a:spcAft>
          <a:spcPct val="0"/>
        </a:spcAft>
        <a:defRPr sz="3200" i="1">
          <a:solidFill>
            <a:srgbClr val="79551B"/>
          </a:solidFill>
          <a:latin typeface="Palatino Linotype" pitchFamily="18" charset="0"/>
        </a:defRPr>
      </a:lvl8pPr>
      <a:lvl9pPr marL="1828800" algn="l" rtl="0" fontAlgn="base">
        <a:spcBef>
          <a:spcPct val="0"/>
        </a:spcBef>
        <a:spcAft>
          <a:spcPct val="0"/>
        </a:spcAft>
        <a:defRPr sz="3200" i="1">
          <a:solidFill>
            <a:srgbClr val="79551B"/>
          </a:solidFill>
          <a:latin typeface="Palatino Linotype" pitchFamily="18" charset="0"/>
        </a:defRPr>
      </a:lvl9pPr>
    </p:titleStyle>
    <p:bodyStyle>
      <a:lvl1pPr marL="342900" indent="-342900" algn="l" rtl="0" fontAlgn="base">
        <a:spcBef>
          <a:spcPct val="20000"/>
        </a:spcBef>
        <a:spcAft>
          <a:spcPct val="0"/>
        </a:spcAft>
        <a:defRPr sz="2400">
          <a:solidFill>
            <a:srgbClr val="080808"/>
          </a:solidFill>
          <a:latin typeface="+mn-lt"/>
          <a:ea typeface="+mn-ea"/>
          <a:cs typeface="+mn-cs"/>
        </a:defRPr>
      </a:lvl1pPr>
      <a:lvl2pPr marL="742950" indent="-285750" algn="l" rtl="0" fontAlgn="base">
        <a:spcBef>
          <a:spcPct val="20000"/>
        </a:spcBef>
        <a:spcAft>
          <a:spcPct val="0"/>
        </a:spcAft>
        <a:buChar char="–"/>
        <a:defRPr sz="2400">
          <a:solidFill>
            <a:srgbClr val="79551B"/>
          </a:solidFill>
          <a:latin typeface="+mn-lt"/>
        </a:defRPr>
      </a:lvl2pPr>
      <a:lvl3pPr marL="1143000" indent="-228600" algn="l" rtl="0" fontAlgn="base">
        <a:spcBef>
          <a:spcPct val="20000"/>
        </a:spcBef>
        <a:spcAft>
          <a:spcPct val="0"/>
        </a:spcAft>
        <a:buChar char="•"/>
        <a:defRPr sz="2000">
          <a:solidFill>
            <a:srgbClr val="79551B"/>
          </a:solidFill>
          <a:latin typeface="+mn-lt"/>
        </a:defRPr>
      </a:lvl3pPr>
      <a:lvl4pPr marL="1600200" indent="-228600" algn="l" rtl="0" fontAlgn="base">
        <a:spcBef>
          <a:spcPct val="20000"/>
        </a:spcBef>
        <a:spcAft>
          <a:spcPct val="0"/>
        </a:spcAft>
        <a:buChar char="–"/>
        <a:defRPr>
          <a:solidFill>
            <a:srgbClr val="79551B"/>
          </a:solidFill>
          <a:latin typeface="+mn-lt"/>
        </a:defRPr>
      </a:lvl4pPr>
      <a:lvl5pPr marL="2057400" indent="-228600" algn="l" rtl="0" fontAlgn="base">
        <a:spcBef>
          <a:spcPct val="20000"/>
        </a:spcBef>
        <a:spcAft>
          <a:spcPct val="0"/>
        </a:spcAft>
        <a:buChar char="»"/>
        <a:defRPr sz="1600">
          <a:solidFill>
            <a:srgbClr val="79551B"/>
          </a:solidFill>
          <a:latin typeface="+mn-lt"/>
        </a:defRPr>
      </a:lvl5pPr>
      <a:lvl6pPr marL="2514600" indent="-228600" algn="l" rtl="0" fontAlgn="base">
        <a:spcBef>
          <a:spcPct val="20000"/>
        </a:spcBef>
        <a:spcAft>
          <a:spcPct val="0"/>
        </a:spcAft>
        <a:buChar char="»"/>
        <a:defRPr sz="1600">
          <a:solidFill>
            <a:srgbClr val="79551B"/>
          </a:solidFill>
          <a:latin typeface="+mn-lt"/>
        </a:defRPr>
      </a:lvl6pPr>
      <a:lvl7pPr marL="2971800" indent="-228600" algn="l" rtl="0" fontAlgn="base">
        <a:spcBef>
          <a:spcPct val="20000"/>
        </a:spcBef>
        <a:spcAft>
          <a:spcPct val="0"/>
        </a:spcAft>
        <a:buChar char="»"/>
        <a:defRPr sz="1600">
          <a:solidFill>
            <a:srgbClr val="79551B"/>
          </a:solidFill>
          <a:latin typeface="+mn-lt"/>
        </a:defRPr>
      </a:lvl7pPr>
      <a:lvl8pPr marL="3429000" indent="-228600" algn="l" rtl="0" fontAlgn="base">
        <a:spcBef>
          <a:spcPct val="20000"/>
        </a:spcBef>
        <a:spcAft>
          <a:spcPct val="0"/>
        </a:spcAft>
        <a:buChar char="»"/>
        <a:defRPr sz="1600">
          <a:solidFill>
            <a:srgbClr val="79551B"/>
          </a:solidFill>
          <a:latin typeface="+mn-lt"/>
        </a:defRPr>
      </a:lvl8pPr>
      <a:lvl9pPr marL="3886200" indent="-228600" algn="l" rtl="0" fontAlgn="base">
        <a:spcBef>
          <a:spcPct val="20000"/>
        </a:spcBef>
        <a:spcAft>
          <a:spcPct val="0"/>
        </a:spcAft>
        <a:buChar char="»"/>
        <a:defRPr sz="1600">
          <a:solidFill>
            <a:srgbClr val="79551B"/>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bwMode="auto">
          <a:xfrm>
            <a:off x="2667000" y="1219200"/>
            <a:ext cx="6245225" cy="4419600"/>
          </a:xfrm>
          <a:prstGeom prst="rect">
            <a:avLst/>
          </a:prstGeom>
          <a:solidFill>
            <a:schemeClr val="tx1"/>
          </a:solidFill>
          <a:ln w="15875">
            <a:solidFill>
              <a:srgbClr val="333399"/>
            </a:solidFill>
            <a:miter lim="800000"/>
            <a:headEnd/>
            <a:tailEnd/>
          </a:ln>
          <a:effectLst/>
        </p:spPr>
        <p:txBody>
          <a:bodyPr vert="horz" wrap="square" lIns="91440" tIns="45720" rIns="91440" bIns="45720" numCol="1" anchor="t" anchorCtr="0" compatLnSpc="1">
            <a:prstTxWarp prst="textNoShape">
              <a:avLst/>
            </a:prstTxWarp>
          </a:bodyPr>
          <a:lstStyle/>
          <a:p>
            <a:pPr lvl="0"/>
            <a:endParaRPr lang="it-IT" smtClean="0"/>
          </a:p>
        </p:txBody>
      </p:sp>
      <p:sp>
        <p:nvSpPr>
          <p:cNvPr id="3077" name="Rectangle 5"/>
          <p:cNvSpPr>
            <a:spLocks noGrp="1" noChangeArrowheads="1"/>
          </p:cNvSpPr>
          <p:nvPr>
            <p:ph type="ftr" sz="quarter" idx="3"/>
          </p:nvPr>
        </p:nvSpPr>
        <p:spPr bwMode="auto">
          <a:xfrm>
            <a:off x="1524000" y="5867400"/>
            <a:ext cx="7010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i="1">
                <a:solidFill>
                  <a:srgbClr val="79551B"/>
                </a:solidFill>
                <a:latin typeface="+mn-lt"/>
              </a:defRPr>
            </a:lvl1pPr>
          </a:lstStyle>
          <a:p>
            <a:pPr fontAlgn="base">
              <a:spcBef>
                <a:spcPct val="0"/>
              </a:spcBef>
              <a:spcAft>
                <a:spcPct val="0"/>
              </a:spcAft>
            </a:pPr>
            <a:r>
              <a:rPr lang="it-IT" smtClean="0"/>
              <a:t>Sociologia e politiche del controllo sociale</a:t>
            </a:r>
          </a:p>
        </p:txBody>
      </p:sp>
      <p:sp>
        <p:nvSpPr>
          <p:cNvPr id="3081" name="Text Box 9"/>
          <p:cNvSpPr txBox="1">
            <a:spLocks noChangeArrowheads="1"/>
          </p:cNvSpPr>
          <p:nvPr userDrawn="1"/>
        </p:nvSpPr>
        <p:spPr bwMode="auto">
          <a:xfrm>
            <a:off x="2590800" y="609600"/>
            <a:ext cx="7467600" cy="579438"/>
          </a:xfrm>
          <a:prstGeom prst="rect">
            <a:avLst/>
          </a:prstGeom>
          <a:noFill/>
          <a:ln w="9525">
            <a:noFill/>
            <a:miter lim="800000"/>
            <a:headEnd/>
            <a:tailEnd/>
          </a:ln>
          <a:effectLst/>
        </p:spPr>
        <p:txBody>
          <a:bodyPr>
            <a:spAutoFit/>
          </a:bodyPr>
          <a:lstStyle/>
          <a:p>
            <a:pPr fontAlgn="base">
              <a:spcBef>
                <a:spcPct val="50000"/>
              </a:spcBef>
              <a:spcAft>
                <a:spcPct val="0"/>
              </a:spcAft>
            </a:pPr>
            <a:r>
              <a:rPr lang="it-IT" sz="3200" smtClean="0">
                <a:solidFill>
                  <a:srgbClr val="0000FF"/>
                </a:solidFill>
              </a:rPr>
              <a:t>Teoria della</a:t>
            </a:r>
            <a:r>
              <a:rPr lang="it-IT" sz="3200" i="1" smtClean="0">
                <a:solidFill>
                  <a:srgbClr val="0000FF"/>
                </a:solidFill>
              </a:rPr>
              <a:t> broken window</a:t>
            </a:r>
          </a:p>
        </p:txBody>
      </p:sp>
      <p:sp>
        <p:nvSpPr>
          <p:cNvPr id="3082" name="Text Box 10"/>
          <p:cNvSpPr txBox="1">
            <a:spLocks noChangeArrowheads="1"/>
          </p:cNvSpPr>
          <p:nvPr userDrawn="1"/>
        </p:nvSpPr>
        <p:spPr bwMode="auto">
          <a:xfrm>
            <a:off x="8458200" y="5867400"/>
            <a:ext cx="457200" cy="244475"/>
          </a:xfrm>
          <a:prstGeom prst="rect">
            <a:avLst/>
          </a:prstGeom>
          <a:noFill/>
          <a:ln w="9525">
            <a:noFill/>
            <a:miter lim="800000"/>
            <a:headEnd/>
            <a:tailEnd/>
          </a:ln>
          <a:effectLst/>
        </p:spPr>
        <p:txBody>
          <a:bodyPr>
            <a:spAutoFit/>
          </a:bodyPr>
          <a:lstStyle/>
          <a:p>
            <a:pPr algn="ctr" fontAlgn="base">
              <a:spcBef>
                <a:spcPct val="50000"/>
              </a:spcBef>
              <a:spcAft>
                <a:spcPct val="0"/>
              </a:spcAft>
            </a:pPr>
            <a:fld id="{40C41C1F-B7E3-4A56-8391-E329E052AF3E}" type="slidenum">
              <a:rPr lang="it-IT" sz="1000" b="1" smtClean="0">
                <a:solidFill>
                  <a:srgbClr val="800000"/>
                </a:solidFill>
              </a:rPr>
              <a:pPr algn="ctr" fontAlgn="base">
                <a:spcBef>
                  <a:spcPct val="50000"/>
                </a:spcBef>
                <a:spcAft>
                  <a:spcPct val="0"/>
                </a:spcAft>
              </a:pPr>
              <a:t>‹N›</a:t>
            </a:fld>
            <a:endParaRPr lang="it-IT" sz="1000" b="1" smtClean="0">
              <a:solidFill>
                <a:srgbClr val="800000"/>
              </a:solidFill>
            </a:endParaRPr>
          </a:p>
        </p:txBody>
      </p:sp>
      <p:pic>
        <p:nvPicPr>
          <p:cNvPr id="3083" name="Picture 11" descr="finestra 1"/>
          <p:cNvPicPr>
            <a:picLocks noChangeAspect="1" noChangeArrowheads="1"/>
          </p:cNvPicPr>
          <p:nvPr userDrawn="1"/>
        </p:nvPicPr>
        <p:blipFill>
          <a:blip r:embed="rId3" cstate="print"/>
          <a:srcRect/>
          <a:stretch>
            <a:fillRect/>
          </a:stretch>
        </p:blipFill>
        <p:spPr bwMode="auto">
          <a:xfrm>
            <a:off x="0" y="0"/>
            <a:ext cx="2597150" cy="6858000"/>
          </a:xfrm>
          <a:prstGeom prst="rect">
            <a:avLst/>
          </a:prstGeom>
          <a:noFill/>
        </p:spPr>
      </p:pic>
    </p:spTree>
  </p:cSld>
  <p:clrMap bg1="dk2" tx1="lt1" bg2="dk1" tx2="lt2" accent1="accent1" accent2="accent2" accent3="accent3" accent4="accent4" accent5="accent5" accent6="accent6" hlink="hlink" folHlink="folHlink"/>
  <p:sldLayoutIdLst>
    <p:sldLayoutId id="2147483667" r:id="rId1"/>
  </p:sldLayoutIdLst>
  <p:hf sldNum="0" hdr="0" dt="0"/>
  <p:txStyles>
    <p:titleStyle>
      <a:lvl1pPr algn="l" rtl="0" fontAlgn="base">
        <a:spcBef>
          <a:spcPct val="0"/>
        </a:spcBef>
        <a:spcAft>
          <a:spcPct val="0"/>
        </a:spcAft>
        <a:defRPr sz="3200" i="1">
          <a:solidFill>
            <a:srgbClr val="79551B"/>
          </a:solidFill>
          <a:latin typeface="+mj-lt"/>
          <a:ea typeface="+mj-ea"/>
          <a:cs typeface="+mj-cs"/>
        </a:defRPr>
      </a:lvl1pPr>
      <a:lvl2pPr algn="l" rtl="0" fontAlgn="base">
        <a:spcBef>
          <a:spcPct val="0"/>
        </a:spcBef>
        <a:spcAft>
          <a:spcPct val="0"/>
        </a:spcAft>
        <a:defRPr sz="3200" i="1">
          <a:solidFill>
            <a:srgbClr val="79551B"/>
          </a:solidFill>
          <a:latin typeface="Palatino Linotype" pitchFamily="18" charset="0"/>
        </a:defRPr>
      </a:lvl2pPr>
      <a:lvl3pPr algn="l" rtl="0" fontAlgn="base">
        <a:spcBef>
          <a:spcPct val="0"/>
        </a:spcBef>
        <a:spcAft>
          <a:spcPct val="0"/>
        </a:spcAft>
        <a:defRPr sz="3200" i="1">
          <a:solidFill>
            <a:srgbClr val="79551B"/>
          </a:solidFill>
          <a:latin typeface="Palatino Linotype" pitchFamily="18" charset="0"/>
        </a:defRPr>
      </a:lvl3pPr>
      <a:lvl4pPr algn="l" rtl="0" fontAlgn="base">
        <a:spcBef>
          <a:spcPct val="0"/>
        </a:spcBef>
        <a:spcAft>
          <a:spcPct val="0"/>
        </a:spcAft>
        <a:defRPr sz="3200" i="1">
          <a:solidFill>
            <a:srgbClr val="79551B"/>
          </a:solidFill>
          <a:latin typeface="Palatino Linotype" pitchFamily="18" charset="0"/>
        </a:defRPr>
      </a:lvl4pPr>
      <a:lvl5pPr algn="l" rtl="0" fontAlgn="base">
        <a:spcBef>
          <a:spcPct val="0"/>
        </a:spcBef>
        <a:spcAft>
          <a:spcPct val="0"/>
        </a:spcAft>
        <a:defRPr sz="3200" i="1">
          <a:solidFill>
            <a:srgbClr val="79551B"/>
          </a:solidFill>
          <a:latin typeface="Palatino Linotype" pitchFamily="18" charset="0"/>
        </a:defRPr>
      </a:lvl5pPr>
      <a:lvl6pPr marL="457200" algn="l" rtl="0" fontAlgn="base">
        <a:spcBef>
          <a:spcPct val="0"/>
        </a:spcBef>
        <a:spcAft>
          <a:spcPct val="0"/>
        </a:spcAft>
        <a:defRPr sz="3200" i="1">
          <a:solidFill>
            <a:srgbClr val="79551B"/>
          </a:solidFill>
          <a:latin typeface="Palatino Linotype" pitchFamily="18" charset="0"/>
        </a:defRPr>
      </a:lvl6pPr>
      <a:lvl7pPr marL="914400" algn="l" rtl="0" fontAlgn="base">
        <a:spcBef>
          <a:spcPct val="0"/>
        </a:spcBef>
        <a:spcAft>
          <a:spcPct val="0"/>
        </a:spcAft>
        <a:defRPr sz="3200" i="1">
          <a:solidFill>
            <a:srgbClr val="79551B"/>
          </a:solidFill>
          <a:latin typeface="Palatino Linotype" pitchFamily="18" charset="0"/>
        </a:defRPr>
      </a:lvl7pPr>
      <a:lvl8pPr marL="1371600" algn="l" rtl="0" fontAlgn="base">
        <a:spcBef>
          <a:spcPct val="0"/>
        </a:spcBef>
        <a:spcAft>
          <a:spcPct val="0"/>
        </a:spcAft>
        <a:defRPr sz="3200" i="1">
          <a:solidFill>
            <a:srgbClr val="79551B"/>
          </a:solidFill>
          <a:latin typeface="Palatino Linotype" pitchFamily="18" charset="0"/>
        </a:defRPr>
      </a:lvl8pPr>
      <a:lvl9pPr marL="1828800" algn="l" rtl="0" fontAlgn="base">
        <a:spcBef>
          <a:spcPct val="0"/>
        </a:spcBef>
        <a:spcAft>
          <a:spcPct val="0"/>
        </a:spcAft>
        <a:defRPr sz="3200" i="1">
          <a:solidFill>
            <a:srgbClr val="79551B"/>
          </a:solidFill>
          <a:latin typeface="Palatino Linotype" pitchFamily="18" charset="0"/>
        </a:defRPr>
      </a:lvl9pPr>
    </p:titleStyle>
    <p:bodyStyle>
      <a:lvl1pPr marL="342900" indent="-342900" algn="l" rtl="0" fontAlgn="base">
        <a:spcBef>
          <a:spcPct val="20000"/>
        </a:spcBef>
        <a:spcAft>
          <a:spcPct val="0"/>
        </a:spcAft>
        <a:defRPr sz="2400">
          <a:solidFill>
            <a:srgbClr val="080808"/>
          </a:solidFill>
          <a:latin typeface="+mn-lt"/>
          <a:ea typeface="+mn-ea"/>
          <a:cs typeface="+mn-cs"/>
        </a:defRPr>
      </a:lvl1pPr>
      <a:lvl2pPr marL="742950" indent="-285750" algn="l" rtl="0" fontAlgn="base">
        <a:spcBef>
          <a:spcPct val="20000"/>
        </a:spcBef>
        <a:spcAft>
          <a:spcPct val="0"/>
        </a:spcAft>
        <a:buChar char="–"/>
        <a:defRPr sz="2400">
          <a:solidFill>
            <a:srgbClr val="79551B"/>
          </a:solidFill>
          <a:latin typeface="+mn-lt"/>
        </a:defRPr>
      </a:lvl2pPr>
      <a:lvl3pPr marL="1143000" indent="-228600" algn="l" rtl="0" fontAlgn="base">
        <a:spcBef>
          <a:spcPct val="20000"/>
        </a:spcBef>
        <a:spcAft>
          <a:spcPct val="0"/>
        </a:spcAft>
        <a:buChar char="•"/>
        <a:defRPr sz="2000">
          <a:solidFill>
            <a:srgbClr val="79551B"/>
          </a:solidFill>
          <a:latin typeface="+mn-lt"/>
        </a:defRPr>
      </a:lvl3pPr>
      <a:lvl4pPr marL="1600200" indent="-228600" algn="l" rtl="0" fontAlgn="base">
        <a:spcBef>
          <a:spcPct val="20000"/>
        </a:spcBef>
        <a:spcAft>
          <a:spcPct val="0"/>
        </a:spcAft>
        <a:buChar char="–"/>
        <a:defRPr>
          <a:solidFill>
            <a:srgbClr val="79551B"/>
          </a:solidFill>
          <a:latin typeface="+mn-lt"/>
        </a:defRPr>
      </a:lvl4pPr>
      <a:lvl5pPr marL="2057400" indent="-228600" algn="l" rtl="0" fontAlgn="base">
        <a:spcBef>
          <a:spcPct val="20000"/>
        </a:spcBef>
        <a:spcAft>
          <a:spcPct val="0"/>
        </a:spcAft>
        <a:buChar char="»"/>
        <a:defRPr sz="1600">
          <a:solidFill>
            <a:srgbClr val="79551B"/>
          </a:solidFill>
          <a:latin typeface="+mn-lt"/>
        </a:defRPr>
      </a:lvl5pPr>
      <a:lvl6pPr marL="2514600" indent="-228600" algn="l" rtl="0" fontAlgn="base">
        <a:spcBef>
          <a:spcPct val="20000"/>
        </a:spcBef>
        <a:spcAft>
          <a:spcPct val="0"/>
        </a:spcAft>
        <a:buChar char="»"/>
        <a:defRPr sz="1600">
          <a:solidFill>
            <a:srgbClr val="79551B"/>
          </a:solidFill>
          <a:latin typeface="+mn-lt"/>
        </a:defRPr>
      </a:lvl6pPr>
      <a:lvl7pPr marL="2971800" indent="-228600" algn="l" rtl="0" fontAlgn="base">
        <a:spcBef>
          <a:spcPct val="20000"/>
        </a:spcBef>
        <a:spcAft>
          <a:spcPct val="0"/>
        </a:spcAft>
        <a:buChar char="»"/>
        <a:defRPr sz="1600">
          <a:solidFill>
            <a:srgbClr val="79551B"/>
          </a:solidFill>
          <a:latin typeface="+mn-lt"/>
        </a:defRPr>
      </a:lvl7pPr>
      <a:lvl8pPr marL="3429000" indent="-228600" algn="l" rtl="0" fontAlgn="base">
        <a:spcBef>
          <a:spcPct val="20000"/>
        </a:spcBef>
        <a:spcAft>
          <a:spcPct val="0"/>
        </a:spcAft>
        <a:buChar char="»"/>
        <a:defRPr sz="1600">
          <a:solidFill>
            <a:srgbClr val="79551B"/>
          </a:solidFill>
          <a:latin typeface="+mn-lt"/>
        </a:defRPr>
      </a:lvl8pPr>
      <a:lvl9pPr marL="3886200" indent="-228600" algn="l" rtl="0" fontAlgn="base">
        <a:spcBef>
          <a:spcPct val="20000"/>
        </a:spcBef>
        <a:spcAft>
          <a:spcPct val="0"/>
        </a:spcAft>
        <a:buChar char="»"/>
        <a:defRPr sz="1600">
          <a:solidFill>
            <a:srgbClr val="79551B"/>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bwMode="auto">
          <a:xfrm>
            <a:off x="2667000" y="1219200"/>
            <a:ext cx="6245225" cy="4419600"/>
          </a:xfrm>
          <a:prstGeom prst="rect">
            <a:avLst/>
          </a:prstGeom>
          <a:solidFill>
            <a:schemeClr val="tx1"/>
          </a:solidFill>
          <a:ln w="15875">
            <a:solidFill>
              <a:srgbClr val="333399"/>
            </a:solidFill>
            <a:miter lim="800000"/>
            <a:headEnd/>
            <a:tailEnd/>
          </a:ln>
          <a:effectLst/>
        </p:spPr>
        <p:txBody>
          <a:bodyPr vert="horz" wrap="square" lIns="91440" tIns="45720" rIns="91440" bIns="45720" numCol="1" anchor="t" anchorCtr="0" compatLnSpc="1">
            <a:prstTxWarp prst="textNoShape">
              <a:avLst/>
            </a:prstTxWarp>
          </a:bodyPr>
          <a:lstStyle/>
          <a:p>
            <a:pPr lvl="0"/>
            <a:endParaRPr lang="it-IT" smtClean="0"/>
          </a:p>
        </p:txBody>
      </p:sp>
      <p:sp>
        <p:nvSpPr>
          <p:cNvPr id="3077" name="Rectangle 5"/>
          <p:cNvSpPr>
            <a:spLocks noGrp="1" noChangeArrowheads="1"/>
          </p:cNvSpPr>
          <p:nvPr>
            <p:ph type="ftr" sz="quarter" idx="3"/>
          </p:nvPr>
        </p:nvSpPr>
        <p:spPr bwMode="auto">
          <a:xfrm>
            <a:off x="1524000" y="5867400"/>
            <a:ext cx="7010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i="1">
                <a:solidFill>
                  <a:srgbClr val="79551B"/>
                </a:solidFill>
                <a:latin typeface="+mn-lt"/>
              </a:defRPr>
            </a:lvl1pPr>
          </a:lstStyle>
          <a:p>
            <a:pPr fontAlgn="base">
              <a:spcBef>
                <a:spcPct val="0"/>
              </a:spcBef>
              <a:spcAft>
                <a:spcPct val="0"/>
              </a:spcAft>
            </a:pPr>
            <a:r>
              <a:rPr lang="it-IT" smtClean="0"/>
              <a:t>Sociologia e politiche del controllo sociale</a:t>
            </a:r>
          </a:p>
        </p:txBody>
      </p:sp>
      <p:sp>
        <p:nvSpPr>
          <p:cNvPr id="3081" name="Text Box 9"/>
          <p:cNvSpPr txBox="1">
            <a:spLocks noChangeArrowheads="1"/>
          </p:cNvSpPr>
          <p:nvPr userDrawn="1"/>
        </p:nvSpPr>
        <p:spPr bwMode="auto">
          <a:xfrm>
            <a:off x="2590800" y="609600"/>
            <a:ext cx="7467600" cy="579438"/>
          </a:xfrm>
          <a:prstGeom prst="rect">
            <a:avLst/>
          </a:prstGeom>
          <a:noFill/>
          <a:ln w="9525">
            <a:noFill/>
            <a:miter lim="800000"/>
            <a:headEnd/>
            <a:tailEnd/>
          </a:ln>
          <a:effectLst/>
        </p:spPr>
        <p:txBody>
          <a:bodyPr>
            <a:spAutoFit/>
          </a:bodyPr>
          <a:lstStyle/>
          <a:p>
            <a:pPr fontAlgn="base">
              <a:spcBef>
                <a:spcPct val="50000"/>
              </a:spcBef>
              <a:spcAft>
                <a:spcPct val="0"/>
              </a:spcAft>
            </a:pPr>
            <a:r>
              <a:rPr lang="it-IT" sz="3200" smtClean="0">
                <a:solidFill>
                  <a:srgbClr val="0000FF"/>
                </a:solidFill>
              </a:rPr>
              <a:t>Teoria della</a:t>
            </a:r>
            <a:r>
              <a:rPr lang="it-IT" sz="3200" i="1" smtClean="0">
                <a:solidFill>
                  <a:srgbClr val="0000FF"/>
                </a:solidFill>
              </a:rPr>
              <a:t> broken window</a:t>
            </a:r>
          </a:p>
        </p:txBody>
      </p:sp>
      <p:sp>
        <p:nvSpPr>
          <p:cNvPr id="3082" name="Text Box 10"/>
          <p:cNvSpPr txBox="1">
            <a:spLocks noChangeArrowheads="1"/>
          </p:cNvSpPr>
          <p:nvPr userDrawn="1"/>
        </p:nvSpPr>
        <p:spPr bwMode="auto">
          <a:xfrm>
            <a:off x="8458200" y="5867400"/>
            <a:ext cx="457200" cy="244475"/>
          </a:xfrm>
          <a:prstGeom prst="rect">
            <a:avLst/>
          </a:prstGeom>
          <a:noFill/>
          <a:ln w="9525">
            <a:noFill/>
            <a:miter lim="800000"/>
            <a:headEnd/>
            <a:tailEnd/>
          </a:ln>
          <a:effectLst/>
        </p:spPr>
        <p:txBody>
          <a:bodyPr>
            <a:spAutoFit/>
          </a:bodyPr>
          <a:lstStyle/>
          <a:p>
            <a:pPr algn="ctr" fontAlgn="base">
              <a:spcBef>
                <a:spcPct val="50000"/>
              </a:spcBef>
              <a:spcAft>
                <a:spcPct val="0"/>
              </a:spcAft>
            </a:pPr>
            <a:fld id="{40C41C1F-B7E3-4A56-8391-E329E052AF3E}" type="slidenum">
              <a:rPr lang="it-IT" sz="1000" b="1" smtClean="0">
                <a:solidFill>
                  <a:srgbClr val="800000"/>
                </a:solidFill>
              </a:rPr>
              <a:pPr algn="ctr" fontAlgn="base">
                <a:spcBef>
                  <a:spcPct val="50000"/>
                </a:spcBef>
                <a:spcAft>
                  <a:spcPct val="0"/>
                </a:spcAft>
              </a:pPr>
              <a:t>‹N›</a:t>
            </a:fld>
            <a:endParaRPr lang="it-IT" sz="1000" b="1" smtClean="0">
              <a:solidFill>
                <a:srgbClr val="800000"/>
              </a:solidFill>
            </a:endParaRPr>
          </a:p>
        </p:txBody>
      </p:sp>
      <p:pic>
        <p:nvPicPr>
          <p:cNvPr id="3083" name="Picture 11" descr="finestra 1"/>
          <p:cNvPicPr>
            <a:picLocks noChangeAspect="1" noChangeArrowheads="1"/>
          </p:cNvPicPr>
          <p:nvPr userDrawn="1"/>
        </p:nvPicPr>
        <p:blipFill>
          <a:blip r:embed="rId3" cstate="print"/>
          <a:srcRect/>
          <a:stretch>
            <a:fillRect/>
          </a:stretch>
        </p:blipFill>
        <p:spPr bwMode="auto">
          <a:xfrm>
            <a:off x="0" y="0"/>
            <a:ext cx="2597150" cy="6858000"/>
          </a:xfrm>
          <a:prstGeom prst="rect">
            <a:avLst/>
          </a:prstGeom>
          <a:noFill/>
        </p:spPr>
      </p:pic>
    </p:spTree>
  </p:cSld>
  <p:clrMap bg1="dk2" tx1="lt1" bg2="dk1" tx2="lt2" accent1="accent1" accent2="accent2" accent3="accent3" accent4="accent4" accent5="accent5" accent6="accent6" hlink="hlink" folHlink="folHlink"/>
  <p:sldLayoutIdLst>
    <p:sldLayoutId id="2147483669" r:id="rId1"/>
  </p:sldLayoutIdLst>
  <p:hf sldNum="0" hdr="0" dt="0"/>
  <p:txStyles>
    <p:titleStyle>
      <a:lvl1pPr algn="l" rtl="0" fontAlgn="base">
        <a:spcBef>
          <a:spcPct val="0"/>
        </a:spcBef>
        <a:spcAft>
          <a:spcPct val="0"/>
        </a:spcAft>
        <a:defRPr sz="3200" i="1">
          <a:solidFill>
            <a:srgbClr val="79551B"/>
          </a:solidFill>
          <a:latin typeface="+mj-lt"/>
          <a:ea typeface="+mj-ea"/>
          <a:cs typeface="+mj-cs"/>
        </a:defRPr>
      </a:lvl1pPr>
      <a:lvl2pPr algn="l" rtl="0" fontAlgn="base">
        <a:spcBef>
          <a:spcPct val="0"/>
        </a:spcBef>
        <a:spcAft>
          <a:spcPct val="0"/>
        </a:spcAft>
        <a:defRPr sz="3200" i="1">
          <a:solidFill>
            <a:srgbClr val="79551B"/>
          </a:solidFill>
          <a:latin typeface="Palatino Linotype" pitchFamily="18" charset="0"/>
        </a:defRPr>
      </a:lvl2pPr>
      <a:lvl3pPr algn="l" rtl="0" fontAlgn="base">
        <a:spcBef>
          <a:spcPct val="0"/>
        </a:spcBef>
        <a:spcAft>
          <a:spcPct val="0"/>
        </a:spcAft>
        <a:defRPr sz="3200" i="1">
          <a:solidFill>
            <a:srgbClr val="79551B"/>
          </a:solidFill>
          <a:latin typeface="Palatino Linotype" pitchFamily="18" charset="0"/>
        </a:defRPr>
      </a:lvl3pPr>
      <a:lvl4pPr algn="l" rtl="0" fontAlgn="base">
        <a:spcBef>
          <a:spcPct val="0"/>
        </a:spcBef>
        <a:spcAft>
          <a:spcPct val="0"/>
        </a:spcAft>
        <a:defRPr sz="3200" i="1">
          <a:solidFill>
            <a:srgbClr val="79551B"/>
          </a:solidFill>
          <a:latin typeface="Palatino Linotype" pitchFamily="18" charset="0"/>
        </a:defRPr>
      </a:lvl4pPr>
      <a:lvl5pPr algn="l" rtl="0" fontAlgn="base">
        <a:spcBef>
          <a:spcPct val="0"/>
        </a:spcBef>
        <a:spcAft>
          <a:spcPct val="0"/>
        </a:spcAft>
        <a:defRPr sz="3200" i="1">
          <a:solidFill>
            <a:srgbClr val="79551B"/>
          </a:solidFill>
          <a:latin typeface="Palatino Linotype" pitchFamily="18" charset="0"/>
        </a:defRPr>
      </a:lvl5pPr>
      <a:lvl6pPr marL="457200" algn="l" rtl="0" fontAlgn="base">
        <a:spcBef>
          <a:spcPct val="0"/>
        </a:spcBef>
        <a:spcAft>
          <a:spcPct val="0"/>
        </a:spcAft>
        <a:defRPr sz="3200" i="1">
          <a:solidFill>
            <a:srgbClr val="79551B"/>
          </a:solidFill>
          <a:latin typeface="Palatino Linotype" pitchFamily="18" charset="0"/>
        </a:defRPr>
      </a:lvl6pPr>
      <a:lvl7pPr marL="914400" algn="l" rtl="0" fontAlgn="base">
        <a:spcBef>
          <a:spcPct val="0"/>
        </a:spcBef>
        <a:spcAft>
          <a:spcPct val="0"/>
        </a:spcAft>
        <a:defRPr sz="3200" i="1">
          <a:solidFill>
            <a:srgbClr val="79551B"/>
          </a:solidFill>
          <a:latin typeface="Palatino Linotype" pitchFamily="18" charset="0"/>
        </a:defRPr>
      </a:lvl7pPr>
      <a:lvl8pPr marL="1371600" algn="l" rtl="0" fontAlgn="base">
        <a:spcBef>
          <a:spcPct val="0"/>
        </a:spcBef>
        <a:spcAft>
          <a:spcPct val="0"/>
        </a:spcAft>
        <a:defRPr sz="3200" i="1">
          <a:solidFill>
            <a:srgbClr val="79551B"/>
          </a:solidFill>
          <a:latin typeface="Palatino Linotype" pitchFamily="18" charset="0"/>
        </a:defRPr>
      </a:lvl8pPr>
      <a:lvl9pPr marL="1828800" algn="l" rtl="0" fontAlgn="base">
        <a:spcBef>
          <a:spcPct val="0"/>
        </a:spcBef>
        <a:spcAft>
          <a:spcPct val="0"/>
        </a:spcAft>
        <a:defRPr sz="3200" i="1">
          <a:solidFill>
            <a:srgbClr val="79551B"/>
          </a:solidFill>
          <a:latin typeface="Palatino Linotype" pitchFamily="18" charset="0"/>
        </a:defRPr>
      </a:lvl9pPr>
    </p:titleStyle>
    <p:bodyStyle>
      <a:lvl1pPr marL="342900" indent="-342900" algn="l" rtl="0" fontAlgn="base">
        <a:spcBef>
          <a:spcPct val="20000"/>
        </a:spcBef>
        <a:spcAft>
          <a:spcPct val="0"/>
        </a:spcAft>
        <a:defRPr sz="2400">
          <a:solidFill>
            <a:srgbClr val="080808"/>
          </a:solidFill>
          <a:latin typeface="+mn-lt"/>
          <a:ea typeface="+mn-ea"/>
          <a:cs typeface="+mn-cs"/>
        </a:defRPr>
      </a:lvl1pPr>
      <a:lvl2pPr marL="742950" indent="-285750" algn="l" rtl="0" fontAlgn="base">
        <a:spcBef>
          <a:spcPct val="20000"/>
        </a:spcBef>
        <a:spcAft>
          <a:spcPct val="0"/>
        </a:spcAft>
        <a:buChar char="–"/>
        <a:defRPr sz="2400">
          <a:solidFill>
            <a:srgbClr val="79551B"/>
          </a:solidFill>
          <a:latin typeface="+mn-lt"/>
        </a:defRPr>
      </a:lvl2pPr>
      <a:lvl3pPr marL="1143000" indent="-228600" algn="l" rtl="0" fontAlgn="base">
        <a:spcBef>
          <a:spcPct val="20000"/>
        </a:spcBef>
        <a:spcAft>
          <a:spcPct val="0"/>
        </a:spcAft>
        <a:buChar char="•"/>
        <a:defRPr sz="2000">
          <a:solidFill>
            <a:srgbClr val="79551B"/>
          </a:solidFill>
          <a:latin typeface="+mn-lt"/>
        </a:defRPr>
      </a:lvl3pPr>
      <a:lvl4pPr marL="1600200" indent="-228600" algn="l" rtl="0" fontAlgn="base">
        <a:spcBef>
          <a:spcPct val="20000"/>
        </a:spcBef>
        <a:spcAft>
          <a:spcPct val="0"/>
        </a:spcAft>
        <a:buChar char="–"/>
        <a:defRPr>
          <a:solidFill>
            <a:srgbClr val="79551B"/>
          </a:solidFill>
          <a:latin typeface="+mn-lt"/>
        </a:defRPr>
      </a:lvl4pPr>
      <a:lvl5pPr marL="2057400" indent="-228600" algn="l" rtl="0" fontAlgn="base">
        <a:spcBef>
          <a:spcPct val="20000"/>
        </a:spcBef>
        <a:spcAft>
          <a:spcPct val="0"/>
        </a:spcAft>
        <a:buChar char="»"/>
        <a:defRPr sz="1600">
          <a:solidFill>
            <a:srgbClr val="79551B"/>
          </a:solidFill>
          <a:latin typeface="+mn-lt"/>
        </a:defRPr>
      </a:lvl5pPr>
      <a:lvl6pPr marL="2514600" indent="-228600" algn="l" rtl="0" fontAlgn="base">
        <a:spcBef>
          <a:spcPct val="20000"/>
        </a:spcBef>
        <a:spcAft>
          <a:spcPct val="0"/>
        </a:spcAft>
        <a:buChar char="»"/>
        <a:defRPr sz="1600">
          <a:solidFill>
            <a:srgbClr val="79551B"/>
          </a:solidFill>
          <a:latin typeface="+mn-lt"/>
        </a:defRPr>
      </a:lvl6pPr>
      <a:lvl7pPr marL="2971800" indent="-228600" algn="l" rtl="0" fontAlgn="base">
        <a:spcBef>
          <a:spcPct val="20000"/>
        </a:spcBef>
        <a:spcAft>
          <a:spcPct val="0"/>
        </a:spcAft>
        <a:buChar char="»"/>
        <a:defRPr sz="1600">
          <a:solidFill>
            <a:srgbClr val="79551B"/>
          </a:solidFill>
          <a:latin typeface="+mn-lt"/>
        </a:defRPr>
      </a:lvl7pPr>
      <a:lvl8pPr marL="3429000" indent="-228600" algn="l" rtl="0" fontAlgn="base">
        <a:spcBef>
          <a:spcPct val="20000"/>
        </a:spcBef>
        <a:spcAft>
          <a:spcPct val="0"/>
        </a:spcAft>
        <a:buChar char="»"/>
        <a:defRPr sz="1600">
          <a:solidFill>
            <a:srgbClr val="79551B"/>
          </a:solidFill>
          <a:latin typeface="+mn-lt"/>
        </a:defRPr>
      </a:lvl8pPr>
      <a:lvl9pPr marL="3886200" indent="-228600" algn="l" rtl="0" fontAlgn="base">
        <a:spcBef>
          <a:spcPct val="20000"/>
        </a:spcBef>
        <a:spcAft>
          <a:spcPct val="0"/>
        </a:spcAft>
        <a:buChar char="»"/>
        <a:defRPr sz="1600">
          <a:solidFill>
            <a:srgbClr val="79551B"/>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2.xml"/><Relationship Id="rId5" Type="http://schemas.openxmlformats.org/officeDocument/2006/relationships/image" Target="../media/image21.jpeg"/><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2.jpeg"/><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2.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6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40.jpeg"/></Relationships>
</file>

<file path=ppt/slides/_rels/slide6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2.xml"/><Relationship Id="rId5" Type="http://schemas.openxmlformats.org/officeDocument/2006/relationships/image" Target="../media/image44.jpeg"/><Relationship Id="rId4" Type="http://schemas.openxmlformats.org/officeDocument/2006/relationships/image" Target="../media/image43.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0000" r="-10000"/>
          </a:stretch>
        </a:blipFill>
        <a:effectLst/>
      </p:bgPr>
    </p:bg>
    <p:spTree>
      <p:nvGrpSpPr>
        <p:cNvPr id="1" name=""/>
        <p:cNvGrpSpPr/>
        <p:nvPr/>
      </p:nvGrpSpPr>
      <p:grpSpPr>
        <a:xfrm>
          <a:off x="0" y="0"/>
          <a:ext cx="0" cy="0"/>
          <a:chOff x="0" y="0"/>
          <a:chExt cx="0" cy="0"/>
        </a:xfrm>
      </p:grpSpPr>
      <p:sp>
        <p:nvSpPr>
          <p:cNvPr id="2" name="Rettangolo 1"/>
          <p:cNvSpPr/>
          <p:nvPr/>
        </p:nvSpPr>
        <p:spPr>
          <a:xfrm>
            <a:off x="467544" y="188640"/>
            <a:ext cx="8208912" cy="2862322"/>
          </a:xfrm>
          <a:prstGeom prst="rect">
            <a:avLst/>
          </a:prstGeom>
        </p:spPr>
        <p:txBody>
          <a:bodyPr wrap="square">
            <a:spAutoFit/>
          </a:bodyPr>
          <a:lstStyle/>
          <a:p>
            <a:pPr algn="ctr"/>
            <a:r>
              <a:rPr lang="it-IT" sz="5400" b="1" dirty="0" smtClean="0">
                <a:solidFill>
                  <a:schemeClr val="bg1"/>
                </a:solidFill>
                <a:effectLst>
                  <a:outerShdw blurRad="38100" dist="38100" dir="2700000" algn="tl">
                    <a:srgbClr val="000000">
                      <a:alpha val="43137"/>
                    </a:srgbClr>
                  </a:outerShdw>
                </a:effectLst>
                <a:latin typeface="Gabriola" pitchFamily="82" charset="0"/>
              </a:rPr>
              <a:t>Prof. Monica </a:t>
            </a:r>
            <a:r>
              <a:rPr lang="it-IT" sz="5400" b="1" dirty="0" err="1" smtClean="0">
                <a:solidFill>
                  <a:schemeClr val="bg1"/>
                </a:solidFill>
                <a:effectLst>
                  <a:outerShdw blurRad="38100" dist="38100" dir="2700000" algn="tl">
                    <a:srgbClr val="000000">
                      <a:alpha val="43137"/>
                    </a:srgbClr>
                  </a:outerShdw>
                </a:effectLst>
                <a:latin typeface="Gabriola" pitchFamily="82" charset="0"/>
              </a:rPr>
              <a:t>Raiteri</a:t>
            </a:r>
            <a:r>
              <a:rPr lang="it-IT" sz="5400" b="1" dirty="0" smtClean="0">
                <a:solidFill>
                  <a:schemeClr val="bg1"/>
                </a:solidFill>
                <a:effectLst>
                  <a:outerShdw blurRad="38100" dist="38100" dir="2700000" algn="tl">
                    <a:srgbClr val="000000">
                      <a:alpha val="43137"/>
                    </a:srgbClr>
                  </a:outerShdw>
                </a:effectLst>
                <a:latin typeface="Gabriola" pitchFamily="82" charset="0"/>
              </a:rPr>
              <a:t/>
            </a:r>
            <a:br>
              <a:rPr lang="it-IT" sz="5400" b="1" dirty="0" smtClean="0">
                <a:solidFill>
                  <a:schemeClr val="bg1"/>
                </a:solidFill>
                <a:effectLst>
                  <a:outerShdw blurRad="38100" dist="38100" dir="2700000" algn="tl">
                    <a:srgbClr val="000000">
                      <a:alpha val="43137"/>
                    </a:srgbClr>
                  </a:outerShdw>
                </a:effectLst>
                <a:latin typeface="Gabriola" pitchFamily="82" charset="0"/>
              </a:rPr>
            </a:br>
            <a:r>
              <a:rPr lang="it-IT" sz="3200" b="1" dirty="0" smtClean="0">
                <a:solidFill>
                  <a:schemeClr val="bg1"/>
                </a:solidFill>
                <a:effectLst>
                  <a:outerShdw blurRad="38100" dist="38100" dir="2700000" algn="tl">
                    <a:srgbClr val="000000">
                      <a:alpha val="43137"/>
                    </a:srgbClr>
                  </a:outerShdw>
                </a:effectLst>
                <a:latin typeface="Gabriola" pitchFamily="82" charset="0"/>
              </a:rPr>
              <a:t>raiteri@unimc.it</a:t>
            </a:r>
            <a:r>
              <a:rPr lang="it-IT" sz="5400" b="1" dirty="0" smtClean="0">
                <a:solidFill>
                  <a:schemeClr val="bg1"/>
                </a:solidFill>
                <a:effectLst>
                  <a:outerShdw blurRad="38100" dist="38100" dir="2700000" algn="tl">
                    <a:srgbClr val="000000">
                      <a:alpha val="43137"/>
                    </a:srgbClr>
                  </a:outerShdw>
                </a:effectLst>
                <a:latin typeface="Gabriola" pitchFamily="82" charset="0"/>
              </a:rPr>
              <a:t/>
            </a:r>
            <a:br>
              <a:rPr lang="it-IT" sz="5400" b="1" dirty="0" smtClean="0">
                <a:solidFill>
                  <a:schemeClr val="bg1"/>
                </a:solidFill>
                <a:effectLst>
                  <a:outerShdw blurRad="38100" dist="38100" dir="2700000" algn="tl">
                    <a:srgbClr val="000000">
                      <a:alpha val="43137"/>
                    </a:srgbClr>
                  </a:outerShdw>
                </a:effectLst>
                <a:latin typeface="Gabriola" pitchFamily="82" charset="0"/>
              </a:rPr>
            </a:br>
            <a:r>
              <a:rPr lang="it-IT" sz="4000" b="1" dirty="0" smtClean="0">
                <a:solidFill>
                  <a:schemeClr val="bg1"/>
                </a:solidFill>
                <a:effectLst>
                  <a:outerShdw blurRad="38100" dist="38100" dir="2700000" algn="tl">
                    <a:srgbClr val="000000">
                      <a:alpha val="43137"/>
                    </a:srgbClr>
                  </a:outerShdw>
                </a:effectLst>
                <a:latin typeface="Gabriola" pitchFamily="82" charset="0"/>
              </a:rPr>
              <a:t>http://docenti.unimc.it/docenti/monica-raiteri</a:t>
            </a:r>
            <a:r>
              <a:rPr lang="it-IT" sz="5400" b="1" dirty="0" smtClean="0">
                <a:solidFill>
                  <a:schemeClr val="bg1"/>
                </a:solidFill>
                <a:effectLst>
                  <a:outerShdw blurRad="38100" dist="38100" dir="2700000" algn="tl">
                    <a:srgbClr val="000000">
                      <a:alpha val="43137"/>
                    </a:srgbClr>
                  </a:outerShdw>
                </a:effectLst>
                <a:latin typeface="Gabriola" pitchFamily="82" charset="0"/>
              </a:rPr>
              <a:t/>
            </a:r>
            <a:br>
              <a:rPr lang="it-IT" sz="5400" b="1" dirty="0" smtClean="0">
                <a:solidFill>
                  <a:schemeClr val="bg1"/>
                </a:solidFill>
                <a:effectLst>
                  <a:outerShdw blurRad="38100" dist="38100" dir="2700000" algn="tl">
                    <a:srgbClr val="000000">
                      <a:alpha val="43137"/>
                    </a:srgbClr>
                  </a:outerShdw>
                </a:effectLst>
                <a:latin typeface="Gabriola" pitchFamily="82" charset="0"/>
              </a:rPr>
            </a:br>
            <a:endParaRPr lang="it-IT" sz="5400" b="1" dirty="0">
              <a:solidFill>
                <a:schemeClr val="bg1"/>
              </a:solidFill>
              <a:effectLst>
                <a:outerShdw blurRad="38100" dist="38100" dir="2700000" algn="tl">
                  <a:srgbClr val="000000">
                    <a:alpha val="43137"/>
                  </a:srgbClr>
                </a:outerShdw>
              </a:effectLst>
              <a:latin typeface="Gabriola" pitchFamily="82" charset="0"/>
            </a:endParaRPr>
          </a:p>
        </p:txBody>
      </p:sp>
      <p:sp>
        <p:nvSpPr>
          <p:cNvPr id="3" name="CasellaDiTesto 2"/>
          <p:cNvSpPr txBox="1"/>
          <p:nvPr/>
        </p:nvSpPr>
        <p:spPr>
          <a:xfrm>
            <a:off x="395536" y="3284984"/>
            <a:ext cx="8352928" cy="923330"/>
          </a:xfrm>
          <a:prstGeom prst="rect">
            <a:avLst/>
          </a:prstGeom>
          <a:noFill/>
        </p:spPr>
        <p:txBody>
          <a:bodyPr wrap="square" rtlCol="0">
            <a:spAutoFit/>
          </a:bodyPr>
          <a:lstStyle/>
          <a:p>
            <a:pPr algn="ctr"/>
            <a:r>
              <a:rPr lang="it-IT" sz="5400" b="1" dirty="0" smtClean="0">
                <a:solidFill>
                  <a:schemeClr val="bg1"/>
                </a:solidFill>
                <a:effectLst>
                  <a:outerShdw blurRad="38100" dist="38100" dir="2700000" algn="tl">
                    <a:srgbClr val="000000">
                      <a:alpha val="43137"/>
                    </a:srgbClr>
                  </a:outerShdw>
                </a:effectLst>
                <a:latin typeface="Gabriola" pitchFamily="82" charset="0"/>
              </a:rPr>
              <a:t>Le teorie sociologiche della devianza</a:t>
            </a:r>
          </a:p>
        </p:txBody>
      </p:sp>
      <p:sp>
        <p:nvSpPr>
          <p:cNvPr id="4" name="CasellaDiTesto 3"/>
          <p:cNvSpPr txBox="1"/>
          <p:nvPr/>
        </p:nvSpPr>
        <p:spPr>
          <a:xfrm>
            <a:off x="899592" y="6021288"/>
            <a:ext cx="7200800" cy="523220"/>
          </a:xfrm>
          <a:prstGeom prst="rect">
            <a:avLst/>
          </a:prstGeom>
          <a:noFill/>
        </p:spPr>
        <p:txBody>
          <a:bodyPr wrap="square" rtlCol="0">
            <a:spAutoFit/>
          </a:bodyPr>
          <a:lstStyle/>
          <a:p>
            <a:pPr algn="ctr"/>
            <a:r>
              <a:rPr lang="it-IT" sz="2800" b="1" dirty="0" smtClean="0">
                <a:solidFill>
                  <a:schemeClr val="bg1"/>
                </a:solidFill>
                <a:latin typeface="Gabriola" pitchFamily="82" charset="0"/>
              </a:rPr>
              <a:t>Corso di Sociologia e politiche del controllo sociale </a:t>
            </a:r>
            <a:r>
              <a:rPr lang="it-IT" sz="2800" b="1" dirty="0" err="1" smtClean="0">
                <a:solidFill>
                  <a:schemeClr val="bg1"/>
                </a:solidFill>
                <a:latin typeface="Gabriola" pitchFamily="82" charset="0"/>
              </a:rPr>
              <a:t>a.a.</a:t>
            </a:r>
            <a:r>
              <a:rPr lang="it-IT" sz="2800" b="1" dirty="0" smtClean="0">
                <a:solidFill>
                  <a:schemeClr val="bg1"/>
                </a:solidFill>
                <a:latin typeface="Gabriola" pitchFamily="82" charset="0"/>
              </a:rPr>
              <a:t> </a:t>
            </a:r>
            <a:r>
              <a:rPr lang="it-IT" sz="2800" b="1" dirty="0" smtClean="0">
                <a:solidFill>
                  <a:schemeClr val="bg1"/>
                </a:solidFill>
                <a:latin typeface="Gabriola" pitchFamily="82" charset="0"/>
              </a:rPr>
              <a:t>2011-2012</a:t>
            </a:r>
            <a:endParaRPr lang="it-IT" sz="2800" b="1" dirty="0">
              <a:solidFill>
                <a:schemeClr val="bg1"/>
              </a:solidFill>
              <a:latin typeface="Gabriola" pitchFamily="82"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2"/>
          </p:nvPr>
        </p:nvSpPr>
        <p:spPr/>
        <p:txBody>
          <a:bodyPr/>
          <a:lstStyle/>
          <a:p>
            <a:fld id="{25B1BEC0-A0A9-49AB-8D0A-BE2D34DF3DF6}" type="slidenum">
              <a:rPr lang="it-IT" smtClean="0"/>
              <a:pPr/>
              <a:t>2</a:t>
            </a:fld>
            <a:endParaRPr lang="it-IT" dirty="0"/>
          </a:p>
        </p:txBody>
      </p:sp>
      <p:sp>
        <p:nvSpPr>
          <p:cNvPr id="4" name="CasellaDiTesto 3"/>
          <p:cNvSpPr txBox="1"/>
          <p:nvPr/>
        </p:nvSpPr>
        <p:spPr>
          <a:xfrm>
            <a:off x="2339752" y="1052736"/>
            <a:ext cx="4608512" cy="646331"/>
          </a:xfrm>
          <a:prstGeom prst="rect">
            <a:avLst/>
          </a:prstGeom>
          <a:noFill/>
        </p:spPr>
        <p:txBody>
          <a:bodyPr wrap="square" rtlCol="0">
            <a:spAutoFit/>
          </a:bodyPr>
          <a:lstStyle/>
          <a:p>
            <a:pPr algn="ctr"/>
            <a:r>
              <a:rPr lang="it-IT" sz="3600" b="1" dirty="0" smtClean="0">
                <a:effectLst>
                  <a:outerShdw blurRad="38100" dist="38100" dir="2700000" algn="tl">
                    <a:srgbClr val="000000">
                      <a:alpha val="43137"/>
                    </a:srgbClr>
                  </a:outerShdw>
                </a:effectLst>
              </a:rPr>
              <a:t>Anomia</a:t>
            </a:r>
            <a:endParaRPr lang="it-IT" sz="3600" b="1" dirty="0">
              <a:effectLst>
                <a:outerShdw blurRad="38100" dist="38100" dir="2700000" algn="tl">
                  <a:srgbClr val="000000">
                    <a:alpha val="43137"/>
                  </a:srgbClr>
                </a:outerShdw>
              </a:effectLst>
            </a:endParaRPr>
          </a:p>
        </p:txBody>
      </p:sp>
      <p:sp>
        <p:nvSpPr>
          <p:cNvPr id="5" name="CasellaDiTesto 4"/>
          <p:cNvSpPr txBox="1"/>
          <p:nvPr/>
        </p:nvSpPr>
        <p:spPr>
          <a:xfrm>
            <a:off x="611560" y="1772816"/>
            <a:ext cx="7992888" cy="3754874"/>
          </a:xfrm>
          <a:prstGeom prst="rect">
            <a:avLst/>
          </a:prstGeom>
          <a:noFill/>
        </p:spPr>
        <p:txBody>
          <a:bodyPr wrap="square" rtlCol="0">
            <a:spAutoFit/>
          </a:bodyPr>
          <a:lstStyle/>
          <a:p>
            <a:pPr>
              <a:spcBef>
                <a:spcPts val="1200"/>
              </a:spcBef>
              <a:buClr>
                <a:srgbClr val="FF0000"/>
              </a:buClr>
              <a:buFont typeface="Courier New" pitchFamily="49" charset="0"/>
              <a:buChar char="o"/>
            </a:pPr>
            <a:r>
              <a:rPr lang="it-IT" dirty="0" smtClean="0"/>
              <a:t>   Carenza o assenza </a:t>
            </a:r>
            <a:r>
              <a:rPr lang="it-IT" dirty="0" smtClean="0">
                <a:latin typeface="Baskerville Old Face" pitchFamily="18" charset="0"/>
              </a:rPr>
              <a:t>di</a:t>
            </a:r>
            <a:r>
              <a:rPr lang="it-IT" dirty="0" smtClean="0"/>
              <a:t> norme atte a regolare il comportamento sociale di individui o collettività (stato oggettivo di carenza normativa)</a:t>
            </a:r>
          </a:p>
          <a:p>
            <a:pPr>
              <a:spcBef>
                <a:spcPts val="1200"/>
              </a:spcBef>
              <a:buClr>
                <a:srgbClr val="FF0000"/>
              </a:buClr>
              <a:buFont typeface="Courier New" pitchFamily="49" charset="0"/>
              <a:buChar char="o"/>
            </a:pPr>
            <a:r>
              <a:rPr lang="it-IT" dirty="0" smtClean="0"/>
              <a:t>   Senofonte: situazioni di illegalità o elusione della legge</a:t>
            </a:r>
          </a:p>
          <a:p>
            <a:pPr>
              <a:spcBef>
                <a:spcPts val="1200"/>
              </a:spcBef>
              <a:buClr>
                <a:srgbClr val="FF0000"/>
              </a:buClr>
              <a:buFont typeface="Courier New" pitchFamily="49" charset="0"/>
              <a:buChar char="o"/>
            </a:pPr>
            <a:r>
              <a:rPr lang="it-IT" dirty="0" smtClean="0"/>
              <a:t>   Inizio del ‘600: infrazione della legge divina (stato soggettivo)</a:t>
            </a:r>
          </a:p>
          <a:p>
            <a:pPr>
              <a:spcBef>
                <a:spcPts val="1200"/>
              </a:spcBef>
              <a:buClr>
                <a:srgbClr val="FF0000"/>
              </a:buClr>
              <a:buFont typeface="Courier New" pitchFamily="49" charset="0"/>
              <a:buChar char="o"/>
            </a:pPr>
            <a:r>
              <a:rPr lang="it-IT" dirty="0" smtClean="0"/>
              <a:t>   </a:t>
            </a:r>
            <a:r>
              <a:rPr lang="it-IT" dirty="0" err="1" smtClean="0"/>
              <a:t>Durkheim</a:t>
            </a:r>
            <a:r>
              <a:rPr lang="it-IT" dirty="0" smtClean="0"/>
              <a:t>: 	La divisione del lavoro sociale (1893)</a:t>
            </a:r>
          </a:p>
          <a:p>
            <a:pPr>
              <a:spcBef>
                <a:spcPts val="1200"/>
              </a:spcBef>
              <a:buClr>
                <a:srgbClr val="FF0000"/>
              </a:buClr>
            </a:pPr>
            <a:r>
              <a:rPr lang="it-IT" dirty="0" smtClean="0"/>
              <a:t>		Il suicidio (1897)</a:t>
            </a:r>
          </a:p>
          <a:p>
            <a:pPr>
              <a:buClr>
                <a:srgbClr val="FF0000"/>
              </a:buClr>
            </a:pPr>
            <a:r>
              <a:rPr lang="it-IT" dirty="0" smtClean="0"/>
              <a:t>	mancanza di norme sociali atte a mantenere entro limiti appropriati il 	comportamento dell’individuo</a:t>
            </a:r>
          </a:p>
          <a:p>
            <a:pPr>
              <a:buClr>
                <a:srgbClr val="FF0000"/>
              </a:buClr>
            </a:pPr>
            <a:r>
              <a:rPr lang="it-IT" dirty="0" smtClean="0"/>
              <a:t>	Si tratta di una caratteristica oggettiva del sistema culturale, e non di 	reazioni individuali</a:t>
            </a:r>
          </a:p>
          <a:p>
            <a:r>
              <a:rPr lang="it-IT" dirty="0" smtClean="0"/>
              <a:t>		</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gnaposto numero diapositiva 4"/>
          <p:cNvSpPr>
            <a:spLocks noGrp="1"/>
          </p:cNvSpPr>
          <p:nvPr>
            <p:ph type="sldNum" sz="quarter" idx="12"/>
          </p:nvPr>
        </p:nvSpPr>
        <p:spPr/>
        <p:txBody>
          <a:bodyPr/>
          <a:lstStyle/>
          <a:p>
            <a:fld id="{4905FB4D-A55D-4E40-8B98-F87B7326D747}" type="slidenum">
              <a:rPr lang="it-IT"/>
              <a:pPr/>
              <a:t>3</a:t>
            </a:fld>
            <a:endParaRPr lang="it-IT"/>
          </a:p>
        </p:txBody>
      </p:sp>
      <p:sp>
        <p:nvSpPr>
          <p:cNvPr id="12292" name="Rectangle 4" descr="Marmo bianco"/>
          <p:cNvSpPr>
            <a:spLocks noGrp="1" noChangeArrowheads="1"/>
          </p:cNvSpPr>
          <p:nvPr>
            <p:ph type="title" idx="4294967295"/>
          </p:nvPr>
        </p:nvSpPr>
        <p:spPr>
          <a:xfrm>
            <a:off x="539552" y="836712"/>
            <a:ext cx="8229600" cy="1143000"/>
          </a:xfrm>
        </p:spPr>
        <p:txBody>
          <a:bodyPr/>
          <a:lstStyle/>
          <a:p>
            <a:r>
              <a:rPr lang="it-IT" dirty="0" err="1"/>
              <a:t>Talcott</a:t>
            </a:r>
            <a:r>
              <a:rPr lang="it-IT" dirty="0"/>
              <a:t> </a:t>
            </a:r>
            <a:r>
              <a:rPr lang="it-IT" dirty="0" err="1"/>
              <a:t>Parsons</a:t>
            </a:r>
            <a:r>
              <a:rPr lang="it-IT" dirty="0"/>
              <a:t> (1951)</a:t>
            </a:r>
          </a:p>
        </p:txBody>
      </p:sp>
      <p:sp>
        <p:nvSpPr>
          <p:cNvPr id="12293" name="Text Box 5"/>
          <p:cNvSpPr txBox="1">
            <a:spLocks noChangeArrowheads="1"/>
          </p:cNvSpPr>
          <p:nvPr/>
        </p:nvSpPr>
        <p:spPr bwMode="auto">
          <a:xfrm>
            <a:off x="684213" y="2133600"/>
            <a:ext cx="7775575" cy="457200"/>
          </a:xfrm>
          <a:prstGeom prst="rect">
            <a:avLst/>
          </a:prstGeom>
          <a:noFill/>
          <a:ln w="9525">
            <a:noFill/>
            <a:miter lim="800000"/>
            <a:headEnd/>
            <a:tailEnd/>
          </a:ln>
          <a:effectLst/>
        </p:spPr>
        <p:txBody>
          <a:bodyPr>
            <a:spAutoFit/>
          </a:bodyPr>
          <a:lstStyle/>
          <a:p>
            <a:pPr>
              <a:spcBef>
                <a:spcPct val="50000"/>
              </a:spcBef>
            </a:pPr>
            <a:endParaRPr lang="it-IT"/>
          </a:p>
        </p:txBody>
      </p:sp>
      <p:sp>
        <p:nvSpPr>
          <p:cNvPr id="12294" name="Line 6"/>
          <p:cNvSpPr>
            <a:spLocks noChangeShapeType="1"/>
          </p:cNvSpPr>
          <p:nvPr/>
        </p:nvSpPr>
        <p:spPr bwMode="auto">
          <a:xfrm>
            <a:off x="827088" y="2349500"/>
            <a:ext cx="7416800" cy="0"/>
          </a:xfrm>
          <a:prstGeom prst="line">
            <a:avLst/>
          </a:prstGeom>
          <a:noFill/>
          <a:ln w="76200">
            <a:solidFill>
              <a:srgbClr val="000080"/>
            </a:solidFill>
            <a:round/>
            <a:headEnd type="oval" w="med" len="med"/>
            <a:tailEnd type="oval" w="med" len="med"/>
          </a:ln>
          <a:effectLst/>
        </p:spPr>
        <p:txBody>
          <a:bodyPr/>
          <a:lstStyle/>
          <a:p>
            <a:endParaRPr lang="it-IT"/>
          </a:p>
        </p:txBody>
      </p:sp>
      <p:sp>
        <p:nvSpPr>
          <p:cNvPr id="12295" name="Text Box 7"/>
          <p:cNvSpPr txBox="1">
            <a:spLocks noChangeArrowheads="1"/>
          </p:cNvSpPr>
          <p:nvPr/>
        </p:nvSpPr>
        <p:spPr bwMode="auto">
          <a:xfrm>
            <a:off x="395288" y="2781300"/>
            <a:ext cx="4032250" cy="1004888"/>
          </a:xfrm>
          <a:prstGeom prst="rect">
            <a:avLst/>
          </a:prstGeom>
          <a:noFill/>
          <a:ln w="9525">
            <a:noFill/>
            <a:miter lim="800000"/>
            <a:headEnd/>
            <a:tailEnd/>
          </a:ln>
          <a:effectLst/>
        </p:spPr>
        <p:txBody>
          <a:bodyPr>
            <a:spAutoFit/>
          </a:bodyPr>
          <a:lstStyle/>
          <a:p>
            <a:pPr>
              <a:spcBef>
                <a:spcPct val="50000"/>
              </a:spcBef>
            </a:pPr>
            <a:r>
              <a:rPr lang="it-IT" i="1" dirty="0">
                <a:effectLst>
                  <a:outerShdw blurRad="38100" dist="38100" dir="2700000" algn="tl">
                    <a:srgbClr val="C0C0C0"/>
                  </a:outerShdw>
                </a:effectLst>
              </a:rPr>
              <a:t>Ordine normativo</a:t>
            </a:r>
          </a:p>
          <a:p>
            <a:pPr>
              <a:spcBef>
                <a:spcPct val="50000"/>
              </a:spcBef>
            </a:pPr>
            <a:r>
              <a:rPr lang="it-IT" dirty="0"/>
              <a:t>Completa istituzionalizzazione</a:t>
            </a:r>
          </a:p>
        </p:txBody>
      </p:sp>
      <p:sp>
        <p:nvSpPr>
          <p:cNvPr id="12296" name="Text Box 8"/>
          <p:cNvSpPr txBox="1">
            <a:spLocks noChangeArrowheads="1"/>
          </p:cNvSpPr>
          <p:nvPr/>
        </p:nvSpPr>
        <p:spPr bwMode="auto">
          <a:xfrm>
            <a:off x="6948488" y="2636838"/>
            <a:ext cx="1943100" cy="579437"/>
          </a:xfrm>
          <a:prstGeom prst="rect">
            <a:avLst/>
          </a:prstGeom>
          <a:noFill/>
          <a:ln w="9525">
            <a:noFill/>
            <a:miter lim="800000"/>
            <a:headEnd/>
            <a:tailEnd/>
          </a:ln>
          <a:effectLst/>
        </p:spPr>
        <p:txBody>
          <a:bodyPr>
            <a:spAutoFit/>
          </a:bodyPr>
          <a:lstStyle/>
          <a:p>
            <a:pPr>
              <a:spcBef>
                <a:spcPct val="50000"/>
              </a:spcBef>
            </a:pPr>
            <a:r>
              <a:rPr lang="it-IT" sz="3200" b="1" i="1">
                <a:effectLst>
                  <a:outerShdw blurRad="38100" dist="38100" dir="2700000" algn="tl">
                    <a:srgbClr val="C0C0C0"/>
                  </a:outerShdw>
                </a:effectLst>
              </a:rPr>
              <a:t>Anomia</a:t>
            </a:r>
          </a:p>
        </p:txBody>
      </p:sp>
      <p:sp>
        <p:nvSpPr>
          <p:cNvPr id="12297" name="Text Box 9"/>
          <p:cNvSpPr txBox="1">
            <a:spLocks noChangeArrowheads="1"/>
          </p:cNvSpPr>
          <p:nvPr/>
        </p:nvSpPr>
        <p:spPr bwMode="auto">
          <a:xfrm>
            <a:off x="396305" y="5372720"/>
            <a:ext cx="1943100" cy="579438"/>
          </a:xfrm>
          <a:prstGeom prst="rect">
            <a:avLst/>
          </a:prstGeom>
          <a:noFill/>
          <a:ln w="9525">
            <a:noFill/>
            <a:miter lim="800000"/>
            <a:headEnd/>
            <a:tailEnd/>
          </a:ln>
          <a:effectLst/>
        </p:spPr>
        <p:txBody>
          <a:bodyPr>
            <a:spAutoFit/>
          </a:bodyPr>
          <a:lstStyle/>
          <a:p>
            <a:pPr>
              <a:spcBef>
                <a:spcPct val="50000"/>
              </a:spcBef>
            </a:pPr>
            <a:r>
              <a:rPr lang="it-IT" sz="3200" b="1" i="1" dirty="0">
                <a:effectLst>
                  <a:outerShdw blurRad="38100" dist="38100" dir="2700000" algn="tl">
                    <a:srgbClr val="C0C0C0"/>
                  </a:outerShdw>
                </a:effectLst>
              </a:rPr>
              <a:t>Anomia</a:t>
            </a:r>
          </a:p>
        </p:txBody>
      </p:sp>
      <p:sp>
        <p:nvSpPr>
          <p:cNvPr id="12298" name="Text Box 10"/>
          <p:cNvSpPr txBox="1">
            <a:spLocks noChangeArrowheads="1"/>
          </p:cNvSpPr>
          <p:nvPr/>
        </p:nvSpPr>
        <p:spPr bwMode="auto">
          <a:xfrm>
            <a:off x="3059832" y="5229200"/>
            <a:ext cx="1871663" cy="1004888"/>
          </a:xfrm>
          <a:prstGeom prst="rect">
            <a:avLst/>
          </a:prstGeom>
          <a:noFill/>
          <a:ln w="9525">
            <a:noFill/>
            <a:miter lim="800000"/>
            <a:headEnd/>
            <a:tailEnd/>
          </a:ln>
          <a:effectLst/>
        </p:spPr>
        <p:txBody>
          <a:bodyPr>
            <a:spAutoFit/>
          </a:bodyPr>
          <a:lstStyle/>
          <a:p>
            <a:pPr algn="ctr">
              <a:spcBef>
                <a:spcPct val="50000"/>
              </a:spcBef>
            </a:pPr>
            <a:r>
              <a:rPr lang="it-IT" i="1" dirty="0">
                <a:effectLst>
                  <a:outerShdw blurRad="38100" dist="38100" dir="2700000" algn="tl">
                    <a:srgbClr val="C0C0C0"/>
                  </a:outerShdw>
                </a:effectLst>
              </a:rPr>
              <a:t>Tipi di</a:t>
            </a:r>
          </a:p>
          <a:p>
            <a:pPr algn="ctr">
              <a:spcBef>
                <a:spcPct val="50000"/>
              </a:spcBef>
            </a:pPr>
            <a:r>
              <a:rPr lang="it-IT" i="1" dirty="0">
                <a:effectLst>
                  <a:outerShdw blurRad="38100" dist="38100" dir="2700000" algn="tl">
                    <a:srgbClr val="C0C0C0"/>
                  </a:outerShdw>
                </a:effectLst>
              </a:rPr>
              <a:t>adattamento</a:t>
            </a:r>
            <a:endParaRPr lang="it-IT" dirty="0"/>
          </a:p>
        </p:txBody>
      </p:sp>
      <p:sp>
        <p:nvSpPr>
          <p:cNvPr id="12299" name="Text Box 11"/>
          <p:cNvSpPr txBox="1">
            <a:spLocks noChangeArrowheads="1"/>
          </p:cNvSpPr>
          <p:nvPr/>
        </p:nvSpPr>
        <p:spPr bwMode="auto">
          <a:xfrm>
            <a:off x="6084168" y="5229200"/>
            <a:ext cx="2232025" cy="822325"/>
          </a:xfrm>
          <a:prstGeom prst="rect">
            <a:avLst/>
          </a:prstGeom>
          <a:noFill/>
          <a:ln w="9525">
            <a:noFill/>
            <a:miter lim="800000"/>
            <a:headEnd/>
            <a:tailEnd/>
          </a:ln>
          <a:effectLst/>
        </p:spPr>
        <p:txBody>
          <a:bodyPr>
            <a:spAutoFit/>
          </a:bodyPr>
          <a:lstStyle/>
          <a:p>
            <a:pPr algn="ctr">
              <a:spcBef>
                <a:spcPct val="50000"/>
              </a:spcBef>
            </a:pPr>
            <a:r>
              <a:rPr lang="it-IT" i="1" dirty="0">
                <a:effectLst>
                  <a:outerShdw blurRad="38100" dist="38100" dir="2700000" algn="tl">
                    <a:srgbClr val="C0C0C0"/>
                  </a:outerShdw>
                </a:effectLst>
              </a:rPr>
              <a:t>Comportamento deviante</a:t>
            </a:r>
            <a:endParaRPr lang="it-IT" dirty="0"/>
          </a:p>
        </p:txBody>
      </p:sp>
      <p:sp>
        <p:nvSpPr>
          <p:cNvPr id="12300" name="AutoShape 12"/>
          <p:cNvSpPr>
            <a:spLocks noChangeArrowheads="1"/>
          </p:cNvSpPr>
          <p:nvPr/>
        </p:nvSpPr>
        <p:spPr bwMode="auto">
          <a:xfrm>
            <a:off x="2051720" y="5373216"/>
            <a:ext cx="1081088" cy="576262"/>
          </a:xfrm>
          <a:prstGeom prst="rightArrow">
            <a:avLst>
              <a:gd name="adj1" fmla="val 50000"/>
              <a:gd name="adj2" fmla="val 46901"/>
            </a:avLst>
          </a:prstGeom>
          <a:solidFill>
            <a:schemeClr val="accent1"/>
          </a:solidFill>
          <a:ln w="9525">
            <a:solidFill>
              <a:schemeClr val="tx1"/>
            </a:solidFill>
            <a:miter lim="800000"/>
            <a:headEnd/>
            <a:tailEnd/>
          </a:ln>
          <a:effectLst/>
        </p:spPr>
        <p:txBody>
          <a:bodyPr wrap="none" anchor="ctr"/>
          <a:lstStyle/>
          <a:p>
            <a:endParaRPr lang="it-IT"/>
          </a:p>
        </p:txBody>
      </p:sp>
      <p:sp>
        <p:nvSpPr>
          <p:cNvPr id="12301" name="AutoShape 13"/>
          <p:cNvSpPr>
            <a:spLocks noChangeArrowheads="1"/>
          </p:cNvSpPr>
          <p:nvPr/>
        </p:nvSpPr>
        <p:spPr bwMode="auto">
          <a:xfrm>
            <a:off x="4716016" y="5373216"/>
            <a:ext cx="1296988" cy="576263"/>
          </a:xfrm>
          <a:prstGeom prst="rightArrow">
            <a:avLst>
              <a:gd name="adj1" fmla="val 50000"/>
              <a:gd name="adj2" fmla="val 56267"/>
            </a:avLst>
          </a:prstGeom>
          <a:solidFill>
            <a:schemeClr val="accent1"/>
          </a:solidFill>
          <a:ln w="9525">
            <a:solidFill>
              <a:schemeClr val="tx1"/>
            </a:solidFill>
            <a:miter lim="800000"/>
            <a:headEnd/>
            <a:tailEnd/>
          </a:ln>
          <a:effectLst/>
        </p:spPr>
        <p:txBody>
          <a:bodyPr wrap="none" anchor="ctr"/>
          <a:lstStyle/>
          <a:p>
            <a:endParaRPr lang="it-IT"/>
          </a:p>
        </p:txBody>
      </p:sp>
      <p:sp>
        <p:nvSpPr>
          <p:cNvPr id="15" name="CasellaDiTesto 14"/>
          <p:cNvSpPr txBox="1"/>
          <p:nvPr/>
        </p:nvSpPr>
        <p:spPr>
          <a:xfrm>
            <a:off x="6444208" y="3212976"/>
            <a:ext cx="2376264" cy="646331"/>
          </a:xfrm>
          <a:prstGeom prst="rect">
            <a:avLst/>
          </a:prstGeom>
          <a:noFill/>
        </p:spPr>
        <p:txBody>
          <a:bodyPr wrap="square" rtlCol="0">
            <a:spAutoFit/>
          </a:bodyPr>
          <a:lstStyle/>
          <a:p>
            <a:pPr algn="ctr"/>
            <a:r>
              <a:rPr lang="it-IT" dirty="0" smtClean="0"/>
              <a:t>crollo dell’ordine normativo</a:t>
            </a:r>
            <a:endParaRPr lang="it-IT" dirty="0"/>
          </a:p>
        </p:txBody>
      </p:sp>
      <p:sp>
        <p:nvSpPr>
          <p:cNvPr id="17" name="CasellaDiTesto 16"/>
          <p:cNvSpPr txBox="1"/>
          <p:nvPr/>
        </p:nvSpPr>
        <p:spPr>
          <a:xfrm>
            <a:off x="467544" y="4221088"/>
            <a:ext cx="7992888" cy="646331"/>
          </a:xfrm>
          <a:prstGeom prst="rect">
            <a:avLst/>
          </a:prstGeom>
          <a:noFill/>
        </p:spPr>
        <p:txBody>
          <a:bodyPr wrap="square" rtlCol="0">
            <a:spAutoFit/>
          </a:bodyPr>
          <a:lstStyle/>
          <a:p>
            <a:pPr algn="just"/>
            <a:r>
              <a:rPr lang="it-IT" dirty="0" smtClean="0"/>
              <a:t>A differenza di </a:t>
            </a:r>
            <a:r>
              <a:rPr lang="it-IT" dirty="0" err="1" smtClean="0"/>
              <a:t>Durkheim</a:t>
            </a:r>
            <a:r>
              <a:rPr lang="it-IT" dirty="0" smtClean="0"/>
              <a:t> </a:t>
            </a:r>
            <a:r>
              <a:rPr lang="it-IT" dirty="0" err="1" smtClean="0"/>
              <a:t>Parsons</a:t>
            </a:r>
            <a:r>
              <a:rPr lang="it-IT" dirty="0" smtClean="0"/>
              <a:t> sostiene che le norme esistono, ma non sono osservate</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gs>
            <a:gs pos="25000">
              <a:srgbClr val="FF6633"/>
            </a:gs>
            <a:gs pos="50000">
              <a:srgbClr val="FFFF00"/>
            </a:gs>
            <a:gs pos="75000">
              <a:srgbClr val="01A78F"/>
            </a:gs>
            <a:gs pos="100000">
              <a:srgbClr val="3366FF"/>
            </a:gs>
          </a:gsLst>
          <a:lin ang="2700000" scaled="1"/>
          <a:tileRect/>
        </a:gradFill>
        <a:effectLst/>
      </p:bgPr>
    </p:bg>
    <p:spTree>
      <p:nvGrpSpPr>
        <p:cNvPr id="1" name=""/>
        <p:cNvGrpSpPr/>
        <p:nvPr/>
      </p:nvGrpSpPr>
      <p:grpSpPr>
        <a:xfrm>
          <a:off x="0" y="0"/>
          <a:ext cx="0" cy="0"/>
          <a:chOff x="0" y="0"/>
          <a:chExt cx="0" cy="0"/>
        </a:xfrm>
      </p:grpSpPr>
      <p:sp>
        <p:nvSpPr>
          <p:cNvPr id="3" name="CasellaDiTesto 2"/>
          <p:cNvSpPr txBox="1"/>
          <p:nvPr/>
        </p:nvSpPr>
        <p:spPr>
          <a:xfrm>
            <a:off x="539552" y="1556792"/>
            <a:ext cx="8064896" cy="3724096"/>
          </a:xfrm>
          <a:prstGeom prst="rect">
            <a:avLst/>
          </a:prstGeom>
          <a:noFill/>
        </p:spPr>
        <p:txBody>
          <a:bodyPr wrap="square" rtlCol="0">
            <a:spAutoFit/>
          </a:bodyPr>
          <a:lstStyle/>
          <a:p>
            <a:r>
              <a:rPr lang="it-IT" sz="7200" dirty="0" smtClean="0">
                <a:latin typeface="Baskerville Old Face" pitchFamily="18" charset="0"/>
              </a:rPr>
              <a:t>Teorie della tensione</a:t>
            </a:r>
          </a:p>
          <a:p>
            <a:endParaRPr lang="it-IT" sz="2000" dirty="0" smtClean="0">
              <a:latin typeface="Baskerville Old Face" pitchFamily="18" charset="0"/>
            </a:endParaRPr>
          </a:p>
          <a:p>
            <a:pPr algn="ctr"/>
            <a:r>
              <a:rPr lang="it-IT" sz="7200" dirty="0" smtClean="0">
                <a:latin typeface="Baskerville Old Face" pitchFamily="18" charset="0"/>
              </a:rPr>
              <a:t>Prospettiva </a:t>
            </a:r>
            <a:r>
              <a:rPr lang="it-IT" sz="7200" dirty="0" smtClean="0">
                <a:effectLst>
                  <a:outerShdw blurRad="38100" dist="38100" dir="2700000" algn="tl">
                    <a:srgbClr val="000000">
                      <a:alpha val="43137"/>
                    </a:srgbClr>
                  </a:outerShdw>
                </a:effectLst>
                <a:latin typeface="Baskerville Old Face" pitchFamily="18" charset="0"/>
              </a:rPr>
              <a:t>strutturalistica</a:t>
            </a:r>
            <a:endParaRPr lang="it-IT" sz="7200" dirty="0">
              <a:effectLst>
                <a:outerShdw blurRad="38100" dist="38100" dir="2700000" algn="tl">
                  <a:srgbClr val="000000">
                    <a:alpha val="43137"/>
                  </a:srgbClr>
                </a:outerShdw>
              </a:effectLst>
              <a:latin typeface="Baskerville Old Face"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2"/>
          </p:nvPr>
        </p:nvSpPr>
        <p:spPr/>
        <p:txBody>
          <a:bodyPr/>
          <a:lstStyle/>
          <a:p>
            <a:fld id="{25B1BEC0-A0A9-49AB-8D0A-BE2D34DF3DF6}" type="slidenum">
              <a:rPr lang="it-IT" smtClean="0"/>
              <a:pPr/>
              <a:t>5</a:t>
            </a:fld>
            <a:endParaRPr lang="it-IT" dirty="0"/>
          </a:p>
        </p:txBody>
      </p:sp>
      <p:sp>
        <p:nvSpPr>
          <p:cNvPr id="4" name="CasellaDiTesto 3"/>
          <p:cNvSpPr txBox="1"/>
          <p:nvPr/>
        </p:nvSpPr>
        <p:spPr>
          <a:xfrm>
            <a:off x="2339752" y="1052736"/>
            <a:ext cx="4608512" cy="646331"/>
          </a:xfrm>
          <a:prstGeom prst="rect">
            <a:avLst/>
          </a:prstGeom>
          <a:noFill/>
        </p:spPr>
        <p:txBody>
          <a:bodyPr wrap="square" rtlCol="0">
            <a:spAutoFit/>
          </a:bodyPr>
          <a:lstStyle/>
          <a:p>
            <a:pPr algn="ctr"/>
            <a:r>
              <a:rPr lang="it-IT" sz="3600" b="1" dirty="0" smtClean="0">
                <a:effectLst>
                  <a:outerShdw blurRad="38100" dist="38100" dir="2700000" algn="tl">
                    <a:srgbClr val="000000">
                      <a:alpha val="43137"/>
                    </a:srgbClr>
                  </a:outerShdw>
                </a:effectLst>
              </a:rPr>
              <a:t>Anomia</a:t>
            </a:r>
            <a:endParaRPr lang="it-IT" sz="3600" b="1" dirty="0">
              <a:effectLst>
                <a:outerShdw blurRad="38100" dist="38100" dir="2700000" algn="tl">
                  <a:srgbClr val="000000">
                    <a:alpha val="43137"/>
                  </a:srgbClr>
                </a:outerShdw>
              </a:effectLst>
            </a:endParaRPr>
          </a:p>
        </p:txBody>
      </p:sp>
      <p:sp>
        <p:nvSpPr>
          <p:cNvPr id="5" name="CasellaDiTesto 4"/>
          <p:cNvSpPr txBox="1"/>
          <p:nvPr/>
        </p:nvSpPr>
        <p:spPr>
          <a:xfrm>
            <a:off x="611560" y="2276872"/>
            <a:ext cx="7992888" cy="3339376"/>
          </a:xfrm>
          <a:prstGeom prst="rect">
            <a:avLst/>
          </a:prstGeom>
          <a:noFill/>
        </p:spPr>
        <p:txBody>
          <a:bodyPr wrap="square" rtlCol="0">
            <a:spAutoFit/>
          </a:bodyPr>
          <a:lstStyle/>
          <a:p>
            <a:pPr algn="just">
              <a:spcBef>
                <a:spcPts val="1200"/>
              </a:spcBef>
              <a:buClr>
                <a:srgbClr val="FF0000"/>
              </a:buClr>
              <a:buFont typeface="Courier New" pitchFamily="49" charset="0"/>
              <a:buChar char="o"/>
            </a:pPr>
            <a:r>
              <a:rPr lang="it-IT" dirty="0" smtClean="0"/>
              <a:t>   </a:t>
            </a:r>
            <a:r>
              <a:rPr lang="it-IT" dirty="0" err="1" smtClean="0"/>
              <a:t>R.K.</a:t>
            </a:r>
            <a:r>
              <a:rPr lang="it-IT" dirty="0" smtClean="0"/>
              <a:t> </a:t>
            </a:r>
            <a:r>
              <a:rPr lang="it-IT" dirty="0" err="1" smtClean="0"/>
              <a:t>Merton</a:t>
            </a:r>
            <a:r>
              <a:rPr lang="it-IT" dirty="0" smtClean="0"/>
              <a:t>, </a:t>
            </a:r>
            <a:r>
              <a:rPr lang="it-IT" i="1" dirty="0" smtClean="0"/>
              <a:t>Teoria e struttura sociale </a:t>
            </a:r>
            <a:r>
              <a:rPr lang="it-IT" dirty="0" smtClean="0"/>
              <a:t>(v.)</a:t>
            </a:r>
          </a:p>
          <a:p>
            <a:pPr algn="just">
              <a:spcBef>
                <a:spcPts val="1200"/>
              </a:spcBef>
              <a:buClr>
                <a:srgbClr val="FF0000"/>
              </a:buClr>
              <a:buFont typeface="Courier New" pitchFamily="49" charset="0"/>
              <a:buChar char="o"/>
            </a:pPr>
            <a:r>
              <a:rPr lang="it-IT" dirty="0" smtClean="0"/>
              <a:t>   Mc </a:t>
            </a:r>
            <a:r>
              <a:rPr lang="it-IT" dirty="0" err="1" smtClean="0"/>
              <a:t>Iver</a:t>
            </a:r>
            <a:r>
              <a:rPr lang="it-IT" dirty="0" smtClean="0"/>
              <a:t> e </a:t>
            </a:r>
            <a:r>
              <a:rPr lang="it-IT" dirty="0" err="1" smtClean="0"/>
              <a:t>Riesman</a:t>
            </a:r>
            <a:r>
              <a:rPr lang="it-IT" dirty="0" smtClean="0"/>
              <a:t>: impostazione psicologica l’anomia è una caratteristica soggettiva dell’individuo non adattato, ossia una condizione mentale e non sociale</a:t>
            </a:r>
          </a:p>
          <a:p>
            <a:pPr algn="just">
              <a:spcBef>
                <a:spcPts val="1200"/>
              </a:spcBef>
              <a:buClr>
                <a:srgbClr val="FF0000"/>
              </a:buClr>
              <a:buFont typeface="Courier New" pitchFamily="49" charset="0"/>
              <a:buChar char="o"/>
            </a:pPr>
            <a:r>
              <a:rPr lang="it-IT" dirty="0" smtClean="0"/>
              <a:t>   Idea di </a:t>
            </a:r>
            <a:r>
              <a:rPr lang="it-IT" sz="2400" dirty="0" smtClean="0">
                <a:latin typeface="Forte" pitchFamily="66" charset="0"/>
              </a:rPr>
              <a:t>crisi strutturale </a:t>
            </a:r>
            <a:r>
              <a:rPr lang="it-IT" dirty="0" smtClean="0"/>
              <a:t>(sociale o culturale):</a:t>
            </a:r>
          </a:p>
          <a:p>
            <a:pPr marL="265113" algn="just">
              <a:spcBef>
                <a:spcPts val="600"/>
              </a:spcBef>
              <a:buClr>
                <a:srgbClr val="FF0000"/>
              </a:buClr>
            </a:pPr>
            <a:r>
              <a:rPr lang="it-IT" dirty="0" smtClean="0"/>
              <a:t>è riscontrabile un grado eccessivamente basso di conformità alle norme a causa della dissoluzione o del crollo del consenso nei confronti dell’adesione collettiva ai valori su cui si fonda l’organizzazione di una collettività. Non mancano le norme, ma difetta il consenso nei confronti di queste ultime: ossia è compromessa l’efficacia delle norme</a:t>
            </a:r>
          </a:p>
          <a:p>
            <a:pPr algn="just"/>
            <a:r>
              <a:rPr lang="it-IT" dirty="0" smtClean="0"/>
              <a:t>		</a:t>
            </a:r>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6</a:t>
            </a:fld>
            <a:endParaRPr lang="it-IT" dirty="0"/>
          </a:p>
        </p:txBody>
      </p:sp>
      <p:sp>
        <p:nvSpPr>
          <p:cNvPr id="3" name="CasellaDiTesto 2"/>
          <p:cNvSpPr txBox="1"/>
          <p:nvPr/>
        </p:nvSpPr>
        <p:spPr>
          <a:xfrm>
            <a:off x="611560" y="1124745"/>
            <a:ext cx="7632848" cy="2769989"/>
          </a:xfrm>
          <a:prstGeom prst="rect">
            <a:avLst/>
          </a:prstGeom>
          <a:noFill/>
        </p:spPr>
        <p:txBody>
          <a:bodyPr wrap="square" rtlCol="0">
            <a:spAutoFit/>
          </a:bodyPr>
          <a:lstStyle/>
          <a:p>
            <a:pPr algn="just"/>
            <a:r>
              <a:rPr lang="it-IT" dirty="0" smtClean="0"/>
              <a:t>Nel capitolo di </a:t>
            </a:r>
            <a:r>
              <a:rPr lang="it-IT" i="1" dirty="0" smtClean="0"/>
              <a:t>Teoria e struttura sociale </a:t>
            </a:r>
            <a:r>
              <a:rPr lang="it-IT" dirty="0" smtClean="0"/>
              <a:t>intitolato </a:t>
            </a:r>
            <a:r>
              <a:rPr lang="it-IT" dirty="0" smtClean="0">
                <a:effectLst>
                  <a:outerShdw blurRad="38100" dist="38100" dir="2700000" algn="tl">
                    <a:srgbClr val="000000">
                      <a:alpha val="43137"/>
                    </a:srgbClr>
                  </a:outerShdw>
                </a:effectLst>
              </a:rPr>
              <a:t>Struttura sociale ed anomia </a:t>
            </a:r>
            <a:r>
              <a:rPr lang="it-IT" dirty="0" err="1" smtClean="0"/>
              <a:t>Merton</a:t>
            </a:r>
            <a:r>
              <a:rPr lang="it-IT" dirty="0" smtClean="0"/>
              <a:t> osserva come la concezione della devianza come esito di impulsi biologici sia inidonea a spiegare:</a:t>
            </a:r>
          </a:p>
          <a:p>
            <a:pPr algn="just">
              <a:spcBef>
                <a:spcPts val="1200"/>
              </a:spcBef>
              <a:spcAft>
                <a:spcPts val="600"/>
              </a:spcAft>
              <a:buBlip>
                <a:blip r:embed="rId2"/>
              </a:buBlip>
            </a:pPr>
            <a:r>
              <a:rPr lang="it-IT" dirty="0" smtClean="0"/>
              <a:t>  sia la diversa frequenza dei comportamenti devianti nelle diverse strutture sociali;</a:t>
            </a:r>
          </a:p>
          <a:p>
            <a:pPr algn="just">
              <a:spcBef>
                <a:spcPts val="1200"/>
              </a:spcBef>
              <a:spcAft>
                <a:spcPts val="600"/>
              </a:spcAft>
              <a:buBlip>
                <a:blip r:embed="rId2"/>
              </a:buBlip>
            </a:pPr>
            <a:r>
              <a:rPr lang="it-IT" dirty="0" smtClean="0"/>
              <a:t>  sia le diverse forme e modelli con cui si manifestano le deviazioni nelle diverse strutture sociali.</a:t>
            </a:r>
          </a:p>
          <a:p>
            <a:pPr algn="just"/>
            <a:endParaRPr lang="it-IT" dirty="0"/>
          </a:p>
        </p:txBody>
      </p:sp>
      <p:sp>
        <p:nvSpPr>
          <p:cNvPr id="4" name="CasellaDiTesto 3"/>
          <p:cNvSpPr txBox="1"/>
          <p:nvPr/>
        </p:nvSpPr>
        <p:spPr>
          <a:xfrm>
            <a:off x="683568" y="3789041"/>
            <a:ext cx="7560840" cy="2016224"/>
          </a:xfrm>
          <a:prstGeom prst="rect">
            <a:avLst/>
          </a:prstGeom>
          <a:noFill/>
        </p:spPr>
        <p:txBody>
          <a:bodyPr wrap="square" rtlCol="0">
            <a:spAutoFit/>
          </a:bodyPr>
          <a:lstStyle/>
          <a:p>
            <a:pPr algn="just"/>
            <a:r>
              <a:rPr lang="it-IT" dirty="0" smtClean="0"/>
              <a:t>Occorre pertanto analizzare le fonti sociali e culturali del comportamento deviante al fine di individuare i modi in cui alcune strutture sociali esercitano una particolare pressione su alcuni membri della società inducendoli ad adottare una condotta non conformista.</a:t>
            </a:r>
          </a:p>
          <a:p>
            <a:pPr algn="just"/>
            <a:r>
              <a:rPr lang="it-IT" dirty="0" smtClean="0"/>
              <a:t>Secondo questo approccio il grado elevato di comportamenti devianti costituirebbe una reazione normale al contesto sociale in cui gli individui (devianti) si collocano </a:t>
            </a:r>
          </a:p>
        </p:txBody>
      </p:sp>
      <p:sp>
        <p:nvSpPr>
          <p:cNvPr id="5" name="CasellaDiTesto 4"/>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7</a:t>
            </a:fld>
            <a:endParaRPr lang="it-IT" dirty="0"/>
          </a:p>
        </p:txBody>
      </p:sp>
      <p:sp>
        <p:nvSpPr>
          <p:cNvPr id="3" name="CasellaDiTesto 2"/>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
        <p:nvSpPr>
          <p:cNvPr id="4" name="CasellaDiTesto 3"/>
          <p:cNvSpPr txBox="1"/>
          <p:nvPr/>
        </p:nvSpPr>
        <p:spPr>
          <a:xfrm>
            <a:off x="1979712" y="764704"/>
            <a:ext cx="5256584" cy="646331"/>
          </a:xfrm>
          <a:prstGeom prst="rect">
            <a:avLst/>
          </a:prstGeom>
          <a:noFill/>
        </p:spPr>
        <p:txBody>
          <a:bodyPr wrap="square" rtlCol="0">
            <a:spAutoFit/>
          </a:bodyPr>
          <a:lstStyle/>
          <a:p>
            <a:pPr algn="ctr"/>
            <a:r>
              <a:rPr lang="it-IT" sz="3600" dirty="0" smtClean="0"/>
              <a:t>Obiettivi culturali</a:t>
            </a:r>
          </a:p>
        </p:txBody>
      </p:sp>
      <p:pic>
        <p:nvPicPr>
          <p:cNvPr id="6" name="Immagine 5" descr="imagesCAM3G6RX.jpg"/>
          <p:cNvPicPr>
            <a:picLocks noChangeAspect="1"/>
          </p:cNvPicPr>
          <p:nvPr/>
        </p:nvPicPr>
        <p:blipFill>
          <a:blip r:embed="rId2" cstate="print"/>
          <a:stretch>
            <a:fillRect/>
          </a:stretch>
        </p:blipFill>
        <p:spPr>
          <a:xfrm>
            <a:off x="4716016" y="1484784"/>
            <a:ext cx="2448272" cy="2448272"/>
          </a:xfrm>
          <a:prstGeom prst="rect">
            <a:avLst/>
          </a:prstGeom>
        </p:spPr>
      </p:pic>
      <p:pic>
        <p:nvPicPr>
          <p:cNvPr id="7" name="Immagine 6" descr="porta_aperta.jpg"/>
          <p:cNvPicPr>
            <a:picLocks noChangeAspect="1"/>
          </p:cNvPicPr>
          <p:nvPr/>
        </p:nvPicPr>
        <p:blipFill>
          <a:blip r:embed="rId3" cstate="print"/>
          <a:stretch>
            <a:fillRect/>
          </a:stretch>
        </p:blipFill>
        <p:spPr>
          <a:xfrm>
            <a:off x="6516216" y="2780928"/>
            <a:ext cx="1438275" cy="1905000"/>
          </a:xfrm>
          <a:prstGeom prst="rect">
            <a:avLst/>
          </a:prstGeom>
        </p:spPr>
      </p:pic>
      <p:pic>
        <p:nvPicPr>
          <p:cNvPr id="8" name="Immagine 7" descr="Foto villa.jpg"/>
          <p:cNvPicPr>
            <a:picLocks noChangeAspect="1"/>
          </p:cNvPicPr>
          <p:nvPr/>
        </p:nvPicPr>
        <p:blipFill>
          <a:blip r:embed="rId4" cstate="print"/>
          <a:stretch>
            <a:fillRect/>
          </a:stretch>
        </p:blipFill>
        <p:spPr>
          <a:xfrm>
            <a:off x="539552" y="2348880"/>
            <a:ext cx="2808312" cy="2315077"/>
          </a:xfrm>
          <a:prstGeom prst="rect">
            <a:avLst/>
          </a:prstGeom>
        </p:spPr>
      </p:pic>
      <p:pic>
        <p:nvPicPr>
          <p:cNvPr id="5" name="Immagine 4" descr="barriera.jpg"/>
          <p:cNvPicPr>
            <a:picLocks noChangeAspect="1"/>
          </p:cNvPicPr>
          <p:nvPr/>
        </p:nvPicPr>
        <p:blipFill>
          <a:blip r:embed="rId5" cstate="print"/>
          <a:stretch>
            <a:fillRect/>
          </a:stretch>
        </p:blipFill>
        <p:spPr>
          <a:xfrm>
            <a:off x="1763688" y="1484784"/>
            <a:ext cx="1968219" cy="2376264"/>
          </a:xfrm>
          <a:prstGeom prst="rect">
            <a:avLst/>
          </a:prstGeom>
        </p:spPr>
      </p:pic>
      <p:sp>
        <p:nvSpPr>
          <p:cNvPr id="9" name="CasellaDiTesto 8"/>
          <p:cNvSpPr txBox="1"/>
          <p:nvPr/>
        </p:nvSpPr>
        <p:spPr>
          <a:xfrm>
            <a:off x="2915816" y="4869160"/>
            <a:ext cx="3528392" cy="646331"/>
          </a:xfrm>
          <a:prstGeom prst="rect">
            <a:avLst/>
          </a:prstGeom>
          <a:noFill/>
        </p:spPr>
        <p:txBody>
          <a:bodyPr wrap="square" rtlCol="0">
            <a:spAutoFit/>
          </a:bodyPr>
          <a:lstStyle/>
          <a:p>
            <a:pPr algn="ctr"/>
            <a:r>
              <a:rPr lang="it-IT" sz="3600" dirty="0" smtClean="0"/>
              <a:t>Struttura sociale</a:t>
            </a:r>
          </a:p>
        </p:txBody>
      </p:sp>
      <p:cxnSp>
        <p:nvCxnSpPr>
          <p:cNvPr id="11" name="Connettore 1 10"/>
          <p:cNvCxnSpPr/>
          <p:nvPr/>
        </p:nvCxnSpPr>
        <p:spPr>
          <a:xfrm rot="10800000" flipV="1">
            <a:off x="971600" y="1052736"/>
            <a:ext cx="1944216" cy="1224136"/>
          </a:xfrm>
          <a:prstGeom prst="line">
            <a:avLst/>
          </a:prstGeom>
          <a:ln>
            <a:headEnd type="arrow" w="lg" len="lg"/>
          </a:ln>
        </p:spPr>
        <p:style>
          <a:lnRef idx="2">
            <a:schemeClr val="accent6"/>
          </a:lnRef>
          <a:fillRef idx="0">
            <a:schemeClr val="accent6"/>
          </a:fillRef>
          <a:effectRef idx="1">
            <a:schemeClr val="accent6"/>
          </a:effectRef>
          <a:fontRef idx="minor">
            <a:schemeClr val="tx1"/>
          </a:fontRef>
        </p:style>
      </p:cxnSp>
      <p:cxnSp>
        <p:nvCxnSpPr>
          <p:cNvPr id="13" name="Connettore 1 12"/>
          <p:cNvCxnSpPr/>
          <p:nvPr/>
        </p:nvCxnSpPr>
        <p:spPr>
          <a:xfrm flipV="1">
            <a:off x="6300192" y="4725144"/>
            <a:ext cx="1440160" cy="504056"/>
          </a:xfrm>
          <a:prstGeom prst="line">
            <a:avLst/>
          </a:prstGeom>
          <a:ln>
            <a:headEnd type="none" w="lg" len="lg"/>
            <a:tailEnd type="arrow" w="lg" len="lg"/>
          </a:ln>
        </p:spPr>
        <p:style>
          <a:lnRef idx="2">
            <a:schemeClr val="accent6"/>
          </a:lnRef>
          <a:fillRef idx="0">
            <a:schemeClr val="accent6"/>
          </a:fillRef>
          <a:effectRef idx="1">
            <a:schemeClr val="accent6"/>
          </a:effectRef>
          <a:fontRef idx="minor">
            <a:schemeClr val="tx1"/>
          </a:fontRef>
        </p:style>
      </p:cxnSp>
      <p:sp>
        <p:nvSpPr>
          <p:cNvPr id="15" name="CasellaDiTesto 14"/>
          <p:cNvSpPr txBox="1"/>
          <p:nvPr/>
        </p:nvSpPr>
        <p:spPr>
          <a:xfrm>
            <a:off x="467544" y="5517232"/>
            <a:ext cx="7560840" cy="646331"/>
          </a:xfrm>
          <a:prstGeom prst="rect">
            <a:avLst/>
          </a:prstGeom>
          <a:solidFill>
            <a:schemeClr val="bg1">
              <a:lumMod val="95000"/>
            </a:schemeClr>
          </a:solidFill>
        </p:spPr>
        <p:txBody>
          <a:bodyPr wrap="square" rtlCol="0">
            <a:spAutoFit/>
          </a:bodyPr>
          <a:lstStyle/>
          <a:p>
            <a:pPr algn="just"/>
            <a:r>
              <a:rPr lang="it-IT" dirty="0" smtClean="0"/>
              <a:t>La mancata integrazione tra struttura culturale e struttura sociale determina tensione  e quindi violazione o assenza di norme</a:t>
            </a:r>
          </a:p>
        </p:txBody>
      </p:sp>
      <p:cxnSp>
        <p:nvCxnSpPr>
          <p:cNvPr id="16" name="Connettore 1 15"/>
          <p:cNvCxnSpPr/>
          <p:nvPr/>
        </p:nvCxnSpPr>
        <p:spPr>
          <a:xfrm rot="10800000">
            <a:off x="1835696" y="4725144"/>
            <a:ext cx="1224136" cy="432048"/>
          </a:xfrm>
          <a:prstGeom prst="line">
            <a:avLst/>
          </a:prstGeom>
          <a:ln>
            <a:headEnd type="none" w="lg" len="lg"/>
            <a:tailEnd type="arrow" w="lg" len="lg"/>
          </a:ln>
        </p:spPr>
        <p:style>
          <a:lnRef idx="2">
            <a:schemeClr val="accent6"/>
          </a:lnRef>
          <a:fillRef idx="0">
            <a:schemeClr val="accent6"/>
          </a:fillRef>
          <a:effectRef idx="1">
            <a:schemeClr val="accent6"/>
          </a:effectRef>
          <a:fontRef idx="minor">
            <a:schemeClr val="tx1"/>
          </a:fontRef>
        </p:style>
      </p:cxnSp>
      <p:cxnSp>
        <p:nvCxnSpPr>
          <p:cNvPr id="19" name="Connettore 1 18"/>
          <p:cNvCxnSpPr/>
          <p:nvPr/>
        </p:nvCxnSpPr>
        <p:spPr>
          <a:xfrm rot="16200000" flipH="1">
            <a:off x="6228184" y="1196752"/>
            <a:ext cx="1656184" cy="1512168"/>
          </a:xfrm>
          <a:prstGeom prst="line">
            <a:avLst/>
          </a:prstGeom>
          <a:ln>
            <a:headEnd type="arrow" w="lg" len="lg"/>
          </a:ln>
        </p:spPr>
        <p:style>
          <a:lnRef idx="2">
            <a:schemeClr val="accent6"/>
          </a:lnRef>
          <a:fillRef idx="0">
            <a:schemeClr val="accent6"/>
          </a:fillRef>
          <a:effectRef idx="1">
            <a:schemeClr val="accent6"/>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8</a:t>
            </a:fld>
            <a:endParaRPr lang="it-IT" dirty="0"/>
          </a:p>
        </p:txBody>
      </p:sp>
      <p:sp>
        <p:nvSpPr>
          <p:cNvPr id="3" name="CasellaDiTesto 2"/>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
        <p:nvSpPr>
          <p:cNvPr id="4" name="CasellaDiTesto 3"/>
          <p:cNvSpPr txBox="1"/>
          <p:nvPr/>
        </p:nvSpPr>
        <p:spPr>
          <a:xfrm>
            <a:off x="755576" y="836712"/>
            <a:ext cx="7200800" cy="1538883"/>
          </a:xfrm>
          <a:prstGeom prst="rect">
            <a:avLst/>
          </a:prstGeom>
          <a:solidFill>
            <a:schemeClr val="bg1"/>
          </a:solidFill>
          <a:ln>
            <a:solidFill>
              <a:srgbClr val="FF0000"/>
            </a:solidFill>
          </a:ln>
        </p:spPr>
        <p:txBody>
          <a:bodyPr wrap="square" rtlCol="0">
            <a:spAutoFit/>
          </a:bodyPr>
          <a:lstStyle/>
          <a:p>
            <a:pPr algn="just"/>
            <a:r>
              <a:rPr lang="it-IT" dirty="0" smtClean="0"/>
              <a:t>Obiettivi culturalmente definiti del gruppo sociale</a:t>
            </a:r>
          </a:p>
          <a:p>
            <a:pPr algn="ctr"/>
            <a:r>
              <a:rPr lang="it-IT" sz="4000" b="1" dirty="0" smtClean="0">
                <a:effectLst>
                  <a:outerShdw blurRad="38100" dist="38100" dir="2700000" algn="tl">
                    <a:srgbClr val="000000">
                      <a:alpha val="43137"/>
                    </a:srgbClr>
                  </a:outerShdw>
                </a:effectLst>
                <a:latin typeface="Baskerville Old Face" pitchFamily="18" charset="0"/>
              </a:rPr>
              <a:t>e</a:t>
            </a:r>
          </a:p>
          <a:p>
            <a:pPr algn="just"/>
            <a:r>
              <a:rPr lang="it-IT" dirty="0" smtClean="0"/>
              <a:t>Regolamentazione dei procedimenti – leciti – diretti al conseguimento di tali obiettivi (costume, istituzioni)</a:t>
            </a:r>
          </a:p>
        </p:txBody>
      </p:sp>
      <p:sp>
        <p:nvSpPr>
          <p:cNvPr id="5" name="CasellaDiTesto 4"/>
          <p:cNvSpPr txBox="1"/>
          <p:nvPr/>
        </p:nvSpPr>
        <p:spPr>
          <a:xfrm>
            <a:off x="1691680" y="2924944"/>
            <a:ext cx="6336704" cy="923330"/>
          </a:xfrm>
          <a:prstGeom prst="rect">
            <a:avLst/>
          </a:prstGeom>
          <a:noFill/>
        </p:spPr>
        <p:txBody>
          <a:bodyPr wrap="square" rtlCol="0">
            <a:spAutoFit/>
          </a:bodyPr>
          <a:lstStyle/>
          <a:p>
            <a:pPr algn="just"/>
            <a:r>
              <a:rPr lang="it-IT" dirty="0" smtClean="0"/>
              <a:t>Le norme regolative devono essere accettabili secondo criteri di valore (e non di efficienza tecnica), istituzionalizzate e non necessariamente efficienti</a:t>
            </a:r>
          </a:p>
        </p:txBody>
      </p:sp>
      <p:sp>
        <p:nvSpPr>
          <p:cNvPr id="6" name="CasellaDiTesto 5"/>
          <p:cNvSpPr txBox="1"/>
          <p:nvPr/>
        </p:nvSpPr>
        <p:spPr>
          <a:xfrm>
            <a:off x="683568" y="4005064"/>
            <a:ext cx="7344816" cy="2185214"/>
          </a:xfrm>
          <a:prstGeom prst="rect">
            <a:avLst/>
          </a:prstGeom>
          <a:noFill/>
        </p:spPr>
        <p:txBody>
          <a:bodyPr wrap="square" rtlCol="0">
            <a:spAutoFit/>
          </a:bodyPr>
          <a:lstStyle/>
          <a:p>
            <a:pPr algn="just"/>
            <a:r>
              <a:rPr lang="it-IT" dirty="0" smtClean="0"/>
              <a:t>Vi sono poi i procedimenti efficienti ma non leciti, es. uso ella frode, del potere, ecc.) che sono respinti dalla sfera istituzionale della condotta lecita.</a:t>
            </a:r>
          </a:p>
          <a:p>
            <a:pPr algn="just"/>
            <a:r>
              <a:rPr lang="it-IT" dirty="0" smtClean="0"/>
              <a:t>Tuttavia se questi ultimi vengono preferiti alla condotta lecita istituzionalmente prescritta si determina una </a:t>
            </a:r>
          </a:p>
          <a:p>
            <a:pPr algn="ctr">
              <a:spcBef>
                <a:spcPts val="600"/>
              </a:spcBef>
              <a:spcAft>
                <a:spcPts val="600"/>
              </a:spcAft>
            </a:pPr>
            <a:r>
              <a:rPr lang="it-IT" dirty="0" smtClean="0"/>
              <a:t>INSTABILITA’ della STRUTTURA SOCIALE che conduce all’ANOMIA</a:t>
            </a:r>
          </a:p>
          <a:p>
            <a:pPr algn="just"/>
            <a:r>
              <a:rPr lang="it-IT" dirty="0" smtClean="0"/>
              <a:t>es. vincere il gioco utilizzando mosse sleali anziché vincere secondo le regole del gioco, conosciute da coloro che le violano</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gnaposto numero diapositiva 4"/>
          <p:cNvSpPr>
            <a:spLocks noGrp="1"/>
          </p:cNvSpPr>
          <p:nvPr>
            <p:ph type="sldNum" sz="quarter" idx="12"/>
          </p:nvPr>
        </p:nvSpPr>
        <p:spPr/>
        <p:txBody>
          <a:bodyPr/>
          <a:lstStyle/>
          <a:p>
            <a:fld id="{DF55BF26-ACE2-4A32-83D4-3BA42675906A}" type="slidenum">
              <a:rPr lang="it-IT"/>
              <a:pPr/>
              <a:t>9</a:t>
            </a:fld>
            <a:endParaRPr lang="it-IT"/>
          </a:p>
        </p:txBody>
      </p:sp>
      <p:sp>
        <p:nvSpPr>
          <p:cNvPr id="2050" name="Rectangle 2" descr="Marmo bianco"/>
          <p:cNvSpPr>
            <a:spLocks noGrp="1" noChangeArrowheads="1"/>
          </p:cNvSpPr>
          <p:nvPr>
            <p:ph type="title" idx="4294967295"/>
          </p:nvPr>
        </p:nvSpPr>
        <p:spPr>
          <a:xfrm>
            <a:off x="467544" y="548680"/>
            <a:ext cx="8229600" cy="1143000"/>
          </a:xfrm>
        </p:spPr>
        <p:txBody>
          <a:bodyPr/>
          <a:lstStyle/>
          <a:p>
            <a:r>
              <a:rPr lang="it-IT" sz="3600" b="1" dirty="0">
                <a:solidFill>
                  <a:srgbClr val="000099"/>
                </a:solidFill>
                <a:effectLst>
                  <a:outerShdw blurRad="38100" dist="38100" dir="2700000" algn="tl">
                    <a:srgbClr val="C0C0C0"/>
                  </a:outerShdw>
                </a:effectLst>
              </a:rPr>
              <a:t>Teoria </a:t>
            </a:r>
            <a:r>
              <a:rPr lang="it-IT" sz="3600" b="1" dirty="0" smtClean="0">
                <a:solidFill>
                  <a:srgbClr val="000099"/>
                </a:solidFill>
                <a:effectLst>
                  <a:outerShdw blurRad="38100" dist="38100" dir="2700000" algn="tl">
                    <a:srgbClr val="C0C0C0"/>
                  </a:outerShdw>
                </a:effectLst>
              </a:rPr>
              <a:t>dell’anomia</a:t>
            </a:r>
            <a:endParaRPr lang="it-IT" sz="3600" b="1" dirty="0">
              <a:solidFill>
                <a:srgbClr val="000099"/>
              </a:solidFill>
              <a:effectLst>
                <a:outerShdw blurRad="38100" dist="38100" dir="2700000" algn="tl">
                  <a:srgbClr val="C0C0C0"/>
                </a:outerShdw>
              </a:effectLst>
            </a:endParaRPr>
          </a:p>
        </p:txBody>
      </p:sp>
      <p:sp>
        <p:nvSpPr>
          <p:cNvPr id="2051" name="Text Box 3"/>
          <p:cNvSpPr txBox="1">
            <a:spLocks noChangeArrowheads="1"/>
          </p:cNvSpPr>
          <p:nvPr/>
        </p:nvSpPr>
        <p:spPr bwMode="auto">
          <a:xfrm>
            <a:off x="685800" y="1905000"/>
            <a:ext cx="1828800" cy="457200"/>
          </a:xfrm>
          <a:prstGeom prst="rect">
            <a:avLst/>
          </a:prstGeom>
          <a:noFill/>
          <a:ln w="9525">
            <a:noFill/>
            <a:miter lim="800000"/>
            <a:headEnd/>
            <a:tailEnd/>
          </a:ln>
          <a:effectLst/>
        </p:spPr>
        <p:txBody>
          <a:bodyPr>
            <a:spAutoFit/>
          </a:bodyPr>
          <a:lstStyle/>
          <a:p>
            <a:pPr>
              <a:spcBef>
                <a:spcPct val="50000"/>
              </a:spcBef>
            </a:pPr>
            <a:endParaRPr lang="it-IT"/>
          </a:p>
        </p:txBody>
      </p:sp>
      <p:sp>
        <p:nvSpPr>
          <p:cNvPr id="2052" name="AutoShape 4"/>
          <p:cNvSpPr>
            <a:spLocks noChangeArrowheads="1"/>
          </p:cNvSpPr>
          <p:nvPr/>
        </p:nvSpPr>
        <p:spPr bwMode="auto">
          <a:xfrm>
            <a:off x="1619672" y="2060848"/>
            <a:ext cx="1066800" cy="533400"/>
          </a:xfrm>
          <a:prstGeom prst="rightArrow">
            <a:avLst>
              <a:gd name="adj1" fmla="val 50000"/>
              <a:gd name="adj2" fmla="val 50000"/>
            </a:avLst>
          </a:prstGeom>
          <a:solidFill>
            <a:schemeClr val="accent1"/>
          </a:solidFill>
          <a:ln w="9525">
            <a:solidFill>
              <a:schemeClr val="tx1"/>
            </a:solidFill>
            <a:miter lim="800000"/>
            <a:headEnd/>
            <a:tailEnd/>
          </a:ln>
          <a:effectLst/>
        </p:spPr>
        <p:txBody>
          <a:bodyPr wrap="none" anchor="ctr"/>
          <a:lstStyle/>
          <a:p>
            <a:endParaRPr lang="it-IT"/>
          </a:p>
        </p:txBody>
      </p:sp>
      <p:sp>
        <p:nvSpPr>
          <p:cNvPr id="2053" name="Text Box 5"/>
          <p:cNvSpPr txBox="1">
            <a:spLocks noChangeArrowheads="1"/>
          </p:cNvSpPr>
          <p:nvPr/>
        </p:nvSpPr>
        <p:spPr bwMode="auto">
          <a:xfrm>
            <a:off x="467544" y="2132856"/>
            <a:ext cx="1295400" cy="457200"/>
          </a:xfrm>
          <a:prstGeom prst="rect">
            <a:avLst/>
          </a:prstGeom>
          <a:noFill/>
          <a:ln w="9525">
            <a:noFill/>
            <a:miter lim="800000"/>
            <a:headEnd/>
            <a:tailEnd/>
          </a:ln>
          <a:effectLst/>
        </p:spPr>
        <p:txBody>
          <a:bodyPr>
            <a:spAutoFit/>
          </a:bodyPr>
          <a:lstStyle/>
          <a:p>
            <a:pPr>
              <a:spcBef>
                <a:spcPct val="50000"/>
              </a:spcBef>
            </a:pPr>
            <a:r>
              <a:rPr lang="it-IT" dirty="0">
                <a:solidFill>
                  <a:srgbClr val="000099"/>
                </a:solidFill>
                <a:latin typeface="Tahoma" pitchFamily="34" charset="0"/>
              </a:rPr>
              <a:t>Anomia</a:t>
            </a:r>
          </a:p>
        </p:txBody>
      </p:sp>
      <p:sp>
        <p:nvSpPr>
          <p:cNvPr id="2054" name="Text Box 6"/>
          <p:cNvSpPr txBox="1">
            <a:spLocks noChangeArrowheads="1"/>
          </p:cNvSpPr>
          <p:nvPr/>
        </p:nvSpPr>
        <p:spPr bwMode="auto">
          <a:xfrm>
            <a:off x="2843808" y="1844824"/>
            <a:ext cx="2057400" cy="2062103"/>
          </a:xfrm>
          <a:prstGeom prst="rect">
            <a:avLst/>
          </a:prstGeom>
          <a:noFill/>
          <a:ln w="9525">
            <a:noFill/>
            <a:miter lim="800000"/>
            <a:headEnd/>
            <a:tailEnd/>
          </a:ln>
          <a:effectLst/>
        </p:spPr>
        <p:txBody>
          <a:bodyPr>
            <a:spAutoFit/>
          </a:bodyPr>
          <a:lstStyle/>
          <a:p>
            <a:pPr>
              <a:spcBef>
                <a:spcPct val="50000"/>
              </a:spcBef>
            </a:pPr>
            <a:r>
              <a:rPr lang="it-IT" dirty="0">
                <a:solidFill>
                  <a:srgbClr val="000099"/>
                </a:solidFill>
                <a:latin typeface="Tahoma" pitchFamily="34" charset="0"/>
              </a:rPr>
              <a:t>Diversi modelli di adattamento sociale indotti dalla </a:t>
            </a:r>
            <a:r>
              <a:rPr lang="it-IT" sz="2800" dirty="0">
                <a:solidFill>
                  <a:srgbClr val="000099"/>
                </a:solidFill>
                <a:latin typeface="Forte" pitchFamily="66" charset="0"/>
              </a:rPr>
              <a:t>struttura sociale</a:t>
            </a:r>
          </a:p>
        </p:txBody>
      </p:sp>
      <p:sp>
        <p:nvSpPr>
          <p:cNvPr id="2055" name="AutoShape 7"/>
          <p:cNvSpPr>
            <a:spLocks noChangeArrowheads="1"/>
          </p:cNvSpPr>
          <p:nvPr/>
        </p:nvSpPr>
        <p:spPr bwMode="auto">
          <a:xfrm>
            <a:off x="5004048" y="1988840"/>
            <a:ext cx="1066800" cy="533400"/>
          </a:xfrm>
          <a:prstGeom prst="rightArrow">
            <a:avLst>
              <a:gd name="adj1" fmla="val 50000"/>
              <a:gd name="adj2" fmla="val 50000"/>
            </a:avLst>
          </a:prstGeom>
          <a:solidFill>
            <a:schemeClr val="accent1"/>
          </a:solidFill>
          <a:ln w="9525">
            <a:solidFill>
              <a:schemeClr val="tx1"/>
            </a:solidFill>
            <a:miter lim="800000"/>
            <a:headEnd/>
            <a:tailEnd/>
          </a:ln>
          <a:effectLst/>
        </p:spPr>
        <p:txBody>
          <a:bodyPr wrap="none" anchor="ctr"/>
          <a:lstStyle/>
          <a:p>
            <a:endParaRPr lang="it-IT"/>
          </a:p>
        </p:txBody>
      </p:sp>
      <p:sp>
        <p:nvSpPr>
          <p:cNvPr id="2056" name="Text Box 8"/>
          <p:cNvSpPr txBox="1">
            <a:spLocks noChangeArrowheads="1"/>
          </p:cNvSpPr>
          <p:nvPr/>
        </p:nvSpPr>
        <p:spPr bwMode="auto">
          <a:xfrm>
            <a:off x="6248400" y="1524000"/>
            <a:ext cx="2209800" cy="3062377"/>
          </a:xfrm>
          <a:prstGeom prst="rect">
            <a:avLst/>
          </a:prstGeom>
          <a:noFill/>
          <a:ln w="9525">
            <a:noFill/>
            <a:miter lim="800000"/>
            <a:headEnd/>
            <a:tailEnd/>
          </a:ln>
          <a:effectLst/>
        </p:spPr>
        <p:txBody>
          <a:bodyPr>
            <a:spAutoFit/>
          </a:bodyPr>
          <a:lstStyle/>
          <a:p>
            <a:pPr>
              <a:spcBef>
                <a:spcPct val="50000"/>
              </a:spcBef>
            </a:pPr>
            <a:r>
              <a:rPr lang="it-IT" sz="2000" dirty="0">
                <a:solidFill>
                  <a:srgbClr val="000099"/>
                </a:solidFill>
                <a:latin typeface="Tahoma" pitchFamily="34" charset="0"/>
              </a:rPr>
              <a:t>Comportamenti devianti:</a:t>
            </a:r>
          </a:p>
          <a:p>
            <a:pPr>
              <a:spcBef>
                <a:spcPct val="50000"/>
              </a:spcBef>
            </a:pPr>
            <a:r>
              <a:rPr lang="it-IT" dirty="0" smtClean="0">
                <a:solidFill>
                  <a:srgbClr val="FF0000"/>
                </a:solidFill>
                <a:latin typeface="Arial Black" pitchFamily="34" charset="0"/>
              </a:rPr>
              <a:t>Conformità</a:t>
            </a:r>
          </a:p>
          <a:p>
            <a:pPr>
              <a:lnSpc>
                <a:spcPct val="110000"/>
              </a:lnSpc>
              <a:spcBef>
                <a:spcPct val="50000"/>
              </a:spcBef>
            </a:pPr>
            <a:r>
              <a:rPr lang="it-IT" dirty="0" smtClean="0">
                <a:solidFill>
                  <a:srgbClr val="003300"/>
                </a:solidFill>
                <a:latin typeface="Arial Black" pitchFamily="34" charset="0"/>
              </a:rPr>
              <a:t>Innovazione</a:t>
            </a:r>
          </a:p>
          <a:p>
            <a:pPr>
              <a:lnSpc>
                <a:spcPct val="110000"/>
              </a:lnSpc>
              <a:spcBef>
                <a:spcPct val="50000"/>
              </a:spcBef>
            </a:pPr>
            <a:r>
              <a:rPr lang="it-IT" dirty="0" smtClean="0">
                <a:solidFill>
                  <a:srgbClr val="003300"/>
                </a:solidFill>
                <a:latin typeface="Arial Black" pitchFamily="34" charset="0"/>
              </a:rPr>
              <a:t>Ritualismo</a:t>
            </a:r>
            <a:endParaRPr lang="it-IT" dirty="0">
              <a:solidFill>
                <a:srgbClr val="003300"/>
              </a:solidFill>
              <a:latin typeface="Arial Black" pitchFamily="34" charset="0"/>
            </a:endParaRPr>
          </a:p>
          <a:p>
            <a:pPr>
              <a:lnSpc>
                <a:spcPct val="40000"/>
              </a:lnSpc>
              <a:spcBef>
                <a:spcPct val="50000"/>
              </a:spcBef>
            </a:pPr>
            <a:endParaRPr lang="it-IT" dirty="0" smtClean="0">
              <a:solidFill>
                <a:srgbClr val="003300"/>
              </a:solidFill>
              <a:latin typeface="Arial Black" pitchFamily="34" charset="0"/>
            </a:endParaRPr>
          </a:p>
          <a:p>
            <a:pPr>
              <a:lnSpc>
                <a:spcPct val="40000"/>
              </a:lnSpc>
              <a:spcBef>
                <a:spcPct val="50000"/>
              </a:spcBef>
            </a:pPr>
            <a:r>
              <a:rPr lang="it-IT" dirty="0" smtClean="0">
                <a:solidFill>
                  <a:srgbClr val="003300"/>
                </a:solidFill>
                <a:latin typeface="Arial Black" pitchFamily="34" charset="0"/>
              </a:rPr>
              <a:t>Rinuncia </a:t>
            </a:r>
            <a:r>
              <a:rPr lang="it-IT" dirty="0">
                <a:solidFill>
                  <a:srgbClr val="FF0000"/>
                </a:solidFill>
                <a:latin typeface="Arial Black" pitchFamily="34" charset="0"/>
              </a:rPr>
              <a:t>(*)</a:t>
            </a:r>
          </a:p>
          <a:p>
            <a:pPr>
              <a:lnSpc>
                <a:spcPct val="50000"/>
              </a:lnSpc>
              <a:spcBef>
                <a:spcPct val="50000"/>
              </a:spcBef>
            </a:pPr>
            <a:endParaRPr lang="it-IT" dirty="0" smtClean="0">
              <a:solidFill>
                <a:srgbClr val="003300"/>
              </a:solidFill>
              <a:latin typeface="Arial Black" pitchFamily="34" charset="0"/>
            </a:endParaRPr>
          </a:p>
          <a:p>
            <a:pPr>
              <a:lnSpc>
                <a:spcPct val="50000"/>
              </a:lnSpc>
              <a:spcBef>
                <a:spcPct val="50000"/>
              </a:spcBef>
            </a:pPr>
            <a:r>
              <a:rPr lang="it-IT" dirty="0" smtClean="0">
                <a:solidFill>
                  <a:srgbClr val="003300"/>
                </a:solidFill>
                <a:latin typeface="Arial Black" pitchFamily="34" charset="0"/>
              </a:rPr>
              <a:t>Ribellione</a:t>
            </a:r>
            <a:endParaRPr lang="it-IT" dirty="0">
              <a:solidFill>
                <a:srgbClr val="003300"/>
              </a:solidFill>
              <a:latin typeface="Arial Black" pitchFamily="34" charset="0"/>
            </a:endParaRPr>
          </a:p>
        </p:txBody>
      </p:sp>
      <p:sp>
        <p:nvSpPr>
          <p:cNvPr id="2058" name="Rectangle 10"/>
          <p:cNvSpPr>
            <a:spLocks noChangeArrowheads="1"/>
          </p:cNvSpPr>
          <p:nvPr/>
        </p:nvSpPr>
        <p:spPr bwMode="auto">
          <a:xfrm>
            <a:off x="6084168" y="2996952"/>
            <a:ext cx="2590800" cy="1752600"/>
          </a:xfrm>
          <a:prstGeom prst="rect">
            <a:avLst/>
          </a:prstGeom>
          <a:noFill/>
          <a:ln w="9525">
            <a:noFill/>
            <a:miter lim="800000"/>
            <a:headEnd/>
            <a:tailEnd/>
          </a:ln>
          <a:effectLst/>
        </p:spPr>
        <p:txBody>
          <a:bodyPr wrap="none" anchor="ctr"/>
          <a:lstStyle/>
          <a:p>
            <a:endParaRPr lang="it-IT"/>
          </a:p>
        </p:txBody>
      </p:sp>
      <p:sp>
        <p:nvSpPr>
          <p:cNvPr id="2059" name="Text Box 11"/>
          <p:cNvSpPr txBox="1">
            <a:spLocks noChangeArrowheads="1"/>
          </p:cNvSpPr>
          <p:nvPr/>
        </p:nvSpPr>
        <p:spPr bwMode="auto">
          <a:xfrm>
            <a:off x="827584" y="4653137"/>
            <a:ext cx="7630616" cy="1522533"/>
          </a:xfrm>
          <a:prstGeom prst="rect">
            <a:avLst/>
          </a:prstGeom>
          <a:noFill/>
          <a:ln w="9525">
            <a:noFill/>
            <a:miter lim="800000"/>
            <a:headEnd/>
            <a:tailEnd/>
          </a:ln>
          <a:effectLst/>
        </p:spPr>
        <p:txBody>
          <a:bodyPr wrap="square">
            <a:spAutoFit/>
          </a:bodyPr>
          <a:lstStyle/>
          <a:p>
            <a:pPr algn="just">
              <a:lnSpc>
                <a:spcPct val="150000"/>
              </a:lnSpc>
              <a:spcBef>
                <a:spcPts val="1000"/>
              </a:spcBef>
            </a:pPr>
            <a:r>
              <a:rPr lang="it-IT" dirty="0">
                <a:solidFill>
                  <a:srgbClr val="FF0000"/>
                </a:solidFill>
                <a:latin typeface="Arial Black" pitchFamily="34" charset="0"/>
              </a:rPr>
              <a:t>(*)</a:t>
            </a:r>
            <a:r>
              <a:rPr lang="it-IT" dirty="0" err="1">
                <a:solidFill>
                  <a:srgbClr val="FF0000"/>
                </a:solidFill>
                <a:latin typeface="Arial Black" pitchFamily="34" charset="0"/>
              </a:rPr>
              <a:t>=</a:t>
            </a:r>
            <a:r>
              <a:rPr lang="it-IT" sz="1600" dirty="0" err="1">
                <a:solidFill>
                  <a:srgbClr val="FF0000"/>
                </a:solidFill>
                <a:latin typeface="Tahoma" pitchFamily="34" charset="0"/>
              </a:rPr>
              <a:t>studiata</a:t>
            </a:r>
            <a:r>
              <a:rPr lang="it-IT" sz="1600" dirty="0">
                <a:solidFill>
                  <a:srgbClr val="FF0000"/>
                </a:solidFill>
                <a:latin typeface="Tahoma" pitchFamily="34" charset="0"/>
              </a:rPr>
              <a:t> anche dalla Scuola di Chicago (approccio dell’</a:t>
            </a:r>
            <a:r>
              <a:rPr lang="it-IT" sz="1600" dirty="0" err="1">
                <a:solidFill>
                  <a:srgbClr val="FF0000"/>
                </a:solidFill>
                <a:latin typeface="Tahoma" pitchFamily="34" charset="0"/>
              </a:rPr>
              <a:t>interazionismo</a:t>
            </a:r>
            <a:r>
              <a:rPr lang="it-IT" sz="1600" dirty="0">
                <a:solidFill>
                  <a:srgbClr val="FF0000"/>
                </a:solidFill>
                <a:latin typeface="Tahoma" pitchFamily="34" charset="0"/>
              </a:rPr>
              <a:t> </a:t>
            </a:r>
            <a:r>
              <a:rPr lang="it-IT" sz="1600" dirty="0" smtClean="0">
                <a:solidFill>
                  <a:srgbClr val="FF0000"/>
                </a:solidFill>
                <a:latin typeface="Tahoma" pitchFamily="34" charset="0"/>
              </a:rPr>
              <a:t>simbolico) ricerca </a:t>
            </a:r>
            <a:r>
              <a:rPr lang="it-IT" sz="1600" dirty="0">
                <a:solidFill>
                  <a:srgbClr val="FF0000"/>
                </a:solidFill>
                <a:latin typeface="Tahoma" pitchFamily="34" charset="0"/>
              </a:rPr>
              <a:t>di Anderson sugli </a:t>
            </a:r>
            <a:r>
              <a:rPr lang="it-IT" sz="1600" i="1" dirty="0" err="1">
                <a:solidFill>
                  <a:srgbClr val="FF0000"/>
                </a:solidFill>
                <a:latin typeface="Tahoma" pitchFamily="34" charset="0"/>
              </a:rPr>
              <a:t>hobos</a:t>
            </a:r>
            <a:r>
              <a:rPr lang="it-IT" sz="1600" dirty="0">
                <a:solidFill>
                  <a:srgbClr val="FF0000"/>
                </a:solidFill>
                <a:latin typeface="Tahoma" pitchFamily="34" charset="0"/>
              </a:rPr>
              <a:t> (1923): meccanismi di riconoscimento, forme di solidarietà</a:t>
            </a:r>
            <a:r>
              <a:rPr lang="it-IT" sz="1600" dirty="0" smtClean="0">
                <a:solidFill>
                  <a:srgbClr val="FF0000"/>
                </a:solidFill>
                <a:latin typeface="Tahoma" pitchFamily="34" charset="0"/>
              </a:rPr>
              <a:t>, regole interne, codici di comportamento, moralità</a:t>
            </a:r>
          </a:p>
          <a:p>
            <a:pPr algn="just">
              <a:lnSpc>
                <a:spcPct val="60000"/>
              </a:lnSpc>
              <a:spcBef>
                <a:spcPct val="50000"/>
              </a:spcBef>
            </a:pPr>
            <a:endParaRPr lang="it-IT" sz="1600" dirty="0">
              <a:solidFill>
                <a:srgbClr val="FF0000"/>
              </a:solidFill>
              <a:latin typeface="Tahoma" pitchFamily="34" charset="0"/>
            </a:endParaRPr>
          </a:p>
        </p:txBody>
      </p:sp>
      <p:sp>
        <p:nvSpPr>
          <p:cNvPr id="14" name="CasellaDiTesto 13"/>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3"/>
          <p:cNvSpPr txBox="1">
            <a:spLocks noChangeArrowheads="1"/>
          </p:cNvSpPr>
          <p:nvPr/>
        </p:nvSpPr>
        <p:spPr bwMode="auto">
          <a:xfrm>
            <a:off x="683568" y="2780928"/>
            <a:ext cx="7696200" cy="336550"/>
          </a:xfrm>
          <a:prstGeom prst="rect">
            <a:avLst/>
          </a:prstGeom>
          <a:noFill/>
          <a:ln w="9525">
            <a:noFill/>
            <a:miter lim="800000"/>
            <a:headEnd/>
            <a:tailEnd/>
          </a:ln>
          <a:effectLst/>
        </p:spPr>
        <p:txBody>
          <a:bodyPr>
            <a:spAutoFit/>
          </a:bodyPr>
          <a:lstStyle/>
          <a:p>
            <a:pPr algn="ctr">
              <a:spcBef>
                <a:spcPct val="50000"/>
              </a:spcBef>
            </a:pPr>
            <a:r>
              <a:rPr lang="it-IT" sz="1600" b="1" dirty="0">
                <a:solidFill>
                  <a:srgbClr val="000099"/>
                </a:solidFill>
                <a:effectLst>
                  <a:outerShdw blurRad="38100" dist="38100" dir="2700000" algn="tl">
                    <a:srgbClr val="C0C0C0"/>
                  </a:outerShdw>
                </a:effectLst>
                <a:latin typeface="Tahoma" pitchFamily="34" charset="0"/>
              </a:rPr>
              <a:t>Modi di adattamento	Mete culturali	Mezzi istituzionalizzati</a:t>
            </a:r>
          </a:p>
        </p:txBody>
      </p:sp>
      <p:sp>
        <p:nvSpPr>
          <p:cNvPr id="4100" name="Line 4"/>
          <p:cNvSpPr>
            <a:spLocks noChangeShapeType="1"/>
          </p:cNvSpPr>
          <p:nvPr/>
        </p:nvSpPr>
        <p:spPr bwMode="auto">
          <a:xfrm>
            <a:off x="611560" y="3284984"/>
            <a:ext cx="7543800" cy="0"/>
          </a:xfrm>
          <a:prstGeom prst="line">
            <a:avLst/>
          </a:prstGeom>
          <a:noFill/>
          <a:ln w="41275">
            <a:solidFill>
              <a:srgbClr val="800000"/>
            </a:solidFill>
            <a:prstDash val="sysDot"/>
            <a:round/>
            <a:headEnd/>
            <a:tailEnd/>
          </a:ln>
          <a:effectLst/>
        </p:spPr>
        <p:txBody>
          <a:bodyPr/>
          <a:lstStyle/>
          <a:p>
            <a:endParaRPr lang="it-IT"/>
          </a:p>
        </p:txBody>
      </p:sp>
      <p:sp>
        <p:nvSpPr>
          <p:cNvPr id="4101" name="Text Box 5"/>
          <p:cNvSpPr txBox="1">
            <a:spLocks noChangeArrowheads="1"/>
          </p:cNvSpPr>
          <p:nvPr/>
        </p:nvSpPr>
        <p:spPr bwMode="auto">
          <a:xfrm>
            <a:off x="611560" y="3356992"/>
            <a:ext cx="7620000" cy="519113"/>
          </a:xfrm>
          <a:prstGeom prst="rect">
            <a:avLst/>
          </a:prstGeom>
          <a:noFill/>
          <a:ln w="9525">
            <a:noFill/>
            <a:miter lim="800000"/>
            <a:headEnd/>
            <a:tailEnd/>
          </a:ln>
          <a:effectLst/>
        </p:spPr>
        <p:txBody>
          <a:bodyPr>
            <a:spAutoFit/>
          </a:bodyPr>
          <a:lstStyle/>
          <a:p>
            <a:pPr>
              <a:spcBef>
                <a:spcPct val="50000"/>
              </a:spcBef>
            </a:pPr>
            <a:r>
              <a:rPr lang="it-IT" dirty="0">
                <a:latin typeface="Tahoma" pitchFamily="34" charset="0"/>
              </a:rPr>
              <a:t>I.   </a:t>
            </a:r>
            <a:r>
              <a:rPr lang="it-IT" b="1" dirty="0">
                <a:solidFill>
                  <a:srgbClr val="FF0000"/>
                </a:solidFill>
                <a:latin typeface="Tahoma" pitchFamily="34" charset="0"/>
              </a:rPr>
              <a:t>Conformità</a:t>
            </a:r>
            <a:r>
              <a:rPr lang="it-IT" dirty="0">
                <a:latin typeface="Tahoma" pitchFamily="34" charset="0"/>
              </a:rPr>
              <a:t>		</a:t>
            </a:r>
            <a:r>
              <a:rPr lang="it-IT" dirty="0" smtClean="0">
                <a:latin typeface="Tahoma" pitchFamily="34" charset="0"/>
              </a:rPr>
              <a:t>	</a:t>
            </a:r>
            <a:r>
              <a:rPr lang="it-IT" sz="2800" b="1" dirty="0" smtClean="0">
                <a:latin typeface="Tahoma" pitchFamily="34" charset="0"/>
              </a:rPr>
              <a:t>+</a:t>
            </a:r>
            <a:r>
              <a:rPr lang="it-IT" dirty="0">
                <a:latin typeface="Tahoma" pitchFamily="34" charset="0"/>
              </a:rPr>
              <a:t>			 </a:t>
            </a:r>
            <a:r>
              <a:rPr lang="it-IT" sz="2800" b="1" dirty="0">
                <a:latin typeface="Tahoma" pitchFamily="34" charset="0"/>
              </a:rPr>
              <a:t>+</a:t>
            </a:r>
          </a:p>
        </p:txBody>
      </p:sp>
      <p:sp>
        <p:nvSpPr>
          <p:cNvPr id="4102" name="Text Box 6"/>
          <p:cNvSpPr txBox="1">
            <a:spLocks noChangeArrowheads="1"/>
          </p:cNvSpPr>
          <p:nvPr/>
        </p:nvSpPr>
        <p:spPr bwMode="auto">
          <a:xfrm>
            <a:off x="611560" y="3789040"/>
            <a:ext cx="7620000" cy="519113"/>
          </a:xfrm>
          <a:prstGeom prst="rect">
            <a:avLst/>
          </a:prstGeom>
          <a:noFill/>
          <a:ln w="9525">
            <a:noFill/>
            <a:miter lim="800000"/>
            <a:headEnd/>
            <a:tailEnd/>
          </a:ln>
          <a:effectLst/>
        </p:spPr>
        <p:txBody>
          <a:bodyPr>
            <a:spAutoFit/>
          </a:bodyPr>
          <a:lstStyle/>
          <a:p>
            <a:pPr>
              <a:spcBef>
                <a:spcPct val="50000"/>
              </a:spcBef>
            </a:pPr>
            <a:r>
              <a:rPr lang="it-IT" dirty="0">
                <a:latin typeface="Tahoma" pitchFamily="34" charset="0"/>
              </a:rPr>
              <a:t>II.  </a:t>
            </a:r>
            <a:r>
              <a:rPr lang="it-IT" b="1" dirty="0">
                <a:latin typeface="Tahoma" pitchFamily="34" charset="0"/>
              </a:rPr>
              <a:t>Innovazione	</a:t>
            </a:r>
            <a:r>
              <a:rPr lang="it-IT" dirty="0">
                <a:latin typeface="Tahoma" pitchFamily="34" charset="0"/>
              </a:rPr>
              <a:t>	</a:t>
            </a:r>
            <a:r>
              <a:rPr lang="it-IT" dirty="0" smtClean="0">
                <a:latin typeface="Tahoma" pitchFamily="34" charset="0"/>
              </a:rPr>
              <a:t>	</a:t>
            </a:r>
            <a:r>
              <a:rPr lang="it-IT" sz="2800" b="1" dirty="0" smtClean="0">
                <a:latin typeface="Tahoma" pitchFamily="34" charset="0"/>
              </a:rPr>
              <a:t>+</a:t>
            </a:r>
            <a:r>
              <a:rPr lang="it-IT" dirty="0">
                <a:latin typeface="Tahoma" pitchFamily="34" charset="0"/>
              </a:rPr>
              <a:t>			  </a:t>
            </a:r>
            <a:r>
              <a:rPr lang="it-IT" sz="2800" b="1" dirty="0">
                <a:latin typeface="Tahoma" pitchFamily="34" charset="0"/>
              </a:rPr>
              <a:t>-</a:t>
            </a:r>
          </a:p>
        </p:txBody>
      </p:sp>
      <p:sp>
        <p:nvSpPr>
          <p:cNvPr id="4103" name="Text Box 7"/>
          <p:cNvSpPr txBox="1">
            <a:spLocks noChangeArrowheads="1"/>
          </p:cNvSpPr>
          <p:nvPr/>
        </p:nvSpPr>
        <p:spPr bwMode="auto">
          <a:xfrm>
            <a:off x="611560" y="4293096"/>
            <a:ext cx="7620000" cy="519113"/>
          </a:xfrm>
          <a:prstGeom prst="rect">
            <a:avLst/>
          </a:prstGeom>
          <a:noFill/>
          <a:ln w="9525">
            <a:noFill/>
            <a:miter lim="800000"/>
            <a:headEnd/>
            <a:tailEnd/>
          </a:ln>
          <a:effectLst/>
        </p:spPr>
        <p:txBody>
          <a:bodyPr>
            <a:spAutoFit/>
          </a:bodyPr>
          <a:lstStyle/>
          <a:p>
            <a:pPr>
              <a:spcBef>
                <a:spcPct val="50000"/>
              </a:spcBef>
            </a:pPr>
            <a:r>
              <a:rPr lang="it-IT" dirty="0">
                <a:latin typeface="Tahoma" pitchFamily="34" charset="0"/>
              </a:rPr>
              <a:t>III. </a:t>
            </a:r>
            <a:r>
              <a:rPr lang="it-IT" b="1" dirty="0">
                <a:latin typeface="Tahoma" pitchFamily="34" charset="0"/>
              </a:rPr>
              <a:t>Ritualismo</a:t>
            </a:r>
            <a:r>
              <a:rPr lang="it-IT" dirty="0">
                <a:latin typeface="Tahoma" pitchFamily="34" charset="0"/>
              </a:rPr>
              <a:t>		 </a:t>
            </a:r>
            <a:r>
              <a:rPr lang="it-IT" dirty="0" smtClean="0">
                <a:latin typeface="Tahoma" pitchFamily="34" charset="0"/>
              </a:rPr>
              <a:t>	 </a:t>
            </a:r>
            <a:r>
              <a:rPr lang="it-IT" sz="2800" b="1" dirty="0" smtClean="0">
                <a:latin typeface="Tahoma" pitchFamily="34" charset="0"/>
              </a:rPr>
              <a:t>-</a:t>
            </a:r>
            <a:r>
              <a:rPr lang="it-IT" dirty="0">
                <a:latin typeface="Tahoma" pitchFamily="34" charset="0"/>
              </a:rPr>
              <a:t>			 </a:t>
            </a:r>
            <a:r>
              <a:rPr lang="it-IT" sz="2800" b="1" dirty="0">
                <a:latin typeface="Tahoma" pitchFamily="34" charset="0"/>
              </a:rPr>
              <a:t>+</a:t>
            </a:r>
          </a:p>
        </p:txBody>
      </p:sp>
      <p:sp>
        <p:nvSpPr>
          <p:cNvPr id="4104" name="Text Box 8"/>
          <p:cNvSpPr txBox="1">
            <a:spLocks noChangeArrowheads="1"/>
          </p:cNvSpPr>
          <p:nvPr/>
        </p:nvSpPr>
        <p:spPr bwMode="auto">
          <a:xfrm>
            <a:off x="611560" y="4725144"/>
            <a:ext cx="7620000" cy="519113"/>
          </a:xfrm>
          <a:prstGeom prst="rect">
            <a:avLst/>
          </a:prstGeom>
          <a:noFill/>
          <a:ln w="9525">
            <a:noFill/>
            <a:miter lim="800000"/>
            <a:headEnd/>
            <a:tailEnd/>
          </a:ln>
          <a:effectLst/>
        </p:spPr>
        <p:txBody>
          <a:bodyPr>
            <a:spAutoFit/>
          </a:bodyPr>
          <a:lstStyle/>
          <a:p>
            <a:pPr>
              <a:spcBef>
                <a:spcPct val="50000"/>
              </a:spcBef>
            </a:pPr>
            <a:r>
              <a:rPr lang="it-IT" dirty="0">
                <a:latin typeface="Tahoma" pitchFamily="34" charset="0"/>
              </a:rPr>
              <a:t>IV. </a:t>
            </a:r>
            <a:r>
              <a:rPr lang="it-IT" b="1" dirty="0">
                <a:latin typeface="Tahoma" pitchFamily="34" charset="0"/>
              </a:rPr>
              <a:t>Rinuncia</a:t>
            </a:r>
            <a:r>
              <a:rPr lang="it-IT" dirty="0">
                <a:latin typeface="Tahoma" pitchFamily="34" charset="0"/>
              </a:rPr>
              <a:t>			</a:t>
            </a:r>
            <a:r>
              <a:rPr lang="it-IT" dirty="0" smtClean="0">
                <a:latin typeface="Tahoma" pitchFamily="34" charset="0"/>
              </a:rPr>
              <a:t> </a:t>
            </a:r>
            <a:r>
              <a:rPr lang="it-IT" sz="2800" b="1" dirty="0" smtClean="0">
                <a:latin typeface="Tahoma" pitchFamily="34" charset="0"/>
              </a:rPr>
              <a:t>-</a:t>
            </a:r>
            <a:r>
              <a:rPr lang="it-IT" dirty="0">
                <a:latin typeface="Tahoma" pitchFamily="34" charset="0"/>
              </a:rPr>
              <a:t>			 </a:t>
            </a:r>
            <a:r>
              <a:rPr lang="it-IT" sz="2800" b="1" dirty="0">
                <a:latin typeface="Tahoma" pitchFamily="34" charset="0"/>
              </a:rPr>
              <a:t> -</a:t>
            </a:r>
          </a:p>
        </p:txBody>
      </p:sp>
      <p:sp>
        <p:nvSpPr>
          <p:cNvPr id="4105" name="Text Box 9"/>
          <p:cNvSpPr txBox="1">
            <a:spLocks noChangeArrowheads="1"/>
          </p:cNvSpPr>
          <p:nvPr/>
        </p:nvSpPr>
        <p:spPr bwMode="auto">
          <a:xfrm>
            <a:off x="611560" y="5157192"/>
            <a:ext cx="7620000" cy="579438"/>
          </a:xfrm>
          <a:prstGeom prst="rect">
            <a:avLst/>
          </a:prstGeom>
          <a:noFill/>
          <a:ln w="9525">
            <a:noFill/>
            <a:miter lim="800000"/>
            <a:headEnd/>
            <a:tailEnd/>
          </a:ln>
          <a:effectLst/>
        </p:spPr>
        <p:txBody>
          <a:bodyPr>
            <a:spAutoFit/>
          </a:bodyPr>
          <a:lstStyle/>
          <a:p>
            <a:pPr>
              <a:spcBef>
                <a:spcPct val="50000"/>
              </a:spcBef>
            </a:pPr>
            <a:r>
              <a:rPr lang="it-IT" dirty="0">
                <a:latin typeface="Tahoma" pitchFamily="34" charset="0"/>
              </a:rPr>
              <a:t>V.  </a:t>
            </a:r>
            <a:r>
              <a:rPr lang="it-IT" b="1" dirty="0">
                <a:latin typeface="Tahoma" pitchFamily="34" charset="0"/>
              </a:rPr>
              <a:t>Ribellione</a:t>
            </a:r>
            <a:r>
              <a:rPr lang="it-IT" dirty="0">
                <a:latin typeface="Tahoma" pitchFamily="34" charset="0"/>
              </a:rPr>
              <a:t>			</a:t>
            </a:r>
            <a:r>
              <a:rPr lang="it-IT" sz="3200" b="1" dirty="0" smtClean="0">
                <a:latin typeface="Tahoma" pitchFamily="34" charset="0"/>
                <a:cs typeface="Times New Roman" pitchFamily="18" charset="0"/>
              </a:rPr>
              <a:t>±</a:t>
            </a:r>
            <a:r>
              <a:rPr lang="it-IT" sz="2800" b="1" dirty="0" smtClean="0">
                <a:latin typeface="Tahoma" pitchFamily="34" charset="0"/>
              </a:rPr>
              <a:t> </a:t>
            </a:r>
            <a:r>
              <a:rPr lang="it-IT" dirty="0">
                <a:latin typeface="Tahoma" pitchFamily="34" charset="0"/>
              </a:rPr>
              <a:t>			 </a:t>
            </a:r>
            <a:r>
              <a:rPr lang="it-IT" dirty="0" smtClean="0">
                <a:latin typeface="Tahoma" pitchFamily="34" charset="0"/>
              </a:rPr>
              <a:t> </a:t>
            </a:r>
            <a:r>
              <a:rPr lang="it-IT" sz="3200" b="1" dirty="0" err="1" smtClean="0">
                <a:latin typeface="Tahoma" pitchFamily="34" charset="0"/>
                <a:cs typeface="Times New Roman" pitchFamily="18" charset="0"/>
              </a:rPr>
              <a:t>±</a:t>
            </a:r>
            <a:endParaRPr lang="it-IT" sz="3200" b="1" dirty="0">
              <a:latin typeface="Tahoma" pitchFamily="34" charset="0"/>
              <a:cs typeface="Times New Roman" pitchFamily="18" charset="0"/>
            </a:endParaRPr>
          </a:p>
        </p:txBody>
      </p:sp>
      <p:sp>
        <p:nvSpPr>
          <p:cNvPr id="4106" name="Text Box 10"/>
          <p:cNvSpPr txBox="1">
            <a:spLocks noChangeArrowheads="1"/>
          </p:cNvSpPr>
          <p:nvPr/>
        </p:nvSpPr>
        <p:spPr bwMode="auto">
          <a:xfrm>
            <a:off x="683568" y="5661248"/>
            <a:ext cx="5867400" cy="579438"/>
          </a:xfrm>
          <a:prstGeom prst="rect">
            <a:avLst/>
          </a:prstGeom>
          <a:noFill/>
          <a:ln w="9525">
            <a:noFill/>
            <a:miter lim="800000"/>
            <a:headEnd/>
            <a:tailEnd/>
          </a:ln>
          <a:effectLst/>
        </p:spPr>
        <p:txBody>
          <a:bodyPr>
            <a:spAutoFit/>
          </a:bodyPr>
          <a:lstStyle/>
          <a:p>
            <a:pPr>
              <a:spcBef>
                <a:spcPct val="50000"/>
              </a:spcBef>
            </a:pPr>
            <a:r>
              <a:rPr lang="it-IT" sz="3200" b="1" dirty="0">
                <a:cs typeface="Times New Roman" pitchFamily="18" charset="0"/>
              </a:rPr>
              <a:t>± </a:t>
            </a:r>
            <a:r>
              <a:rPr lang="it-IT" sz="1400" i="1" dirty="0">
                <a:cs typeface="Times New Roman" pitchFamily="18" charset="0"/>
              </a:rPr>
              <a:t>rifiuto dei valori dominanti e sostituzione con nuovi valori</a:t>
            </a:r>
          </a:p>
        </p:txBody>
      </p:sp>
      <p:sp>
        <p:nvSpPr>
          <p:cNvPr id="13" name="Segnaposto numero diapositiva 4"/>
          <p:cNvSpPr>
            <a:spLocks noGrp="1"/>
          </p:cNvSpPr>
          <p:nvPr>
            <p:ph type="sldNum" sz="quarter" idx="12"/>
          </p:nvPr>
        </p:nvSpPr>
        <p:spPr>
          <a:xfrm>
            <a:off x="8392247" y="5661248"/>
            <a:ext cx="751753" cy="412997"/>
          </a:xfrm>
        </p:spPr>
        <p:txBody>
          <a:bodyPr/>
          <a:lstStyle/>
          <a:p>
            <a:fld id="{6A83A59F-3E6B-4777-8267-70502C124113}" type="slidenum">
              <a:rPr lang="it-IT"/>
              <a:pPr/>
              <a:t>10</a:t>
            </a:fld>
            <a:endParaRPr lang="it-IT" dirty="0"/>
          </a:p>
        </p:txBody>
      </p:sp>
      <p:sp>
        <p:nvSpPr>
          <p:cNvPr id="15" name="CasellaDiTesto 14"/>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
        <p:nvSpPr>
          <p:cNvPr id="12" name="CasellaDiTesto 11"/>
          <p:cNvSpPr txBox="1"/>
          <p:nvPr/>
        </p:nvSpPr>
        <p:spPr>
          <a:xfrm>
            <a:off x="611560" y="908720"/>
            <a:ext cx="7560840" cy="1692771"/>
          </a:xfrm>
          <a:prstGeom prst="rect">
            <a:avLst/>
          </a:prstGeom>
          <a:noFill/>
        </p:spPr>
        <p:txBody>
          <a:bodyPr wrap="square" rtlCol="0">
            <a:spAutoFit/>
          </a:bodyPr>
          <a:lstStyle/>
          <a:p>
            <a:pPr algn="ctr"/>
            <a:r>
              <a:rPr lang="it-IT" sz="2800" b="1" dirty="0" smtClean="0">
                <a:solidFill>
                  <a:srgbClr val="000099"/>
                </a:solidFill>
                <a:effectLst>
                  <a:outerShdw blurRad="38100" dist="38100" dir="2700000" algn="tl">
                    <a:srgbClr val="C0C0C0"/>
                  </a:outerShdw>
                </a:effectLst>
                <a:latin typeface="Tahoma" pitchFamily="34" charset="0"/>
              </a:rPr>
              <a:t>Tipologia dei modi di adattamento individuale</a:t>
            </a:r>
          </a:p>
          <a:p>
            <a:pPr algn="just"/>
            <a:endParaRPr lang="it-IT" sz="1200" dirty="0" smtClean="0"/>
          </a:p>
          <a:p>
            <a:pPr algn="just"/>
            <a:r>
              <a:rPr lang="it-IT" dirty="0" smtClean="0"/>
              <a:t>Le categorie non si riferiscono alla personalità, ma al comportamento di ruolo in situazioni specifiche, quindi si tratta di tipi di reazione persistenti</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11</a:t>
            </a:fld>
            <a:endParaRPr lang="it-IT" dirty="0"/>
          </a:p>
        </p:txBody>
      </p:sp>
      <p:sp>
        <p:nvSpPr>
          <p:cNvPr id="3" name="CasellaDiTesto 2"/>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
        <p:nvSpPr>
          <p:cNvPr id="4" name="Rettangolo 3"/>
          <p:cNvSpPr/>
          <p:nvPr/>
        </p:nvSpPr>
        <p:spPr>
          <a:xfrm>
            <a:off x="683568" y="980728"/>
            <a:ext cx="2597186" cy="523220"/>
          </a:xfrm>
          <a:prstGeom prst="rect">
            <a:avLst/>
          </a:prstGeom>
        </p:spPr>
        <p:txBody>
          <a:bodyPr wrap="none">
            <a:spAutoFit/>
          </a:bodyPr>
          <a:lstStyle/>
          <a:p>
            <a:r>
              <a:rPr lang="it-IT" sz="2800" b="1" dirty="0" smtClean="0">
                <a:solidFill>
                  <a:srgbClr val="000099"/>
                </a:solidFill>
                <a:effectLst>
                  <a:outerShdw blurRad="38100" dist="38100" dir="2700000" algn="tl">
                    <a:srgbClr val="C0C0C0"/>
                  </a:outerShdw>
                </a:effectLst>
                <a:latin typeface="Tahoma" pitchFamily="34" charset="0"/>
              </a:rPr>
              <a:t>I. Conformità</a:t>
            </a:r>
          </a:p>
        </p:txBody>
      </p:sp>
      <p:sp>
        <p:nvSpPr>
          <p:cNvPr id="5" name="CasellaDiTesto 4"/>
          <p:cNvSpPr txBox="1"/>
          <p:nvPr/>
        </p:nvSpPr>
        <p:spPr>
          <a:xfrm>
            <a:off x="755576" y="1988840"/>
            <a:ext cx="7272808" cy="646331"/>
          </a:xfrm>
          <a:prstGeom prst="rect">
            <a:avLst/>
          </a:prstGeom>
          <a:noFill/>
        </p:spPr>
        <p:txBody>
          <a:bodyPr wrap="square" rtlCol="0">
            <a:spAutoFit/>
          </a:bodyPr>
          <a:lstStyle/>
          <a:p>
            <a:pPr algn="just"/>
            <a:r>
              <a:rPr lang="it-IT" dirty="0" smtClean="0"/>
              <a:t>E’ il comportamento modale che garantisce la stabilità e la continuità della società		ordine sociale</a:t>
            </a:r>
          </a:p>
        </p:txBody>
      </p:sp>
      <p:sp>
        <p:nvSpPr>
          <p:cNvPr id="6" name="Freccia a destra 5"/>
          <p:cNvSpPr/>
          <p:nvPr/>
        </p:nvSpPr>
        <p:spPr>
          <a:xfrm>
            <a:off x="1763688" y="2276872"/>
            <a:ext cx="792088" cy="43204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p:cNvSpPr txBox="1"/>
          <p:nvPr/>
        </p:nvSpPr>
        <p:spPr>
          <a:xfrm>
            <a:off x="827584" y="3789040"/>
            <a:ext cx="7272808" cy="923330"/>
          </a:xfrm>
          <a:prstGeom prst="rect">
            <a:avLst/>
          </a:prstGeom>
          <a:noFill/>
        </p:spPr>
        <p:txBody>
          <a:bodyPr wrap="square" rtlCol="0">
            <a:spAutoFit/>
          </a:bodyPr>
          <a:lstStyle/>
          <a:p>
            <a:pPr algn="just"/>
            <a:r>
              <a:rPr lang="it-IT" dirty="0" smtClean="0"/>
              <a:t>Il comportamento adottato è conforme a modelli culturali prestabiliti che nel lungo periodo possono essere soggetti alla sedimentazione di modificazioni</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12</a:t>
            </a:fld>
            <a:endParaRPr lang="it-IT" dirty="0"/>
          </a:p>
        </p:txBody>
      </p:sp>
      <p:sp>
        <p:nvSpPr>
          <p:cNvPr id="3" name="CasellaDiTesto 2"/>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
        <p:nvSpPr>
          <p:cNvPr id="4" name="Rettangolo 3"/>
          <p:cNvSpPr/>
          <p:nvPr/>
        </p:nvSpPr>
        <p:spPr>
          <a:xfrm>
            <a:off x="683568" y="980728"/>
            <a:ext cx="2986715" cy="523220"/>
          </a:xfrm>
          <a:prstGeom prst="rect">
            <a:avLst/>
          </a:prstGeom>
        </p:spPr>
        <p:txBody>
          <a:bodyPr wrap="none">
            <a:spAutoFit/>
          </a:bodyPr>
          <a:lstStyle/>
          <a:p>
            <a:r>
              <a:rPr lang="it-IT" sz="2800" b="1" dirty="0" smtClean="0">
                <a:solidFill>
                  <a:srgbClr val="000099"/>
                </a:solidFill>
                <a:effectLst>
                  <a:outerShdw blurRad="38100" dist="38100" dir="2700000" algn="tl">
                    <a:srgbClr val="C0C0C0"/>
                  </a:outerShdw>
                </a:effectLst>
                <a:latin typeface="Tahoma" pitchFamily="34" charset="0"/>
              </a:rPr>
              <a:t>II. Innovazione</a:t>
            </a:r>
          </a:p>
        </p:txBody>
      </p:sp>
      <p:sp>
        <p:nvSpPr>
          <p:cNvPr id="5" name="CasellaDiTesto 4"/>
          <p:cNvSpPr txBox="1"/>
          <p:nvPr/>
        </p:nvSpPr>
        <p:spPr>
          <a:xfrm>
            <a:off x="755576" y="1628800"/>
            <a:ext cx="7344816" cy="646331"/>
          </a:xfrm>
          <a:prstGeom prst="rect">
            <a:avLst/>
          </a:prstGeom>
          <a:noFill/>
        </p:spPr>
        <p:txBody>
          <a:bodyPr wrap="square" rtlCol="0">
            <a:spAutoFit/>
          </a:bodyPr>
          <a:lstStyle/>
          <a:p>
            <a:pPr algn="just"/>
            <a:r>
              <a:rPr lang="it-IT" dirty="0" smtClean="0"/>
              <a:t>I mezzi prescelti sono istituzionalmente vietati ma spesso efficaci</a:t>
            </a:r>
          </a:p>
          <a:p>
            <a:pPr algn="just"/>
            <a:r>
              <a:rPr lang="it-IT" dirty="0" smtClean="0"/>
              <a:t>Il rifiuto dei mezzi istituzionalizzati deriva da una socializzazione imperfetta</a:t>
            </a:r>
          </a:p>
        </p:txBody>
      </p:sp>
      <p:sp>
        <p:nvSpPr>
          <p:cNvPr id="6" name="CasellaDiTesto 5"/>
          <p:cNvSpPr txBox="1"/>
          <p:nvPr/>
        </p:nvSpPr>
        <p:spPr>
          <a:xfrm>
            <a:off x="1331640" y="2420888"/>
            <a:ext cx="6696744" cy="3416320"/>
          </a:xfrm>
          <a:prstGeom prst="rect">
            <a:avLst/>
          </a:prstGeom>
          <a:noFill/>
        </p:spPr>
        <p:txBody>
          <a:bodyPr wrap="square" rtlCol="0">
            <a:spAutoFit/>
          </a:bodyPr>
          <a:lstStyle/>
          <a:p>
            <a:pPr algn="just">
              <a:buBlip>
                <a:blip r:embed="rId2"/>
              </a:buBlip>
            </a:pPr>
            <a:r>
              <a:rPr lang="it-IT" dirty="0" smtClean="0"/>
              <a:t>   assunzione di rischi</a:t>
            </a:r>
          </a:p>
          <a:p>
            <a:pPr algn="just">
              <a:buBlip>
                <a:blip r:embed="rId2"/>
              </a:buBlip>
            </a:pPr>
            <a:r>
              <a:rPr lang="it-IT" dirty="0" smtClean="0"/>
              <a:t>   individuazione degli elementi della struttura sociale che predispongono al comportamento innovativo producendo una maggiore quantità di comportamenti devianti in uno strato sociale anziché in un altro</a:t>
            </a:r>
          </a:p>
          <a:p>
            <a:pPr algn="just">
              <a:buBlip>
                <a:blip r:embed="rId2"/>
              </a:buBlip>
            </a:pPr>
            <a:r>
              <a:rPr lang="it-IT" dirty="0" smtClean="0"/>
              <a:t>   concorrenza commerciale/truffe (limite tra “imprenditorialità” e profili penali dell’attività commerciale</a:t>
            </a:r>
          </a:p>
          <a:p>
            <a:pPr algn="just">
              <a:buBlip>
                <a:blip r:embed="rId2"/>
              </a:buBlip>
            </a:pPr>
            <a:r>
              <a:rPr lang="it-IT" dirty="0" smtClean="0"/>
              <a:t>   grandi fortune dell’epopea americana</a:t>
            </a:r>
          </a:p>
          <a:p>
            <a:pPr algn="just">
              <a:buBlip>
                <a:blip r:embed="rId2"/>
              </a:buBlip>
            </a:pPr>
            <a:r>
              <a:rPr lang="it-IT" dirty="0" smtClean="0"/>
              <a:t>   criminalità dei colletti bianchi</a:t>
            </a:r>
          </a:p>
          <a:p>
            <a:pPr algn="just">
              <a:buBlip>
                <a:blip r:embed="rId2"/>
              </a:buBlip>
            </a:pPr>
            <a:r>
              <a:rPr lang="it-IT" dirty="0" smtClean="0"/>
              <a:t>   stigmatizzazione del lavoro manuale, non qualificato, che produce un basso reddito che rende sensibili alle lusinghe che provengono dall’attività criminosa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13</a:t>
            </a:fld>
            <a:endParaRPr lang="it-IT" dirty="0"/>
          </a:p>
        </p:txBody>
      </p:sp>
      <p:sp>
        <p:nvSpPr>
          <p:cNvPr id="3" name="Rettangolo 2"/>
          <p:cNvSpPr/>
          <p:nvPr/>
        </p:nvSpPr>
        <p:spPr>
          <a:xfrm>
            <a:off x="683568" y="980728"/>
            <a:ext cx="3988592" cy="523220"/>
          </a:xfrm>
          <a:prstGeom prst="rect">
            <a:avLst/>
          </a:prstGeom>
        </p:spPr>
        <p:txBody>
          <a:bodyPr wrap="none">
            <a:spAutoFit/>
          </a:bodyPr>
          <a:lstStyle/>
          <a:p>
            <a:r>
              <a:rPr lang="it-IT" sz="2800" b="1" dirty="0" smtClean="0">
                <a:solidFill>
                  <a:srgbClr val="000099"/>
                </a:solidFill>
                <a:effectLst>
                  <a:outerShdw blurRad="38100" dist="38100" dir="2700000" algn="tl">
                    <a:srgbClr val="C0C0C0"/>
                  </a:outerShdw>
                </a:effectLst>
                <a:latin typeface="Tahoma" pitchFamily="34" charset="0"/>
              </a:rPr>
              <a:t>II. Innovazione </a:t>
            </a:r>
            <a:r>
              <a:rPr lang="it-IT" b="1" dirty="0" smtClean="0">
                <a:solidFill>
                  <a:srgbClr val="000099"/>
                </a:solidFill>
                <a:effectLst>
                  <a:outerShdw blurRad="38100" dist="38100" dir="2700000" algn="tl">
                    <a:srgbClr val="C0C0C0"/>
                  </a:outerShdw>
                </a:effectLst>
                <a:latin typeface="Tahoma" pitchFamily="34" charset="0"/>
              </a:rPr>
              <a:t>(segue)</a:t>
            </a:r>
          </a:p>
        </p:txBody>
      </p:sp>
      <p:sp>
        <p:nvSpPr>
          <p:cNvPr id="4" name="CasellaDiTesto 3"/>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
        <p:nvSpPr>
          <p:cNvPr id="5" name="CasellaDiTesto 4"/>
          <p:cNvSpPr txBox="1"/>
          <p:nvPr/>
        </p:nvSpPr>
        <p:spPr>
          <a:xfrm>
            <a:off x="755576" y="1556792"/>
            <a:ext cx="7416824" cy="1200329"/>
          </a:xfrm>
          <a:prstGeom prst="rect">
            <a:avLst/>
          </a:prstGeom>
          <a:noFill/>
        </p:spPr>
        <p:txBody>
          <a:bodyPr wrap="square" rtlCol="0">
            <a:spAutoFit/>
          </a:bodyPr>
          <a:lstStyle/>
          <a:p>
            <a:pPr algn="just"/>
            <a:r>
              <a:rPr lang="it-IT" dirty="0" smtClean="0"/>
              <a:t>Il comportamento deviante si sviluppa quando un sistema di valori esalta mete di successo comuni a tutte le fasce della popolazione, mentre la struttura sociale riduce o blocca per una parte considerevole della stessa popolazione l’accesso a tali mete</a:t>
            </a:r>
          </a:p>
        </p:txBody>
      </p:sp>
      <p:sp>
        <p:nvSpPr>
          <p:cNvPr id="6" name="CasellaDiTesto 5"/>
          <p:cNvSpPr txBox="1"/>
          <p:nvPr/>
        </p:nvSpPr>
        <p:spPr>
          <a:xfrm>
            <a:off x="755576" y="3356992"/>
            <a:ext cx="7344816" cy="1200329"/>
          </a:xfrm>
          <a:prstGeom prst="rect">
            <a:avLst/>
          </a:prstGeom>
          <a:noFill/>
        </p:spPr>
        <p:txBody>
          <a:bodyPr wrap="square" rtlCol="0">
            <a:spAutoFit/>
          </a:bodyPr>
          <a:lstStyle/>
          <a:p>
            <a:pPr algn="just"/>
            <a:r>
              <a:rPr lang="it-IT" b="1" dirty="0" smtClean="0">
                <a:solidFill>
                  <a:srgbClr val="00B050"/>
                </a:solidFill>
                <a:effectLst>
                  <a:outerShdw blurRad="38100" dist="38100" dir="2700000" algn="tl">
                    <a:srgbClr val="000000">
                      <a:alpha val="43137"/>
                    </a:srgbClr>
                  </a:outerShdw>
                </a:effectLst>
              </a:rPr>
              <a:t>Variabilità del rapporto tra delitto e povertà</a:t>
            </a:r>
          </a:p>
          <a:p>
            <a:pPr algn="just"/>
            <a:r>
              <a:rPr lang="it-IT" dirty="0" smtClean="0"/>
              <a:t>Di per sé povertà e limitazione delle opportunità non sono sufficienti a determinare comportamenti devianti: occorre contestualizzare tali fenomeni e considerarli insieme ad altre variabili interdipendenti culturali e sociali</a:t>
            </a:r>
          </a:p>
        </p:txBody>
      </p:sp>
      <p:sp>
        <p:nvSpPr>
          <p:cNvPr id="7" name="CasellaDiTesto 6"/>
          <p:cNvSpPr txBox="1"/>
          <p:nvPr/>
        </p:nvSpPr>
        <p:spPr>
          <a:xfrm>
            <a:off x="755576" y="4653136"/>
            <a:ext cx="7416824" cy="646331"/>
          </a:xfrm>
          <a:prstGeom prst="rect">
            <a:avLst/>
          </a:prstGeom>
          <a:noFill/>
        </p:spPr>
        <p:txBody>
          <a:bodyPr wrap="square" rtlCol="0">
            <a:spAutoFit/>
          </a:bodyPr>
          <a:lstStyle/>
          <a:p>
            <a:pPr algn="just"/>
            <a:r>
              <a:rPr lang="it-IT" dirty="0" smtClean="0"/>
              <a:t>Se, viceversa, la società è anomica si attribuisce importanza al misticismo: ruolo della fortuna, del caso, della sorte </a:t>
            </a:r>
          </a:p>
        </p:txBody>
      </p:sp>
      <p:sp>
        <p:nvSpPr>
          <p:cNvPr id="8" name="CasellaDiTesto 7"/>
          <p:cNvSpPr txBox="1"/>
          <p:nvPr/>
        </p:nvSpPr>
        <p:spPr>
          <a:xfrm>
            <a:off x="1907704" y="5373216"/>
            <a:ext cx="6120680" cy="646331"/>
          </a:xfrm>
          <a:prstGeom prst="rect">
            <a:avLst/>
          </a:prstGeom>
          <a:solidFill>
            <a:schemeClr val="bg1"/>
          </a:solidFill>
        </p:spPr>
        <p:txBody>
          <a:bodyPr wrap="square" rtlCol="0">
            <a:spAutoFit/>
          </a:bodyPr>
          <a:lstStyle/>
          <a:p>
            <a:pPr algn="just"/>
            <a:r>
              <a:rPr lang="it-IT" dirty="0" smtClean="0"/>
              <a:t>Il successo è indipendente dalla struttura sociale quindi è possibile conservare l’autostima anche in caso di fallimento</a:t>
            </a:r>
          </a:p>
        </p:txBody>
      </p:sp>
      <p:sp>
        <p:nvSpPr>
          <p:cNvPr id="9" name="CasellaDiTesto 8"/>
          <p:cNvSpPr txBox="1"/>
          <p:nvPr/>
        </p:nvSpPr>
        <p:spPr>
          <a:xfrm>
            <a:off x="4139952" y="2636912"/>
            <a:ext cx="3960440" cy="646331"/>
          </a:xfrm>
          <a:prstGeom prst="rect">
            <a:avLst/>
          </a:prstGeom>
          <a:solidFill>
            <a:schemeClr val="bg1"/>
          </a:solidFill>
        </p:spPr>
        <p:txBody>
          <a:bodyPr wrap="square" rtlCol="0">
            <a:spAutoFit/>
          </a:bodyPr>
          <a:lstStyle/>
          <a:p>
            <a:pPr algn="r"/>
            <a:r>
              <a:rPr lang="it-IT" dirty="0" smtClean="0"/>
              <a:t>Espansione delle politiche di pari opportunità</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14</a:t>
            </a:fld>
            <a:endParaRPr lang="it-IT" dirty="0"/>
          </a:p>
        </p:txBody>
      </p:sp>
      <p:sp>
        <p:nvSpPr>
          <p:cNvPr id="3" name="Rettangolo 2"/>
          <p:cNvSpPr/>
          <p:nvPr/>
        </p:nvSpPr>
        <p:spPr>
          <a:xfrm>
            <a:off x="683568" y="980728"/>
            <a:ext cx="3988592" cy="523220"/>
          </a:xfrm>
          <a:prstGeom prst="rect">
            <a:avLst/>
          </a:prstGeom>
        </p:spPr>
        <p:txBody>
          <a:bodyPr wrap="none">
            <a:spAutoFit/>
          </a:bodyPr>
          <a:lstStyle/>
          <a:p>
            <a:r>
              <a:rPr lang="it-IT" sz="2800" b="1" dirty="0" smtClean="0">
                <a:solidFill>
                  <a:srgbClr val="000099"/>
                </a:solidFill>
                <a:effectLst>
                  <a:outerShdw blurRad="38100" dist="38100" dir="2700000" algn="tl">
                    <a:srgbClr val="C0C0C0"/>
                  </a:outerShdw>
                </a:effectLst>
                <a:latin typeface="Tahoma" pitchFamily="34" charset="0"/>
              </a:rPr>
              <a:t>II. Innovazione </a:t>
            </a:r>
            <a:r>
              <a:rPr lang="it-IT" b="1" dirty="0" smtClean="0">
                <a:solidFill>
                  <a:srgbClr val="000099"/>
                </a:solidFill>
                <a:effectLst>
                  <a:outerShdw blurRad="38100" dist="38100" dir="2700000" algn="tl">
                    <a:srgbClr val="C0C0C0"/>
                  </a:outerShdw>
                </a:effectLst>
                <a:latin typeface="Tahoma" pitchFamily="34" charset="0"/>
              </a:rPr>
              <a:t>(segue)</a:t>
            </a:r>
          </a:p>
        </p:txBody>
      </p:sp>
      <p:sp>
        <p:nvSpPr>
          <p:cNvPr id="4" name="CasellaDiTesto 3"/>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
        <p:nvSpPr>
          <p:cNvPr id="5" name="CasellaDiTesto 4"/>
          <p:cNvSpPr txBox="1"/>
          <p:nvPr/>
        </p:nvSpPr>
        <p:spPr>
          <a:xfrm>
            <a:off x="683568" y="1844824"/>
            <a:ext cx="7416824" cy="1308050"/>
          </a:xfrm>
          <a:prstGeom prst="rect">
            <a:avLst/>
          </a:prstGeom>
          <a:noFill/>
        </p:spPr>
        <p:txBody>
          <a:bodyPr wrap="square" rtlCol="0">
            <a:spAutoFit/>
          </a:bodyPr>
          <a:lstStyle/>
          <a:p>
            <a:pPr algn="just"/>
            <a:r>
              <a:rPr lang="it-IT" dirty="0" smtClean="0"/>
              <a:t>Dottrina della sorte esposta da persone che hanno avuto successo:</a:t>
            </a:r>
          </a:p>
          <a:p>
            <a:pPr algn="just">
              <a:spcBef>
                <a:spcPts val="1200"/>
              </a:spcBef>
              <a:spcAft>
                <a:spcPts val="600"/>
              </a:spcAft>
              <a:buBlip>
                <a:blip r:embed="rId2"/>
              </a:buBlip>
            </a:pPr>
            <a:r>
              <a:rPr lang="it-IT" dirty="0" smtClean="0"/>
              <a:t>   spiega la discrepanza tra meriti e ricompense;</a:t>
            </a:r>
          </a:p>
          <a:p>
            <a:pPr algn="just">
              <a:spcBef>
                <a:spcPts val="1200"/>
              </a:spcBef>
              <a:spcAft>
                <a:spcPts val="600"/>
              </a:spcAft>
              <a:buBlip>
                <a:blip r:embed="rId2"/>
              </a:buBlip>
            </a:pPr>
            <a:r>
              <a:rPr lang="it-IT" dirty="0" smtClean="0"/>
              <a:t>   preserva da critiche la struttura sociale</a:t>
            </a:r>
          </a:p>
        </p:txBody>
      </p:sp>
      <p:sp>
        <p:nvSpPr>
          <p:cNvPr id="8" name="CasellaDiTesto 7"/>
          <p:cNvSpPr txBox="1"/>
          <p:nvPr/>
        </p:nvSpPr>
        <p:spPr>
          <a:xfrm>
            <a:off x="755576" y="3861048"/>
            <a:ext cx="7416824" cy="1308050"/>
          </a:xfrm>
          <a:prstGeom prst="rect">
            <a:avLst/>
          </a:prstGeom>
          <a:noFill/>
        </p:spPr>
        <p:txBody>
          <a:bodyPr wrap="square" rtlCol="0">
            <a:spAutoFit/>
          </a:bodyPr>
          <a:lstStyle/>
          <a:p>
            <a:pPr algn="just"/>
            <a:r>
              <a:rPr lang="it-IT" dirty="0" smtClean="0"/>
              <a:t>Dottrina della sorte esposta da persone che non hanno avuto successo:</a:t>
            </a:r>
          </a:p>
          <a:p>
            <a:pPr algn="just">
              <a:spcBef>
                <a:spcPts val="1200"/>
              </a:spcBef>
              <a:spcAft>
                <a:spcPts val="600"/>
              </a:spcAft>
              <a:buBlip>
                <a:blip r:embed="rId2"/>
              </a:buBlip>
            </a:pPr>
            <a:r>
              <a:rPr lang="it-IT" dirty="0" smtClean="0"/>
              <a:t>   svolge la funzione di conservare l’autostima;</a:t>
            </a:r>
          </a:p>
          <a:p>
            <a:pPr algn="just">
              <a:spcBef>
                <a:spcPts val="1200"/>
              </a:spcBef>
              <a:spcAft>
                <a:spcPts val="600"/>
              </a:spcAft>
              <a:buBlip>
                <a:blip r:embed="rId2"/>
              </a:buBlip>
            </a:pPr>
            <a:r>
              <a:rPr lang="it-IT" dirty="0" smtClean="0"/>
              <a:t>   disfunzione: diminuita motivazione allo sforzo</a:t>
            </a:r>
          </a:p>
        </p:txBody>
      </p:sp>
      <p:sp>
        <p:nvSpPr>
          <p:cNvPr id="9" name="CasellaDiTesto 8"/>
          <p:cNvSpPr txBox="1"/>
          <p:nvPr/>
        </p:nvSpPr>
        <p:spPr>
          <a:xfrm>
            <a:off x="827584" y="5445224"/>
            <a:ext cx="7056784" cy="369332"/>
          </a:xfrm>
          <a:prstGeom prst="rect">
            <a:avLst/>
          </a:prstGeom>
          <a:noFill/>
        </p:spPr>
        <p:txBody>
          <a:bodyPr wrap="square" rtlCol="0">
            <a:spAutoFit/>
          </a:bodyPr>
          <a:lstStyle/>
          <a:p>
            <a:pPr algn="just"/>
            <a:r>
              <a:rPr lang="it-IT" dirty="0" smtClean="0"/>
              <a:t>Gioco d’azzardo, lotterie, ecc.</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15</a:t>
            </a:fld>
            <a:endParaRPr lang="it-IT" dirty="0"/>
          </a:p>
        </p:txBody>
      </p:sp>
      <p:sp>
        <p:nvSpPr>
          <p:cNvPr id="3" name="Rettangolo 2"/>
          <p:cNvSpPr/>
          <p:nvPr/>
        </p:nvSpPr>
        <p:spPr>
          <a:xfrm>
            <a:off x="683568" y="980728"/>
            <a:ext cx="7632848" cy="800219"/>
          </a:xfrm>
          <a:prstGeom prst="rect">
            <a:avLst/>
          </a:prstGeom>
        </p:spPr>
        <p:txBody>
          <a:bodyPr wrap="square">
            <a:spAutoFit/>
          </a:bodyPr>
          <a:lstStyle/>
          <a:p>
            <a:r>
              <a:rPr lang="it-IT" sz="2800" b="1" dirty="0" smtClean="0">
                <a:solidFill>
                  <a:srgbClr val="00B050"/>
                </a:solidFill>
                <a:effectLst>
                  <a:outerShdw blurRad="38100" dist="38100" dir="2700000" algn="tl">
                    <a:srgbClr val="C0C0C0"/>
                  </a:outerShdw>
                </a:effectLst>
                <a:latin typeface="Tahoma" pitchFamily="34" charset="0"/>
              </a:rPr>
              <a:t>II. Innovazione </a:t>
            </a:r>
            <a:r>
              <a:rPr lang="it-IT" b="1" dirty="0" smtClean="0">
                <a:solidFill>
                  <a:srgbClr val="00B050"/>
                </a:solidFill>
                <a:effectLst>
                  <a:outerShdw blurRad="38100" dist="38100" dir="2700000" algn="tl">
                    <a:srgbClr val="C0C0C0"/>
                  </a:outerShdw>
                </a:effectLst>
                <a:latin typeface="Tahoma" pitchFamily="34" charset="0"/>
              </a:rPr>
              <a:t>(segue) cap. 7 Ulteriori sviluppi della teoria della struttura sociale e dell’anomia</a:t>
            </a:r>
          </a:p>
        </p:txBody>
      </p:sp>
      <p:sp>
        <p:nvSpPr>
          <p:cNvPr id="4" name="CasellaDiTesto 3"/>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
        <p:nvSpPr>
          <p:cNvPr id="5" name="CasellaDiTesto 4"/>
          <p:cNvSpPr txBox="1"/>
          <p:nvPr/>
        </p:nvSpPr>
        <p:spPr>
          <a:xfrm>
            <a:off x="755576" y="2204864"/>
            <a:ext cx="7416824" cy="1477328"/>
          </a:xfrm>
          <a:prstGeom prst="rect">
            <a:avLst/>
          </a:prstGeom>
          <a:noFill/>
        </p:spPr>
        <p:txBody>
          <a:bodyPr wrap="square" rtlCol="0">
            <a:spAutoFit/>
          </a:bodyPr>
          <a:lstStyle/>
          <a:p>
            <a:pPr algn="just"/>
            <a:r>
              <a:rPr lang="it-IT" dirty="0" smtClean="0"/>
              <a:t>I concetti di «crimine» e di «delinquenza» sono omnicomprensivi ed eterogenei: un assalto al gruppo rivale e il furto di oggetti da baseball sono entrambi episodi di delinquenza minorile</a:t>
            </a:r>
          </a:p>
          <a:p>
            <a:pPr algn="just"/>
            <a:r>
              <a:rPr lang="it-IT" dirty="0" smtClean="0"/>
              <a:t>Pertanto una sola teoria della delinquenza minorile sarebbe sufficiente a spiegare tutti i possibili comportamenti</a:t>
            </a:r>
          </a:p>
        </p:txBody>
      </p:sp>
      <p:sp>
        <p:nvSpPr>
          <p:cNvPr id="8" name="CasellaDiTesto 7"/>
          <p:cNvSpPr txBox="1"/>
          <p:nvPr/>
        </p:nvSpPr>
        <p:spPr>
          <a:xfrm>
            <a:off x="755576" y="4077072"/>
            <a:ext cx="7416824" cy="1200329"/>
          </a:xfrm>
          <a:prstGeom prst="rect">
            <a:avLst/>
          </a:prstGeom>
          <a:noFill/>
        </p:spPr>
        <p:txBody>
          <a:bodyPr wrap="square" rtlCol="0">
            <a:spAutoFit/>
          </a:bodyPr>
          <a:lstStyle/>
          <a:p>
            <a:pPr algn="just"/>
            <a:r>
              <a:rPr lang="it-IT" dirty="0" smtClean="0"/>
              <a:t>Alcuni individui subiscono più di altri le tensioni derivanti dalla discrepanza tra mete culturali e strumenti istituzionalizzati al punto da adottare comportamenti devianti che comunque consentono il raggiungimento di tali mete.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16</a:t>
            </a:fld>
            <a:endParaRPr lang="it-IT" dirty="0"/>
          </a:p>
        </p:txBody>
      </p:sp>
      <p:sp>
        <p:nvSpPr>
          <p:cNvPr id="3" name="Rettangolo 2"/>
          <p:cNvSpPr/>
          <p:nvPr/>
        </p:nvSpPr>
        <p:spPr>
          <a:xfrm>
            <a:off x="683568" y="980728"/>
            <a:ext cx="3988592" cy="523220"/>
          </a:xfrm>
          <a:prstGeom prst="rect">
            <a:avLst/>
          </a:prstGeom>
        </p:spPr>
        <p:txBody>
          <a:bodyPr wrap="none">
            <a:spAutoFit/>
          </a:bodyPr>
          <a:lstStyle/>
          <a:p>
            <a:r>
              <a:rPr lang="it-IT" sz="2800" b="1" dirty="0" smtClean="0">
                <a:solidFill>
                  <a:srgbClr val="00B050"/>
                </a:solidFill>
                <a:effectLst>
                  <a:outerShdw blurRad="38100" dist="38100" dir="2700000" algn="tl">
                    <a:srgbClr val="C0C0C0"/>
                  </a:outerShdw>
                </a:effectLst>
                <a:latin typeface="Tahoma" pitchFamily="34" charset="0"/>
              </a:rPr>
              <a:t>II. Innovazione </a:t>
            </a:r>
            <a:r>
              <a:rPr lang="it-IT" b="1" dirty="0" smtClean="0">
                <a:solidFill>
                  <a:srgbClr val="00B050"/>
                </a:solidFill>
                <a:effectLst>
                  <a:outerShdw blurRad="38100" dist="38100" dir="2700000" algn="tl">
                    <a:srgbClr val="C0C0C0"/>
                  </a:outerShdw>
                </a:effectLst>
                <a:latin typeface="Tahoma" pitchFamily="34" charset="0"/>
              </a:rPr>
              <a:t>(segue)</a:t>
            </a:r>
          </a:p>
        </p:txBody>
      </p:sp>
      <p:sp>
        <p:nvSpPr>
          <p:cNvPr id="4" name="CasellaDiTesto 3"/>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
        <p:nvSpPr>
          <p:cNvPr id="5" name="CasellaDiTesto 4"/>
          <p:cNvSpPr txBox="1"/>
          <p:nvPr/>
        </p:nvSpPr>
        <p:spPr>
          <a:xfrm>
            <a:off x="683568" y="1844824"/>
            <a:ext cx="7416824" cy="646331"/>
          </a:xfrm>
          <a:prstGeom prst="rect">
            <a:avLst/>
          </a:prstGeom>
          <a:noFill/>
        </p:spPr>
        <p:txBody>
          <a:bodyPr wrap="square" rtlCol="0">
            <a:spAutoFit/>
          </a:bodyPr>
          <a:lstStyle/>
          <a:p>
            <a:pPr algn="just"/>
            <a:r>
              <a:rPr lang="it-IT" dirty="0" smtClean="0"/>
              <a:t>La diffusione dei comportamenti devianti determina l’espansione dell’anomia entro il sistema sociale</a:t>
            </a:r>
          </a:p>
        </p:txBody>
      </p:sp>
      <p:sp>
        <p:nvSpPr>
          <p:cNvPr id="8" name="CasellaDiTesto 7"/>
          <p:cNvSpPr txBox="1"/>
          <p:nvPr/>
        </p:nvSpPr>
        <p:spPr>
          <a:xfrm>
            <a:off x="683568" y="2780928"/>
            <a:ext cx="7416824" cy="923330"/>
          </a:xfrm>
          <a:prstGeom prst="rect">
            <a:avLst/>
          </a:prstGeom>
          <a:noFill/>
        </p:spPr>
        <p:txBody>
          <a:bodyPr wrap="square" rtlCol="0">
            <a:spAutoFit/>
          </a:bodyPr>
          <a:lstStyle/>
          <a:p>
            <a:pPr algn="just"/>
            <a:r>
              <a:rPr lang="it-IT" dirty="0" smtClean="0"/>
              <a:t>Un modello di comportamento che si allontana dalle norme dominanti del gruppo può essere al contempo</a:t>
            </a:r>
          </a:p>
          <a:p>
            <a:pPr algn="just"/>
            <a:endParaRPr lang="it-IT" dirty="0" smtClean="0"/>
          </a:p>
        </p:txBody>
      </p:sp>
      <p:sp>
        <p:nvSpPr>
          <p:cNvPr id="9" name="CasellaDiTesto 8"/>
          <p:cNvSpPr txBox="1"/>
          <p:nvPr/>
        </p:nvSpPr>
        <p:spPr>
          <a:xfrm>
            <a:off x="1187624" y="4293096"/>
            <a:ext cx="2448272" cy="584775"/>
          </a:xfrm>
          <a:prstGeom prst="rect">
            <a:avLst/>
          </a:prstGeom>
          <a:noFill/>
        </p:spPr>
        <p:txBody>
          <a:bodyPr wrap="square" rtlCol="0">
            <a:spAutoFit/>
          </a:bodyPr>
          <a:lstStyle/>
          <a:p>
            <a:pPr algn="just"/>
            <a:r>
              <a:rPr lang="it-IT" sz="3200" b="1" dirty="0" smtClean="0">
                <a:effectLst>
                  <a:outerShdw blurRad="38100" dist="38100" dir="2700000" algn="tl">
                    <a:srgbClr val="000000">
                      <a:alpha val="43137"/>
                    </a:srgbClr>
                  </a:outerShdw>
                </a:effectLst>
              </a:rPr>
              <a:t>FUNZIONALE</a:t>
            </a:r>
          </a:p>
        </p:txBody>
      </p:sp>
      <p:sp>
        <p:nvSpPr>
          <p:cNvPr id="10" name="CasellaDiTesto 9"/>
          <p:cNvSpPr txBox="1"/>
          <p:nvPr/>
        </p:nvSpPr>
        <p:spPr>
          <a:xfrm>
            <a:off x="5220072" y="4293096"/>
            <a:ext cx="3024336" cy="584775"/>
          </a:xfrm>
          <a:prstGeom prst="rect">
            <a:avLst/>
          </a:prstGeom>
          <a:noFill/>
        </p:spPr>
        <p:txBody>
          <a:bodyPr wrap="square" rtlCol="0">
            <a:spAutoFit/>
          </a:bodyPr>
          <a:lstStyle/>
          <a:p>
            <a:pPr algn="just"/>
            <a:r>
              <a:rPr lang="it-IT" sz="3200" b="1" dirty="0" smtClean="0">
                <a:effectLst>
                  <a:outerShdw blurRad="38100" dist="38100" dir="2700000" algn="tl">
                    <a:srgbClr val="000000">
                      <a:alpha val="43137"/>
                    </a:srgbClr>
                  </a:outerShdw>
                </a:effectLst>
              </a:rPr>
              <a:t>DISFUNZIONALE</a:t>
            </a:r>
          </a:p>
        </p:txBody>
      </p:sp>
      <p:cxnSp>
        <p:nvCxnSpPr>
          <p:cNvPr id="12" name="Connettore 1 11"/>
          <p:cNvCxnSpPr/>
          <p:nvPr/>
        </p:nvCxnSpPr>
        <p:spPr>
          <a:xfrm rot="10800000" flipV="1">
            <a:off x="1763688" y="3284984"/>
            <a:ext cx="2664296" cy="936104"/>
          </a:xfrm>
          <a:prstGeom prst="line">
            <a:avLst/>
          </a:prstGeom>
        </p:spPr>
        <p:style>
          <a:lnRef idx="3">
            <a:schemeClr val="accent6"/>
          </a:lnRef>
          <a:fillRef idx="0">
            <a:schemeClr val="accent6"/>
          </a:fillRef>
          <a:effectRef idx="2">
            <a:schemeClr val="accent6"/>
          </a:effectRef>
          <a:fontRef idx="minor">
            <a:schemeClr val="tx1"/>
          </a:fontRef>
        </p:style>
      </p:cxnSp>
      <p:cxnSp>
        <p:nvCxnSpPr>
          <p:cNvPr id="14" name="Connettore 1 13"/>
          <p:cNvCxnSpPr/>
          <p:nvPr/>
        </p:nvCxnSpPr>
        <p:spPr>
          <a:xfrm>
            <a:off x="4499992" y="3284984"/>
            <a:ext cx="2520280" cy="936104"/>
          </a:xfrm>
          <a:prstGeom prst="line">
            <a:avLst/>
          </a:prstGeom>
        </p:spPr>
        <p:style>
          <a:lnRef idx="3">
            <a:schemeClr val="accent6"/>
          </a:lnRef>
          <a:fillRef idx="0">
            <a:schemeClr val="accent6"/>
          </a:fillRef>
          <a:effectRef idx="2">
            <a:schemeClr val="accent6"/>
          </a:effectRef>
          <a:fontRef idx="minor">
            <a:schemeClr val="tx1"/>
          </a:fontRef>
        </p:style>
      </p:cxnSp>
      <p:sp>
        <p:nvSpPr>
          <p:cNvPr id="16" name="CasellaDiTesto 15"/>
          <p:cNvSpPr txBox="1"/>
          <p:nvPr/>
        </p:nvSpPr>
        <p:spPr>
          <a:xfrm>
            <a:off x="3563888" y="4005064"/>
            <a:ext cx="1584176" cy="1200329"/>
          </a:xfrm>
          <a:prstGeom prst="rect">
            <a:avLst/>
          </a:prstGeom>
          <a:solidFill>
            <a:schemeClr val="bg1">
              <a:lumMod val="65000"/>
            </a:schemeClr>
          </a:solidFill>
        </p:spPr>
        <p:txBody>
          <a:bodyPr wrap="square" rtlCol="0">
            <a:spAutoFit/>
          </a:bodyPr>
          <a:lstStyle/>
          <a:p>
            <a:pPr algn="ctr"/>
            <a:r>
              <a:rPr lang="it-IT" dirty="0" smtClean="0"/>
              <a:t>Eroi</a:t>
            </a:r>
          </a:p>
          <a:p>
            <a:pPr algn="ctr"/>
            <a:r>
              <a:rPr lang="it-IT" dirty="0" smtClean="0"/>
              <a:t>Rivoluzionari</a:t>
            </a:r>
          </a:p>
          <a:p>
            <a:pPr algn="ctr"/>
            <a:r>
              <a:rPr lang="it-IT" dirty="0" smtClean="0"/>
              <a:t>Eretici</a:t>
            </a:r>
          </a:p>
          <a:p>
            <a:pPr algn="ctr"/>
            <a:r>
              <a:rPr lang="it-IT" dirty="0" smtClean="0"/>
              <a:t>Rinnegati</a:t>
            </a:r>
          </a:p>
        </p:txBody>
      </p:sp>
      <p:sp>
        <p:nvSpPr>
          <p:cNvPr id="17" name="CasellaDiTesto 16"/>
          <p:cNvSpPr txBox="1"/>
          <p:nvPr/>
        </p:nvSpPr>
        <p:spPr>
          <a:xfrm>
            <a:off x="683568" y="5589240"/>
            <a:ext cx="7416824" cy="646331"/>
          </a:xfrm>
          <a:prstGeom prst="rect">
            <a:avLst/>
          </a:prstGeom>
          <a:noFill/>
        </p:spPr>
        <p:txBody>
          <a:bodyPr wrap="square" rtlCol="0">
            <a:spAutoFit/>
          </a:bodyPr>
          <a:lstStyle/>
          <a:p>
            <a:pPr algn="just"/>
            <a:r>
              <a:rPr lang="it-IT" dirty="0" smtClean="0"/>
              <a:t>L’esistenza di mete culturali alternative fornisce una base di stabilizzazione per i sistemi sociali e culturali</a:t>
            </a:r>
          </a:p>
        </p:txBody>
      </p:sp>
      <p:sp>
        <p:nvSpPr>
          <p:cNvPr id="13" name="CasellaDiTesto 12"/>
          <p:cNvSpPr txBox="1"/>
          <p:nvPr/>
        </p:nvSpPr>
        <p:spPr>
          <a:xfrm>
            <a:off x="5292080" y="4797152"/>
            <a:ext cx="3168352" cy="646331"/>
          </a:xfrm>
          <a:prstGeom prst="rect">
            <a:avLst/>
          </a:prstGeom>
          <a:noFill/>
        </p:spPr>
        <p:txBody>
          <a:bodyPr wrap="square" rtlCol="0">
            <a:spAutoFit/>
          </a:bodyPr>
          <a:lstStyle/>
          <a:p>
            <a:pPr algn="just"/>
            <a:r>
              <a:rPr lang="it-IT" dirty="0" smtClean="0"/>
              <a:t>nessun riferimento a postulati etici</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17</a:t>
            </a:fld>
            <a:endParaRPr lang="it-IT" dirty="0"/>
          </a:p>
        </p:txBody>
      </p:sp>
      <p:sp>
        <p:nvSpPr>
          <p:cNvPr id="3" name="Rettangolo 2"/>
          <p:cNvSpPr/>
          <p:nvPr/>
        </p:nvSpPr>
        <p:spPr>
          <a:xfrm>
            <a:off x="683568" y="764704"/>
            <a:ext cx="3988592" cy="523220"/>
          </a:xfrm>
          <a:prstGeom prst="rect">
            <a:avLst/>
          </a:prstGeom>
        </p:spPr>
        <p:txBody>
          <a:bodyPr wrap="none">
            <a:spAutoFit/>
          </a:bodyPr>
          <a:lstStyle/>
          <a:p>
            <a:r>
              <a:rPr lang="it-IT" sz="2800" b="1" dirty="0" smtClean="0">
                <a:solidFill>
                  <a:srgbClr val="00B050"/>
                </a:solidFill>
                <a:effectLst>
                  <a:outerShdw blurRad="38100" dist="38100" dir="2700000" algn="tl">
                    <a:srgbClr val="C0C0C0"/>
                  </a:outerShdw>
                </a:effectLst>
                <a:latin typeface="Tahoma" pitchFamily="34" charset="0"/>
              </a:rPr>
              <a:t>II. Innovazione </a:t>
            </a:r>
            <a:r>
              <a:rPr lang="it-IT" b="1" dirty="0" smtClean="0">
                <a:solidFill>
                  <a:srgbClr val="00B050"/>
                </a:solidFill>
                <a:effectLst>
                  <a:outerShdw blurRad="38100" dist="38100" dir="2700000" algn="tl">
                    <a:srgbClr val="C0C0C0"/>
                  </a:outerShdw>
                </a:effectLst>
                <a:latin typeface="Tahoma" pitchFamily="34" charset="0"/>
              </a:rPr>
              <a:t>(segue)</a:t>
            </a:r>
          </a:p>
        </p:txBody>
      </p:sp>
      <p:sp>
        <p:nvSpPr>
          <p:cNvPr id="4" name="CasellaDiTesto 3"/>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
        <p:nvSpPr>
          <p:cNvPr id="5" name="CasellaDiTesto 4"/>
          <p:cNvSpPr txBox="1"/>
          <p:nvPr/>
        </p:nvSpPr>
        <p:spPr>
          <a:xfrm>
            <a:off x="611560" y="1340768"/>
            <a:ext cx="5184576" cy="1200329"/>
          </a:xfrm>
          <a:prstGeom prst="rect">
            <a:avLst/>
          </a:prstGeom>
          <a:noFill/>
        </p:spPr>
        <p:txBody>
          <a:bodyPr wrap="square" rtlCol="0">
            <a:spAutoFit/>
          </a:bodyPr>
          <a:lstStyle/>
          <a:p>
            <a:pPr algn="just"/>
            <a:r>
              <a:rPr lang="it-IT" sz="2400" dirty="0" smtClean="0"/>
              <a:t>Il successo è un esempio paradigmatico di meta culturale, tipico della società americana, ma ve ne sono altri:</a:t>
            </a:r>
          </a:p>
        </p:txBody>
      </p:sp>
      <p:sp>
        <p:nvSpPr>
          <p:cNvPr id="13" name="CasellaDiTesto 12"/>
          <p:cNvSpPr txBox="1"/>
          <p:nvPr/>
        </p:nvSpPr>
        <p:spPr>
          <a:xfrm>
            <a:off x="2483768" y="2780928"/>
            <a:ext cx="3528392" cy="2677656"/>
          </a:xfrm>
          <a:prstGeom prst="rect">
            <a:avLst/>
          </a:prstGeom>
          <a:noFill/>
        </p:spPr>
        <p:txBody>
          <a:bodyPr wrap="square" rtlCol="0">
            <a:spAutoFit/>
          </a:bodyPr>
          <a:lstStyle/>
          <a:p>
            <a:r>
              <a:rPr lang="it-IT" sz="2400" dirty="0" smtClean="0"/>
              <a:t>Es. i mezzi di comunicazione di massa:</a:t>
            </a:r>
          </a:p>
          <a:p>
            <a:r>
              <a:rPr lang="it-IT" sz="2400" dirty="0" smtClean="0"/>
              <a:t>la televisione come strumento di evasione dai conflitti e dalle tensioni che caratterizzano il sistema sociale</a:t>
            </a:r>
          </a:p>
        </p:txBody>
      </p:sp>
      <p:pic>
        <p:nvPicPr>
          <p:cNvPr id="18" name="Immagine 17" descr="televisore.jpg"/>
          <p:cNvPicPr>
            <a:picLocks noChangeAspect="1"/>
          </p:cNvPicPr>
          <p:nvPr/>
        </p:nvPicPr>
        <p:blipFill>
          <a:blip r:embed="rId2" cstate="print"/>
          <a:stretch>
            <a:fillRect/>
          </a:stretch>
        </p:blipFill>
        <p:spPr>
          <a:xfrm>
            <a:off x="467544" y="2708920"/>
            <a:ext cx="2088232" cy="2530937"/>
          </a:xfrm>
          <a:prstGeom prst="rect">
            <a:avLst/>
          </a:prstGeom>
        </p:spPr>
      </p:pic>
      <p:pic>
        <p:nvPicPr>
          <p:cNvPr id="19" name="Immagine 18" descr="televisione.jpg"/>
          <p:cNvPicPr>
            <a:picLocks noChangeAspect="1"/>
          </p:cNvPicPr>
          <p:nvPr/>
        </p:nvPicPr>
        <p:blipFill>
          <a:blip r:embed="rId3" cstate="print"/>
          <a:stretch>
            <a:fillRect/>
          </a:stretch>
        </p:blipFill>
        <p:spPr>
          <a:xfrm>
            <a:off x="5796136" y="3861048"/>
            <a:ext cx="2763407" cy="1872208"/>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18</a:t>
            </a:fld>
            <a:endParaRPr lang="it-IT" dirty="0"/>
          </a:p>
        </p:txBody>
      </p:sp>
      <p:sp>
        <p:nvSpPr>
          <p:cNvPr id="3" name="Rettangolo 2"/>
          <p:cNvSpPr/>
          <p:nvPr/>
        </p:nvSpPr>
        <p:spPr>
          <a:xfrm>
            <a:off x="683568" y="764704"/>
            <a:ext cx="3988592" cy="523220"/>
          </a:xfrm>
          <a:prstGeom prst="rect">
            <a:avLst/>
          </a:prstGeom>
        </p:spPr>
        <p:txBody>
          <a:bodyPr wrap="none">
            <a:spAutoFit/>
          </a:bodyPr>
          <a:lstStyle/>
          <a:p>
            <a:r>
              <a:rPr lang="it-IT" sz="2800" b="1" dirty="0" smtClean="0">
                <a:solidFill>
                  <a:srgbClr val="00B050"/>
                </a:solidFill>
                <a:effectLst>
                  <a:outerShdw blurRad="38100" dist="38100" dir="2700000" algn="tl">
                    <a:srgbClr val="C0C0C0"/>
                  </a:outerShdw>
                </a:effectLst>
                <a:latin typeface="Tahoma" pitchFamily="34" charset="0"/>
              </a:rPr>
              <a:t>II. Innovazione </a:t>
            </a:r>
            <a:r>
              <a:rPr lang="it-IT" b="1" dirty="0" smtClean="0">
                <a:solidFill>
                  <a:srgbClr val="00B050"/>
                </a:solidFill>
                <a:effectLst>
                  <a:outerShdw blurRad="38100" dist="38100" dir="2700000" algn="tl">
                    <a:srgbClr val="C0C0C0"/>
                  </a:outerShdw>
                </a:effectLst>
                <a:latin typeface="Tahoma" pitchFamily="34" charset="0"/>
              </a:rPr>
              <a:t>(segue)</a:t>
            </a:r>
          </a:p>
        </p:txBody>
      </p:sp>
      <p:sp>
        <p:nvSpPr>
          <p:cNvPr id="4" name="CasellaDiTesto 3"/>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
        <p:nvSpPr>
          <p:cNvPr id="5" name="CasellaDiTesto 4"/>
          <p:cNvSpPr txBox="1"/>
          <p:nvPr/>
        </p:nvSpPr>
        <p:spPr>
          <a:xfrm>
            <a:off x="611560" y="1340768"/>
            <a:ext cx="5184576" cy="1200329"/>
          </a:xfrm>
          <a:prstGeom prst="rect">
            <a:avLst/>
          </a:prstGeom>
          <a:noFill/>
        </p:spPr>
        <p:txBody>
          <a:bodyPr wrap="square" rtlCol="0">
            <a:spAutoFit/>
          </a:bodyPr>
          <a:lstStyle/>
          <a:p>
            <a:pPr algn="just"/>
            <a:r>
              <a:rPr lang="it-IT" sz="2400" dirty="0" smtClean="0"/>
              <a:t>Il successo è un esempio paradigmatico di meta culturale, tipico della società americana, ma ve ne sono altri:</a:t>
            </a:r>
          </a:p>
        </p:txBody>
      </p:sp>
      <p:sp>
        <p:nvSpPr>
          <p:cNvPr id="13" name="CasellaDiTesto 12"/>
          <p:cNvSpPr txBox="1"/>
          <p:nvPr/>
        </p:nvSpPr>
        <p:spPr>
          <a:xfrm>
            <a:off x="3419872" y="2708920"/>
            <a:ext cx="2376264" cy="1815882"/>
          </a:xfrm>
          <a:prstGeom prst="rect">
            <a:avLst/>
          </a:prstGeom>
          <a:noFill/>
        </p:spPr>
        <p:txBody>
          <a:bodyPr wrap="square" rtlCol="0">
            <a:spAutoFit/>
          </a:bodyPr>
          <a:lstStyle/>
          <a:p>
            <a:r>
              <a:rPr lang="it-IT" sz="2800" dirty="0" smtClean="0"/>
              <a:t>es. la deviazione dall’ortodossia religiosa</a:t>
            </a:r>
          </a:p>
        </p:txBody>
      </p:sp>
      <p:pic>
        <p:nvPicPr>
          <p:cNvPr id="2050" name="Picture 2" descr="http://www.amitaba.net/Immagini/Medio%20Oriente/Israele/193%200018%20O%20Israele%20Gerusalemme%20Muro%20del%20pianto%20Ebrei%20ortodossi%20al%20muro.jpg"/>
          <p:cNvPicPr>
            <a:picLocks noChangeAspect="1" noChangeArrowheads="1"/>
          </p:cNvPicPr>
          <p:nvPr/>
        </p:nvPicPr>
        <p:blipFill>
          <a:blip r:embed="rId2" cstate="print"/>
          <a:srcRect/>
          <a:stretch>
            <a:fillRect/>
          </a:stretch>
        </p:blipFill>
        <p:spPr bwMode="auto">
          <a:xfrm>
            <a:off x="5940152" y="3789040"/>
            <a:ext cx="2536986" cy="1728192"/>
          </a:xfrm>
          <a:prstGeom prst="rect">
            <a:avLst/>
          </a:prstGeom>
          <a:noFill/>
        </p:spPr>
      </p:pic>
      <p:pic>
        <p:nvPicPr>
          <p:cNvPr id="2052" name="Picture 4" descr="http://www.sanpaolo.org/jesus03/0302je/images/0302j53b.jpg"/>
          <p:cNvPicPr>
            <a:picLocks noChangeAspect="1" noChangeArrowheads="1"/>
          </p:cNvPicPr>
          <p:nvPr/>
        </p:nvPicPr>
        <p:blipFill>
          <a:blip r:embed="rId3" cstate="print"/>
          <a:srcRect/>
          <a:stretch>
            <a:fillRect/>
          </a:stretch>
        </p:blipFill>
        <p:spPr bwMode="auto">
          <a:xfrm>
            <a:off x="5940152" y="836712"/>
            <a:ext cx="2238375" cy="2400301"/>
          </a:xfrm>
          <a:prstGeom prst="rect">
            <a:avLst/>
          </a:prstGeom>
          <a:noFill/>
        </p:spPr>
      </p:pic>
      <p:pic>
        <p:nvPicPr>
          <p:cNvPr id="2054" name="Picture 6" descr="L'Inquisizione"/>
          <p:cNvPicPr>
            <a:picLocks noChangeAspect="1" noChangeArrowheads="1"/>
          </p:cNvPicPr>
          <p:nvPr/>
        </p:nvPicPr>
        <p:blipFill>
          <a:blip r:embed="rId4" cstate="print"/>
          <a:srcRect/>
          <a:stretch>
            <a:fillRect/>
          </a:stretch>
        </p:blipFill>
        <p:spPr bwMode="auto">
          <a:xfrm>
            <a:off x="0" y="3284984"/>
            <a:ext cx="3400425" cy="2838450"/>
          </a:xfrm>
          <a:prstGeom prst="rect">
            <a:avLst/>
          </a:prstGeom>
          <a:noFill/>
        </p:spPr>
      </p:pic>
      <p:pic>
        <p:nvPicPr>
          <p:cNvPr id="77826" name="Picture 2"/>
          <p:cNvPicPr>
            <a:picLocks noChangeAspect="1" noChangeArrowheads="1"/>
          </p:cNvPicPr>
          <p:nvPr/>
        </p:nvPicPr>
        <p:blipFill>
          <a:blip r:embed="rId5" cstate="print"/>
          <a:srcRect/>
          <a:stretch>
            <a:fillRect/>
          </a:stretch>
        </p:blipFill>
        <p:spPr bwMode="auto">
          <a:xfrm>
            <a:off x="4067944" y="5517232"/>
            <a:ext cx="4392488" cy="831409"/>
          </a:xfrm>
          <a:prstGeom prst="rect">
            <a:avLst/>
          </a:prstGeom>
          <a:noFill/>
          <a:ln w="9525">
            <a:noFill/>
            <a:miter lim="800000"/>
            <a:headEnd/>
            <a:tailEnd/>
          </a:ln>
        </p:spPr>
      </p:pic>
      <p:pic>
        <p:nvPicPr>
          <p:cNvPr id="77827" name="Picture 3"/>
          <p:cNvPicPr>
            <a:picLocks noChangeAspect="1" noChangeArrowheads="1"/>
          </p:cNvPicPr>
          <p:nvPr/>
        </p:nvPicPr>
        <p:blipFill>
          <a:blip r:embed="rId6" cstate="print"/>
          <a:srcRect/>
          <a:stretch>
            <a:fillRect/>
          </a:stretch>
        </p:blipFill>
        <p:spPr bwMode="auto">
          <a:xfrm>
            <a:off x="6516216" y="6309320"/>
            <a:ext cx="1914525" cy="219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19</a:t>
            </a:fld>
            <a:endParaRPr lang="it-IT" dirty="0"/>
          </a:p>
        </p:txBody>
      </p:sp>
      <p:sp>
        <p:nvSpPr>
          <p:cNvPr id="3" name="Rettangolo 2"/>
          <p:cNvSpPr/>
          <p:nvPr/>
        </p:nvSpPr>
        <p:spPr>
          <a:xfrm>
            <a:off x="683568" y="980728"/>
            <a:ext cx="3988592" cy="523220"/>
          </a:xfrm>
          <a:prstGeom prst="rect">
            <a:avLst/>
          </a:prstGeom>
        </p:spPr>
        <p:txBody>
          <a:bodyPr wrap="none">
            <a:spAutoFit/>
          </a:bodyPr>
          <a:lstStyle/>
          <a:p>
            <a:r>
              <a:rPr lang="it-IT" sz="2800" b="1" dirty="0" smtClean="0">
                <a:solidFill>
                  <a:srgbClr val="00B050"/>
                </a:solidFill>
                <a:effectLst>
                  <a:outerShdw blurRad="38100" dist="38100" dir="2700000" algn="tl">
                    <a:srgbClr val="C0C0C0"/>
                  </a:outerShdw>
                </a:effectLst>
                <a:latin typeface="Tahoma" pitchFamily="34" charset="0"/>
              </a:rPr>
              <a:t>II. Innovazione </a:t>
            </a:r>
            <a:r>
              <a:rPr lang="it-IT" b="1" dirty="0" smtClean="0">
                <a:solidFill>
                  <a:srgbClr val="00B050"/>
                </a:solidFill>
                <a:effectLst>
                  <a:outerShdw blurRad="38100" dist="38100" dir="2700000" algn="tl">
                    <a:srgbClr val="C0C0C0"/>
                  </a:outerShdw>
                </a:effectLst>
                <a:latin typeface="Tahoma" pitchFamily="34" charset="0"/>
              </a:rPr>
              <a:t>(segue)</a:t>
            </a:r>
          </a:p>
        </p:txBody>
      </p:sp>
      <p:sp>
        <p:nvSpPr>
          <p:cNvPr id="4" name="CasellaDiTesto 3"/>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
        <p:nvSpPr>
          <p:cNvPr id="17" name="CasellaDiTesto 16"/>
          <p:cNvSpPr txBox="1"/>
          <p:nvPr/>
        </p:nvSpPr>
        <p:spPr>
          <a:xfrm>
            <a:off x="539552" y="1700808"/>
            <a:ext cx="7416824" cy="646331"/>
          </a:xfrm>
          <a:prstGeom prst="rect">
            <a:avLst/>
          </a:prstGeom>
          <a:noFill/>
        </p:spPr>
        <p:txBody>
          <a:bodyPr wrap="square" rtlCol="0">
            <a:spAutoFit/>
          </a:bodyPr>
          <a:lstStyle/>
          <a:p>
            <a:pPr algn="just"/>
            <a:r>
              <a:rPr lang="it-IT" dirty="0" smtClean="0"/>
              <a:t>L’esistenza di mete culturali alternative fornisce una base di stabilizzazione per i sistemi sociali e culturali</a:t>
            </a:r>
          </a:p>
        </p:txBody>
      </p:sp>
      <p:sp>
        <p:nvSpPr>
          <p:cNvPr id="15" name="Freccia a destra 14"/>
          <p:cNvSpPr/>
          <p:nvPr/>
        </p:nvSpPr>
        <p:spPr>
          <a:xfrm>
            <a:off x="539552" y="2348880"/>
            <a:ext cx="864096" cy="720080"/>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CasellaDiTesto 17"/>
          <p:cNvSpPr txBox="1"/>
          <p:nvPr/>
        </p:nvSpPr>
        <p:spPr>
          <a:xfrm>
            <a:off x="1475656" y="2420888"/>
            <a:ext cx="6768752" cy="461665"/>
          </a:xfrm>
          <a:prstGeom prst="rect">
            <a:avLst/>
          </a:prstGeom>
          <a:noFill/>
        </p:spPr>
        <p:txBody>
          <a:bodyPr wrap="square" rtlCol="0">
            <a:spAutoFit/>
          </a:bodyPr>
          <a:lstStyle/>
          <a:p>
            <a:pPr algn="just"/>
            <a:r>
              <a:rPr lang="it-IT" sz="2400" b="1" dirty="0" smtClean="0">
                <a:solidFill>
                  <a:srgbClr val="00B050"/>
                </a:solidFill>
                <a:effectLst>
                  <a:outerShdw blurRad="38100" dist="38100" dir="2700000" algn="tl">
                    <a:srgbClr val="C0C0C0"/>
                  </a:outerShdw>
                </a:effectLst>
                <a:latin typeface="Tahoma" pitchFamily="34" charset="0"/>
              </a:rPr>
              <a:t>Meccanismi sociali controbilancianti</a:t>
            </a:r>
          </a:p>
        </p:txBody>
      </p:sp>
      <p:pic>
        <p:nvPicPr>
          <p:cNvPr id="20" name="Immagine 19" descr="modelli anni 50.jpg"/>
          <p:cNvPicPr>
            <a:picLocks noChangeAspect="1"/>
          </p:cNvPicPr>
          <p:nvPr/>
        </p:nvPicPr>
        <p:blipFill>
          <a:blip r:embed="rId2" cstate="print"/>
          <a:stretch>
            <a:fillRect/>
          </a:stretch>
        </p:blipFill>
        <p:spPr>
          <a:xfrm>
            <a:off x="6012160" y="2852936"/>
            <a:ext cx="2469874" cy="3528392"/>
          </a:xfrm>
          <a:prstGeom prst="rect">
            <a:avLst/>
          </a:prstGeom>
        </p:spPr>
      </p:pic>
      <p:pic>
        <p:nvPicPr>
          <p:cNvPr id="21" name="Immagine 20" descr="milano-moda-donna.jpg"/>
          <p:cNvPicPr>
            <a:picLocks noChangeAspect="1"/>
          </p:cNvPicPr>
          <p:nvPr/>
        </p:nvPicPr>
        <p:blipFill>
          <a:blip r:embed="rId3" cstate="print"/>
          <a:stretch>
            <a:fillRect/>
          </a:stretch>
        </p:blipFill>
        <p:spPr>
          <a:xfrm>
            <a:off x="251520" y="3068961"/>
            <a:ext cx="2884593" cy="2160240"/>
          </a:xfrm>
          <a:prstGeom prst="rect">
            <a:avLst/>
          </a:prstGeom>
        </p:spPr>
      </p:pic>
      <p:sp>
        <p:nvSpPr>
          <p:cNvPr id="22" name="CasellaDiTesto 21"/>
          <p:cNvSpPr txBox="1"/>
          <p:nvPr/>
        </p:nvSpPr>
        <p:spPr>
          <a:xfrm>
            <a:off x="3131840" y="2924944"/>
            <a:ext cx="3096344" cy="3477875"/>
          </a:xfrm>
          <a:prstGeom prst="rect">
            <a:avLst/>
          </a:prstGeom>
          <a:noFill/>
        </p:spPr>
        <p:txBody>
          <a:bodyPr wrap="square" rtlCol="0">
            <a:spAutoFit/>
          </a:bodyPr>
          <a:lstStyle/>
          <a:p>
            <a:r>
              <a:rPr lang="it-IT" sz="2000" dirty="0" smtClean="0"/>
              <a:t>es. la moda</a:t>
            </a:r>
          </a:p>
          <a:p>
            <a:endParaRPr lang="it-IT" sz="2000" dirty="0" smtClean="0"/>
          </a:p>
          <a:p>
            <a:r>
              <a:rPr lang="it-IT" sz="2000" dirty="0" smtClean="0"/>
              <a:t>«L’infiltrazione nei ceti inferiori degli stili e delle mode ha la funzione latente di rendere accetto il sistema di stratificazione sociale anche a coloro che non riescono a salire dentro di esso» (mobilità sociale)</a:t>
            </a:r>
          </a:p>
          <a:p>
            <a:endParaRPr lang="it-IT" sz="2000" dirty="0" smtClean="0"/>
          </a:p>
        </p:txBody>
      </p:sp>
      <p:pic>
        <p:nvPicPr>
          <p:cNvPr id="1025" name="Picture 1"/>
          <p:cNvPicPr>
            <a:picLocks noChangeAspect="1" noChangeArrowheads="1"/>
          </p:cNvPicPr>
          <p:nvPr/>
        </p:nvPicPr>
        <p:blipFill>
          <a:blip r:embed="rId4" cstate="print"/>
          <a:srcRect/>
          <a:stretch>
            <a:fillRect/>
          </a:stretch>
        </p:blipFill>
        <p:spPr bwMode="auto">
          <a:xfrm>
            <a:off x="251520" y="5229200"/>
            <a:ext cx="2880320" cy="10326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20</a:t>
            </a:fld>
            <a:endParaRPr lang="it-IT" dirty="0"/>
          </a:p>
        </p:txBody>
      </p:sp>
      <p:sp>
        <p:nvSpPr>
          <p:cNvPr id="3" name="CasellaDiTesto 2"/>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
        <p:nvSpPr>
          <p:cNvPr id="4" name="Rettangolo 3"/>
          <p:cNvSpPr/>
          <p:nvPr/>
        </p:nvSpPr>
        <p:spPr>
          <a:xfrm>
            <a:off x="683568" y="980728"/>
            <a:ext cx="2852063" cy="523220"/>
          </a:xfrm>
          <a:prstGeom prst="rect">
            <a:avLst/>
          </a:prstGeom>
        </p:spPr>
        <p:txBody>
          <a:bodyPr wrap="none">
            <a:spAutoFit/>
          </a:bodyPr>
          <a:lstStyle/>
          <a:p>
            <a:r>
              <a:rPr lang="it-IT" sz="2800" b="1" dirty="0" smtClean="0">
                <a:solidFill>
                  <a:srgbClr val="000099"/>
                </a:solidFill>
                <a:effectLst>
                  <a:outerShdw blurRad="38100" dist="38100" dir="2700000" algn="tl">
                    <a:srgbClr val="C0C0C0"/>
                  </a:outerShdw>
                </a:effectLst>
                <a:latin typeface="Tahoma" pitchFamily="34" charset="0"/>
              </a:rPr>
              <a:t>III. Ritualismo</a:t>
            </a:r>
          </a:p>
        </p:txBody>
      </p:sp>
      <p:sp>
        <p:nvSpPr>
          <p:cNvPr id="5" name="CasellaDiTesto 4"/>
          <p:cNvSpPr txBox="1"/>
          <p:nvPr/>
        </p:nvSpPr>
        <p:spPr>
          <a:xfrm>
            <a:off x="683568" y="1556792"/>
            <a:ext cx="7272808" cy="923330"/>
          </a:xfrm>
          <a:prstGeom prst="rect">
            <a:avLst/>
          </a:prstGeom>
          <a:solidFill>
            <a:schemeClr val="bg1"/>
          </a:solidFill>
        </p:spPr>
        <p:txBody>
          <a:bodyPr wrap="square" rtlCol="0">
            <a:spAutoFit/>
          </a:bodyPr>
          <a:lstStyle/>
          <a:p>
            <a:pPr algn="r"/>
            <a:r>
              <a:rPr lang="it-IT" dirty="0" smtClean="0"/>
              <a:t>“Non faccio il passo più lungo della gamba”</a:t>
            </a:r>
          </a:p>
          <a:p>
            <a:pPr algn="r"/>
            <a:r>
              <a:rPr lang="it-IT" dirty="0" smtClean="0"/>
              <a:t>“Gioco sul sicuro”</a:t>
            </a:r>
          </a:p>
          <a:p>
            <a:pPr algn="r"/>
            <a:r>
              <a:rPr lang="it-IT" dirty="0" smtClean="0"/>
              <a:t>“Mi accontento di quello che ho”</a:t>
            </a:r>
          </a:p>
        </p:txBody>
      </p:sp>
      <p:sp>
        <p:nvSpPr>
          <p:cNvPr id="6" name="CasellaDiTesto 5"/>
          <p:cNvSpPr txBox="1"/>
          <p:nvPr/>
        </p:nvSpPr>
        <p:spPr>
          <a:xfrm>
            <a:off x="683568" y="2564904"/>
            <a:ext cx="7272808" cy="2031325"/>
          </a:xfrm>
          <a:prstGeom prst="rect">
            <a:avLst/>
          </a:prstGeom>
          <a:noFill/>
        </p:spPr>
        <p:txBody>
          <a:bodyPr wrap="square" rtlCol="0">
            <a:spAutoFit/>
          </a:bodyPr>
          <a:lstStyle/>
          <a:p>
            <a:pPr algn="just"/>
            <a:r>
              <a:rPr lang="it-IT" dirty="0" smtClean="0"/>
              <a:t>Rappresenta una deviazione da un modello culturale ma si ritiene che non costituisca un problema di carattere sociale</a:t>
            </a:r>
          </a:p>
          <a:p>
            <a:pPr algn="just"/>
            <a:endParaRPr lang="it-IT" dirty="0" smtClean="0"/>
          </a:p>
          <a:p>
            <a:pPr algn="just"/>
            <a:r>
              <a:rPr lang="it-IT" dirty="0" smtClean="0"/>
              <a:t>Implica un approccio estremamente vincolante alle norme istituzionali che consente di tenere sotto controllo l’ansia derivante dalla competizione mediante azioni routinizzate che al contempo comporta un abbassamento del livello di aspirazioni</a:t>
            </a:r>
          </a:p>
        </p:txBody>
      </p:sp>
      <p:sp>
        <p:nvSpPr>
          <p:cNvPr id="7" name="CasellaDiTesto 6"/>
          <p:cNvSpPr txBox="1"/>
          <p:nvPr/>
        </p:nvSpPr>
        <p:spPr>
          <a:xfrm>
            <a:off x="683568" y="4797152"/>
            <a:ext cx="7272808" cy="646331"/>
          </a:xfrm>
          <a:prstGeom prst="rect">
            <a:avLst/>
          </a:prstGeom>
          <a:noFill/>
        </p:spPr>
        <p:txBody>
          <a:bodyPr wrap="square" rtlCol="0">
            <a:spAutoFit/>
          </a:bodyPr>
          <a:lstStyle/>
          <a:p>
            <a:pPr algn="just"/>
            <a:r>
              <a:rPr lang="it-IT" dirty="0" smtClean="0"/>
              <a:t>Si tratta di una reazione ad una situazione che appare minacciosa e che provoca sfiducia</a:t>
            </a:r>
          </a:p>
        </p:txBody>
      </p:sp>
      <p:sp>
        <p:nvSpPr>
          <p:cNvPr id="8" name="CasellaDiTesto 7"/>
          <p:cNvSpPr txBox="1"/>
          <p:nvPr/>
        </p:nvSpPr>
        <p:spPr>
          <a:xfrm>
            <a:off x="755576" y="5589240"/>
            <a:ext cx="7488832" cy="369332"/>
          </a:xfrm>
          <a:prstGeom prst="rect">
            <a:avLst/>
          </a:prstGeom>
          <a:noFill/>
        </p:spPr>
        <p:txBody>
          <a:bodyPr wrap="square" rtlCol="0">
            <a:spAutoFit/>
          </a:bodyPr>
          <a:lstStyle/>
          <a:p>
            <a:pPr algn="just"/>
            <a:r>
              <a:rPr lang="it-IT" dirty="0" smtClean="0"/>
              <a:t>Il burocrate zelante		sicurezza della </a:t>
            </a:r>
            <a:r>
              <a:rPr lang="it-IT" i="1" dirty="0" smtClean="0"/>
              <a:t>routine</a:t>
            </a:r>
            <a:r>
              <a:rPr lang="it-IT" dirty="0" smtClean="0"/>
              <a:t> e delle norme istituzionali</a:t>
            </a:r>
          </a:p>
        </p:txBody>
      </p:sp>
      <p:sp>
        <p:nvSpPr>
          <p:cNvPr id="9" name="Freccia a destra 8"/>
          <p:cNvSpPr/>
          <p:nvPr/>
        </p:nvSpPr>
        <p:spPr>
          <a:xfrm>
            <a:off x="2771800" y="5589240"/>
            <a:ext cx="720080" cy="36004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21</a:t>
            </a:fld>
            <a:endParaRPr lang="it-IT" dirty="0"/>
          </a:p>
        </p:txBody>
      </p:sp>
      <p:sp>
        <p:nvSpPr>
          <p:cNvPr id="3" name="Rettangolo 2"/>
          <p:cNvSpPr/>
          <p:nvPr/>
        </p:nvSpPr>
        <p:spPr>
          <a:xfrm>
            <a:off x="683568" y="980728"/>
            <a:ext cx="3853940" cy="523220"/>
          </a:xfrm>
          <a:prstGeom prst="rect">
            <a:avLst/>
          </a:prstGeom>
        </p:spPr>
        <p:txBody>
          <a:bodyPr wrap="none">
            <a:spAutoFit/>
          </a:bodyPr>
          <a:lstStyle/>
          <a:p>
            <a:r>
              <a:rPr lang="it-IT" sz="2800" b="1" dirty="0" smtClean="0">
                <a:solidFill>
                  <a:srgbClr val="000099"/>
                </a:solidFill>
                <a:effectLst>
                  <a:outerShdw blurRad="38100" dist="38100" dir="2700000" algn="tl">
                    <a:srgbClr val="C0C0C0"/>
                  </a:outerShdw>
                </a:effectLst>
                <a:latin typeface="Tahoma" pitchFamily="34" charset="0"/>
              </a:rPr>
              <a:t>III. Ritualismo </a:t>
            </a:r>
            <a:r>
              <a:rPr lang="it-IT" b="1" dirty="0" smtClean="0">
                <a:solidFill>
                  <a:srgbClr val="000099"/>
                </a:solidFill>
                <a:effectLst>
                  <a:outerShdw blurRad="38100" dist="38100" dir="2700000" algn="tl">
                    <a:srgbClr val="C0C0C0"/>
                  </a:outerShdw>
                </a:effectLst>
                <a:latin typeface="Tahoma" pitchFamily="34" charset="0"/>
              </a:rPr>
              <a:t>(segue)</a:t>
            </a:r>
          </a:p>
        </p:txBody>
      </p:sp>
      <p:sp>
        <p:nvSpPr>
          <p:cNvPr id="5" name="CasellaDiTesto 4"/>
          <p:cNvSpPr txBox="1"/>
          <p:nvPr/>
        </p:nvSpPr>
        <p:spPr>
          <a:xfrm>
            <a:off x="2987824" y="2708920"/>
            <a:ext cx="5256584" cy="3046988"/>
          </a:xfrm>
          <a:prstGeom prst="rect">
            <a:avLst/>
          </a:prstGeom>
          <a:noFill/>
        </p:spPr>
        <p:txBody>
          <a:bodyPr wrap="square" rtlCol="0">
            <a:spAutoFit/>
          </a:bodyPr>
          <a:lstStyle/>
          <a:p>
            <a:r>
              <a:rPr lang="it-IT" sz="2400" dirty="0" smtClean="0"/>
              <a:t>L’adesione ritualistica alle procedure non deriva né dall’abitudine né dall’identificazione con le regole, ma da una mancanza di sicurezza nelle relazioni sociali entro l’organizzazione a cui gli individui reagiscono con un eccesso di acquiescenza (ultralegalità, ultraconformismo)</a:t>
            </a:r>
          </a:p>
        </p:txBody>
      </p:sp>
      <p:pic>
        <p:nvPicPr>
          <p:cNvPr id="36866" name="Picture 2" descr="http://us.cdn3.123rf.com/168nwm/gunnar3000/gunnar30001008/gunnar3000100800497.jpg"/>
          <p:cNvPicPr>
            <a:picLocks noChangeAspect="1" noChangeArrowheads="1"/>
          </p:cNvPicPr>
          <p:nvPr/>
        </p:nvPicPr>
        <p:blipFill>
          <a:blip r:embed="rId2" cstate="print"/>
          <a:srcRect/>
          <a:stretch>
            <a:fillRect/>
          </a:stretch>
        </p:blipFill>
        <p:spPr bwMode="auto">
          <a:xfrm>
            <a:off x="6588224" y="5257800"/>
            <a:ext cx="1600200" cy="1600200"/>
          </a:xfrm>
          <a:prstGeom prst="rect">
            <a:avLst/>
          </a:prstGeom>
          <a:noFill/>
        </p:spPr>
      </p:pic>
      <p:pic>
        <p:nvPicPr>
          <p:cNvPr id="36868" name="Picture 4" descr="http://www.lineaquotidiano.net/files/images/burocrazia_0.jpg"/>
          <p:cNvPicPr>
            <a:picLocks noChangeAspect="1" noChangeArrowheads="1"/>
          </p:cNvPicPr>
          <p:nvPr/>
        </p:nvPicPr>
        <p:blipFill>
          <a:blip r:embed="rId3" cstate="print"/>
          <a:srcRect/>
          <a:stretch>
            <a:fillRect/>
          </a:stretch>
        </p:blipFill>
        <p:spPr bwMode="auto">
          <a:xfrm>
            <a:off x="0" y="4365104"/>
            <a:ext cx="2924175" cy="1990725"/>
          </a:xfrm>
          <a:prstGeom prst="rect">
            <a:avLst/>
          </a:prstGeom>
          <a:noFill/>
        </p:spPr>
      </p:pic>
      <p:pic>
        <p:nvPicPr>
          <p:cNvPr id="36870" name="Picture 6" descr="http://www.barbaradelvecchio.it/images/immagini/timbro.jpg"/>
          <p:cNvPicPr>
            <a:picLocks noChangeAspect="1" noChangeArrowheads="1"/>
          </p:cNvPicPr>
          <p:nvPr/>
        </p:nvPicPr>
        <p:blipFill>
          <a:blip r:embed="rId4" cstate="print"/>
          <a:srcRect/>
          <a:stretch>
            <a:fillRect/>
          </a:stretch>
        </p:blipFill>
        <p:spPr bwMode="auto">
          <a:xfrm>
            <a:off x="6812741" y="0"/>
            <a:ext cx="2331259" cy="2664296"/>
          </a:xfrm>
          <a:prstGeom prst="rect">
            <a:avLst/>
          </a:prstGeom>
          <a:noFill/>
        </p:spPr>
      </p:pic>
      <p:pic>
        <p:nvPicPr>
          <p:cNvPr id="36872" name="Picture 8" descr="stemma repubblica italiana"/>
          <p:cNvPicPr>
            <a:picLocks noChangeAspect="1" noChangeArrowheads="1"/>
          </p:cNvPicPr>
          <p:nvPr/>
        </p:nvPicPr>
        <p:blipFill>
          <a:blip r:embed="rId5" cstate="print"/>
          <a:srcRect/>
          <a:stretch>
            <a:fillRect/>
          </a:stretch>
        </p:blipFill>
        <p:spPr bwMode="auto">
          <a:xfrm>
            <a:off x="179512" y="2132856"/>
            <a:ext cx="1905000" cy="2143125"/>
          </a:xfrm>
          <a:prstGeom prst="rect">
            <a:avLst/>
          </a:prstGeom>
          <a:noFill/>
        </p:spPr>
      </p:pic>
      <p:sp>
        <p:nvSpPr>
          <p:cNvPr id="4" name="CasellaDiTesto 3"/>
          <p:cNvSpPr txBox="1"/>
          <p:nvPr/>
        </p:nvSpPr>
        <p:spPr>
          <a:xfrm>
            <a:off x="251520" y="1628800"/>
            <a:ext cx="7344816" cy="461665"/>
          </a:xfrm>
          <a:prstGeom prst="rect">
            <a:avLst/>
          </a:prstGeom>
          <a:noFill/>
        </p:spPr>
        <p:txBody>
          <a:bodyPr wrap="square" rtlCol="0">
            <a:spAutoFit/>
          </a:bodyPr>
          <a:lstStyle/>
          <a:p>
            <a:pPr algn="just"/>
            <a:r>
              <a:rPr lang="it-IT" sz="2400" dirty="0" smtClean="0"/>
              <a:t>Peter </a:t>
            </a:r>
            <a:r>
              <a:rPr lang="it-IT" sz="2400" dirty="0" err="1" smtClean="0"/>
              <a:t>Blau</a:t>
            </a:r>
            <a:r>
              <a:rPr lang="it-IT" sz="2400" dirty="0" smtClean="0"/>
              <a:t> descrive così il comportamento burocratico:</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22</a:t>
            </a:fld>
            <a:endParaRPr lang="it-IT" dirty="0"/>
          </a:p>
        </p:txBody>
      </p:sp>
      <p:sp>
        <p:nvSpPr>
          <p:cNvPr id="3" name="CasellaDiTesto 2"/>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
        <p:nvSpPr>
          <p:cNvPr id="4" name="Rettangolo 3"/>
          <p:cNvSpPr/>
          <p:nvPr/>
        </p:nvSpPr>
        <p:spPr>
          <a:xfrm>
            <a:off x="683568" y="980728"/>
            <a:ext cx="2388795" cy="523220"/>
          </a:xfrm>
          <a:prstGeom prst="rect">
            <a:avLst/>
          </a:prstGeom>
        </p:spPr>
        <p:txBody>
          <a:bodyPr wrap="none">
            <a:spAutoFit/>
          </a:bodyPr>
          <a:lstStyle/>
          <a:p>
            <a:r>
              <a:rPr lang="it-IT" sz="2800" b="1" dirty="0" smtClean="0">
                <a:solidFill>
                  <a:srgbClr val="000099"/>
                </a:solidFill>
                <a:effectLst>
                  <a:outerShdw blurRad="38100" dist="38100" dir="2700000" algn="tl">
                    <a:srgbClr val="C0C0C0"/>
                  </a:outerShdw>
                </a:effectLst>
                <a:latin typeface="Tahoma" pitchFamily="34" charset="0"/>
              </a:rPr>
              <a:t>IV. Rinuncia</a:t>
            </a:r>
          </a:p>
        </p:txBody>
      </p:sp>
      <p:sp>
        <p:nvSpPr>
          <p:cNvPr id="5" name="CasellaDiTesto 4"/>
          <p:cNvSpPr txBox="1"/>
          <p:nvPr/>
        </p:nvSpPr>
        <p:spPr>
          <a:xfrm>
            <a:off x="683568" y="1628800"/>
            <a:ext cx="7200800" cy="1200329"/>
          </a:xfrm>
          <a:prstGeom prst="rect">
            <a:avLst/>
          </a:prstGeom>
          <a:noFill/>
        </p:spPr>
        <p:txBody>
          <a:bodyPr wrap="square" rtlCol="0">
            <a:spAutoFit/>
          </a:bodyPr>
          <a:lstStyle/>
          <a:p>
            <a:pPr algn="just"/>
            <a:r>
              <a:rPr lang="it-IT" dirty="0" smtClean="0"/>
              <a:t>E’ un modo di adattamento privato e quindi non collettivo benché i rinunciatari (c.d. «disadattati») possano far parte di subculture di gruppi devianti e in tal caso gravitino intorno a centri in cui vengono a contatto con altri individui devianti.</a:t>
            </a:r>
          </a:p>
        </p:txBody>
      </p:sp>
      <p:sp>
        <p:nvSpPr>
          <p:cNvPr id="6" name="CasellaDiTesto 5"/>
          <p:cNvSpPr txBox="1"/>
          <p:nvPr/>
        </p:nvSpPr>
        <p:spPr>
          <a:xfrm>
            <a:off x="683568" y="2924944"/>
            <a:ext cx="7128792" cy="2585323"/>
          </a:xfrm>
          <a:prstGeom prst="rect">
            <a:avLst/>
          </a:prstGeom>
          <a:noFill/>
        </p:spPr>
        <p:txBody>
          <a:bodyPr wrap="square" rtlCol="0">
            <a:spAutoFit/>
          </a:bodyPr>
          <a:lstStyle/>
          <a:p>
            <a:pPr algn="just"/>
            <a:r>
              <a:rPr lang="it-IT" dirty="0" smtClean="0"/>
              <a:t>Il disadattato è improduttivo: non riceve ricompense da parte della società ma non ha neppure le frustrazioni tipiche che derivano dalla ricerca di tali ricompense.</a:t>
            </a:r>
          </a:p>
          <a:p>
            <a:pPr algn="just"/>
            <a:r>
              <a:rPr lang="it-IT" dirty="0" smtClean="0"/>
              <a:t>Dal punto di vista sociologico il disadattato (mendicante, vagabondo, visionario, psicotico, ecc.) non fa parte della società, benché non si tratti necessariamente di un rifiuto, ma spesso di una esclusione dai mezzi istituzionalizzati che consentono di raggiungere le mete (il successo), a cui si accompagna l’incapacità di intraprendere percorsi illeciti in quanto le mete culturali sono state fortemente interiorizzate</a:t>
            </a:r>
          </a:p>
        </p:txBody>
      </p:sp>
      <p:sp>
        <p:nvSpPr>
          <p:cNvPr id="7" name="CasellaDiTesto 6"/>
          <p:cNvSpPr txBox="1"/>
          <p:nvPr/>
        </p:nvSpPr>
        <p:spPr>
          <a:xfrm>
            <a:off x="2555776" y="5589240"/>
            <a:ext cx="5256584" cy="646331"/>
          </a:xfrm>
          <a:prstGeom prst="rect">
            <a:avLst/>
          </a:prstGeom>
          <a:noFill/>
        </p:spPr>
        <p:txBody>
          <a:bodyPr wrap="square" rtlCol="0">
            <a:spAutoFit/>
          </a:bodyPr>
          <a:lstStyle/>
          <a:p>
            <a:pPr algn="just"/>
            <a:r>
              <a:rPr lang="it-IT" dirty="0" smtClean="0"/>
              <a:t>Evasione dalle imposizioni della società e rigetto sia delle mete che dei mezzi istituzionalizzati</a:t>
            </a:r>
          </a:p>
        </p:txBody>
      </p:sp>
      <p:sp>
        <p:nvSpPr>
          <p:cNvPr id="8" name="Freccia circolare a destra 7"/>
          <p:cNvSpPr/>
          <p:nvPr/>
        </p:nvSpPr>
        <p:spPr>
          <a:xfrm>
            <a:off x="467544" y="4725144"/>
            <a:ext cx="2160240" cy="1584176"/>
          </a:xfrm>
          <a:prstGeom prst="curvedRightArrow">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23</a:t>
            </a:fld>
            <a:endParaRPr lang="it-IT" dirty="0"/>
          </a:p>
        </p:txBody>
      </p:sp>
      <p:sp>
        <p:nvSpPr>
          <p:cNvPr id="3" name="CasellaDiTesto 2"/>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
        <p:nvSpPr>
          <p:cNvPr id="4" name="Rettangolo 3"/>
          <p:cNvSpPr/>
          <p:nvPr/>
        </p:nvSpPr>
        <p:spPr>
          <a:xfrm>
            <a:off x="611560" y="764704"/>
            <a:ext cx="2388795" cy="523220"/>
          </a:xfrm>
          <a:prstGeom prst="rect">
            <a:avLst/>
          </a:prstGeom>
        </p:spPr>
        <p:txBody>
          <a:bodyPr wrap="none">
            <a:spAutoFit/>
          </a:bodyPr>
          <a:lstStyle/>
          <a:p>
            <a:r>
              <a:rPr lang="it-IT" sz="2800" b="1" dirty="0" smtClean="0">
                <a:solidFill>
                  <a:srgbClr val="00B050"/>
                </a:solidFill>
                <a:effectLst>
                  <a:outerShdw blurRad="38100" dist="38100" dir="2700000" algn="tl">
                    <a:srgbClr val="C0C0C0"/>
                  </a:outerShdw>
                </a:effectLst>
                <a:latin typeface="Tahoma" pitchFamily="34" charset="0"/>
              </a:rPr>
              <a:t>IV. Rinuncia</a:t>
            </a:r>
          </a:p>
        </p:txBody>
      </p:sp>
      <p:sp>
        <p:nvSpPr>
          <p:cNvPr id="7" name="CasellaDiTesto 6"/>
          <p:cNvSpPr txBox="1"/>
          <p:nvPr/>
        </p:nvSpPr>
        <p:spPr>
          <a:xfrm>
            <a:off x="683568" y="1340768"/>
            <a:ext cx="7416824" cy="646331"/>
          </a:xfrm>
          <a:prstGeom prst="rect">
            <a:avLst/>
          </a:prstGeom>
          <a:noFill/>
        </p:spPr>
        <p:txBody>
          <a:bodyPr wrap="square" rtlCol="0">
            <a:spAutoFit/>
          </a:bodyPr>
          <a:lstStyle/>
          <a:p>
            <a:pPr algn="just"/>
            <a:r>
              <a:rPr lang="it-IT" dirty="0" smtClean="0"/>
              <a:t>Le famiglie difficili sono quelle che non si mostrano all’altezza delle aspettative normative dominanti nel loro ambiente sociale</a:t>
            </a:r>
          </a:p>
        </p:txBody>
      </p:sp>
      <p:sp>
        <p:nvSpPr>
          <p:cNvPr id="9" name="CasellaDiTesto 8"/>
          <p:cNvSpPr txBox="1"/>
          <p:nvPr/>
        </p:nvSpPr>
        <p:spPr>
          <a:xfrm>
            <a:off x="683568" y="2132856"/>
            <a:ext cx="7416824" cy="1200329"/>
          </a:xfrm>
          <a:prstGeom prst="rect">
            <a:avLst/>
          </a:prstGeom>
          <a:noFill/>
        </p:spPr>
        <p:txBody>
          <a:bodyPr wrap="square" rtlCol="0">
            <a:spAutoFit/>
          </a:bodyPr>
          <a:lstStyle/>
          <a:p>
            <a:pPr algn="just"/>
            <a:r>
              <a:rPr lang="it-IT" dirty="0" smtClean="0"/>
              <a:t>La rinuncia è frequente nell’anomia acuta, determinata da un improvviso crollo del sistema normativo conosciuto ed accettato e delle relazioni sociali costituite, soprattutto se l’individuo che vi è soggetto ha l’impressione che tale condizione durerà all’infinito.</a:t>
            </a:r>
          </a:p>
        </p:txBody>
      </p:sp>
      <p:pic>
        <p:nvPicPr>
          <p:cNvPr id="34818" name="Picture 2" descr="http://upload.wikimedia.org/wikipedia/commons/thumb/1/18/Burning_of_a_Widow.jpg/300px-Burning_of_a_Widow.jpg"/>
          <p:cNvPicPr>
            <a:picLocks noChangeAspect="1" noChangeArrowheads="1"/>
          </p:cNvPicPr>
          <p:nvPr/>
        </p:nvPicPr>
        <p:blipFill>
          <a:blip r:embed="rId2" cstate="print"/>
          <a:srcRect/>
          <a:stretch>
            <a:fillRect/>
          </a:stretch>
        </p:blipFill>
        <p:spPr bwMode="auto">
          <a:xfrm>
            <a:off x="4211960" y="3501008"/>
            <a:ext cx="2672460" cy="1728192"/>
          </a:xfrm>
          <a:prstGeom prst="rect">
            <a:avLst/>
          </a:prstGeom>
          <a:noFill/>
        </p:spPr>
      </p:pic>
      <p:sp>
        <p:nvSpPr>
          <p:cNvPr id="15" name="CasellaDiTesto 14"/>
          <p:cNvSpPr txBox="1"/>
          <p:nvPr/>
        </p:nvSpPr>
        <p:spPr>
          <a:xfrm>
            <a:off x="251520" y="3501008"/>
            <a:ext cx="4032448" cy="2339102"/>
          </a:xfrm>
          <a:prstGeom prst="rect">
            <a:avLst/>
          </a:prstGeom>
          <a:solidFill>
            <a:schemeClr val="bg1">
              <a:lumMod val="65000"/>
            </a:schemeClr>
          </a:solidFill>
        </p:spPr>
        <p:txBody>
          <a:bodyPr wrap="square" rtlCol="0">
            <a:spAutoFit/>
          </a:bodyPr>
          <a:lstStyle/>
          <a:p>
            <a:pPr>
              <a:spcBef>
                <a:spcPts val="1200"/>
              </a:spcBef>
              <a:buBlip>
                <a:blip r:embed="rId3"/>
              </a:buBlip>
            </a:pPr>
            <a:r>
              <a:rPr lang="it-IT" dirty="0" smtClean="0"/>
              <a:t>   Anomia da prosperità</a:t>
            </a:r>
          </a:p>
          <a:p>
            <a:pPr>
              <a:spcBef>
                <a:spcPts val="1200"/>
              </a:spcBef>
              <a:buBlip>
                <a:blip r:embed="rId3"/>
              </a:buBlip>
            </a:pPr>
            <a:r>
              <a:rPr lang="it-IT" dirty="0" smtClean="0"/>
              <a:t>   Anomia da depressione la fortuna sembra aver voltato le spalle per sempre</a:t>
            </a:r>
          </a:p>
          <a:p>
            <a:pPr>
              <a:spcBef>
                <a:spcPts val="1200"/>
              </a:spcBef>
              <a:buBlip>
                <a:blip r:embed="rId3"/>
              </a:buBlip>
            </a:pPr>
            <a:r>
              <a:rPr lang="it-IT" dirty="0" smtClean="0"/>
              <a:t>   Anomia nelle situazioni caratterizzate da una subitaneità del cambiamento di status e di ruolo, es. pensionamento e vedovanza</a:t>
            </a:r>
          </a:p>
        </p:txBody>
      </p:sp>
      <p:pic>
        <p:nvPicPr>
          <p:cNvPr id="16" name="Picture 4" descr="http://predire.vos.it/amore/imagessibille/36.jpg"/>
          <p:cNvPicPr>
            <a:picLocks noChangeAspect="1" noChangeArrowheads="1"/>
          </p:cNvPicPr>
          <p:nvPr/>
        </p:nvPicPr>
        <p:blipFill>
          <a:blip r:embed="rId4" cstate="print"/>
          <a:srcRect/>
          <a:stretch>
            <a:fillRect/>
          </a:stretch>
        </p:blipFill>
        <p:spPr bwMode="auto">
          <a:xfrm>
            <a:off x="6660232" y="3429000"/>
            <a:ext cx="1809700" cy="3026898"/>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24</a:t>
            </a:fld>
            <a:endParaRPr lang="it-IT" dirty="0"/>
          </a:p>
        </p:txBody>
      </p:sp>
      <p:sp>
        <p:nvSpPr>
          <p:cNvPr id="3" name="CasellaDiTesto 2"/>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
        <p:nvSpPr>
          <p:cNvPr id="4" name="Rettangolo 3"/>
          <p:cNvSpPr/>
          <p:nvPr/>
        </p:nvSpPr>
        <p:spPr>
          <a:xfrm>
            <a:off x="683568" y="980728"/>
            <a:ext cx="2388795" cy="523220"/>
          </a:xfrm>
          <a:prstGeom prst="rect">
            <a:avLst/>
          </a:prstGeom>
        </p:spPr>
        <p:txBody>
          <a:bodyPr wrap="none">
            <a:spAutoFit/>
          </a:bodyPr>
          <a:lstStyle/>
          <a:p>
            <a:r>
              <a:rPr lang="it-IT" sz="2800" b="1" dirty="0" smtClean="0">
                <a:solidFill>
                  <a:srgbClr val="00B050"/>
                </a:solidFill>
                <a:effectLst>
                  <a:outerShdw blurRad="38100" dist="38100" dir="2700000" algn="tl">
                    <a:srgbClr val="C0C0C0"/>
                  </a:outerShdw>
                </a:effectLst>
                <a:latin typeface="Tahoma" pitchFamily="34" charset="0"/>
              </a:rPr>
              <a:t>IV. Rinuncia</a:t>
            </a:r>
          </a:p>
        </p:txBody>
      </p:sp>
      <p:sp>
        <p:nvSpPr>
          <p:cNvPr id="10" name="CasellaDiTesto 9"/>
          <p:cNvSpPr txBox="1"/>
          <p:nvPr/>
        </p:nvSpPr>
        <p:spPr>
          <a:xfrm>
            <a:off x="827584" y="5445224"/>
            <a:ext cx="6840760" cy="646331"/>
          </a:xfrm>
          <a:prstGeom prst="rect">
            <a:avLst/>
          </a:prstGeom>
          <a:noFill/>
        </p:spPr>
        <p:txBody>
          <a:bodyPr wrap="square" rtlCol="0">
            <a:spAutoFit/>
          </a:bodyPr>
          <a:lstStyle/>
          <a:p>
            <a:pPr algn="just"/>
            <a:r>
              <a:rPr lang="it-IT" dirty="0" smtClean="0"/>
              <a:t>La rinuncia è una possibile “risposta” a tale crollo: apatia del presente, riluttanza ad allacciare nuove relazioni sociali</a:t>
            </a:r>
          </a:p>
        </p:txBody>
      </p:sp>
      <p:pic>
        <p:nvPicPr>
          <p:cNvPr id="34822" name="Picture 6" descr="http://www.trading-italia.biz/wp-content/uploads/2010/05/pensionato_moldava.jpg"/>
          <p:cNvPicPr>
            <a:picLocks noChangeAspect="1" noChangeArrowheads="1"/>
          </p:cNvPicPr>
          <p:nvPr/>
        </p:nvPicPr>
        <p:blipFill>
          <a:blip r:embed="rId2" cstate="print"/>
          <a:srcRect/>
          <a:stretch>
            <a:fillRect/>
          </a:stretch>
        </p:blipFill>
        <p:spPr bwMode="auto">
          <a:xfrm>
            <a:off x="1547664" y="1556792"/>
            <a:ext cx="5472608" cy="3798634"/>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25</a:t>
            </a:fld>
            <a:endParaRPr lang="it-IT" dirty="0"/>
          </a:p>
        </p:txBody>
      </p:sp>
      <p:sp>
        <p:nvSpPr>
          <p:cNvPr id="3" name="CasellaDiTesto 2"/>
          <p:cNvSpPr txBox="1"/>
          <p:nvPr/>
        </p:nvSpPr>
        <p:spPr>
          <a:xfrm rot="5400000">
            <a:off x="6663862" y="1913202"/>
            <a:ext cx="4033899" cy="584775"/>
          </a:xfrm>
          <a:prstGeom prst="rect">
            <a:avLst/>
          </a:prstGeom>
          <a:noFill/>
        </p:spPr>
        <p:txBody>
          <a:bodyPr wrap="square" rtlCol="0">
            <a:spAutoFit/>
          </a:bodyPr>
          <a:lstStyle/>
          <a:p>
            <a:pPr algn="ctr"/>
            <a:r>
              <a:rPr lang="it-IT" sz="3200" dirty="0" smtClean="0">
                <a:solidFill>
                  <a:srgbClr val="FF0000"/>
                </a:solidFill>
                <a:latin typeface="Aharoni" pitchFamily="2" charset="-79"/>
                <a:cs typeface="Aharoni" pitchFamily="2" charset="-79"/>
              </a:rPr>
              <a:t>Robert K. </a:t>
            </a:r>
            <a:r>
              <a:rPr lang="it-IT" sz="3200" dirty="0" err="1" smtClean="0">
                <a:solidFill>
                  <a:srgbClr val="FF0000"/>
                </a:solidFill>
                <a:latin typeface="Aharoni" pitchFamily="2" charset="-79"/>
                <a:cs typeface="Aharoni" pitchFamily="2" charset="-79"/>
              </a:rPr>
              <a:t>Merton</a:t>
            </a:r>
            <a:endParaRPr lang="it-IT" sz="3200" dirty="0">
              <a:solidFill>
                <a:srgbClr val="FF0000"/>
              </a:solidFill>
              <a:latin typeface="Aharoni" pitchFamily="2" charset="-79"/>
              <a:cs typeface="Aharoni" pitchFamily="2" charset="-79"/>
            </a:endParaRPr>
          </a:p>
        </p:txBody>
      </p:sp>
      <p:sp>
        <p:nvSpPr>
          <p:cNvPr id="4" name="Rettangolo 3"/>
          <p:cNvSpPr/>
          <p:nvPr/>
        </p:nvSpPr>
        <p:spPr>
          <a:xfrm>
            <a:off x="683568" y="980728"/>
            <a:ext cx="2388795" cy="523220"/>
          </a:xfrm>
          <a:prstGeom prst="rect">
            <a:avLst/>
          </a:prstGeom>
        </p:spPr>
        <p:txBody>
          <a:bodyPr wrap="none">
            <a:spAutoFit/>
          </a:bodyPr>
          <a:lstStyle/>
          <a:p>
            <a:r>
              <a:rPr lang="it-IT" sz="2800" b="1" dirty="0" smtClean="0">
                <a:solidFill>
                  <a:srgbClr val="00B050"/>
                </a:solidFill>
                <a:effectLst>
                  <a:outerShdw blurRad="38100" dist="38100" dir="2700000" algn="tl">
                    <a:srgbClr val="C0C0C0"/>
                  </a:outerShdw>
                </a:effectLst>
                <a:latin typeface="Tahoma" pitchFamily="34" charset="0"/>
              </a:rPr>
              <a:t>IV. Rinuncia</a:t>
            </a:r>
          </a:p>
        </p:txBody>
      </p:sp>
      <p:sp>
        <p:nvSpPr>
          <p:cNvPr id="11" name="CasellaDiTesto 10"/>
          <p:cNvSpPr txBox="1"/>
          <p:nvPr/>
        </p:nvSpPr>
        <p:spPr>
          <a:xfrm>
            <a:off x="611560" y="1556792"/>
            <a:ext cx="7416824" cy="369332"/>
          </a:xfrm>
          <a:prstGeom prst="rect">
            <a:avLst/>
          </a:prstGeom>
          <a:noFill/>
        </p:spPr>
        <p:txBody>
          <a:bodyPr wrap="square" rtlCol="0">
            <a:spAutoFit/>
          </a:bodyPr>
          <a:lstStyle/>
          <a:p>
            <a:pPr algn="just"/>
            <a:r>
              <a:rPr lang="it-IT" dirty="0" smtClean="0"/>
              <a:t>L’accidia è uno dei sette vizi capitali</a:t>
            </a:r>
          </a:p>
        </p:txBody>
      </p:sp>
      <p:pic>
        <p:nvPicPr>
          <p:cNvPr id="78850" name="Picture 2" descr="http://2.bp.blogspot.com/_9YCRHmQB0Hc/SZGm81V7VOI/AAAAAAAAAgg/Od_zGZRD4v8/s400/bruegel+-+accidia.jpg"/>
          <p:cNvPicPr>
            <a:picLocks noChangeAspect="1" noChangeArrowheads="1"/>
          </p:cNvPicPr>
          <p:nvPr/>
        </p:nvPicPr>
        <p:blipFill>
          <a:blip r:embed="rId2" cstate="print"/>
          <a:srcRect/>
          <a:stretch>
            <a:fillRect/>
          </a:stretch>
        </p:blipFill>
        <p:spPr bwMode="auto">
          <a:xfrm>
            <a:off x="3347864" y="2708920"/>
            <a:ext cx="3810000" cy="2714625"/>
          </a:xfrm>
          <a:prstGeom prst="rect">
            <a:avLst/>
          </a:prstGeom>
          <a:noFill/>
          <a:ln w="38100">
            <a:solidFill>
              <a:schemeClr val="bg1">
                <a:lumMod val="65000"/>
              </a:schemeClr>
            </a:solidFill>
          </a:ln>
        </p:spPr>
      </p:pic>
      <p:pic>
        <p:nvPicPr>
          <p:cNvPr id="78852" name="Picture 4" descr="http://www.graphe.it/GM/wp-content/uploads/2008/07/accidia-durer.jpg"/>
          <p:cNvPicPr>
            <a:picLocks noChangeAspect="1" noChangeArrowheads="1"/>
          </p:cNvPicPr>
          <p:nvPr/>
        </p:nvPicPr>
        <p:blipFill>
          <a:blip r:embed="rId3" cstate="print"/>
          <a:srcRect/>
          <a:stretch>
            <a:fillRect/>
          </a:stretch>
        </p:blipFill>
        <p:spPr bwMode="auto">
          <a:xfrm>
            <a:off x="755576" y="2276872"/>
            <a:ext cx="2381250" cy="3162301"/>
          </a:xfrm>
          <a:prstGeom prst="rect">
            <a:avLst/>
          </a:prstGeom>
          <a:noFill/>
          <a:ln w="38100">
            <a:solidFill>
              <a:schemeClr val="bg1">
                <a:lumMod val="65000"/>
              </a:schemeClr>
            </a:solidFill>
          </a:ln>
        </p:spPr>
      </p:pic>
      <p:sp>
        <p:nvSpPr>
          <p:cNvPr id="14" name="CasellaDiTesto 13"/>
          <p:cNvSpPr txBox="1"/>
          <p:nvPr/>
        </p:nvSpPr>
        <p:spPr>
          <a:xfrm>
            <a:off x="4211960" y="5589240"/>
            <a:ext cx="1944216" cy="523220"/>
          </a:xfrm>
          <a:prstGeom prst="rect">
            <a:avLst/>
          </a:prstGeom>
          <a:noFill/>
        </p:spPr>
        <p:txBody>
          <a:bodyPr wrap="square" rtlCol="0">
            <a:spAutoFit/>
          </a:bodyPr>
          <a:lstStyle/>
          <a:p>
            <a:pPr algn="just"/>
            <a:r>
              <a:rPr lang="it-IT" sz="2800" b="1" dirty="0" err="1" smtClean="0">
                <a:effectLst>
                  <a:outerShdw blurRad="38100" dist="38100" dir="2700000" algn="tl">
                    <a:srgbClr val="000000">
                      <a:alpha val="43137"/>
                    </a:srgbClr>
                  </a:outerShdw>
                </a:effectLst>
              </a:rPr>
              <a:t>Bruegel</a:t>
            </a:r>
            <a:endParaRPr lang="it-IT" sz="2800" b="1" dirty="0" smtClean="0">
              <a:effectLst>
                <a:outerShdw blurRad="38100" dist="38100" dir="2700000" algn="tl">
                  <a:srgbClr val="000000">
                    <a:alpha val="43137"/>
                  </a:srgbClr>
                </a:outerShdw>
              </a:effectLst>
            </a:endParaRPr>
          </a:p>
        </p:txBody>
      </p:sp>
      <p:sp>
        <p:nvSpPr>
          <p:cNvPr id="15" name="CasellaDiTesto 14"/>
          <p:cNvSpPr txBox="1"/>
          <p:nvPr/>
        </p:nvSpPr>
        <p:spPr>
          <a:xfrm rot="16200000">
            <a:off x="-679938" y="3419418"/>
            <a:ext cx="2376264" cy="523220"/>
          </a:xfrm>
          <a:prstGeom prst="rect">
            <a:avLst/>
          </a:prstGeom>
          <a:noFill/>
        </p:spPr>
        <p:txBody>
          <a:bodyPr wrap="square" rtlCol="0">
            <a:spAutoFit/>
          </a:bodyPr>
          <a:lstStyle/>
          <a:p>
            <a:pPr algn="just"/>
            <a:r>
              <a:rPr lang="it-IT" sz="2800" b="1" dirty="0" err="1" smtClean="0">
                <a:effectLst>
                  <a:outerShdw blurRad="38100" dist="38100" dir="2700000" algn="tl">
                    <a:srgbClr val="000000">
                      <a:alpha val="43137"/>
                    </a:srgbClr>
                  </a:outerShdw>
                </a:effectLst>
              </a:rPr>
              <a:t>Duhrer</a:t>
            </a:r>
            <a:endParaRPr lang="it-IT" sz="2800" b="1" dirty="0" smtClean="0">
              <a:effectLst>
                <a:outerShdw blurRad="38100" dist="38100" dir="2700000" algn="tl">
                  <a:srgbClr val="000000">
                    <a:alpha val="43137"/>
                  </a:srgbClr>
                </a:outerShdw>
              </a:effectLst>
            </a:endParaRPr>
          </a:p>
        </p:txBody>
      </p:sp>
      <p:pic>
        <p:nvPicPr>
          <p:cNvPr id="78856" name="Picture 8" descr="http://www.icsrizzoli.it/galeottofugiotto/files/immagini_imce/42avizi_0.jpg"/>
          <p:cNvPicPr>
            <a:picLocks noChangeAspect="1" noChangeArrowheads="1"/>
          </p:cNvPicPr>
          <p:nvPr/>
        </p:nvPicPr>
        <p:blipFill>
          <a:blip r:embed="rId4" cstate="print"/>
          <a:srcRect/>
          <a:stretch>
            <a:fillRect/>
          </a:stretch>
        </p:blipFill>
        <p:spPr bwMode="auto">
          <a:xfrm>
            <a:off x="3995936" y="1052736"/>
            <a:ext cx="3810000" cy="1009650"/>
          </a:xfrm>
          <a:prstGeom prst="rect">
            <a:avLst/>
          </a:prstGeom>
          <a:noFill/>
          <a:ln w="38100">
            <a:solidFill>
              <a:schemeClr val="bg1">
                <a:lumMod val="65000"/>
              </a:schemeClr>
            </a:solidFill>
          </a:ln>
        </p:spPr>
      </p:pic>
      <p:sp>
        <p:nvSpPr>
          <p:cNvPr id="18" name="CasellaDiTesto 17"/>
          <p:cNvSpPr txBox="1"/>
          <p:nvPr/>
        </p:nvSpPr>
        <p:spPr>
          <a:xfrm>
            <a:off x="3779912" y="2276872"/>
            <a:ext cx="4032448" cy="369332"/>
          </a:xfrm>
          <a:prstGeom prst="rect">
            <a:avLst/>
          </a:prstGeom>
          <a:noFill/>
        </p:spPr>
        <p:txBody>
          <a:bodyPr wrap="square" rtlCol="0">
            <a:spAutoFit/>
          </a:bodyPr>
          <a:lstStyle/>
          <a:p>
            <a:pPr algn="ctr"/>
            <a:r>
              <a:rPr lang="it-IT" dirty="0" smtClean="0"/>
              <a:t>“le fonti dello spirito si inaridiscono”</a:t>
            </a:r>
          </a:p>
        </p:txBody>
      </p:sp>
      <p:sp>
        <p:nvSpPr>
          <p:cNvPr id="19" name="CasellaDiTesto 18"/>
          <p:cNvSpPr txBox="1"/>
          <p:nvPr/>
        </p:nvSpPr>
        <p:spPr>
          <a:xfrm>
            <a:off x="7308304" y="3717032"/>
            <a:ext cx="1835696" cy="1754326"/>
          </a:xfrm>
          <a:prstGeom prst="rect">
            <a:avLst/>
          </a:prstGeom>
          <a:noFill/>
        </p:spPr>
        <p:txBody>
          <a:bodyPr wrap="square" rtlCol="0">
            <a:spAutoFit/>
          </a:bodyPr>
          <a:lstStyle/>
          <a:p>
            <a:pPr algn="just"/>
            <a:r>
              <a:rPr lang="it-IT" dirty="0" smtClean="0"/>
              <a:t>Apatia</a:t>
            </a:r>
          </a:p>
          <a:p>
            <a:pPr algn="just"/>
            <a:r>
              <a:rPr lang="it-IT" dirty="0" smtClean="0"/>
              <a:t>Melanconia</a:t>
            </a:r>
          </a:p>
          <a:p>
            <a:pPr algn="just"/>
            <a:r>
              <a:rPr lang="it-IT" dirty="0" smtClean="0"/>
              <a:t>Indifferenza</a:t>
            </a:r>
          </a:p>
          <a:p>
            <a:pPr algn="just"/>
            <a:r>
              <a:rPr lang="it-IT" dirty="0" smtClean="0"/>
              <a:t>Cinismo</a:t>
            </a:r>
          </a:p>
          <a:p>
            <a:pPr algn="just"/>
            <a:r>
              <a:rPr lang="it-IT" dirty="0" err="1" smtClean="0"/>
              <a:t>Disincantamento</a:t>
            </a:r>
            <a:endParaRPr lang="it-IT" dirty="0" smtClean="0"/>
          </a:p>
          <a:p>
            <a:pPr algn="just"/>
            <a:endParaRPr lang="it-IT"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26</a:t>
            </a:fld>
            <a:endParaRPr lang="it-IT" dirty="0"/>
          </a:p>
        </p:txBody>
      </p:sp>
      <p:sp>
        <p:nvSpPr>
          <p:cNvPr id="3" name="Rettangolo 2"/>
          <p:cNvSpPr/>
          <p:nvPr/>
        </p:nvSpPr>
        <p:spPr>
          <a:xfrm>
            <a:off x="683568" y="980728"/>
            <a:ext cx="2446504" cy="523220"/>
          </a:xfrm>
          <a:prstGeom prst="rect">
            <a:avLst/>
          </a:prstGeom>
        </p:spPr>
        <p:txBody>
          <a:bodyPr wrap="none">
            <a:spAutoFit/>
          </a:bodyPr>
          <a:lstStyle/>
          <a:p>
            <a:r>
              <a:rPr lang="it-IT" sz="2800" b="1" dirty="0" smtClean="0">
                <a:solidFill>
                  <a:srgbClr val="000099"/>
                </a:solidFill>
                <a:effectLst>
                  <a:outerShdw blurRad="38100" dist="38100" dir="2700000" algn="tl">
                    <a:srgbClr val="C0C0C0"/>
                  </a:outerShdw>
                </a:effectLst>
                <a:latin typeface="Tahoma" pitchFamily="34" charset="0"/>
              </a:rPr>
              <a:t>V. Ribellione</a:t>
            </a:r>
          </a:p>
        </p:txBody>
      </p:sp>
      <p:sp>
        <p:nvSpPr>
          <p:cNvPr id="4" name="CasellaDiTesto 3"/>
          <p:cNvSpPr txBox="1"/>
          <p:nvPr/>
        </p:nvSpPr>
        <p:spPr>
          <a:xfrm>
            <a:off x="683568" y="1772816"/>
            <a:ext cx="7416824" cy="923330"/>
          </a:xfrm>
          <a:prstGeom prst="rect">
            <a:avLst/>
          </a:prstGeom>
          <a:noFill/>
        </p:spPr>
        <p:txBody>
          <a:bodyPr wrap="square" rtlCol="0">
            <a:spAutoFit/>
          </a:bodyPr>
          <a:lstStyle/>
          <a:p>
            <a:pPr algn="just"/>
            <a:r>
              <a:rPr lang="it-IT" dirty="0" smtClean="0"/>
              <a:t>Modalità di adattamento che ha lo scopo di istituzionalizzare nuove mete e nuovi procedimenti condivisi comportando la rappresentazione di una struttura sociale alternativa</a:t>
            </a:r>
          </a:p>
        </p:txBody>
      </p:sp>
      <p:sp>
        <p:nvSpPr>
          <p:cNvPr id="5" name="CasellaDiTesto 4"/>
          <p:cNvSpPr txBox="1"/>
          <p:nvPr/>
        </p:nvSpPr>
        <p:spPr>
          <a:xfrm>
            <a:off x="2627784" y="3068960"/>
            <a:ext cx="2664296" cy="1631216"/>
          </a:xfrm>
          <a:prstGeom prst="rect">
            <a:avLst/>
          </a:prstGeom>
          <a:solidFill>
            <a:schemeClr val="bg1"/>
          </a:solidFill>
          <a:ln>
            <a:solidFill>
              <a:srgbClr val="FF0000"/>
            </a:solidFill>
          </a:ln>
        </p:spPr>
        <p:txBody>
          <a:bodyPr wrap="square" rtlCol="0">
            <a:spAutoFit/>
          </a:bodyPr>
          <a:lstStyle/>
          <a:p>
            <a:pPr algn="just"/>
            <a:r>
              <a:rPr lang="it-IT" dirty="0" smtClean="0"/>
              <a:t>Formazione di sottogruppi alienati dal resto della società ma solidali tra loro</a:t>
            </a:r>
          </a:p>
          <a:p>
            <a:pPr algn="ctr"/>
            <a:endParaRPr lang="it-IT" sz="1000" i="1" dirty="0" smtClean="0">
              <a:effectLst>
                <a:outerShdw blurRad="38100" dist="38100" dir="2700000" algn="tl">
                  <a:srgbClr val="000000">
                    <a:alpha val="43137"/>
                  </a:srgbClr>
                </a:outerShdw>
              </a:effectLst>
            </a:endParaRPr>
          </a:p>
          <a:p>
            <a:pPr algn="ctr"/>
            <a:r>
              <a:rPr lang="it-IT" i="1" dirty="0" err="1" smtClean="0">
                <a:effectLst>
                  <a:outerShdw blurRad="38100" dist="38100" dir="2700000" algn="tl">
                    <a:srgbClr val="000000">
                      <a:alpha val="43137"/>
                    </a:srgbClr>
                  </a:outerShdw>
                </a:effectLst>
              </a:rPr>
              <a:t>Gangs</a:t>
            </a:r>
            <a:endParaRPr lang="it-IT" i="1" dirty="0" smtClean="0">
              <a:effectLst>
                <a:outerShdw blurRad="38100" dist="38100" dir="2700000" algn="tl">
                  <a:srgbClr val="000000">
                    <a:alpha val="43137"/>
                  </a:srgbClr>
                </a:outerShdw>
              </a:effectLst>
            </a:endParaRPr>
          </a:p>
          <a:p>
            <a:pPr algn="ctr"/>
            <a:r>
              <a:rPr lang="it-IT" i="1" dirty="0" smtClean="0">
                <a:effectLst>
                  <a:outerShdw blurRad="38100" dist="38100" dir="2700000" algn="tl">
                    <a:srgbClr val="000000">
                      <a:alpha val="43137"/>
                    </a:srgbClr>
                  </a:outerShdw>
                </a:effectLst>
              </a:rPr>
              <a:t>Movimenti giovanili</a:t>
            </a:r>
          </a:p>
        </p:txBody>
      </p:sp>
      <p:sp>
        <p:nvSpPr>
          <p:cNvPr id="6" name="CasellaDiTesto 5"/>
          <p:cNvSpPr txBox="1"/>
          <p:nvPr/>
        </p:nvSpPr>
        <p:spPr>
          <a:xfrm>
            <a:off x="5796136" y="3068960"/>
            <a:ext cx="2664296" cy="369332"/>
          </a:xfrm>
          <a:prstGeom prst="rect">
            <a:avLst/>
          </a:prstGeom>
          <a:solidFill>
            <a:schemeClr val="bg1"/>
          </a:solidFill>
          <a:ln>
            <a:solidFill>
              <a:srgbClr val="FF0000"/>
            </a:solidFill>
          </a:ln>
        </p:spPr>
        <p:txBody>
          <a:bodyPr wrap="square" rtlCol="0">
            <a:spAutoFit/>
          </a:bodyPr>
          <a:lstStyle/>
          <a:p>
            <a:pPr algn="just"/>
            <a:r>
              <a:rPr lang="it-IT" dirty="0" smtClean="0"/>
              <a:t>Rivoluzione</a:t>
            </a:r>
          </a:p>
        </p:txBody>
      </p:sp>
      <p:cxnSp>
        <p:nvCxnSpPr>
          <p:cNvPr id="8" name="Connettore 4 7"/>
          <p:cNvCxnSpPr/>
          <p:nvPr/>
        </p:nvCxnSpPr>
        <p:spPr>
          <a:xfrm rot="5400000">
            <a:off x="2015716" y="2960948"/>
            <a:ext cx="648072" cy="1588"/>
          </a:xfrm>
          <a:prstGeom prst="bent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Connettore 4 11"/>
          <p:cNvCxnSpPr>
            <a:endCxn id="5" idx="1"/>
          </p:cNvCxnSpPr>
          <p:nvPr/>
        </p:nvCxnSpPr>
        <p:spPr>
          <a:xfrm rot="16200000" flipH="1">
            <a:off x="2183975" y="3440758"/>
            <a:ext cx="599587" cy="288031"/>
          </a:xfrm>
          <a:prstGeom prst="bentConnector2">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Connettore 4 13"/>
          <p:cNvCxnSpPr/>
          <p:nvPr/>
        </p:nvCxnSpPr>
        <p:spPr>
          <a:xfrm>
            <a:off x="3419872" y="2492896"/>
            <a:ext cx="3384376" cy="360040"/>
          </a:xfrm>
          <a:prstGeom prst="bent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Connettore 4 15"/>
          <p:cNvCxnSpPr/>
          <p:nvPr/>
        </p:nvCxnSpPr>
        <p:spPr>
          <a:xfrm rot="5400000">
            <a:off x="6696236" y="2960948"/>
            <a:ext cx="216024" cy="1588"/>
          </a:xfrm>
          <a:prstGeom prst="bent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CasellaDiTesto 16"/>
          <p:cNvSpPr txBox="1"/>
          <p:nvPr/>
        </p:nvSpPr>
        <p:spPr>
          <a:xfrm>
            <a:off x="755576" y="4941168"/>
            <a:ext cx="7416824" cy="1200329"/>
          </a:xfrm>
          <a:prstGeom prst="rect">
            <a:avLst/>
          </a:prstGeom>
          <a:noFill/>
        </p:spPr>
        <p:txBody>
          <a:bodyPr wrap="square" rtlCol="0">
            <a:spAutoFit/>
          </a:bodyPr>
          <a:lstStyle/>
          <a:p>
            <a:pPr algn="just"/>
            <a:r>
              <a:rPr lang="it-IT" dirty="0" smtClean="0"/>
              <a:t>Quando la ribellione diviene endemica in una parte rilevante della società tale modalità di adattamento si propone di modificare la struttura sociale e culturale e non semplicemente di tentare un adattamento interno alla struttura sociale esistente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27</a:t>
            </a:fld>
            <a:endParaRPr lang="it-IT" dirty="0"/>
          </a:p>
        </p:txBody>
      </p:sp>
      <p:sp>
        <p:nvSpPr>
          <p:cNvPr id="3" name="Rettangolo 2"/>
          <p:cNvSpPr/>
          <p:nvPr/>
        </p:nvSpPr>
        <p:spPr>
          <a:xfrm>
            <a:off x="683568" y="980728"/>
            <a:ext cx="2446504" cy="523220"/>
          </a:xfrm>
          <a:prstGeom prst="rect">
            <a:avLst/>
          </a:prstGeom>
        </p:spPr>
        <p:txBody>
          <a:bodyPr wrap="none">
            <a:spAutoFit/>
          </a:bodyPr>
          <a:lstStyle/>
          <a:p>
            <a:r>
              <a:rPr lang="it-IT" sz="2800" b="1" dirty="0" smtClean="0">
                <a:solidFill>
                  <a:srgbClr val="00B050"/>
                </a:solidFill>
                <a:effectLst>
                  <a:outerShdw blurRad="38100" dist="38100" dir="2700000" algn="tl">
                    <a:srgbClr val="C0C0C0"/>
                  </a:outerShdw>
                </a:effectLst>
                <a:latin typeface="Tahoma" pitchFamily="34" charset="0"/>
              </a:rPr>
              <a:t>V. Ribellione</a:t>
            </a:r>
          </a:p>
        </p:txBody>
      </p:sp>
      <p:sp>
        <p:nvSpPr>
          <p:cNvPr id="4" name="CasellaDiTesto 3"/>
          <p:cNvSpPr txBox="1"/>
          <p:nvPr/>
        </p:nvSpPr>
        <p:spPr>
          <a:xfrm>
            <a:off x="683568" y="1772816"/>
            <a:ext cx="7416824" cy="369332"/>
          </a:xfrm>
          <a:prstGeom prst="rect">
            <a:avLst/>
          </a:prstGeom>
          <a:noFill/>
        </p:spPr>
        <p:txBody>
          <a:bodyPr wrap="square" rtlCol="0">
            <a:spAutoFit/>
          </a:bodyPr>
          <a:lstStyle/>
          <a:p>
            <a:pPr algn="just"/>
            <a:r>
              <a:rPr lang="it-IT" dirty="0" smtClean="0"/>
              <a:t>Sequenza etnica dei modi di acquisto illecito della ricchezza</a:t>
            </a:r>
          </a:p>
        </p:txBody>
      </p:sp>
      <p:sp>
        <p:nvSpPr>
          <p:cNvPr id="17" name="CasellaDiTesto 16"/>
          <p:cNvSpPr txBox="1"/>
          <p:nvPr/>
        </p:nvSpPr>
        <p:spPr>
          <a:xfrm>
            <a:off x="755576" y="5157192"/>
            <a:ext cx="7416824" cy="646331"/>
          </a:xfrm>
          <a:prstGeom prst="rect">
            <a:avLst/>
          </a:prstGeom>
          <a:noFill/>
        </p:spPr>
        <p:txBody>
          <a:bodyPr wrap="square" rtlCol="0">
            <a:spAutoFit/>
          </a:bodyPr>
          <a:lstStyle/>
          <a:p>
            <a:pPr algn="just"/>
            <a:r>
              <a:rPr lang="it-IT" dirty="0" smtClean="0"/>
              <a:t>Il mutamento della struttura delle opportunità e il </a:t>
            </a:r>
            <a:r>
              <a:rPr lang="it-IT" i="1" dirty="0" smtClean="0"/>
              <a:t>welfare state </a:t>
            </a:r>
            <a:r>
              <a:rPr lang="it-IT" dirty="0" smtClean="0"/>
              <a:t>hanno sostanzialmente sostituito il modello organizzativo della criminalità urbana</a:t>
            </a:r>
          </a:p>
        </p:txBody>
      </p:sp>
      <p:sp>
        <p:nvSpPr>
          <p:cNvPr id="15" name="CasellaDiTesto 14"/>
          <p:cNvSpPr txBox="1"/>
          <p:nvPr/>
        </p:nvSpPr>
        <p:spPr>
          <a:xfrm>
            <a:off x="755576" y="2420888"/>
            <a:ext cx="2088232" cy="369332"/>
          </a:xfrm>
          <a:prstGeom prst="rect">
            <a:avLst/>
          </a:prstGeom>
          <a:noFill/>
        </p:spPr>
        <p:txBody>
          <a:bodyPr wrap="square" rtlCol="0">
            <a:spAutoFit/>
          </a:bodyPr>
          <a:lstStyle/>
          <a:p>
            <a:pPr algn="just"/>
            <a:r>
              <a:rPr lang="it-IT" dirty="0" smtClean="0"/>
              <a:t>Irlandesi</a:t>
            </a:r>
          </a:p>
        </p:txBody>
      </p:sp>
      <p:sp>
        <p:nvSpPr>
          <p:cNvPr id="18" name="CasellaDiTesto 17"/>
          <p:cNvSpPr txBox="1"/>
          <p:nvPr/>
        </p:nvSpPr>
        <p:spPr>
          <a:xfrm>
            <a:off x="827584" y="3212976"/>
            <a:ext cx="2088232" cy="369332"/>
          </a:xfrm>
          <a:prstGeom prst="rect">
            <a:avLst/>
          </a:prstGeom>
          <a:noFill/>
        </p:spPr>
        <p:txBody>
          <a:bodyPr wrap="square" rtlCol="0">
            <a:spAutoFit/>
          </a:bodyPr>
          <a:lstStyle/>
          <a:p>
            <a:pPr algn="just"/>
            <a:r>
              <a:rPr lang="it-IT" dirty="0" smtClean="0"/>
              <a:t>Ebrei</a:t>
            </a:r>
          </a:p>
        </p:txBody>
      </p:sp>
      <p:sp>
        <p:nvSpPr>
          <p:cNvPr id="19" name="CasellaDiTesto 18"/>
          <p:cNvSpPr txBox="1"/>
          <p:nvPr/>
        </p:nvSpPr>
        <p:spPr>
          <a:xfrm>
            <a:off x="827584" y="4005064"/>
            <a:ext cx="2088232" cy="369332"/>
          </a:xfrm>
          <a:prstGeom prst="rect">
            <a:avLst/>
          </a:prstGeom>
          <a:noFill/>
        </p:spPr>
        <p:txBody>
          <a:bodyPr wrap="square" rtlCol="0">
            <a:spAutoFit/>
          </a:bodyPr>
          <a:lstStyle/>
          <a:p>
            <a:pPr algn="just"/>
            <a:r>
              <a:rPr lang="it-IT" dirty="0" smtClean="0"/>
              <a:t>Italiani</a:t>
            </a:r>
          </a:p>
        </p:txBody>
      </p:sp>
      <p:sp>
        <p:nvSpPr>
          <p:cNvPr id="20" name="Freccia in giù 19"/>
          <p:cNvSpPr/>
          <p:nvPr/>
        </p:nvSpPr>
        <p:spPr>
          <a:xfrm>
            <a:off x="1043608" y="2780928"/>
            <a:ext cx="288032" cy="50405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Freccia in giù 20"/>
          <p:cNvSpPr/>
          <p:nvPr/>
        </p:nvSpPr>
        <p:spPr>
          <a:xfrm>
            <a:off x="1043608" y="3573016"/>
            <a:ext cx="288032" cy="50405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3" name="Connettore 2 22"/>
          <p:cNvCxnSpPr/>
          <p:nvPr/>
        </p:nvCxnSpPr>
        <p:spPr>
          <a:xfrm rot="5400000">
            <a:off x="1043608" y="3429000"/>
            <a:ext cx="1728192" cy="1588"/>
          </a:xfrm>
          <a:prstGeom prst="straightConnector1">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24" name="CasellaDiTesto 23"/>
          <p:cNvSpPr txBox="1"/>
          <p:nvPr/>
        </p:nvSpPr>
        <p:spPr>
          <a:xfrm rot="5400000">
            <a:off x="646692" y="3825916"/>
            <a:ext cx="3312370" cy="646331"/>
          </a:xfrm>
          <a:prstGeom prst="rect">
            <a:avLst/>
          </a:prstGeom>
          <a:noFill/>
        </p:spPr>
        <p:txBody>
          <a:bodyPr wrap="square" rtlCol="0">
            <a:spAutoFit/>
          </a:bodyPr>
          <a:lstStyle/>
          <a:p>
            <a:r>
              <a:rPr lang="it-IT" b="1" dirty="0" smtClean="0"/>
              <a:t>Acquisizione dell’influenza politica</a:t>
            </a:r>
          </a:p>
        </p:txBody>
      </p:sp>
      <p:sp>
        <p:nvSpPr>
          <p:cNvPr id="25" name="CasellaDiTesto 24"/>
          <p:cNvSpPr txBox="1"/>
          <p:nvPr/>
        </p:nvSpPr>
        <p:spPr>
          <a:xfrm>
            <a:off x="2843808" y="2420888"/>
            <a:ext cx="4320480" cy="646331"/>
          </a:xfrm>
          <a:prstGeom prst="rect">
            <a:avLst/>
          </a:prstGeom>
          <a:noFill/>
        </p:spPr>
        <p:txBody>
          <a:bodyPr wrap="square" rtlCol="0">
            <a:spAutoFit/>
          </a:bodyPr>
          <a:lstStyle/>
          <a:p>
            <a:pPr algn="just"/>
            <a:r>
              <a:rPr lang="it-IT" dirty="0" smtClean="0"/>
              <a:t>Il crimine era un sistema di ascesa sociale e professionale</a:t>
            </a:r>
          </a:p>
        </p:txBody>
      </p:sp>
      <p:sp>
        <p:nvSpPr>
          <p:cNvPr id="16" name="CasellaDiTesto 15"/>
          <p:cNvSpPr txBox="1"/>
          <p:nvPr/>
        </p:nvSpPr>
        <p:spPr>
          <a:xfrm>
            <a:off x="2843808" y="3212976"/>
            <a:ext cx="5544616" cy="1477328"/>
          </a:xfrm>
          <a:prstGeom prst="rect">
            <a:avLst/>
          </a:prstGeom>
          <a:noFill/>
        </p:spPr>
        <p:txBody>
          <a:bodyPr wrap="square" rtlCol="0">
            <a:spAutoFit/>
          </a:bodyPr>
          <a:lstStyle/>
          <a:p>
            <a:pPr algn="just"/>
            <a:r>
              <a:rPr lang="it-IT" dirty="0" smtClean="0"/>
              <a:t>I </a:t>
            </a:r>
            <a:r>
              <a:rPr lang="it-IT" i="1" dirty="0" err="1" smtClean="0"/>
              <a:t>rackets</a:t>
            </a:r>
            <a:r>
              <a:rPr lang="it-IT" dirty="0" smtClean="0"/>
              <a:t> e i relativi apparati politici svolsero una funzione sociale in favore di “clientele” costituite dalle fasce più deboli della popolazione in un sistema in cui le fonti di finanziamento degli apparati politici locali derivava dalla ricchezza illegalmente acquisita.</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numero diapositiva 4"/>
          <p:cNvSpPr>
            <a:spLocks noGrp="1"/>
          </p:cNvSpPr>
          <p:nvPr>
            <p:ph type="sldNum" sz="quarter" idx="12"/>
          </p:nvPr>
        </p:nvSpPr>
        <p:spPr/>
        <p:txBody>
          <a:bodyPr/>
          <a:lstStyle/>
          <a:p>
            <a:fld id="{6A83A59F-3E6B-4777-8267-70502C124113}" type="slidenum">
              <a:rPr lang="it-IT"/>
              <a:pPr/>
              <a:t>28</a:t>
            </a:fld>
            <a:endParaRPr lang="it-IT" dirty="0"/>
          </a:p>
        </p:txBody>
      </p:sp>
      <p:sp>
        <p:nvSpPr>
          <p:cNvPr id="5122" name="Rectangle 2" descr="Marmo bianco"/>
          <p:cNvSpPr>
            <a:spLocks noGrp="1" noChangeArrowheads="1"/>
          </p:cNvSpPr>
          <p:nvPr>
            <p:ph type="title" idx="4294967295"/>
          </p:nvPr>
        </p:nvSpPr>
        <p:spPr>
          <a:xfrm>
            <a:off x="395536" y="692696"/>
            <a:ext cx="8229600" cy="1143000"/>
          </a:xfrm>
        </p:spPr>
        <p:txBody>
          <a:bodyPr/>
          <a:lstStyle/>
          <a:p>
            <a:pPr>
              <a:lnSpc>
                <a:spcPct val="80000"/>
              </a:lnSpc>
            </a:pPr>
            <a:r>
              <a:rPr lang="it-IT" sz="2400" b="1" dirty="0">
                <a:solidFill>
                  <a:srgbClr val="000099"/>
                </a:solidFill>
                <a:effectLst>
                  <a:outerShdw blurRad="38100" dist="38100" dir="2700000" algn="tl">
                    <a:srgbClr val="C0C0C0"/>
                  </a:outerShdw>
                </a:effectLst>
              </a:rPr>
              <a:t/>
            </a:r>
            <a:br>
              <a:rPr lang="it-IT" sz="2400" b="1" dirty="0">
                <a:solidFill>
                  <a:srgbClr val="000099"/>
                </a:solidFill>
                <a:effectLst>
                  <a:outerShdw blurRad="38100" dist="38100" dir="2700000" algn="tl">
                    <a:srgbClr val="C0C0C0"/>
                  </a:outerShdw>
                </a:effectLst>
              </a:rPr>
            </a:br>
            <a:r>
              <a:rPr lang="it-IT" sz="2800" b="1" dirty="0">
                <a:solidFill>
                  <a:schemeClr val="accent1">
                    <a:lumMod val="75000"/>
                  </a:schemeClr>
                </a:solidFill>
                <a:effectLst>
                  <a:outerShdw blurRad="38100" dist="38100" dir="2700000" algn="tl">
                    <a:srgbClr val="C0C0C0"/>
                  </a:outerShdw>
                </a:effectLst>
                <a:latin typeface="Tahoma" pitchFamily="34" charset="0"/>
                <a:ea typeface="+mn-ea"/>
                <a:cs typeface="+mn-cs"/>
              </a:rPr>
              <a:t>Elaborazioni della teoria </a:t>
            </a:r>
            <a:r>
              <a:rPr lang="it-IT" sz="2800" b="1" dirty="0" smtClean="0">
                <a:solidFill>
                  <a:schemeClr val="accent1">
                    <a:lumMod val="75000"/>
                  </a:schemeClr>
                </a:solidFill>
                <a:effectLst>
                  <a:outerShdw blurRad="38100" dist="38100" dir="2700000" algn="tl">
                    <a:srgbClr val="C0C0C0"/>
                  </a:outerShdw>
                </a:effectLst>
                <a:latin typeface="Tahoma" pitchFamily="34" charset="0"/>
                <a:ea typeface="+mn-ea"/>
                <a:cs typeface="+mn-cs"/>
              </a:rPr>
              <a:t>di </a:t>
            </a:r>
            <a:r>
              <a:rPr lang="it-IT" sz="2800" b="1" dirty="0" err="1">
                <a:solidFill>
                  <a:schemeClr val="accent1">
                    <a:lumMod val="75000"/>
                  </a:schemeClr>
                </a:solidFill>
                <a:effectLst>
                  <a:outerShdw blurRad="38100" dist="38100" dir="2700000" algn="tl">
                    <a:srgbClr val="C0C0C0"/>
                  </a:outerShdw>
                </a:effectLst>
                <a:latin typeface="Tahoma" pitchFamily="34" charset="0"/>
                <a:ea typeface="+mn-ea"/>
                <a:cs typeface="+mn-cs"/>
              </a:rPr>
              <a:t>Merton</a:t>
            </a:r>
            <a:r>
              <a:rPr lang="it-IT" sz="2800" b="1" dirty="0">
                <a:solidFill>
                  <a:schemeClr val="accent1">
                    <a:lumMod val="75000"/>
                  </a:schemeClr>
                </a:solidFill>
                <a:effectLst>
                  <a:outerShdw blurRad="38100" dist="38100" dir="2700000" algn="tl">
                    <a:srgbClr val="C0C0C0"/>
                  </a:outerShdw>
                </a:effectLst>
                <a:latin typeface="Tahoma" pitchFamily="34" charset="0"/>
                <a:ea typeface="+mn-ea"/>
                <a:cs typeface="+mn-cs"/>
              </a:rPr>
              <a:t/>
            </a:r>
            <a:br>
              <a:rPr lang="it-IT" sz="2800" b="1" dirty="0">
                <a:solidFill>
                  <a:schemeClr val="accent1">
                    <a:lumMod val="75000"/>
                  </a:schemeClr>
                </a:solidFill>
                <a:effectLst>
                  <a:outerShdw blurRad="38100" dist="38100" dir="2700000" algn="tl">
                    <a:srgbClr val="C0C0C0"/>
                  </a:outerShdw>
                </a:effectLst>
                <a:latin typeface="Tahoma" pitchFamily="34" charset="0"/>
                <a:ea typeface="+mn-ea"/>
                <a:cs typeface="+mn-cs"/>
              </a:rPr>
            </a:br>
            <a:endParaRPr lang="it-IT" sz="2800" b="1" dirty="0">
              <a:solidFill>
                <a:schemeClr val="accent1">
                  <a:lumMod val="75000"/>
                </a:schemeClr>
              </a:solidFill>
              <a:effectLst>
                <a:outerShdw blurRad="38100" dist="38100" dir="2700000" algn="tl">
                  <a:srgbClr val="C0C0C0"/>
                </a:outerShdw>
              </a:effectLst>
              <a:latin typeface="Tahoma" pitchFamily="34" charset="0"/>
              <a:ea typeface="+mn-ea"/>
              <a:cs typeface="+mn-cs"/>
            </a:endParaRPr>
          </a:p>
        </p:txBody>
      </p:sp>
      <p:sp>
        <p:nvSpPr>
          <p:cNvPr id="5123" name="Text Box 3"/>
          <p:cNvSpPr txBox="1">
            <a:spLocks noChangeArrowheads="1"/>
          </p:cNvSpPr>
          <p:nvPr/>
        </p:nvSpPr>
        <p:spPr bwMode="auto">
          <a:xfrm>
            <a:off x="609600" y="1752600"/>
            <a:ext cx="7772400" cy="369332"/>
          </a:xfrm>
          <a:prstGeom prst="rect">
            <a:avLst/>
          </a:prstGeom>
          <a:noFill/>
          <a:ln w="9525">
            <a:noFill/>
            <a:miter lim="800000"/>
            <a:headEnd/>
            <a:tailEnd/>
          </a:ln>
          <a:effectLst/>
        </p:spPr>
        <p:txBody>
          <a:bodyPr>
            <a:spAutoFit/>
          </a:bodyPr>
          <a:lstStyle/>
          <a:p>
            <a:pPr>
              <a:spcBef>
                <a:spcPct val="50000"/>
              </a:spcBef>
            </a:pPr>
            <a:r>
              <a:rPr lang="it-IT" b="1" dirty="0">
                <a:solidFill>
                  <a:srgbClr val="800000"/>
                </a:solidFill>
                <a:latin typeface="Tahoma" pitchFamily="34" charset="0"/>
              </a:rPr>
              <a:t>Subculture e bande giovanili in America:</a:t>
            </a:r>
          </a:p>
        </p:txBody>
      </p:sp>
      <p:sp>
        <p:nvSpPr>
          <p:cNvPr id="5124" name="Text Box 4"/>
          <p:cNvSpPr txBox="1">
            <a:spLocks noChangeArrowheads="1"/>
          </p:cNvSpPr>
          <p:nvPr/>
        </p:nvSpPr>
        <p:spPr bwMode="auto">
          <a:xfrm>
            <a:off x="762000" y="2362200"/>
            <a:ext cx="3886200" cy="2100263"/>
          </a:xfrm>
          <a:prstGeom prst="rect">
            <a:avLst/>
          </a:prstGeom>
          <a:solidFill>
            <a:srgbClr val="FFCC99"/>
          </a:solidFill>
          <a:ln w="9525">
            <a:noFill/>
            <a:miter lim="800000"/>
            <a:headEnd/>
            <a:tailEnd/>
          </a:ln>
          <a:effectLst/>
        </p:spPr>
        <p:txBody>
          <a:bodyPr>
            <a:spAutoFit/>
          </a:bodyPr>
          <a:lstStyle/>
          <a:p>
            <a:pPr>
              <a:spcBef>
                <a:spcPct val="50000"/>
              </a:spcBef>
            </a:pPr>
            <a:r>
              <a:rPr lang="it-IT" dirty="0">
                <a:latin typeface="Tahoma" pitchFamily="34" charset="0"/>
              </a:rPr>
              <a:t>Teorie di</a:t>
            </a:r>
          </a:p>
          <a:p>
            <a:pPr>
              <a:spcBef>
                <a:spcPct val="50000"/>
              </a:spcBef>
            </a:pPr>
            <a:r>
              <a:rPr lang="it-IT" dirty="0">
                <a:latin typeface="Tahoma" pitchFamily="34" charset="0"/>
              </a:rPr>
              <a:t>Cohen (1963)</a:t>
            </a:r>
          </a:p>
          <a:p>
            <a:pPr>
              <a:spcBef>
                <a:spcPct val="50000"/>
              </a:spcBef>
            </a:pPr>
            <a:r>
              <a:rPr lang="it-IT" dirty="0" err="1">
                <a:latin typeface="Tahoma" pitchFamily="34" charset="0"/>
              </a:rPr>
              <a:t>Cloward</a:t>
            </a:r>
            <a:r>
              <a:rPr lang="it-IT" dirty="0">
                <a:latin typeface="Tahoma" pitchFamily="34" charset="0"/>
              </a:rPr>
              <a:t> e </a:t>
            </a:r>
            <a:r>
              <a:rPr lang="it-IT" dirty="0" err="1">
                <a:latin typeface="Tahoma" pitchFamily="34" charset="0"/>
              </a:rPr>
              <a:t>Ohlin</a:t>
            </a:r>
            <a:r>
              <a:rPr lang="it-IT" dirty="0">
                <a:latin typeface="Tahoma" pitchFamily="34" charset="0"/>
              </a:rPr>
              <a:t> (1968)</a:t>
            </a:r>
          </a:p>
          <a:p>
            <a:pPr>
              <a:spcBef>
                <a:spcPct val="50000"/>
              </a:spcBef>
            </a:pPr>
            <a:endParaRPr lang="it-IT" dirty="0"/>
          </a:p>
        </p:txBody>
      </p:sp>
      <p:sp>
        <p:nvSpPr>
          <p:cNvPr id="5126" name="Text Box 6"/>
          <p:cNvSpPr txBox="1">
            <a:spLocks noChangeArrowheads="1"/>
          </p:cNvSpPr>
          <p:nvPr/>
        </p:nvSpPr>
        <p:spPr bwMode="auto">
          <a:xfrm>
            <a:off x="4876800" y="2362200"/>
            <a:ext cx="3657600" cy="1739900"/>
          </a:xfrm>
          <a:prstGeom prst="rect">
            <a:avLst/>
          </a:prstGeom>
          <a:noFill/>
          <a:ln w="9525">
            <a:noFill/>
            <a:miter lim="800000"/>
            <a:headEnd/>
            <a:tailEnd/>
          </a:ln>
          <a:effectLst/>
        </p:spPr>
        <p:txBody>
          <a:bodyPr>
            <a:spAutoFit/>
          </a:bodyPr>
          <a:lstStyle/>
          <a:p>
            <a:pPr>
              <a:spcBef>
                <a:spcPct val="50000"/>
              </a:spcBef>
            </a:pPr>
            <a:r>
              <a:rPr lang="it-IT" sz="1800" b="1" dirty="0">
                <a:solidFill>
                  <a:srgbClr val="800000"/>
                </a:solidFill>
                <a:effectLst>
                  <a:outerShdw blurRad="38100" dist="38100" dir="2700000" algn="tl">
                    <a:srgbClr val="C0C0C0"/>
                  </a:outerShdw>
                </a:effectLst>
                <a:latin typeface="Tahoma" pitchFamily="34" charset="0"/>
              </a:rPr>
              <a:t>La devianza</a:t>
            </a:r>
            <a:r>
              <a:rPr lang="it-IT" sz="1800" dirty="0">
                <a:latin typeface="Tahoma" pitchFamily="34" charset="0"/>
              </a:rPr>
              <a:t> non </a:t>
            </a:r>
            <a:r>
              <a:rPr lang="it-IT" sz="1800" b="1" dirty="0">
                <a:solidFill>
                  <a:srgbClr val="800000"/>
                </a:solidFill>
                <a:effectLst>
                  <a:outerShdw blurRad="38100" dist="38100" dir="2700000" algn="tl">
                    <a:srgbClr val="C0C0C0"/>
                  </a:outerShdw>
                </a:effectLst>
                <a:latin typeface="Tahoma" pitchFamily="34" charset="0"/>
              </a:rPr>
              <a:t>è</a:t>
            </a:r>
            <a:r>
              <a:rPr lang="it-IT" sz="1800" dirty="0">
                <a:latin typeface="Tahoma" pitchFamily="34" charset="0"/>
              </a:rPr>
              <a:t> </a:t>
            </a:r>
            <a:r>
              <a:rPr lang="it-IT" sz="1800" b="1" dirty="0">
                <a:solidFill>
                  <a:srgbClr val="800000"/>
                </a:solidFill>
                <a:effectLst>
                  <a:outerShdw blurRad="38100" dist="38100" dir="2700000" algn="tl">
                    <a:srgbClr val="C0C0C0"/>
                  </a:outerShdw>
                </a:effectLst>
                <a:latin typeface="Tahoma" pitchFamily="34" charset="0"/>
              </a:rPr>
              <a:t>un comportamento</a:t>
            </a:r>
            <a:r>
              <a:rPr lang="it-IT" sz="1800" dirty="0">
                <a:latin typeface="Tahoma" pitchFamily="34" charset="0"/>
              </a:rPr>
              <a:t> individuale ma </a:t>
            </a:r>
            <a:r>
              <a:rPr lang="it-IT" sz="1800" b="1" dirty="0">
                <a:solidFill>
                  <a:srgbClr val="800000"/>
                </a:solidFill>
                <a:effectLst>
                  <a:outerShdw blurRad="38100" dist="38100" dir="2700000" algn="tl">
                    <a:srgbClr val="C0C0C0"/>
                  </a:outerShdw>
                </a:effectLst>
                <a:latin typeface="Tahoma" pitchFamily="34" charset="0"/>
              </a:rPr>
              <a:t>collettivo</a:t>
            </a:r>
            <a:r>
              <a:rPr lang="it-IT" sz="1800" dirty="0">
                <a:latin typeface="Tahoma" pitchFamily="34" charset="0"/>
              </a:rPr>
              <a:t> che si registra quando l’impossibilità di raggiungere mete socialmente condivise </a:t>
            </a:r>
            <a:r>
              <a:rPr lang="it-IT" sz="1400" b="1" dirty="0">
                <a:solidFill>
                  <a:srgbClr val="FF0000"/>
                </a:solidFill>
                <a:effectLst>
                  <a:outerShdw blurRad="38100" dist="38100" dir="2700000" algn="tl">
                    <a:srgbClr val="C0C0C0"/>
                  </a:outerShdw>
                </a:effectLst>
                <a:latin typeface="Tahoma" pitchFamily="34" charset="0"/>
              </a:rPr>
              <a:t>(*)</a:t>
            </a:r>
            <a:r>
              <a:rPr lang="it-IT" sz="1800" dirty="0">
                <a:latin typeface="Tahoma" pitchFamily="34" charset="0"/>
              </a:rPr>
              <a:t> è comune a più soggetti</a:t>
            </a:r>
          </a:p>
        </p:txBody>
      </p:sp>
      <p:sp>
        <p:nvSpPr>
          <p:cNvPr id="5127" name="Text Box 7"/>
          <p:cNvSpPr txBox="1">
            <a:spLocks noChangeArrowheads="1"/>
          </p:cNvSpPr>
          <p:nvPr/>
        </p:nvSpPr>
        <p:spPr bwMode="auto">
          <a:xfrm>
            <a:off x="762000" y="4724400"/>
            <a:ext cx="7848600" cy="836613"/>
          </a:xfrm>
          <a:prstGeom prst="rect">
            <a:avLst/>
          </a:prstGeom>
          <a:noFill/>
          <a:ln w="9525">
            <a:noFill/>
            <a:miter lim="800000"/>
            <a:headEnd/>
            <a:tailEnd/>
          </a:ln>
          <a:effectLst/>
        </p:spPr>
        <p:txBody>
          <a:bodyPr>
            <a:spAutoFit/>
          </a:bodyPr>
          <a:lstStyle/>
          <a:p>
            <a:pPr algn="just">
              <a:spcBef>
                <a:spcPct val="50000"/>
              </a:spcBef>
            </a:pPr>
            <a:r>
              <a:rPr lang="it-IT" sz="1400" b="1">
                <a:solidFill>
                  <a:srgbClr val="FF0000"/>
                </a:solidFill>
                <a:effectLst>
                  <a:outerShdw blurRad="38100" dist="38100" dir="2700000" algn="tl">
                    <a:srgbClr val="C0C0C0"/>
                  </a:outerShdw>
                </a:effectLst>
                <a:latin typeface="Tahoma" pitchFamily="34" charset="0"/>
              </a:rPr>
              <a:t>(*) secondo i canoni di comportamento e di successo caratteristici dell’ideologia dominante della classe media americana e diffusi dalle istituzioni scolastiche</a:t>
            </a:r>
          </a:p>
          <a:p>
            <a:pPr>
              <a:spcBef>
                <a:spcPct val="50000"/>
              </a:spcBef>
            </a:pPr>
            <a:endParaRPr lang="it-IT" sz="1400" b="1">
              <a:solidFill>
                <a:srgbClr val="FF0000"/>
              </a:solidFill>
              <a:effectLst>
                <a:outerShdw blurRad="38100" dist="38100" dir="2700000" algn="tl">
                  <a:srgbClr val="C0C0C0"/>
                </a:outerShdw>
              </a:effectLst>
              <a:latin typeface="Tahoma"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29</a:t>
            </a:fld>
            <a:endParaRPr lang="it-IT" dirty="0"/>
          </a:p>
        </p:txBody>
      </p:sp>
      <p:sp>
        <p:nvSpPr>
          <p:cNvPr id="3" name="Rettangolo 2"/>
          <p:cNvSpPr/>
          <p:nvPr/>
        </p:nvSpPr>
        <p:spPr>
          <a:xfrm>
            <a:off x="3131840" y="1124744"/>
            <a:ext cx="3153427" cy="523220"/>
          </a:xfrm>
          <a:prstGeom prst="rect">
            <a:avLst/>
          </a:prstGeom>
        </p:spPr>
        <p:txBody>
          <a:bodyPr wrap="none">
            <a:spAutoFit/>
          </a:bodyPr>
          <a:lstStyle/>
          <a:p>
            <a:r>
              <a:rPr lang="it-IT" sz="2800" b="1" dirty="0" err="1" smtClean="0">
                <a:solidFill>
                  <a:schemeClr val="accent1">
                    <a:lumMod val="75000"/>
                  </a:schemeClr>
                </a:solidFill>
                <a:effectLst>
                  <a:outerShdw blurRad="38100" dist="38100" dir="2700000" algn="tl">
                    <a:srgbClr val="C0C0C0"/>
                  </a:outerShdw>
                </a:effectLst>
                <a:latin typeface="Tahoma" pitchFamily="34" charset="0"/>
              </a:rPr>
              <a:t>Cloward</a:t>
            </a:r>
            <a:r>
              <a:rPr lang="it-IT" sz="2800" b="1" dirty="0" smtClean="0">
                <a:solidFill>
                  <a:schemeClr val="accent1">
                    <a:lumMod val="75000"/>
                  </a:schemeClr>
                </a:solidFill>
                <a:effectLst>
                  <a:outerShdw blurRad="38100" dist="38100" dir="2700000" algn="tl">
                    <a:srgbClr val="C0C0C0"/>
                  </a:outerShdw>
                </a:effectLst>
                <a:latin typeface="Tahoma" pitchFamily="34" charset="0"/>
              </a:rPr>
              <a:t> e </a:t>
            </a:r>
            <a:r>
              <a:rPr lang="it-IT" sz="2800" b="1" dirty="0" err="1" smtClean="0">
                <a:solidFill>
                  <a:schemeClr val="accent1">
                    <a:lumMod val="75000"/>
                  </a:schemeClr>
                </a:solidFill>
                <a:effectLst>
                  <a:outerShdw blurRad="38100" dist="38100" dir="2700000" algn="tl">
                    <a:srgbClr val="C0C0C0"/>
                  </a:outerShdw>
                </a:effectLst>
                <a:latin typeface="Tahoma" pitchFamily="34" charset="0"/>
              </a:rPr>
              <a:t>Ohlin</a:t>
            </a:r>
            <a:r>
              <a:rPr lang="it-IT" sz="2800" b="1" dirty="0" smtClean="0">
                <a:solidFill>
                  <a:schemeClr val="accent1">
                    <a:lumMod val="75000"/>
                  </a:schemeClr>
                </a:solidFill>
                <a:effectLst>
                  <a:outerShdw blurRad="38100" dist="38100" dir="2700000" algn="tl">
                    <a:srgbClr val="C0C0C0"/>
                  </a:outerShdw>
                </a:effectLst>
                <a:latin typeface="Tahoma" pitchFamily="34" charset="0"/>
              </a:rPr>
              <a:t> </a:t>
            </a:r>
            <a:endParaRPr lang="it-IT" sz="2800" b="1" dirty="0">
              <a:solidFill>
                <a:schemeClr val="accent1">
                  <a:lumMod val="75000"/>
                </a:schemeClr>
              </a:solidFill>
              <a:effectLst>
                <a:outerShdw blurRad="38100" dist="38100" dir="2700000" algn="tl">
                  <a:srgbClr val="C0C0C0"/>
                </a:outerShdw>
              </a:effectLst>
              <a:latin typeface="Tahoma" pitchFamily="34" charset="0"/>
            </a:endParaRPr>
          </a:p>
        </p:txBody>
      </p:sp>
      <p:sp>
        <p:nvSpPr>
          <p:cNvPr id="4" name="CasellaDiTesto 3"/>
          <p:cNvSpPr txBox="1"/>
          <p:nvPr/>
        </p:nvSpPr>
        <p:spPr>
          <a:xfrm>
            <a:off x="971600" y="1916832"/>
            <a:ext cx="7200800" cy="523220"/>
          </a:xfrm>
          <a:prstGeom prst="rect">
            <a:avLst/>
          </a:prstGeom>
          <a:noFill/>
        </p:spPr>
        <p:txBody>
          <a:bodyPr wrap="square" rtlCol="0">
            <a:spAutoFit/>
          </a:bodyPr>
          <a:lstStyle/>
          <a:p>
            <a:pPr algn="ctr"/>
            <a:r>
              <a:rPr lang="it-IT" sz="2800" dirty="0" smtClean="0"/>
              <a:t>Struttura diseguale delle opportunità illegittime</a:t>
            </a:r>
          </a:p>
        </p:txBody>
      </p:sp>
      <p:sp>
        <p:nvSpPr>
          <p:cNvPr id="5" name="CasellaDiTesto 4"/>
          <p:cNvSpPr txBox="1"/>
          <p:nvPr/>
        </p:nvSpPr>
        <p:spPr>
          <a:xfrm>
            <a:off x="899592" y="2636912"/>
            <a:ext cx="7344816" cy="800219"/>
          </a:xfrm>
          <a:prstGeom prst="rect">
            <a:avLst/>
          </a:prstGeom>
          <a:noFill/>
        </p:spPr>
        <p:txBody>
          <a:bodyPr wrap="square" rtlCol="0">
            <a:spAutoFit/>
          </a:bodyPr>
          <a:lstStyle/>
          <a:p>
            <a:pPr algn="just"/>
            <a:r>
              <a:rPr lang="it-IT" dirty="0" smtClean="0"/>
              <a:t>Subcultura </a:t>
            </a:r>
            <a:r>
              <a:rPr lang="it-IT" sz="2800" dirty="0" smtClean="0">
                <a:latin typeface="Forte" pitchFamily="66" charset="0"/>
              </a:rPr>
              <a:t>criminale</a:t>
            </a:r>
          </a:p>
          <a:p>
            <a:pPr algn="r"/>
            <a:r>
              <a:rPr lang="it-IT" dirty="0" smtClean="0"/>
              <a:t>Ingresso nelle organizzazioni criminali</a:t>
            </a:r>
          </a:p>
        </p:txBody>
      </p:sp>
      <p:sp>
        <p:nvSpPr>
          <p:cNvPr id="6" name="CasellaDiTesto 5"/>
          <p:cNvSpPr txBox="1"/>
          <p:nvPr/>
        </p:nvSpPr>
        <p:spPr>
          <a:xfrm>
            <a:off x="899592" y="4653136"/>
            <a:ext cx="7344816" cy="1077218"/>
          </a:xfrm>
          <a:prstGeom prst="rect">
            <a:avLst/>
          </a:prstGeom>
          <a:noFill/>
        </p:spPr>
        <p:txBody>
          <a:bodyPr wrap="square" rtlCol="0">
            <a:spAutoFit/>
          </a:bodyPr>
          <a:lstStyle/>
          <a:p>
            <a:pPr algn="just"/>
            <a:r>
              <a:rPr lang="it-IT" dirty="0" smtClean="0"/>
              <a:t>Subcultura della </a:t>
            </a:r>
            <a:r>
              <a:rPr lang="it-IT" sz="2800" dirty="0" smtClean="0">
                <a:latin typeface="Forte" pitchFamily="66" charset="0"/>
              </a:rPr>
              <a:t>rinuncia</a:t>
            </a:r>
          </a:p>
          <a:p>
            <a:pPr algn="r"/>
            <a:r>
              <a:rPr lang="it-IT" dirty="0" smtClean="0"/>
              <a:t>Rinuncia alle ambizioni</a:t>
            </a:r>
          </a:p>
          <a:p>
            <a:pPr algn="r"/>
            <a:r>
              <a:rPr lang="it-IT" dirty="0" smtClean="0"/>
              <a:t>Consumo di sostanze stupefacenti</a:t>
            </a:r>
          </a:p>
        </p:txBody>
      </p:sp>
      <p:sp>
        <p:nvSpPr>
          <p:cNvPr id="7" name="CasellaDiTesto 6"/>
          <p:cNvSpPr txBox="1"/>
          <p:nvPr/>
        </p:nvSpPr>
        <p:spPr>
          <a:xfrm>
            <a:off x="899592" y="3573016"/>
            <a:ext cx="7344816" cy="1077218"/>
          </a:xfrm>
          <a:prstGeom prst="rect">
            <a:avLst/>
          </a:prstGeom>
          <a:noFill/>
        </p:spPr>
        <p:txBody>
          <a:bodyPr wrap="square" rtlCol="0">
            <a:spAutoFit/>
          </a:bodyPr>
          <a:lstStyle/>
          <a:p>
            <a:pPr algn="just"/>
            <a:r>
              <a:rPr lang="it-IT" dirty="0" smtClean="0"/>
              <a:t>Subcultura del </a:t>
            </a:r>
            <a:r>
              <a:rPr lang="it-IT" sz="2800" dirty="0" smtClean="0">
                <a:latin typeface="Forte" pitchFamily="66" charset="0"/>
              </a:rPr>
              <a:t>conflitto</a:t>
            </a:r>
          </a:p>
          <a:p>
            <a:pPr algn="r"/>
            <a:r>
              <a:rPr lang="it-IT" dirty="0" smtClean="0"/>
              <a:t>Atti di vandalismo su beni pubblici e privati</a:t>
            </a:r>
          </a:p>
          <a:p>
            <a:pPr algn="r"/>
            <a:r>
              <a:rPr lang="it-IT" dirty="0" smtClean="0"/>
              <a:t>Stima e considerazione da parte del gruppo dei pari</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30</a:t>
            </a:fld>
            <a:endParaRPr lang="it-IT" dirty="0"/>
          </a:p>
        </p:txBody>
      </p:sp>
      <p:sp>
        <p:nvSpPr>
          <p:cNvPr id="3" name="Rettangolo 2"/>
          <p:cNvSpPr/>
          <p:nvPr/>
        </p:nvSpPr>
        <p:spPr>
          <a:xfrm>
            <a:off x="3131840" y="1124744"/>
            <a:ext cx="3153427" cy="523220"/>
          </a:xfrm>
          <a:prstGeom prst="rect">
            <a:avLst/>
          </a:prstGeom>
        </p:spPr>
        <p:txBody>
          <a:bodyPr wrap="none">
            <a:spAutoFit/>
          </a:bodyPr>
          <a:lstStyle/>
          <a:p>
            <a:r>
              <a:rPr lang="it-IT" sz="2800" b="1" dirty="0" err="1" smtClean="0">
                <a:solidFill>
                  <a:schemeClr val="accent1">
                    <a:lumMod val="75000"/>
                  </a:schemeClr>
                </a:solidFill>
                <a:effectLst>
                  <a:outerShdw blurRad="38100" dist="38100" dir="2700000" algn="tl">
                    <a:srgbClr val="C0C0C0"/>
                  </a:outerShdw>
                </a:effectLst>
                <a:latin typeface="Tahoma" pitchFamily="34" charset="0"/>
              </a:rPr>
              <a:t>Cloward</a:t>
            </a:r>
            <a:r>
              <a:rPr lang="it-IT" sz="2800" b="1" dirty="0" smtClean="0">
                <a:solidFill>
                  <a:schemeClr val="accent1">
                    <a:lumMod val="75000"/>
                  </a:schemeClr>
                </a:solidFill>
                <a:effectLst>
                  <a:outerShdw blurRad="38100" dist="38100" dir="2700000" algn="tl">
                    <a:srgbClr val="C0C0C0"/>
                  </a:outerShdw>
                </a:effectLst>
                <a:latin typeface="Tahoma" pitchFamily="34" charset="0"/>
              </a:rPr>
              <a:t> e </a:t>
            </a:r>
            <a:r>
              <a:rPr lang="it-IT" sz="2800" b="1" dirty="0" err="1" smtClean="0">
                <a:solidFill>
                  <a:schemeClr val="accent1">
                    <a:lumMod val="75000"/>
                  </a:schemeClr>
                </a:solidFill>
                <a:effectLst>
                  <a:outerShdw blurRad="38100" dist="38100" dir="2700000" algn="tl">
                    <a:srgbClr val="C0C0C0"/>
                  </a:outerShdw>
                </a:effectLst>
                <a:latin typeface="Tahoma" pitchFamily="34" charset="0"/>
              </a:rPr>
              <a:t>Ohlin</a:t>
            </a:r>
            <a:r>
              <a:rPr lang="it-IT" sz="2800" b="1" dirty="0" smtClean="0">
                <a:solidFill>
                  <a:schemeClr val="accent1">
                    <a:lumMod val="75000"/>
                  </a:schemeClr>
                </a:solidFill>
                <a:effectLst>
                  <a:outerShdw blurRad="38100" dist="38100" dir="2700000" algn="tl">
                    <a:srgbClr val="C0C0C0"/>
                  </a:outerShdw>
                </a:effectLst>
                <a:latin typeface="Tahoma" pitchFamily="34" charset="0"/>
              </a:rPr>
              <a:t> </a:t>
            </a:r>
            <a:endParaRPr lang="it-IT" sz="2800" b="1" dirty="0">
              <a:solidFill>
                <a:schemeClr val="accent1">
                  <a:lumMod val="75000"/>
                </a:schemeClr>
              </a:solidFill>
              <a:effectLst>
                <a:outerShdw blurRad="38100" dist="38100" dir="2700000" algn="tl">
                  <a:srgbClr val="C0C0C0"/>
                </a:outerShdw>
              </a:effectLst>
              <a:latin typeface="Tahoma" pitchFamily="34" charset="0"/>
            </a:endParaRPr>
          </a:p>
        </p:txBody>
      </p:sp>
      <p:sp>
        <p:nvSpPr>
          <p:cNvPr id="5" name="CasellaDiTesto 4"/>
          <p:cNvSpPr txBox="1"/>
          <p:nvPr/>
        </p:nvSpPr>
        <p:spPr>
          <a:xfrm>
            <a:off x="899592" y="1916832"/>
            <a:ext cx="7344816" cy="1200329"/>
          </a:xfrm>
          <a:prstGeom prst="rect">
            <a:avLst/>
          </a:prstGeom>
          <a:noFill/>
        </p:spPr>
        <p:txBody>
          <a:bodyPr wrap="square" rtlCol="0">
            <a:spAutoFit/>
          </a:bodyPr>
          <a:lstStyle/>
          <a:p>
            <a:pPr algn="just"/>
            <a:r>
              <a:rPr lang="it-IT" dirty="0" smtClean="0"/>
              <a:t>Perché un individuo assume un certo tipo di adattamento non conformistico piuttosto di un altro?</a:t>
            </a:r>
          </a:p>
          <a:p>
            <a:pPr algn="just"/>
            <a:endParaRPr lang="it-IT" dirty="0" smtClean="0"/>
          </a:p>
          <a:p>
            <a:pPr algn="just"/>
            <a:r>
              <a:rPr lang="it-IT" dirty="0" smtClean="0"/>
              <a:t>L’azione deviante dipende dall’influenza delle persone con cui si è in contatto</a:t>
            </a:r>
          </a:p>
        </p:txBody>
      </p:sp>
      <p:sp>
        <p:nvSpPr>
          <p:cNvPr id="8" name="Rettangolo 7"/>
          <p:cNvSpPr/>
          <p:nvPr/>
        </p:nvSpPr>
        <p:spPr>
          <a:xfrm>
            <a:off x="4067944" y="3429000"/>
            <a:ext cx="1317990" cy="523220"/>
          </a:xfrm>
          <a:prstGeom prst="rect">
            <a:avLst/>
          </a:prstGeom>
        </p:spPr>
        <p:txBody>
          <a:bodyPr wrap="none">
            <a:spAutoFit/>
          </a:bodyPr>
          <a:lstStyle/>
          <a:p>
            <a:r>
              <a:rPr lang="it-IT" sz="2800" b="1" dirty="0" smtClean="0">
                <a:solidFill>
                  <a:schemeClr val="accent1">
                    <a:lumMod val="75000"/>
                  </a:schemeClr>
                </a:solidFill>
                <a:effectLst>
                  <a:outerShdw blurRad="38100" dist="38100" dir="2700000" algn="tl">
                    <a:srgbClr val="C0C0C0"/>
                  </a:outerShdw>
                </a:effectLst>
                <a:latin typeface="Tahoma" pitchFamily="34" charset="0"/>
              </a:rPr>
              <a:t>Cohen</a:t>
            </a:r>
            <a:endParaRPr lang="it-IT" sz="2800" b="1" dirty="0">
              <a:solidFill>
                <a:schemeClr val="accent1">
                  <a:lumMod val="75000"/>
                </a:schemeClr>
              </a:solidFill>
              <a:effectLst>
                <a:outerShdw blurRad="38100" dist="38100" dir="2700000" algn="tl">
                  <a:srgbClr val="C0C0C0"/>
                </a:outerShdw>
              </a:effectLst>
              <a:latin typeface="Tahoma" pitchFamily="34" charset="0"/>
            </a:endParaRPr>
          </a:p>
        </p:txBody>
      </p:sp>
      <p:sp>
        <p:nvSpPr>
          <p:cNvPr id="9" name="CasellaDiTesto 8"/>
          <p:cNvSpPr txBox="1"/>
          <p:nvPr/>
        </p:nvSpPr>
        <p:spPr>
          <a:xfrm>
            <a:off x="899592" y="4077072"/>
            <a:ext cx="7416824" cy="2031325"/>
          </a:xfrm>
          <a:prstGeom prst="rect">
            <a:avLst/>
          </a:prstGeom>
          <a:noFill/>
        </p:spPr>
        <p:txBody>
          <a:bodyPr wrap="square" rtlCol="0">
            <a:spAutoFit/>
          </a:bodyPr>
          <a:lstStyle/>
          <a:p>
            <a:pPr algn="just"/>
            <a:r>
              <a:rPr lang="it-IT" dirty="0" smtClean="0"/>
              <a:t>Critica la distinzione tra struttura delle opportunità legittime (</a:t>
            </a:r>
            <a:r>
              <a:rPr lang="it-IT" dirty="0" err="1" smtClean="0"/>
              <a:t>Merton</a:t>
            </a:r>
            <a:r>
              <a:rPr lang="it-IT" dirty="0" smtClean="0"/>
              <a:t>) e struttura delle opportunità illegittime (</a:t>
            </a:r>
            <a:r>
              <a:rPr lang="it-IT" dirty="0" err="1" smtClean="0"/>
              <a:t>Cloward</a:t>
            </a:r>
            <a:r>
              <a:rPr lang="it-IT" dirty="0" smtClean="0"/>
              <a:t> e </a:t>
            </a:r>
            <a:r>
              <a:rPr lang="it-IT" dirty="0" err="1" smtClean="0"/>
              <a:t>Ohlin</a:t>
            </a:r>
            <a:r>
              <a:rPr lang="it-IT" dirty="0" smtClean="0"/>
              <a:t>) perché la stessa situazione può presentare contemporaneamente entrambe le possibilità. Es. la discrezionalità che spesso appare sinonimo di prevaricazione e di discriminazione.</a:t>
            </a:r>
          </a:p>
          <a:p>
            <a:pPr algn="just"/>
            <a:r>
              <a:rPr lang="it-IT" dirty="0" smtClean="0"/>
              <a:t>Ciascun sistema di autorità è contemporaneamente anche un sistema di opportunità illegittime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31</a:t>
            </a:fld>
            <a:endParaRPr lang="it-IT" dirty="0"/>
          </a:p>
        </p:txBody>
      </p:sp>
      <p:sp>
        <p:nvSpPr>
          <p:cNvPr id="3" name="CasellaDiTesto 2"/>
          <p:cNvSpPr txBox="1"/>
          <p:nvPr/>
        </p:nvSpPr>
        <p:spPr>
          <a:xfrm>
            <a:off x="611560" y="836712"/>
            <a:ext cx="7776864" cy="369332"/>
          </a:xfrm>
          <a:prstGeom prst="rect">
            <a:avLst/>
          </a:prstGeom>
          <a:noFill/>
        </p:spPr>
        <p:txBody>
          <a:bodyPr wrap="square" rtlCol="0">
            <a:spAutoFit/>
          </a:bodyPr>
          <a:lstStyle/>
          <a:p>
            <a:pPr algn="just"/>
            <a:r>
              <a:rPr lang="it-IT" dirty="0" smtClean="0"/>
              <a:t>Critiche alla teoria </a:t>
            </a:r>
            <a:r>
              <a:rPr lang="it-IT" dirty="0" err="1" smtClean="0"/>
              <a:t>mertoniana</a:t>
            </a:r>
            <a:endParaRPr lang="it-IT" dirty="0" smtClean="0"/>
          </a:p>
        </p:txBody>
      </p:sp>
      <p:sp>
        <p:nvSpPr>
          <p:cNvPr id="4" name="CasellaDiTesto 3"/>
          <p:cNvSpPr txBox="1"/>
          <p:nvPr/>
        </p:nvSpPr>
        <p:spPr>
          <a:xfrm>
            <a:off x="611560" y="1124744"/>
            <a:ext cx="7704856" cy="5078313"/>
          </a:xfrm>
          <a:prstGeom prst="rect">
            <a:avLst/>
          </a:prstGeom>
          <a:solidFill>
            <a:schemeClr val="bg1">
              <a:lumMod val="85000"/>
            </a:schemeClr>
          </a:solidFill>
        </p:spPr>
        <p:txBody>
          <a:bodyPr wrap="square" rtlCol="0">
            <a:spAutoFit/>
          </a:bodyPr>
          <a:lstStyle/>
          <a:p>
            <a:pPr algn="just"/>
            <a:r>
              <a:rPr lang="it-IT" sz="3600" b="1" dirty="0" smtClean="0">
                <a:effectLst>
                  <a:outerShdw blurRad="38100" dist="38100" dir="2700000" algn="tl">
                    <a:srgbClr val="000000">
                      <a:alpha val="43137"/>
                    </a:srgbClr>
                  </a:outerShdw>
                </a:effectLst>
                <a:latin typeface="Baskerville Old Face" pitchFamily="18" charset="0"/>
              </a:rPr>
              <a:t>1.</a:t>
            </a:r>
            <a:r>
              <a:rPr lang="it-IT" dirty="0" smtClean="0"/>
              <a:t> La teoria anomica è individualistica</a:t>
            </a:r>
          </a:p>
          <a:p>
            <a:pPr algn="just"/>
            <a:r>
              <a:rPr lang="it-IT" dirty="0" smtClean="0"/>
              <a:t>Esamina gli adattamenti dell’individuo alla situazione trascurando l’interazione con il gruppo di riferimento</a:t>
            </a:r>
          </a:p>
          <a:p>
            <a:pPr algn="just"/>
            <a:endParaRPr lang="it-IT" dirty="0" smtClean="0"/>
          </a:p>
          <a:p>
            <a:pPr algn="just"/>
            <a:r>
              <a:rPr lang="it-IT" sz="3600" b="1" dirty="0" smtClean="0">
                <a:effectLst>
                  <a:outerShdw blurRad="38100" dist="38100" dir="2700000" algn="tl">
                    <a:srgbClr val="000000">
                      <a:alpha val="43137"/>
                    </a:srgbClr>
                  </a:outerShdw>
                </a:effectLst>
                <a:latin typeface="Baskerville Old Face" pitchFamily="18" charset="0"/>
              </a:rPr>
              <a:t>2.</a:t>
            </a:r>
            <a:r>
              <a:rPr lang="it-IT" dirty="0" smtClean="0"/>
              <a:t> L’atto deviante è concepito come un passaggio improvviso da uno stato di tensione anomica ad uno stato di devianza trascurando la successione temporale degli avvenimenti</a:t>
            </a:r>
          </a:p>
          <a:p>
            <a:pPr algn="just"/>
            <a:endParaRPr lang="it-IT" dirty="0" smtClean="0"/>
          </a:p>
          <a:p>
            <a:pPr algn="just"/>
            <a:r>
              <a:rPr lang="it-IT" sz="3600" b="1" dirty="0" smtClean="0">
                <a:effectLst>
                  <a:outerShdw blurRad="38100" dist="38100" dir="2700000" algn="tl">
                    <a:srgbClr val="000000">
                      <a:alpha val="43137"/>
                    </a:srgbClr>
                  </a:outerShdw>
                </a:effectLst>
                <a:latin typeface="Baskerville Old Face" pitchFamily="18" charset="0"/>
              </a:rPr>
              <a:t>3. </a:t>
            </a:r>
            <a:r>
              <a:rPr lang="it-IT" dirty="0" smtClean="0"/>
              <a:t>La teoria </a:t>
            </a:r>
            <a:r>
              <a:rPr lang="it-IT" dirty="0" err="1" smtClean="0"/>
              <a:t>mertoniana</a:t>
            </a:r>
            <a:r>
              <a:rPr lang="it-IT" dirty="0" smtClean="0"/>
              <a:t> si adatta solo al caso di sistemi culturali caratterizzati da una perfetta integrazione</a:t>
            </a:r>
          </a:p>
          <a:p>
            <a:pPr algn="just"/>
            <a:endParaRPr lang="it-IT" dirty="0" smtClean="0"/>
          </a:p>
          <a:p>
            <a:pPr algn="just"/>
            <a:endParaRPr lang="it-IT" b="1" dirty="0" smtClean="0">
              <a:effectLst>
                <a:outerShdw blurRad="38100" dist="38100" dir="2700000" algn="tl">
                  <a:srgbClr val="000000">
                    <a:alpha val="43137"/>
                  </a:srgbClr>
                </a:outerShdw>
              </a:effectLst>
              <a:latin typeface="Baskerville Old Face" pitchFamily="18" charset="0"/>
            </a:endParaRPr>
          </a:p>
          <a:p>
            <a:pPr algn="just"/>
            <a:r>
              <a:rPr lang="it-IT" sz="3600" b="1" dirty="0" smtClean="0">
                <a:effectLst>
                  <a:outerShdw blurRad="38100" dist="38100" dir="2700000" algn="tl">
                    <a:srgbClr val="000000">
                      <a:alpha val="43137"/>
                    </a:srgbClr>
                  </a:outerShdw>
                </a:effectLst>
                <a:latin typeface="Baskerville Old Face" pitchFamily="18" charset="0"/>
              </a:rPr>
              <a:t>4. </a:t>
            </a:r>
            <a:r>
              <a:rPr lang="it-IT" dirty="0" smtClean="0"/>
              <a:t>La teoria </a:t>
            </a:r>
            <a:r>
              <a:rPr lang="it-IT" dirty="0" err="1" smtClean="0"/>
              <a:t>mertoniana</a:t>
            </a:r>
            <a:r>
              <a:rPr lang="it-IT" dirty="0" smtClean="0"/>
              <a:t> è di difficile applicazione nell’analisi di società caratterizzate </a:t>
            </a:r>
            <a:r>
              <a:rPr lang="it-IT" i="1" dirty="0" smtClean="0"/>
              <a:t>da status </a:t>
            </a:r>
            <a:r>
              <a:rPr lang="it-IT" b="1" dirty="0" smtClean="0">
                <a:effectLst>
                  <a:outerShdw blurRad="38100" dist="38100" dir="2700000" algn="tl">
                    <a:srgbClr val="000000">
                      <a:alpha val="43137"/>
                    </a:srgbClr>
                  </a:outerShdw>
                </a:effectLst>
              </a:rPr>
              <a:t>ascritti</a:t>
            </a:r>
            <a:r>
              <a:rPr lang="it-IT" dirty="0" smtClean="0"/>
              <a:t> anziché da </a:t>
            </a:r>
            <a:r>
              <a:rPr lang="it-IT" i="1" dirty="0" smtClean="0"/>
              <a:t>status</a:t>
            </a:r>
            <a:r>
              <a:rPr lang="it-IT" dirty="0" smtClean="0"/>
              <a:t> </a:t>
            </a:r>
            <a:r>
              <a:rPr lang="it-IT" b="1" dirty="0" smtClean="0">
                <a:effectLst>
                  <a:outerShdw blurRad="38100" dist="38100" dir="2700000" algn="tl">
                    <a:srgbClr val="000000">
                      <a:alpha val="43137"/>
                    </a:srgbClr>
                  </a:outerShdw>
                </a:effectLst>
              </a:rPr>
              <a:t>acquisiti</a:t>
            </a:r>
          </a:p>
        </p:txBody>
      </p:sp>
      <p:cxnSp>
        <p:nvCxnSpPr>
          <p:cNvPr id="6" name="Connettore 1 5"/>
          <p:cNvCxnSpPr/>
          <p:nvPr/>
        </p:nvCxnSpPr>
        <p:spPr>
          <a:xfrm>
            <a:off x="3779912" y="4869160"/>
            <a:ext cx="4320480" cy="0"/>
          </a:xfrm>
          <a:prstGeom prst="line">
            <a:avLst/>
          </a:prstGeom>
          <a:ln w="63500" cap="rnd">
            <a:solidFill>
              <a:schemeClr val="accent2">
                <a:lumMod val="5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7" name="CasellaDiTesto 6"/>
          <p:cNvSpPr txBox="1"/>
          <p:nvPr/>
        </p:nvSpPr>
        <p:spPr>
          <a:xfrm>
            <a:off x="3131840" y="5013177"/>
            <a:ext cx="2232248" cy="338554"/>
          </a:xfrm>
          <a:prstGeom prst="rect">
            <a:avLst/>
          </a:prstGeom>
          <a:noFill/>
        </p:spPr>
        <p:txBody>
          <a:bodyPr wrap="square" rtlCol="0">
            <a:spAutoFit/>
          </a:bodyPr>
          <a:lstStyle/>
          <a:p>
            <a:pPr algn="just"/>
            <a:r>
              <a:rPr lang="it-IT" sz="1600" b="1" dirty="0" smtClean="0">
                <a:effectLst>
                  <a:outerShdw blurRad="38100" dist="38100" dir="2700000" algn="tl">
                    <a:srgbClr val="000000">
                      <a:alpha val="43137"/>
                    </a:srgbClr>
                  </a:outerShdw>
                </a:effectLst>
              </a:rPr>
              <a:t>MAX Integrazione</a:t>
            </a:r>
          </a:p>
        </p:txBody>
      </p:sp>
      <p:sp>
        <p:nvSpPr>
          <p:cNvPr id="8" name="CasellaDiTesto 7"/>
          <p:cNvSpPr txBox="1"/>
          <p:nvPr/>
        </p:nvSpPr>
        <p:spPr>
          <a:xfrm>
            <a:off x="6228184" y="5013176"/>
            <a:ext cx="2232248" cy="338554"/>
          </a:xfrm>
          <a:prstGeom prst="rect">
            <a:avLst/>
          </a:prstGeom>
          <a:noFill/>
        </p:spPr>
        <p:txBody>
          <a:bodyPr wrap="square" rtlCol="0">
            <a:spAutoFit/>
          </a:bodyPr>
          <a:lstStyle/>
          <a:p>
            <a:pPr algn="just"/>
            <a:r>
              <a:rPr lang="it-IT" sz="1600" b="1" dirty="0" smtClean="0">
                <a:effectLst>
                  <a:outerShdw blurRad="38100" dist="38100" dir="2700000" algn="tl">
                    <a:srgbClr val="000000">
                      <a:alpha val="43137"/>
                    </a:srgbClr>
                  </a:outerShdw>
                </a:effectLst>
              </a:rPr>
              <a:t>MAX Destrutturazione</a:t>
            </a:r>
          </a:p>
        </p:txBody>
      </p:sp>
      <p:sp>
        <p:nvSpPr>
          <p:cNvPr id="9" name="CasellaDiTesto 8"/>
          <p:cNvSpPr txBox="1"/>
          <p:nvPr/>
        </p:nvSpPr>
        <p:spPr>
          <a:xfrm>
            <a:off x="4716016" y="4509120"/>
            <a:ext cx="2232248" cy="338554"/>
          </a:xfrm>
          <a:prstGeom prst="rect">
            <a:avLst/>
          </a:prstGeom>
          <a:noFill/>
        </p:spPr>
        <p:txBody>
          <a:bodyPr wrap="square" rtlCol="0">
            <a:spAutoFit/>
          </a:bodyPr>
          <a:lstStyle/>
          <a:p>
            <a:pPr algn="ctr"/>
            <a:r>
              <a:rPr lang="it-IT" sz="1600" b="1" dirty="0" smtClean="0">
                <a:effectLst>
                  <a:outerShdw blurRad="38100" dist="38100" dir="2700000" algn="tl">
                    <a:srgbClr val="000000">
                      <a:alpha val="43137"/>
                    </a:srgbClr>
                  </a:outerShdw>
                </a:effectLst>
              </a:rPr>
              <a:t>Sistemi culturali</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gs>
            <a:gs pos="25000">
              <a:srgbClr val="FF6633"/>
            </a:gs>
            <a:gs pos="50000">
              <a:srgbClr val="FFFF00"/>
            </a:gs>
            <a:gs pos="75000">
              <a:srgbClr val="01A78F"/>
            </a:gs>
            <a:gs pos="100000">
              <a:srgbClr val="3366FF"/>
            </a:gs>
          </a:gsLst>
          <a:lin ang="2700000" scaled="1"/>
          <a:tileRect/>
        </a:gradFill>
        <a:effectLst/>
      </p:bgPr>
    </p:bg>
    <p:spTree>
      <p:nvGrpSpPr>
        <p:cNvPr id="1" name=""/>
        <p:cNvGrpSpPr/>
        <p:nvPr/>
      </p:nvGrpSpPr>
      <p:grpSpPr>
        <a:xfrm>
          <a:off x="0" y="0"/>
          <a:ext cx="0" cy="0"/>
          <a:chOff x="0" y="0"/>
          <a:chExt cx="0" cy="0"/>
        </a:xfrm>
      </p:grpSpPr>
      <p:sp>
        <p:nvSpPr>
          <p:cNvPr id="3" name="CasellaDiTesto 2"/>
          <p:cNvSpPr txBox="1"/>
          <p:nvPr/>
        </p:nvSpPr>
        <p:spPr>
          <a:xfrm>
            <a:off x="539552" y="1628800"/>
            <a:ext cx="8064896" cy="3416320"/>
          </a:xfrm>
          <a:prstGeom prst="rect">
            <a:avLst/>
          </a:prstGeom>
          <a:noFill/>
        </p:spPr>
        <p:txBody>
          <a:bodyPr wrap="square" rtlCol="0">
            <a:spAutoFit/>
          </a:bodyPr>
          <a:lstStyle/>
          <a:p>
            <a:pPr algn="ctr"/>
            <a:r>
              <a:rPr lang="it-IT" sz="7200" dirty="0" smtClean="0">
                <a:latin typeface="Baskerville Old Face" pitchFamily="18" charset="0"/>
              </a:rPr>
              <a:t>Teorie della disorganizzazione sociale</a:t>
            </a:r>
            <a:endParaRPr lang="it-IT" sz="7200" dirty="0">
              <a:latin typeface="Baskerville Old Face"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2"/>
          </p:nvPr>
        </p:nvSpPr>
        <p:spPr/>
        <p:txBody>
          <a:bodyPr/>
          <a:lstStyle/>
          <a:p>
            <a:fld id="{0A777765-E977-4C52-9733-D7F4F98F35FA}" type="slidenum">
              <a:rPr lang="it-IT" smtClean="0"/>
              <a:pPr/>
              <a:t>33</a:t>
            </a:fld>
            <a:endParaRPr lang="it-IT" dirty="0"/>
          </a:p>
        </p:txBody>
      </p:sp>
      <p:sp>
        <p:nvSpPr>
          <p:cNvPr id="4" name="CasellaDiTesto 3"/>
          <p:cNvSpPr txBox="1"/>
          <p:nvPr/>
        </p:nvSpPr>
        <p:spPr>
          <a:xfrm>
            <a:off x="2555776" y="1052736"/>
            <a:ext cx="4176464" cy="461665"/>
          </a:xfrm>
          <a:prstGeom prst="rect">
            <a:avLst/>
          </a:prstGeom>
          <a:noFill/>
        </p:spPr>
        <p:txBody>
          <a:bodyPr wrap="square" rtlCol="0">
            <a:spAutoFit/>
          </a:bodyPr>
          <a:lstStyle/>
          <a:p>
            <a:pPr algn="ctr"/>
            <a:r>
              <a:rPr lang="it-IT" sz="2400" dirty="0" smtClean="0">
                <a:latin typeface="Eras Medium ITC" pitchFamily="34" charset="0"/>
              </a:rPr>
              <a:t>Violazione delle norme sociali</a:t>
            </a:r>
          </a:p>
        </p:txBody>
      </p:sp>
      <p:sp>
        <p:nvSpPr>
          <p:cNvPr id="5" name="CasellaDiTesto 4"/>
          <p:cNvSpPr txBox="1"/>
          <p:nvPr/>
        </p:nvSpPr>
        <p:spPr>
          <a:xfrm>
            <a:off x="2699792" y="1844824"/>
            <a:ext cx="3312368" cy="707886"/>
          </a:xfrm>
          <a:prstGeom prst="rect">
            <a:avLst/>
          </a:prstGeom>
          <a:solidFill>
            <a:schemeClr val="accent6">
              <a:lumMod val="20000"/>
              <a:lumOff val="80000"/>
            </a:schemeClr>
          </a:solidFill>
        </p:spPr>
        <p:txBody>
          <a:bodyPr wrap="square" rtlCol="0">
            <a:spAutoFit/>
          </a:bodyPr>
          <a:lstStyle/>
          <a:p>
            <a:pPr algn="ctr"/>
            <a:r>
              <a:rPr lang="it-IT" sz="2000" dirty="0" smtClean="0">
                <a:latin typeface="Eras Medium ITC" pitchFamily="34" charset="0"/>
              </a:rPr>
              <a:t>Comportamenti antisociali o inciviltà</a:t>
            </a:r>
          </a:p>
        </p:txBody>
      </p:sp>
      <p:sp>
        <p:nvSpPr>
          <p:cNvPr id="6" name="CasellaDiTesto 5"/>
          <p:cNvSpPr txBox="1"/>
          <p:nvPr/>
        </p:nvSpPr>
        <p:spPr>
          <a:xfrm>
            <a:off x="2051720" y="2636912"/>
            <a:ext cx="3312368" cy="1384995"/>
          </a:xfrm>
          <a:prstGeom prst="rect">
            <a:avLst/>
          </a:prstGeom>
          <a:noFill/>
        </p:spPr>
        <p:txBody>
          <a:bodyPr wrap="square" rtlCol="0">
            <a:spAutoFit/>
          </a:bodyPr>
          <a:lstStyle/>
          <a:p>
            <a:pPr algn="ctr"/>
            <a:r>
              <a:rPr lang="it-IT" sz="2800" dirty="0" smtClean="0">
                <a:latin typeface="Forte" pitchFamily="66" charset="0"/>
              </a:rPr>
              <a:t>Teoria della disorganizzazione sociale</a:t>
            </a:r>
          </a:p>
        </p:txBody>
      </p:sp>
      <p:sp>
        <p:nvSpPr>
          <p:cNvPr id="7" name="CasellaDiTesto 6"/>
          <p:cNvSpPr txBox="1"/>
          <p:nvPr/>
        </p:nvSpPr>
        <p:spPr>
          <a:xfrm>
            <a:off x="5831632" y="2852936"/>
            <a:ext cx="3312368" cy="954107"/>
          </a:xfrm>
          <a:prstGeom prst="rect">
            <a:avLst/>
          </a:prstGeom>
          <a:noFill/>
        </p:spPr>
        <p:txBody>
          <a:bodyPr wrap="square" rtlCol="0">
            <a:spAutoFit/>
          </a:bodyPr>
          <a:lstStyle/>
          <a:p>
            <a:pPr algn="ctr"/>
            <a:r>
              <a:rPr lang="it-IT" sz="2800" dirty="0" smtClean="0">
                <a:latin typeface="Forte" pitchFamily="66" charset="0"/>
              </a:rPr>
              <a:t>Teoria della </a:t>
            </a:r>
            <a:r>
              <a:rPr lang="it-IT" sz="2800" i="1" dirty="0" err="1" smtClean="0">
                <a:latin typeface="Forte" pitchFamily="66" charset="0"/>
              </a:rPr>
              <a:t>broken</a:t>
            </a:r>
            <a:r>
              <a:rPr lang="it-IT" sz="2800" i="1" dirty="0" smtClean="0">
                <a:latin typeface="Forte" pitchFamily="66" charset="0"/>
              </a:rPr>
              <a:t> </a:t>
            </a:r>
            <a:r>
              <a:rPr lang="it-IT" sz="2800" i="1" dirty="0" err="1" smtClean="0">
                <a:latin typeface="Forte" pitchFamily="66" charset="0"/>
              </a:rPr>
              <a:t>window</a:t>
            </a:r>
            <a:endParaRPr lang="it-IT" sz="2800" i="1" dirty="0" smtClean="0">
              <a:latin typeface="Forte" pitchFamily="66" charset="0"/>
            </a:endParaRPr>
          </a:p>
        </p:txBody>
      </p:sp>
      <p:sp>
        <p:nvSpPr>
          <p:cNvPr id="8" name="CasellaDiTesto 7"/>
          <p:cNvSpPr txBox="1"/>
          <p:nvPr/>
        </p:nvSpPr>
        <p:spPr>
          <a:xfrm>
            <a:off x="2771800" y="4221088"/>
            <a:ext cx="3312368" cy="1631216"/>
          </a:xfrm>
          <a:prstGeom prst="rect">
            <a:avLst/>
          </a:prstGeom>
          <a:noFill/>
        </p:spPr>
        <p:txBody>
          <a:bodyPr wrap="square" rtlCol="0">
            <a:spAutoFit/>
          </a:bodyPr>
          <a:lstStyle/>
          <a:p>
            <a:pPr algn="ctr"/>
            <a:r>
              <a:rPr lang="it-IT" sz="2000" dirty="0" smtClean="0">
                <a:latin typeface="Eras Medium ITC" pitchFamily="34" charset="0"/>
              </a:rPr>
              <a:t>Agenzie di controllo sociale “informale” (scuola, chiesa, ecc.) influenzano i processi di socializzazione secondaria</a:t>
            </a:r>
          </a:p>
        </p:txBody>
      </p:sp>
      <p:sp>
        <p:nvSpPr>
          <p:cNvPr id="10" name="Freccia circolare a destra 9"/>
          <p:cNvSpPr/>
          <p:nvPr/>
        </p:nvSpPr>
        <p:spPr>
          <a:xfrm>
            <a:off x="251520" y="908720"/>
            <a:ext cx="2016224" cy="2880320"/>
          </a:xfrm>
          <a:prstGeom prst="curvedRightArrow">
            <a:avLst/>
          </a:prstGeom>
          <a:solidFill>
            <a:srgbClr val="FFFF00">
              <a:alpha val="3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cxnSp>
        <p:nvCxnSpPr>
          <p:cNvPr id="14" name="Connettore 2 13"/>
          <p:cNvCxnSpPr/>
          <p:nvPr/>
        </p:nvCxnSpPr>
        <p:spPr>
          <a:xfrm>
            <a:off x="5868144" y="1988840"/>
            <a:ext cx="2232248" cy="792088"/>
          </a:xfrm>
          <a:prstGeom prst="straightConnector1">
            <a:avLst/>
          </a:prstGeom>
          <a:ln w="38100">
            <a:solidFill>
              <a:srgbClr val="C00000"/>
            </a:solidFill>
            <a:tailEnd type="arrow" w="lg" len="lg"/>
          </a:ln>
        </p:spPr>
        <p:style>
          <a:lnRef idx="1">
            <a:schemeClr val="accent1"/>
          </a:lnRef>
          <a:fillRef idx="0">
            <a:schemeClr val="accent1"/>
          </a:fillRef>
          <a:effectRef idx="0">
            <a:schemeClr val="accent1"/>
          </a:effectRef>
          <a:fontRef idx="minor">
            <a:schemeClr val="tx1"/>
          </a:fontRef>
        </p:style>
      </p:cxnSp>
      <p:sp>
        <p:nvSpPr>
          <p:cNvPr id="9" name="Freccia circolare a destra 8"/>
          <p:cNvSpPr/>
          <p:nvPr/>
        </p:nvSpPr>
        <p:spPr>
          <a:xfrm>
            <a:off x="971600" y="1052736"/>
            <a:ext cx="1656184" cy="1728192"/>
          </a:xfrm>
          <a:prstGeom prst="curvedRightArrow">
            <a:avLst/>
          </a:prstGeom>
          <a:solidFill>
            <a:schemeClr val="accent2">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Connettore 1 14"/>
          <p:cNvCxnSpPr/>
          <p:nvPr/>
        </p:nvCxnSpPr>
        <p:spPr>
          <a:xfrm rot="5400000">
            <a:off x="2447764" y="3753036"/>
            <a:ext cx="50405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7" name="Connettore 1 16"/>
          <p:cNvCxnSpPr/>
          <p:nvPr/>
        </p:nvCxnSpPr>
        <p:spPr>
          <a:xfrm>
            <a:off x="3707904" y="3789040"/>
            <a:ext cx="165618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Connettore 1 12"/>
          <p:cNvCxnSpPr/>
          <p:nvPr/>
        </p:nvCxnSpPr>
        <p:spPr>
          <a:xfrm rot="5400000">
            <a:off x="2375756" y="3320988"/>
            <a:ext cx="4248472"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3" name="Segnaposto numero diapositiva 2"/>
          <p:cNvSpPr>
            <a:spLocks noGrp="1"/>
          </p:cNvSpPr>
          <p:nvPr>
            <p:ph type="sldNum" sz="quarter" idx="12"/>
          </p:nvPr>
        </p:nvSpPr>
        <p:spPr/>
        <p:txBody>
          <a:bodyPr/>
          <a:lstStyle/>
          <a:p>
            <a:fld id="{0A777765-E977-4C52-9733-D7F4F98F35FA}" type="slidenum">
              <a:rPr lang="it-IT" smtClean="0"/>
              <a:pPr/>
              <a:t>34</a:t>
            </a:fld>
            <a:endParaRPr lang="it-IT" dirty="0"/>
          </a:p>
        </p:txBody>
      </p:sp>
      <p:sp>
        <p:nvSpPr>
          <p:cNvPr id="6" name="CasellaDiTesto 5"/>
          <p:cNvSpPr txBox="1"/>
          <p:nvPr/>
        </p:nvSpPr>
        <p:spPr>
          <a:xfrm>
            <a:off x="3275856" y="836712"/>
            <a:ext cx="2520280" cy="830997"/>
          </a:xfrm>
          <a:prstGeom prst="rect">
            <a:avLst/>
          </a:prstGeom>
          <a:solidFill>
            <a:schemeClr val="tx2">
              <a:lumMod val="40000"/>
              <a:lumOff val="60000"/>
            </a:schemeClr>
          </a:solidFill>
          <a:ln w="28575">
            <a:solidFill>
              <a:schemeClr val="tx2">
                <a:lumMod val="75000"/>
              </a:schemeClr>
            </a:solidFill>
          </a:ln>
        </p:spPr>
        <p:txBody>
          <a:bodyPr wrap="square" rtlCol="0">
            <a:spAutoFit/>
          </a:bodyPr>
          <a:lstStyle/>
          <a:p>
            <a:pPr algn="ctr"/>
            <a:r>
              <a:rPr lang="it-IT" sz="2400" dirty="0" smtClean="0">
                <a:latin typeface="Eras Medium ITC" pitchFamily="34" charset="0"/>
              </a:rPr>
              <a:t>Disordine di comunità</a:t>
            </a:r>
          </a:p>
        </p:txBody>
      </p:sp>
      <p:sp>
        <p:nvSpPr>
          <p:cNvPr id="7" name="CasellaDiTesto 6"/>
          <p:cNvSpPr txBox="1"/>
          <p:nvPr/>
        </p:nvSpPr>
        <p:spPr>
          <a:xfrm>
            <a:off x="2483768" y="2060848"/>
            <a:ext cx="4176464" cy="1015663"/>
          </a:xfrm>
          <a:prstGeom prst="rect">
            <a:avLst/>
          </a:prstGeom>
          <a:solidFill>
            <a:srgbClr val="FF66CC"/>
          </a:solidFill>
          <a:ln>
            <a:solidFill>
              <a:schemeClr val="accent5">
                <a:lumMod val="75000"/>
              </a:schemeClr>
            </a:solidFill>
          </a:ln>
          <a:effectLst>
            <a:glow rad="139700">
              <a:schemeClr val="accent5">
                <a:satMod val="175000"/>
                <a:alpha val="40000"/>
              </a:schemeClr>
            </a:glow>
            <a:outerShdw blurRad="152400" dist="317500" dir="5400000" sx="90000" sy="-19000" rotWithShape="0">
              <a:prstClr val="black">
                <a:alpha val="15000"/>
              </a:prstClr>
            </a:outerShdw>
            <a:reflection blurRad="6350" stA="50000" endA="300" endPos="55000" dir="5400000" sy="-100000" algn="bl" rotWithShape="0"/>
            <a:softEdge rad="31750"/>
          </a:effectLst>
          <a:scene3d>
            <a:camera prst="orthographicFront"/>
            <a:lightRig rig="threePt" dir="t"/>
          </a:scene3d>
          <a:sp3d>
            <a:bevelT/>
          </a:sp3d>
        </p:spPr>
        <p:txBody>
          <a:bodyPr wrap="square" rtlCol="0">
            <a:spAutoFit/>
          </a:bodyPr>
          <a:lstStyle/>
          <a:p>
            <a:pPr algn="ctr"/>
            <a:r>
              <a:rPr lang="it-IT" sz="2000" dirty="0" smtClean="0">
                <a:effectLst>
                  <a:outerShdw blurRad="38100" dist="38100" dir="2700000" algn="tl">
                    <a:srgbClr val="000000">
                      <a:alpha val="43137"/>
                    </a:srgbClr>
                  </a:outerShdw>
                </a:effectLst>
                <a:latin typeface="Eras Medium ITC" pitchFamily="34" charset="0"/>
              </a:rPr>
              <a:t>Fattori “protettivi”</a:t>
            </a:r>
          </a:p>
          <a:p>
            <a:pPr algn="ctr"/>
            <a:r>
              <a:rPr lang="it-IT" sz="2000" dirty="0" smtClean="0">
                <a:effectLst>
                  <a:outerShdw blurRad="38100" dist="38100" dir="2700000" algn="tl">
                    <a:srgbClr val="000000">
                      <a:alpha val="43137"/>
                    </a:srgbClr>
                  </a:outerShdw>
                </a:effectLst>
                <a:latin typeface="Eras Medium ITC" pitchFamily="34" charset="0"/>
              </a:rPr>
              <a:t>mediano gli effetti del disordine di comunità</a:t>
            </a:r>
          </a:p>
        </p:txBody>
      </p:sp>
      <p:sp>
        <p:nvSpPr>
          <p:cNvPr id="8" name="CasellaDiTesto 7"/>
          <p:cNvSpPr txBox="1"/>
          <p:nvPr/>
        </p:nvSpPr>
        <p:spPr>
          <a:xfrm>
            <a:off x="1619672" y="3284984"/>
            <a:ext cx="2520280" cy="1015663"/>
          </a:xfrm>
          <a:prstGeom prst="rect">
            <a:avLst/>
          </a:prstGeom>
          <a:solidFill>
            <a:srgbClr val="FFFF00"/>
          </a:solidFill>
          <a:ln>
            <a:solidFill>
              <a:schemeClr val="tx2">
                <a:lumMod val="75000"/>
              </a:schemeClr>
            </a:solidFill>
          </a:ln>
        </p:spPr>
        <p:txBody>
          <a:bodyPr wrap="square" rtlCol="0">
            <a:spAutoFit/>
          </a:bodyPr>
          <a:lstStyle/>
          <a:p>
            <a:pPr algn="ctr"/>
            <a:r>
              <a:rPr lang="it-IT" sz="2000" dirty="0" smtClean="0">
                <a:latin typeface="Eras Medium ITC" pitchFamily="34" charset="0"/>
              </a:rPr>
              <a:t>Istituzioni di controllo sociale informale</a:t>
            </a:r>
          </a:p>
        </p:txBody>
      </p:sp>
      <p:sp>
        <p:nvSpPr>
          <p:cNvPr id="9" name="CasellaDiTesto 8"/>
          <p:cNvSpPr txBox="1"/>
          <p:nvPr/>
        </p:nvSpPr>
        <p:spPr>
          <a:xfrm>
            <a:off x="1619672" y="4437112"/>
            <a:ext cx="2520280" cy="646331"/>
          </a:xfrm>
          <a:prstGeom prst="rect">
            <a:avLst/>
          </a:prstGeom>
          <a:solidFill>
            <a:srgbClr val="FFFF99"/>
          </a:solidFill>
          <a:ln>
            <a:solidFill>
              <a:schemeClr val="tx2">
                <a:lumMod val="75000"/>
              </a:schemeClr>
            </a:solidFill>
          </a:ln>
        </p:spPr>
        <p:txBody>
          <a:bodyPr wrap="square" rtlCol="0">
            <a:spAutoFit/>
          </a:bodyPr>
          <a:lstStyle/>
          <a:p>
            <a:pPr algn="ctr"/>
            <a:r>
              <a:rPr lang="it-IT" dirty="0" smtClean="0">
                <a:latin typeface="Eras Medium ITC" pitchFamily="34" charset="0"/>
              </a:rPr>
              <a:t>Reti relazionali di sostegno sociale</a:t>
            </a:r>
          </a:p>
        </p:txBody>
      </p:sp>
      <p:sp>
        <p:nvSpPr>
          <p:cNvPr id="10" name="CasellaDiTesto 9"/>
          <p:cNvSpPr txBox="1"/>
          <p:nvPr/>
        </p:nvSpPr>
        <p:spPr>
          <a:xfrm>
            <a:off x="2411760" y="5373216"/>
            <a:ext cx="4464496" cy="707886"/>
          </a:xfrm>
          <a:prstGeom prst="rect">
            <a:avLst/>
          </a:prstGeom>
          <a:solidFill>
            <a:schemeClr val="tx2">
              <a:lumMod val="40000"/>
              <a:lumOff val="60000"/>
            </a:schemeClr>
          </a:solidFill>
          <a:ln w="28575">
            <a:solidFill>
              <a:schemeClr val="tx2">
                <a:lumMod val="75000"/>
              </a:schemeClr>
            </a:solidFill>
          </a:ln>
        </p:spPr>
        <p:txBody>
          <a:bodyPr wrap="square" rtlCol="0">
            <a:spAutoFit/>
          </a:bodyPr>
          <a:lstStyle/>
          <a:p>
            <a:pPr algn="ctr"/>
            <a:r>
              <a:rPr lang="it-IT" sz="2000" dirty="0" smtClean="0">
                <a:latin typeface="Eras Medium ITC" pitchFamily="34" charset="0"/>
              </a:rPr>
              <a:t>Variazione (-) tassi di criminalità e devianza</a:t>
            </a:r>
          </a:p>
        </p:txBody>
      </p:sp>
      <p:sp>
        <p:nvSpPr>
          <p:cNvPr id="11" name="CasellaDiTesto 10"/>
          <p:cNvSpPr txBox="1"/>
          <p:nvPr/>
        </p:nvSpPr>
        <p:spPr>
          <a:xfrm>
            <a:off x="5364088" y="3356992"/>
            <a:ext cx="2520280" cy="1323439"/>
          </a:xfrm>
          <a:prstGeom prst="rect">
            <a:avLst/>
          </a:prstGeom>
          <a:solidFill>
            <a:srgbClr val="FFFF00"/>
          </a:solidFill>
          <a:ln>
            <a:solidFill>
              <a:schemeClr val="tx2">
                <a:lumMod val="75000"/>
              </a:schemeClr>
            </a:solidFill>
          </a:ln>
        </p:spPr>
        <p:txBody>
          <a:bodyPr wrap="square" rtlCol="0">
            <a:spAutoFit/>
          </a:bodyPr>
          <a:lstStyle/>
          <a:p>
            <a:r>
              <a:rPr lang="it-IT" sz="2000" dirty="0" smtClean="0">
                <a:latin typeface="Eras Medium ITC" pitchFamily="34" charset="0"/>
              </a:rPr>
              <a:t>Famiglia</a:t>
            </a:r>
          </a:p>
          <a:p>
            <a:r>
              <a:rPr lang="it-IT" sz="2000" dirty="0" smtClean="0">
                <a:latin typeface="Eras Medium ITC" pitchFamily="34" charset="0"/>
              </a:rPr>
              <a:t>Scuola</a:t>
            </a:r>
          </a:p>
          <a:p>
            <a:r>
              <a:rPr lang="it-IT" sz="2000" dirty="0" smtClean="0">
                <a:latin typeface="Eras Medium ITC" pitchFamily="34" charset="0"/>
              </a:rPr>
              <a:t>Istituzioni religiose</a:t>
            </a:r>
          </a:p>
          <a:p>
            <a:r>
              <a:rPr lang="it-IT" sz="2000" dirty="0" smtClean="0">
                <a:latin typeface="Eras Medium ITC" pitchFamily="34" charset="0"/>
              </a:rPr>
              <a:t>ecc.</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35</a:t>
            </a:fld>
            <a:endParaRPr lang="it-IT" dirty="0"/>
          </a:p>
        </p:txBody>
      </p:sp>
      <p:sp>
        <p:nvSpPr>
          <p:cNvPr id="3" name="CasellaDiTesto 2"/>
          <p:cNvSpPr txBox="1"/>
          <p:nvPr/>
        </p:nvSpPr>
        <p:spPr>
          <a:xfrm>
            <a:off x="827584" y="1772816"/>
            <a:ext cx="7056784" cy="1077218"/>
          </a:xfrm>
          <a:prstGeom prst="rect">
            <a:avLst/>
          </a:prstGeom>
          <a:noFill/>
        </p:spPr>
        <p:txBody>
          <a:bodyPr wrap="square" rtlCol="0">
            <a:spAutoFit/>
          </a:bodyPr>
          <a:lstStyle/>
          <a:p>
            <a:pPr algn="just"/>
            <a:r>
              <a:rPr lang="it-IT" sz="3200" b="1" dirty="0" smtClean="0">
                <a:effectLst>
                  <a:outerShdw blurRad="38100" dist="38100" dir="2700000" algn="tl">
                    <a:srgbClr val="000000">
                      <a:alpha val="43137"/>
                    </a:srgbClr>
                  </a:outerShdw>
                </a:effectLst>
              </a:rPr>
              <a:t>Scuola di Chicago</a:t>
            </a:r>
          </a:p>
          <a:p>
            <a:pPr algn="just"/>
            <a:r>
              <a:rPr lang="it-IT" sz="3200" dirty="0" smtClean="0"/>
              <a:t>Robert E. Park e Ernest W. Burgess</a:t>
            </a:r>
          </a:p>
        </p:txBody>
      </p:sp>
      <p:sp>
        <p:nvSpPr>
          <p:cNvPr id="4" name="CasellaDiTesto 3"/>
          <p:cNvSpPr txBox="1"/>
          <p:nvPr/>
        </p:nvSpPr>
        <p:spPr>
          <a:xfrm>
            <a:off x="899592" y="2996952"/>
            <a:ext cx="7056784" cy="3139321"/>
          </a:xfrm>
          <a:prstGeom prst="rect">
            <a:avLst/>
          </a:prstGeom>
          <a:noFill/>
        </p:spPr>
        <p:txBody>
          <a:bodyPr wrap="square" rtlCol="0">
            <a:spAutoFit/>
          </a:bodyPr>
          <a:lstStyle/>
          <a:p>
            <a:pPr algn="just"/>
            <a:r>
              <a:rPr lang="it-IT" sz="2800" dirty="0" smtClean="0"/>
              <a:t>Analisi delle conseguenze sociali di tre grandi processi:</a:t>
            </a:r>
          </a:p>
          <a:p>
            <a:pPr algn="just">
              <a:spcBef>
                <a:spcPts val="1200"/>
              </a:spcBef>
              <a:buBlip>
                <a:blip r:embed="rId2"/>
              </a:buBlip>
            </a:pPr>
            <a:r>
              <a:rPr lang="it-IT" sz="2800" dirty="0" smtClean="0"/>
              <a:t>   industrializzazione</a:t>
            </a:r>
          </a:p>
          <a:p>
            <a:pPr algn="just">
              <a:spcBef>
                <a:spcPts val="1200"/>
              </a:spcBef>
              <a:buBlip>
                <a:blip r:embed="rId2"/>
              </a:buBlip>
            </a:pPr>
            <a:r>
              <a:rPr lang="it-IT" sz="2800" dirty="0" smtClean="0"/>
              <a:t>   urbanizzazione</a:t>
            </a:r>
          </a:p>
          <a:p>
            <a:pPr algn="just">
              <a:spcBef>
                <a:spcPts val="1200"/>
              </a:spcBef>
              <a:buBlip>
                <a:blip r:embed="rId2"/>
              </a:buBlip>
            </a:pPr>
            <a:r>
              <a:rPr lang="it-IT" sz="2800" dirty="0" smtClean="0"/>
              <a:t>   immigrazione</a:t>
            </a:r>
          </a:p>
          <a:p>
            <a:pPr algn="just"/>
            <a:endParaRPr lang="it-IT" sz="2800" dirty="0" smtClean="0"/>
          </a:p>
        </p:txBody>
      </p:sp>
      <p:sp>
        <p:nvSpPr>
          <p:cNvPr id="5" name="CasellaDiTesto 4"/>
          <p:cNvSpPr txBox="1"/>
          <p:nvPr/>
        </p:nvSpPr>
        <p:spPr>
          <a:xfrm>
            <a:off x="827584" y="908720"/>
            <a:ext cx="7416824" cy="369332"/>
          </a:xfrm>
          <a:prstGeom prst="rect">
            <a:avLst/>
          </a:prstGeom>
          <a:solidFill>
            <a:schemeClr val="bg1">
              <a:lumMod val="65000"/>
            </a:schemeClr>
          </a:solidFill>
        </p:spPr>
        <p:txBody>
          <a:bodyPr wrap="square" rtlCol="0">
            <a:spAutoFit/>
          </a:bodyPr>
          <a:lstStyle/>
          <a:p>
            <a:pPr algn="just"/>
            <a:r>
              <a:rPr lang="it-IT" dirty="0" smtClean="0"/>
              <a:t>Antesignano: A. </a:t>
            </a:r>
            <a:r>
              <a:rPr lang="it-IT" dirty="0" err="1" smtClean="0"/>
              <a:t>Quételét</a:t>
            </a:r>
            <a:r>
              <a:rPr lang="it-IT" dirty="0" smtClean="0"/>
              <a:t> distribuzione geografica dei reati in Francia</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città.JPG"/>
          <p:cNvPicPr>
            <a:picLocks noChangeAspect="1"/>
          </p:cNvPicPr>
          <p:nvPr/>
        </p:nvPicPr>
        <p:blipFill>
          <a:blip r:embed="rId2" cstate="print"/>
          <a:stretch>
            <a:fillRect/>
          </a:stretch>
        </p:blipFill>
        <p:spPr>
          <a:xfrm>
            <a:off x="1763688" y="980728"/>
            <a:ext cx="5832648" cy="5049285"/>
          </a:xfrm>
          <a:prstGeom prst="round2DiagRect">
            <a:avLst/>
          </a:prstGeom>
          <a:ln w="76200">
            <a:solidFill>
              <a:schemeClr val="accent1">
                <a:lumMod val="60000"/>
                <a:lumOff val="40000"/>
              </a:schemeClr>
            </a:solidFill>
          </a:ln>
          <a:effectLst>
            <a:glow rad="228600">
              <a:schemeClr val="accent1">
                <a:satMod val="175000"/>
                <a:alpha val="40000"/>
              </a:schemeClr>
            </a:glow>
            <a:outerShdw blurRad="50800" dist="38100" dir="8100000" algn="tr" rotWithShape="0">
              <a:prstClr val="black">
                <a:alpha val="40000"/>
              </a:prstClr>
            </a:outerShdw>
          </a:effectLst>
        </p:spPr>
      </p:pic>
      <p:sp>
        <p:nvSpPr>
          <p:cNvPr id="3" name="Segnaposto numero diapositiva 2"/>
          <p:cNvSpPr>
            <a:spLocks noGrp="1"/>
          </p:cNvSpPr>
          <p:nvPr>
            <p:ph type="sldNum" sz="quarter" idx="12"/>
          </p:nvPr>
        </p:nvSpPr>
        <p:spPr/>
        <p:txBody>
          <a:bodyPr/>
          <a:lstStyle/>
          <a:p>
            <a:fld id="{25B1BEC0-A0A9-49AB-8D0A-BE2D34DF3DF6}" type="slidenum">
              <a:rPr lang="it-IT" smtClean="0"/>
              <a:pPr/>
              <a:t>36</a:t>
            </a:fld>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37</a:t>
            </a:fld>
            <a:endParaRPr lang="it-IT" dirty="0"/>
          </a:p>
        </p:txBody>
      </p:sp>
      <p:sp>
        <p:nvSpPr>
          <p:cNvPr id="3" name="CasellaDiTesto 2"/>
          <p:cNvSpPr txBox="1"/>
          <p:nvPr/>
        </p:nvSpPr>
        <p:spPr>
          <a:xfrm>
            <a:off x="755576" y="980728"/>
            <a:ext cx="7272808" cy="523220"/>
          </a:xfrm>
          <a:prstGeom prst="rect">
            <a:avLst/>
          </a:prstGeom>
          <a:noFill/>
        </p:spPr>
        <p:txBody>
          <a:bodyPr wrap="square" rtlCol="0">
            <a:spAutoFit/>
          </a:bodyPr>
          <a:lstStyle/>
          <a:p>
            <a:pPr algn="ctr"/>
            <a:r>
              <a:rPr lang="it-IT" sz="2800" b="1" dirty="0" smtClean="0">
                <a:solidFill>
                  <a:schemeClr val="accent1">
                    <a:lumMod val="75000"/>
                  </a:schemeClr>
                </a:solidFill>
                <a:effectLst>
                  <a:outerShdw blurRad="38100" dist="38100" dir="2700000" algn="tl">
                    <a:srgbClr val="C0C0C0"/>
                  </a:outerShdw>
                </a:effectLst>
                <a:latin typeface="Tahoma" pitchFamily="34" charset="0"/>
              </a:rPr>
              <a:t>Shaw e </a:t>
            </a:r>
            <a:r>
              <a:rPr lang="it-IT" sz="2800" b="1" dirty="0" err="1" smtClean="0">
                <a:solidFill>
                  <a:schemeClr val="accent1">
                    <a:lumMod val="75000"/>
                  </a:schemeClr>
                </a:solidFill>
                <a:effectLst>
                  <a:outerShdw blurRad="38100" dist="38100" dir="2700000" algn="tl">
                    <a:srgbClr val="C0C0C0"/>
                  </a:outerShdw>
                </a:effectLst>
                <a:latin typeface="Tahoma" pitchFamily="34" charset="0"/>
              </a:rPr>
              <a:t>McKay</a:t>
            </a:r>
            <a:endParaRPr lang="it-IT" sz="2800" b="1" dirty="0" smtClean="0">
              <a:solidFill>
                <a:schemeClr val="accent1">
                  <a:lumMod val="75000"/>
                </a:schemeClr>
              </a:solidFill>
              <a:effectLst>
                <a:outerShdw blurRad="38100" dist="38100" dir="2700000" algn="tl">
                  <a:srgbClr val="C0C0C0"/>
                </a:outerShdw>
              </a:effectLst>
              <a:latin typeface="Tahoma" pitchFamily="34" charset="0"/>
            </a:endParaRPr>
          </a:p>
        </p:txBody>
      </p:sp>
      <p:sp>
        <p:nvSpPr>
          <p:cNvPr id="19457" name="Rectangle 1"/>
          <p:cNvSpPr>
            <a:spLocks noChangeArrowheads="1"/>
          </p:cNvSpPr>
          <p:nvPr/>
        </p:nvSpPr>
        <p:spPr bwMode="auto">
          <a:xfrm>
            <a:off x="323528" y="1593087"/>
            <a:ext cx="8280920"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it-IT" dirty="0" smtClean="0"/>
              <a:t>Il modello delle zone concentriche fu applicato da altri due sociologi di Chicago, Clifford R. Shaw e Henry D. </a:t>
            </a:r>
            <a:r>
              <a:rPr lang="it-IT" dirty="0" err="1" smtClean="0"/>
              <a:t>McKay</a:t>
            </a:r>
            <a:r>
              <a:rPr lang="it-IT" dirty="0" smtClean="0"/>
              <a:t>, allo studio della criminalità. Calcolando il tasso di delinquenza, cioè il rapporto fra il numero degli autori di reato residenti in un'area e il totale della popolazione di quell'area, esso raggiungeva il punto più alto nella zona di transizione e diminuiva man mano che si passava alle zone esterne. Le differenze nel tasso di delinquenza fra le varie zone erano rimaste praticamente immutate nell'ultimo quarantennio, nonostante la popolazione si fosse in quel periodo rinnovata e la sua composizione per gruppi etnici fosse profondamente cambiata. Analizzando la distribuzione degli altri «mali sociali» (povertà, abitazioni inadeguate, salute mentale, alcolismo, tubercolosi, mobilità ed eterogeneità della popolazione) notarono lo stesso andamento, cioè che la loro frequenza diminuiva passando dalla zona di transizione a quella esterna della città.</a:t>
            </a:r>
          </a:p>
          <a:p>
            <a:pPr marL="0" marR="0" lvl="0" indent="0" algn="just" defTabSz="914400" rtl="0" eaLnBrk="0" fontAlgn="base" latinLnBrk="0" hangingPunct="0">
              <a:lnSpc>
                <a:spcPct val="100000"/>
              </a:lnSpc>
              <a:spcBef>
                <a:spcPct val="0"/>
              </a:spcBef>
              <a:spcAft>
                <a:spcPct val="0"/>
              </a:spcAft>
              <a:buClrTx/>
              <a:buSzTx/>
              <a:buFontTx/>
              <a:buNone/>
              <a:tabLst/>
            </a:pPr>
            <a:r>
              <a:rPr lang="it-IT" dirty="0" smtClean="0"/>
              <a:t>Tutto ciò faceva pensare che il tasso di delinquenza delle varie zone fosse dovuto non alle caratteristiche individuali di coloro che vi abitavano ma alla struttura sociale di queste ed in particolare al grado di integrazione e di organizzazione sociale.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38</a:t>
            </a:fld>
            <a:endParaRPr lang="it-IT" dirty="0"/>
          </a:p>
        </p:txBody>
      </p:sp>
      <p:sp>
        <p:nvSpPr>
          <p:cNvPr id="3" name="CasellaDiTesto 2"/>
          <p:cNvSpPr txBox="1"/>
          <p:nvPr/>
        </p:nvSpPr>
        <p:spPr>
          <a:xfrm>
            <a:off x="755576" y="908720"/>
            <a:ext cx="7272808" cy="523220"/>
          </a:xfrm>
          <a:prstGeom prst="rect">
            <a:avLst/>
          </a:prstGeom>
          <a:noFill/>
        </p:spPr>
        <p:txBody>
          <a:bodyPr wrap="square" rtlCol="0">
            <a:spAutoFit/>
          </a:bodyPr>
          <a:lstStyle/>
          <a:p>
            <a:pPr algn="ctr"/>
            <a:r>
              <a:rPr lang="it-IT" sz="2800" b="1" dirty="0" smtClean="0">
                <a:solidFill>
                  <a:schemeClr val="accent1">
                    <a:lumMod val="75000"/>
                  </a:schemeClr>
                </a:solidFill>
                <a:effectLst>
                  <a:outerShdw blurRad="38100" dist="38100" dir="2700000" algn="tl">
                    <a:srgbClr val="C0C0C0"/>
                  </a:outerShdw>
                </a:effectLst>
                <a:latin typeface="Tahoma" pitchFamily="34" charset="0"/>
              </a:rPr>
              <a:t>Shaw e </a:t>
            </a:r>
            <a:r>
              <a:rPr lang="it-IT" sz="2800" b="1" dirty="0" err="1" smtClean="0">
                <a:solidFill>
                  <a:schemeClr val="accent1">
                    <a:lumMod val="75000"/>
                  </a:schemeClr>
                </a:solidFill>
                <a:effectLst>
                  <a:outerShdw blurRad="38100" dist="38100" dir="2700000" algn="tl">
                    <a:srgbClr val="C0C0C0"/>
                  </a:outerShdw>
                </a:effectLst>
                <a:latin typeface="Tahoma" pitchFamily="34" charset="0"/>
              </a:rPr>
              <a:t>McKay</a:t>
            </a:r>
            <a:endParaRPr lang="it-IT" sz="2800" b="1" dirty="0" smtClean="0">
              <a:solidFill>
                <a:schemeClr val="accent1">
                  <a:lumMod val="75000"/>
                </a:schemeClr>
              </a:solidFill>
              <a:effectLst>
                <a:outerShdw blurRad="38100" dist="38100" dir="2700000" algn="tl">
                  <a:srgbClr val="C0C0C0"/>
                </a:outerShdw>
              </a:effectLst>
              <a:latin typeface="Tahoma" pitchFamily="34" charset="0"/>
            </a:endParaRPr>
          </a:p>
        </p:txBody>
      </p:sp>
      <p:sp>
        <p:nvSpPr>
          <p:cNvPr id="19457" name="Rectangle 1"/>
          <p:cNvSpPr>
            <a:spLocks noChangeArrowheads="1"/>
          </p:cNvSpPr>
          <p:nvPr/>
        </p:nvSpPr>
        <p:spPr bwMode="auto">
          <a:xfrm>
            <a:off x="395536" y="1490881"/>
            <a:ext cx="828092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it-IT" sz="2000" dirty="0" smtClean="0"/>
              <a:t>La criminalità era maggiore nelle aree più povere, più eterogenee dal punto di vista della composizione etnica e con una popolazione più mobile ed instabile. Ma gli studiosi ritenevano fra queste variabili non vi fosse una relazione diretta. La povertà, l'eterogeneità e l'instabilità residenziale non erano le cause immediate della criminalità. Fra le prime tre e la quarta vi era una variabile intermedia: la disorganizzazione sociale. Con questa espressione si indicava l'incapacità, da parte dei residenti in un quartiere, di convivere, di associarsi, di cooperare, l'assenza di forti legami formali ed informali. Questa mancanza di relazioni solide era provocata dall'eterogeneità etnica, che ostacolava il formarsi di un sistema di valori comuni, e dalla povertà e dall'instabilità residenziale, che scoraggiava l'identificazione con il quartiere, nel quale si cercava di vivere meno a lungo possibile. A sua volta, la mancanza di relazioni rendeva più difficile il controllo sociale informale e quindi favoriva la criminalità.</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755576" y="1484784"/>
            <a:ext cx="7704856" cy="3932133"/>
          </a:xfrm>
          <a:prstGeom prst="round2DiagRect">
            <a:avLst/>
          </a:prstGeom>
          <a:noFill/>
          <a:ln w="76200">
            <a:solidFill>
              <a:schemeClr val="accent1">
                <a:lumMod val="40000"/>
                <a:lumOff val="60000"/>
              </a:schemeClr>
            </a:solidFill>
            <a:miter lim="800000"/>
            <a:headEnd/>
            <a:tailEnd/>
          </a:ln>
        </p:spPr>
      </p:pic>
      <p:sp>
        <p:nvSpPr>
          <p:cNvPr id="3" name="Segnaposto numero diapositiva 2"/>
          <p:cNvSpPr>
            <a:spLocks noGrp="1"/>
          </p:cNvSpPr>
          <p:nvPr>
            <p:ph type="sldNum" sz="quarter" idx="12"/>
          </p:nvPr>
        </p:nvSpPr>
        <p:spPr/>
        <p:txBody>
          <a:bodyPr/>
          <a:lstStyle/>
          <a:p>
            <a:fld id="{25B1BEC0-A0A9-49AB-8D0A-BE2D34DF3DF6}" type="slidenum">
              <a:rPr lang="it-IT" smtClean="0"/>
              <a:pPr/>
              <a:t>39</a:t>
            </a:fld>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gs>
            <a:gs pos="25000">
              <a:srgbClr val="FF6633"/>
            </a:gs>
            <a:gs pos="50000">
              <a:srgbClr val="FFFF00"/>
            </a:gs>
            <a:gs pos="75000">
              <a:srgbClr val="01A78F"/>
            </a:gs>
            <a:gs pos="100000">
              <a:srgbClr val="3366FF"/>
            </a:gs>
          </a:gsLst>
          <a:lin ang="2700000" scaled="1"/>
          <a:tileRect/>
        </a:gradFill>
        <a:effectLst/>
      </p:bgPr>
    </p:bg>
    <p:spTree>
      <p:nvGrpSpPr>
        <p:cNvPr id="1" name=""/>
        <p:cNvGrpSpPr/>
        <p:nvPr/>
      </p:nvGrpSpPr>
      <p:grpSpPr>
        <a:xfrm>
          <a:off x="0" y="0"/>
          <a:ext cx="0" cy="0"/>
          <a:chOff x="0" y="0"/>
          <a:chExt cx="0" cy="0"/>
        </a:xfrm>
      </p:grpSpPr>
      <p:sp>
        <p:nvSpPr>
          <p:cNvPr id="3" name="CasellaDiTesto 2"/>
          <p:cNvSpPr txBox="1"/>
          <p:nvPr/>
        </p:nvSpPr>
        <p:spPr>
          <a:xfrm>
            <a:off x="539552" y="764704"/>
            <a:ext cx="8064896" cy="5632311"/>
          </a:xfrm>
          <a:prstGeom prst="rect">
            <a:avLst/>
          </a:prstGeom>
          <a:noFill/>
        </p:spPr>
        <p:txBody>
          <a:bodyPr wrap="square" rtlCol="0">
            <a:spAutoFit/>
          </a:bodyPr>
          <a:lstStyle/>
          <a:p>
            <a:pPr algn="ctr"/>
            <a:r>
              <a:rPr lang="it-IT" sz="7200" dirty="0" smtClean="0">
                <a:latin typeface="Baskerville Old Face" pitchFamily="18" charset="0"/>
              </a:rPr>
              <a:t>Inciviltà</a:t>
            </a:r>
          </a:p>
          <a:p>
            <a:pPr algn="ctr"/>
            <a:r>
              <a:rPr lang="it-IT" sz="7200" dirty="0" smtClean="0">
                <a:latin typeface="Baskerville Old Face" pitchFamily="18" charset="0"/>
              </a:rPr>
              <a:t>Teoria della </a:t>
            </a:r>
            <a:r>
              <a:rPr lang="it-IT" sz="7200" i="1" dirty="0" err="1" smtClean="0">
                <a:latin typeface="Baskerville Old Face" pitchFamily="18" charset="0"/>
              </a:rPr>
              <a:t>broken</a:t>
            </a:r>
            <a:r>
              <a:rPr lang="it-IT" sz="7200" i="1" dirty="0" smtClean="0">
                <a:latin typeface="Baskerville Old Face" pitchFamily="18" charset="0"/>
              </a:rPr>
              <a:t> </a:t>
            </a:r>
            <a:r>
              <a:rPr lang="it-IT" sz="7200" i="1" dirty="0" err="1" smtClean="0">
                <a:latin typeface="Baskerville Old Face" pitchFamily="18" charset="0"/>
              </a:rPr>
              <a:t>window</a:t>
            </a:r>
            <a:endParaRPr lang="it-IT" sz="7200" i="1" dirty="0" smtClean="0">
              <a:latin typeface="Baskerville Old Face" pitchFamily="18" charset="0"/>
            </a:endParaRPr>
          </a:p>
          <a:p>
            <a:pPr algn="ctr"/>
            <a:r>
              <a:rPr lang="it-IT" sz="7200" i="1" dirty="0" smtClean="0">
                <a:latin typeface="Baskerville Old Face" pitchFamily="18" charset="0"/>
              </a:rPr>
              <a:t>The </a:t>
            </a:r>
            <a:r>
              <a:rPr lang="it-IT" sz="7200" i="1" dirty="0" err="1" smtClean="0">
                <a:latin typeface="Baskerville Old Face" pitchFamily="18" charset="0"/>
              </a:rPr>
              <a:t>Spreading</a:t>
            </a:r>
            <a:r>
              <a:rPr lang="it-IT" sz="7200" i="1" dirty="0" smtClean="0">
                <a:latin typeface="Baskerville Old Face" pitchFamily="18" charset="0"/>
              </a:rPr>
              <a:t> </a:t>
            </a:r>
            <a:r>
              <a:rPr lang="it-IT" sz="7200" i="1" dirty="0" err="1" smtClean="0">
                <a:latin typeface="Baskerville Old Face" pitchFamily="18" charset="0"/>
              </a:rPr>
              <a:t>of</a:t>
            </a:r>
            <a:r>
              <a:rPr lang="it-IT" sz="7200" i="1" dirty="0" smtClean="0">
                <a:latin typeface="Baskerville Old Face" pitchFamily="18" charset="0"/>
              </a:rPr>
              <a:t> </a:t>
            </a:r>
            <a:r>
              <a:rPr lang="it-IT" sz="7200" i="1" dirty="0" err="1" smtClean="0">
                <a:latin typeface="Baskerville Old Face" pitchFamily="18" charset="0"/>
              </a:rPr>
              <a:t>Disorder</a:t>
            </a:r>
            <a:endParaRPr lang="it-IT" sz="7200" i="1" dirty="0">
              <a:latin typeface="Baskerville Old Face"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2627784" y="1628800"/>
            <a:ext cx="5832648" cy="4464496"/>
          </a:xfrm>
          <a:ln/>
        </p:spPr>
        <p:txBody>
          <a:bodyPr/>
          <a:lstStyle/>
          <a:p>
            <a:pPr indent="38100" algn="just">
              <a:lnSpc>
                <a:spcPct val="90000"/>
              </a:lnSpc>
            </a:pPr>
            <a:endParaRPr lang="it-IT" sz="900" dirty="0" smtClean="0"/>
          </a:p>
          <a:p>
            <a:pPr marL="176213" indent="0" algn="just">
              <a:lnSpc>
                <a:spcPct val="90000"/>
              </a:lnSpc>
              <a:buBlip>
                <a:blip r:embed="rId2"/>
              </a:buBlip>
            </a:pPr>
            <a:r>
              <a:rPr lang="it-IT" sz="1800" dirty="0" smtClean="0"/>
              <a:t>   </a:t>
            </a:r>
            <a:r>
              <a:rPr lang="it-IT" sz="1800" dirty="0" smtClean="0">
                <a:latin typeface="Calibri" pitchFamily="34" charset="0"/>
                <a:cs typeface="Calibri" pitchFamily="34" charset="0"/>
              </a:rPr>
              <a:t>Premessa della teoria è che il </a:t>
            </a:r>
            <a:r>
              <a:rPr lang="it-IT" sz="1800" i="1" dirty="0" smtClean="0">
                <a:latin typeface="Calibri" pitchFamily="34" charset="0"/>
                <a:cs typeface="Calibri" pitchFamily="34" charset="0"/>
              </a:rPr>
              <a:t>disordine sociale</a:t>
            </a:r>
            <a:r>
              <a:rPr lang="it-IT" sz="1800" dirty="0" smtClean="0">
                <a:latin typeface="Calibri" pitchFamily="34" charset="0"/>
                <a:cs typeface="Calibri" pitchFamily="34" charset="0"/>
              </a:rPr>
              <a:t> nell’</a:t>
            </a:r>
            <a:r>
              <a:rPr lang="it-IT" sz="1800" i="1" dirty="0" smtClean="0">
                <a:latin typeface="Calibri" pitchFamily="34" charset="0"/>
                <a:cs typeface="Calibri" pitchFamily="34" charset="0"/>
              </a:rPr>
              <a:t>ambiente</a:t>
            </a:r>
            <a:r>
              <a:rPr lang="it-IT" sz="1800" dirty="0" smtClean="0">
                <a:latin typeface="Calibri" pitchFamily="34" charset="0"/>
                <a:cs typeface="Calibri" pitchFamily="34" charset="0"/>
              </a:rPr>
              <a:t> determina un incremento della criminalità (Wilson &amp; </a:t>
            </a:r>
            <a:r>
              <a:rPr lang="it-IT" sz="1800" dirty="0" err="1" smtClean="0">
                <a:latin typeface="Calibri" pitchFamily="34" charset="0"/>
                <a:cs typeface="Calibri" pitchFamily="34" charset="0"/>
              </a:rPr>
              <a:t>Kelling</a:t>
            </a:r>
            <a:r>
              <a:rPr lang="it-IT" sz="1800" dirty="0" smtClean="0">
                <a:latin typeface="Calibri" pitchFamily="34" charset="0"/>
                <a:cs typeface="Calibri" pitchFamily="34" charset="0"/>
              </a:rPr>
              <a:t>, 1982)</a:t>
            </a:r>
          </a:p>
          <a:p>
            <a:pPr marL="176213" indent="0" algn="just">
              <a:lnSpc>
                <a:spcPct val="90000"/>
              </a:lnSpc>
              <a:buBlip>
                <a:blip r:embed="rId2"/>
              </a:buBlip>
            </a:pPr>
            <a:endParaRPr lang="it-IT" dirty="0" smtClean="0">
              <a:latin typeface="Calibri" pitchFamily="34" charset="0"/>
              <a:cs typeface="Calibri" pitchFamily="34" charset="0"/>
            </a:endParaRPr>
          </a:p>
          <a:p>
            <a:pPr marL="176213" indent="0" algn="just">
              <a:lnSpc>
                <a:spcPct val="90000"/>
              </a:lnSpc>
              <a:buBlip>
                <a:blip r:embed="rId2"/>
              </a:buBlip>
            </a:pPr>
            <a:r>
              <a:rPr lang="it-IT" dirty="0" smtClean="0">
                <a:latin typeface="Calibri" pitchFamily="34" charset="0"/>
                <a:cs typeface="Calibri" pitchFamily="34" charset="0"/>
              </a:rPr>
              <a:t>   Disordine sociale </a:t>
            </a:r>
            <a:r>
              <a:rPr lang="it-IT" dirty="0" smtClean="0">
                <a:latin typeface="Calibri" pitchFamily="34" charset="0"/>
                <a:cs typeface="Calibri" pitchFamily="34" charset="0"/>
                <a:sym typeface="Symbol" pitchFamily="18" charset="2"/>
              </a:rPr>
              <a:t> </a:t>
            </a:r>
            <a:r>
              <a:rPr lang="it-IT" dirty="0" smtClean="0">
                <a:latin typeface="Calibri" pitchFamily="34" charset="0"/>
                <a:cs typeface="Calibri" pitchFamily="34" charset="0"/>
              </a:rPr>
              <a:t>reati di scarsa importanza </a:t>
            </a:r>
            <a:r>
              <a:rPr lang="it-IT" dirty="0" smtClean="0">
                <a:latin typeface="Calibri" pitchFamily="34" charset="0"/>
                <a:cs typeface="Calibri" pitchFamily="34" charset="0"/>
                <a:sym typeface="Symbol" pitchFamily="18" charset="2"/>
              </a:rPr>
              <a:t> </a:t>
            </a:r>
            <a:r>
              <a:rPr lang="it-IT" dirty="0" smtClean="0">
                <a:latin typeface="Calibri" pitchFamily="34" charset="0"/>
                <a:cs typeface="Calibri" pitchFamily="34" charset="0"/>
              </a:rPr>
              <a:t>reati contro la proprietà </a:t>
            </a:r>
            <a:r>
              <a:rPr lang="it-IT" dirty="0" smtClean="0">
                <a:latin typeface="Calibri" pitchFamily="34" charset="0"/>
                <a:cs typeface="Calibri" pitchFamily="34" charset="0"/>
                <a:sym typeface="Symbol" pitchFamily="18" charset="2"/>
              </a:rPr>
              <a:t> </a:t>
            </a:r>
            <a:r>
              <a:rPr lang="it-IT" dirty="0" smtClean="0">
                <a:latin typeface="Calibri" pitchFamily="34" charset="0"/>
                <a:cs typeface="Calibri" pitchFamily="34" charset="0"/>
              </a:rPr>
              <a:t>reati violenti</a:t>
            </a:r>
          </a:p>
          <a:p>
            <a:pPr marL="176213" indent="0" algn="just">
              <a:lnSpc>
                <a:spcPct val="90000"/>
              </a:lnSpc>
            </a:pPr>
            <a:endParaRPr lang="it-IT" sz="1400" dirty="0" smtClean="0">
              <a:latin typeface="Calibri" pitchFamily="34" charset="0"/>
              <a:cs typeface="Calibri" pitchFamily="34" charset="0"/>
            </a:endParaRPr>
          </a:p>
          <a:p>
            <a:pPr marL="176213" indent="0" algn="just">
              <a:lnSpc>
                <a:spcPct val="90000"/>
              </a:lnSpc>
              <a:buBlip>
                <a:blip r:embed="rId2"/>
              </a:buBlip>
            </a:pPr>
            <a:r>
              <a:rPr lang="it-IT" sz="1800" dirty="0" smtClean="0">
                <a:latin typeface="Calibri" pitchFamily="34" charset="0"/>
                <a:cs typeface="Calibri" pitchFamily="34" charset="0"/>
              </a:rPr>
              <a:t>    Le comunità inviano messaggi ai potenziali autori delle inciviltà riguardo alla tolleranza nei confronti della violazione delle norme giuridiche</a:t>
            </a:r>
          </a:p>
          <a:p>
            <a:pPr marL="176213" indent="0" algn="just">
              <a:lnSpc>
                <a:spcPct val="90000"/>
              </a:lnSpc>
              <a:buBlip>
                <a:blip r:embed="rId2"/>
              </a:buBlip>
            </a:pPr>
            <a:endParaRPr lang="it-IT" sz="1800" dirty="0" smtClean="0">
              <a:latin typeface="Calibri" pitchFamily="34" charset="0"/>
              <a:cs typeface="Calibri" pitchFamily="34" charset="0"/>
            </a:endParaRPr>
          </a:p>
          <a:p>
            <a:pPr marL="176213" indent="0" algn="just">
              <a:lnSpc>
                <a:spcPct val="90000"/>
              </a:lnSpc>
              <a:buBlip>
                <a:blip r:embed="rId2"/>
              </a:buBlip>
            </a:pPr>
            <a:r>
              <a:rPr lang="it-IT" sz="1800" dirty="0" smtClean="0">
                <a:latin typeface="Calibri" pitchFamily="34" charset="0"/>
                <a:cs typeface="Calibri" pitchFamily="34" charset="0"/>
              </a:rPr>
              <a:t>    L’intervento nell’ambito di questo processo può prevenire l’</a:t>
            </a:r>
            <a:r>
              <a:rPr lang="it-IT" sz="1800" i="1" dirty="0" smtClean="0">
                <a:latin typeface="Calibri" pitchFamily="34" charset="0"/>
                <a:cs typeface="Calibri" pitchFamily="34" charset="0"/>
              </a:rPr>
              <a:t>escalation</a:t>
            </a:r>
            <a:r>
              <a:rPr lang="it-IT" sz="1800" dirty="0" smtClean="0">
                <a:latin typeface="Calibri" pitchFamily="34" charset="0"/>
                <a:cs typeface="Calibri" pitchFamily="34" charset="0"/>
              </a:rPr>
              <a:t> della criminalità</a:t>
            </a:r>
          </a:p>
          <a:p>
            <a:pPr indent="38100">
              <a:lnSpc>
                <a:spcPct val="90000"/>
              </a:lnSpc>
              <a:buFontTx/>
              <a:buChar char="•"/>
            </a:pPr>
            <a:endParaRPr lang="it-IT" sz="2000" dirty="0" smtClean="0"/>
          </a:p>
          <a:p>
            <a:pPr indent="38100">
              <a:lnSpc>
                <a:spcPct val="90000"/>
              </a:lnSpc>
            </a:pPr>
            <a:endParaRPr lang="it-IT" sz="2000" dirty="0"/>
          </a:p>
        </p:txBody>
      </p:sp>
      <p:sp>
        <p:nvSpPr>
          <p:cNvPr id="13317" name="Line 5"/>
          <p:cNvSpPr>
            <a:spLocks noChangeShapeType="1"/>
          </p:cNvSpPr>
          <p:nvPr/>
        </p:nvSpPr>
        <p:spPr bwMode="auto">
          <a:xfrm>
            <a:off x="2895600" y="3276600"/>
            <a:ext cx="152400" cy="0"/>
          </a:xfrm>
          <a:prstGeom prst="line">
            <a:avLst/>
          </a:prstGeom>
          <a:noFill/>
          <a:ln w="9525">
            <a:solidFill>
              <a:schemeClr val="tx1"/>
            </a:solidFill>
            <a:round/>
            <a:headEnd/>
            <a:tailEnd type="triangle" w="med" len="med"/>
          </a:ln>
          <a:effectLst/>
        </p:spPr>
        <p:txBody>
          <a:bodyPr/>
          <a:lstStyle/>
          <a:p>
            <a:pPr fontAlgn="base">
              <a:spcBef>
                <a:spcPct val="0"/>
              </a:spcBef>
              <a:spcAft>
                <a:spcPct val="0"/>
              </a:spcAft>
            </a:pPr>
            <a:endParaRPr lang="it-IT" smtClean="0">
              <a:solidFill>
                <a:srgbClr val="FFFFFF"/>
              </a:solidFill>
              <a:latin typeface="Arial" charset="0"/>
            </a:endParaRPr>
          </a:p>
        </p:txBody>
      </p:sp>
      <p:sp>
        <p:nvSpPr>
          <p:cNvPr id="13" name="Segnaposto numero diapositiva 12"/>
          <p:cNvSpPr>
            <a:spLocks noGrp="1"/>
          </p:cNvSpPr>
          <p:nvPr>
            <p:ph type="sldNum" sz="quarter" idx="10"/>
          </p:nvPr>
        </p:nvSpPr>
        <p:spPr>
          <a:xfrm>
            <a:off x="8320239" y="5805264"/>
            <a:ext cx="823761" cy="360040"/>
          </a:xfrm>
        </p:spPr>
        <p:txBody>
          <a:bodyPr/>
          <a:lstStyle/>
          <a:p>
            <a:fld id="{25B1BEC0-A0A9-49AB-8D0A-BE2D34DF3DF6}" type="slidenum">
              <a:rPr lang="it-IT" smtClean="0">
                <a:solidFill>
                  <a:schemeClr val="tx1">
                    <a:lumMod val="95000"/>
                  </a:schemeClr>
                </a:solidFill>
                <a:latin typeface="Calibri" pitchFamily="34" charset="0"/>
                <a:cs typeface="Calibri" pitchFamily="34" charset="0"/>
              </a:rPr>
              <a:pPr/>
              <a:t>41</a:t>
            </a:fld>
            <a:endParaRPr lang="it-IT" dirty="0" smtClean="0">
              <a:solidFill>
                <a:schemeClr val="tx1">
                  <a:lumMod val="95000"/>
                </a:schemeClr>
              </a:solidFill>
              <a:latin typeface="Calibri" pitchFamily="34" charset="0"/>
              <a:cs typeface="Calibri" pitchFamily="34" charset="0"/>
            </a:endParaRPr>
          </a:p>
        </p:txBody>
      </p:sp>
      <p:sp>
        <p:nvSpPr>
          <p:cNvPr id="16" name="Rettangolo 15"/>
          <p:cNvSpPr/>
          <p:nvPr/>
        </p:nvSpPr>
        <p:spPr>
          <a:xfrm>
            <a:off x="2627784" y="620688"/>
            <a:ext cx="4896544" cy="720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CasellaDiTesto 16"/>
          <p:cNvSpPr txBox="1"/>
          <p:nvPr/>
        </p:nvSpPr>
        <p:spPr>
          <a:xfrm>
            <a:off x="2627784" y="980728"/>
            <a:ext cx="5760640" cy="523220"/>
          </a:xfrm>
          <a:prstGeom prst="rect">
            <a:avLst/>
          </a:prstGeom>
          <a:noFill/>
        </p:spPr>
        <p:txBody>
          <a:bodyPr wrap="square" rtlCol="0">
            <a:spAutoFit/>
          </a:bodyPr>
          <a:lstStyle/>
          <a:p>
            <a:pPr algn="ctr"/>
            <a:r>
              <a:rPr lang="it-IT" sz="2800" b="1" dirty="0" smtClean="0">
                <a:solidFill>
                  <a:schemeClr val="accent2">
                    <a:lumMod val="75000"/>
                  </a:schemeClr>
                </a:solidFill>
              </a:rPr>
              <a:t>Teoria della </a:t>
            </a:r>
            <a:r>
              <a:rPr lang="it-IT" sz="2800" b="1" i="1" dirty="0" err="1" smtClean="0">
                <a:solidFill>
                  <a:schemeClr val="accent2">
                    <a:lumMod val="75000"/>
                  </a:schemeClr>
                </a:solidFill>
              </a:rPr>
              <a:t>broken</a:t>
            </a:r>
            <a:r>
              <a:rPr lang="it-IT" sz="2800" b="1" i="1" dirty="0" smtClean="0">
                <a:solidFill>
                  <a:schemeClr val="accent2">
                    <a:lumMod val="75000"/>
                  </a:schemeClr>
                </a:solidFill>
              </a:rPr>
              <a:t> </a:t>
            </a:r>
            <a:r>
              <a:rPr lang="it-IT" sz="2800" b="1" i="1" dirty="0" err="1" smtClean="0">
                <a:solidFill>
                  <a:schemeClr val="accent2">
                    <a:lumMod val="75000"/>
                  </a:schemeClr>
                </a:solidFill>
              </a:rPr>
              <a:t>window</a:t>
            </a:r>
            <a:endParaRPr lang="it-IT" sz="2800" b="1" i="1"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2699792" y="1556792"/>
            <a:ext cx="5721424" cy="4514056"/>
          </a:xfrm>
          <a:ln/>
        </p:spPr>
        <p:txBody>
          <a:bodyPr/>
          <a:lstStyle/>
          <a:p>
            <a:pPr>
              <a:lnSpc>
                <a:spcPct val="90000"/>
              </a:lnSpc>
            </a:pPr>
            <a:r>
              <a:rPr lang="it-IT" sz="2000" dirty="0">
                <a:latin typeface="Calibri" pitchFamily="34" charset="0"/>
                <a:cs typeface="Calibri" pitchFamily="34" charset="0"/>
              </a:rPr>
              <a:t>Problemi relativi alla teoria:</a:t>
            </a:r>
          </a:p>
          <a:p>
            <a:pPr>
              <a:lnSpc>
                <a:spcPct val="90000"/>
              </a:lnSpc>
            </a:pPr>
            <a:endParaRPr lang="it-IT" sz="2000" dirty="0">
              <a:latin typeface="Calibri" pitchFamily="34" charset="0"/>
              <a:cs typeface="Calibri" pitchFamily="34" charset="0"/>
            </a:endParaRPr>
          </a:p>
          <a:p>
            <a:pPr algn="just">
              <a:lnSpc>
                <a:spcPct val="90000"/>
              </a:lnSpc>
              <a:buBlip>
                <a:blip r:embed="rId2"/>
              </a:buBlip>
            </a:pPr>
            <a:r>
              <a:rPr lang="it-IT" sz="2000" dirty="0">
                <a:latin typeface="Calibri" pitchFamily="34" charset="0"/>
                <a:cs typeface="Calibri" pitchFamily="34" charset="0"/>
              </a:rPr>
              <a:t>Il disordine sociale determina una maggiore gravità dei reati o viene attenuato dalla struttura sociale?</a:t>
            </a:r>
          </a:p>
          <a:p>
            <a:pPr algn="just">
              <a:lnSpc>
                <a:spcPct val="90000"/>
              </a:lnSpc>
              <a:buBlip>
                <a:blip r:embed="rId2"/>
              </a:buBlip>
            </a:pPr>
            <a:endParaRPr lang="it-IT" sz="2000" dirty="0">
              <a:latin typeface="Calibri" pitchFamily="34" charset="0"/>
              <a:cs typeface="Calibri" pitchFamily="34" charset="0"/>
            </a:endParaRPr>
          </a:p>
          <a:p>
            <a:pPr algn="just">
              <a:lnSpc>
                <a:spcPct val="90000"/>
              </a:lnSpc>
              <a:buBlip>
                <a:blip r:embed="rId2"/>
              </a:buBlip>
            </a:pPr>
            <a:r>
              <a:rPr lang="it-IT" sz="2000" b="1" i="1" dirty="0">
                <a:solidFill>
                  <a:srgbClr val="FF0000"/>
                </a:solidFill>
                <a:latin typeface="Calibri" pitchFamily="34" charset="0"/>
                <a:cs typeface="Calibri" pitchFamily="34" charset="0"/>
              </a:rPr>
              <a:t>Se</a:t>
            </a:r>
            <a:r>
              <a:rPr lang="it-IT" sz="2000" dirty="0">
                <a:latin typeface="Calibri" pitchFamily="34" charset="0"/>
                <a:cs typeface="Calibri" pitchFamily="34" charset="0"/>
              </a:rPr>
              <a:t> la relazione è </a:t>
            </a:r>
            <a:r>
              <a:rPr lang="it-IT" sz="2000" b="1" i="1" dirty="0">
                <a:solidFill>
                  <a:srgbClr val="FF0000"/>
                </a:solidFill>
                <a:latin typeface="Calibri" pitchFamily="34" charset="0"/>
                <a:cs typeface="Calibri" pitchFamily="34" charset="0"/>
              </a:rPr>
              <a:t>causale</a:t>
            </a:r>
            <a:r>
              <a:rPr lang="it-IT" sz="2000" dirty="0">
                <a:latin typeface="Calibri" pitchFamily="34" charset="0"/>
                <a:cs typeface="Calibri" pitchFamily="34" charset="0"/>
              </a:rPr>
              <a:t> vi sono modalità di individuazione di situazioni di disordine sociale indipendenti dalla discrezionalità degli organi di polizia?</a:t>
            </a:r>
          </a:p>
          <a:p>
            <a:pPr algn="just">
              <a:lnSpc>
                <a:spcPct val="90000"/>
              </a:lnSpc>
              <a:buBlip>
                <a:blip r:embed="rId2"/>
              </a:buBlip>
            </a:pPr>
            <a:endParaRPr lang="it-IT" sz="2000" dirty="0">
              <a:latin typeface="Calibri" pitchFamily="34" charset="0"/>
              <a:cs typeface="Calibri" pitchFamily="34" charset="0"/>
            </a:endParaRPr>
          </a:p>
          <a:p>
            <a:pPr algn="just">
              <a:lnSpc>
                <a:spcPct val="90000"/>
              </a:lnSpc>
              <a:buBlip>
                <a:blip r:embed="rId2"/>
              </a:buBlip>
            </a:pPr>
            <a:r>
              <a:rPr lang="it-IT" sz="2000" dirty="0">
                <a:latin typeface="Calibri" pitchFamily="34" charset="0"/>
                <a:cs typeface="Calibri" pitchFamily="34" charset="0"/>
              </a:rPr>
              <a:t>Il livello di disordine tollerato prima del raggiungimento di un punto critico varia al variare delle caratteristiche del vicinato (</a:t>
            </a:r>
            <a:r>
              <a:rPr lang="it-IT" sz="2000" dirty="0" err="1">
                <a:latin typeface="Calibri" pitchFamily="34" charset="0"/>
                <a:cs typeface="Calibri" pitchFamily="34" charset="0"/>
              </a:rPr>
              <a:t>Gladwell</a:t>
            </a:r>
            <a:r>
              <a:rPr lang="it-IT" sz="2000" dirty="0">
                <a:latin typeface="Calibri" pitchFamily="34" charset="0"/>
                <a:cs typeface="Calibri" pitchFamily="34" charset="0"/>
              </a:rPr>
              <a:t>, 2000) </a:t>
            </a:r>
          </a:p>
        </p:txBody>
      </p:sp>
      <p:sp>
        <p:nvSpPr>
          <p:cNvPr id="4" name="Segnaposto numero diapositiva 12"/>
          <p:cNvSpPr>
            <a:spLocks noGrp="1"/>
          </p:cNvSpPr>
          <p:nvPr>
            <p:ph type="sldNum" sz="quarter" idx="10"/>
          </p:nvPr>
        </p:nvSpPr>
        <p:spPr>
          <a:xfrm>
            <a:off x="8320239" y="5805264"/>
            <a:ext cx="823761" cy="360040"/>
          </a:xfrm>
        </p:spPr>
        <p:txBody>
          <a:bodyPr/>
          <a:lstStyle/>
          <a:p>
            <a:fld id="{25B1BEC0-A0A9-49AB-8D0A-BE2D34DF3DF6}" type="slidenum">
              <a:rPr lang="it-IT" smtClean="0">
                <a:solidFill>
                  <a:schemeClr val="tx1">
                    <a:lumMod val="95000"/>
                  </a:schemeClr>
                </a:solidFill>
                <a:latin typeface="Calibri" pitchFamily="34" charset="0"/>
                <a:cs typeface="Calibri" pitchFamily="34" charset="0"/>
              </a:rPr>
              <a:pPr/>
              <a:t>42</a:t>
            </a:fld>
            <a:endParaRPr lang="it-IT" dirty="0" smtClean="0">
              <a:solidFill>
                <a:schemeClr val="tx1">
                  <a:lumMod val="95000"/>
                </a:schemeClr>
              </a:solidFill>
              <a:latin typeface="Calibri" pitchFamily="34" charset="0"/>
              <a:cs typeface="Calibri" pitchFamily="34" charset="0"/>
            </a:endParaRPr>
          </a:p>
        </p:txBody>
      </p:sp>
      <p:sp>
        <p:nvSpPr>
          <p:cNvPr id="5" name="Rettangolo 4"/>
          <p:cNvSpPr/>
          <p:nvPr/>
        </p:nvSpPr>
        <p:spPr>
          <a:xfrm>
            <a:off x="2627784" y="620688"/>
            <a:ext cx="4896544" cy="720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p:cNvSpPr txBox="1"/>
          <p:nvPr/>
        </p:nvSpPr>
        <p:spPr>
          <a:xfrm>
            <a:off x="2627784" y="980728"/>
            <a:ext cx="5760640" cy="523220"/>
          </a:xfrm>
          <a:prstGeom prst="rect">
            <a:avLst/>
          </a:prstGeom>
          <a:noFill/>
        </p:spPr>
        <p:txBody>
          <a:bodyPr wrap="square" rtlCol="0">
            <a:spAutoFit/>
          </a:bodyPr>
          <a:lstStyle/>
          <a:p>
            <a:pPr algn="ctr"/>
            <a:r>
              <a:rPr lang="it-IT" sz="2800" b="1" dirty="0" smtClean="0">
                <a:solidFill>
                  <a:schemeClr val="accent2">
                    <a:lumMod val="75000"/>
                  </a:schemeClr>
                </a:solidFill>
              </a:rPr>
              <a:t>Teoria della </a:t>
            </a:r>
            <a:r>
              <a:rPr lang="it-IT" sz="2800" b="1" i="1" dirty="0" err="1" smtClean="0">
                <a:solidFill>
                  <a:schemeClr val="accent2">
                    <a:lumMod val="75000"/>
                  </a:schemeClr>
                </a:solidFill>
              </a:rPr>
              <a:t>broken</a:t>
            </a:r>
            <a:r>
              <a:rPr lang="it-IT" sz="2800" b="1" i="1" dirty="0" smtClean="0">
                <a:solidFill>
                  <a:schemeClr val="accent2">
                    <a:lumMod val="75000"/>
                  </a:schemeClr>
                </a:solidFill>
              </a:rPr>
              <a:t> </a:t>
            </a:r>
            <a:r>
              <a:rPr lang="it-IT" sz="2800" b="1" i="1" dirty="0" err="1" smtClean="0">
                <a:solidFill>
                  <a:schemeClr val="accent2">
                    <a:lumMod val="75000"/>
                  </a:schemeClr>
                </a:solidFill>
              </a:rPr>
              <a:t>window</a:t>
            </a:r>
            <a:endParaRPr lang="it-IT" sz="2800" b="1" i="1" dirty="0" smtClean="0">
              <a:solidFill>
                <a:schemeClr val="accent2">
                  <a:lumMod val="75000"/>
                </a:schemeClr>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1027"/>
          <p:cNvSpPr>
            <a:spLocks noGrp="1" noChangeArrowheads="1"/>
          </p:cNvSpPr>
          <p:nvPr>
            <p:ph idx="1"/>
          </p:nvPr>
        </p:nvSpPr>
        <p:spPr>
          <a:xfrm>
            <a:off x="2627784" y="1700808"/>
            <a:ext cx="5793432" cy="4442048"/>
          </a:xfrm>
          <a:ln/>
        </p:spPr>
        <p:txBody>
          <a:bodyPr/>
          <a:lstStyle/>
          <a:p>
            <a:pPr marL="93663" indent="0" algn="just"/>
            <a:r>
              <a:rPr lang="it-IT" dirty="0">
                <a:latin typeface="Calibri" pitchFamily="34" charset="0"/>
                <a:cs typeface="Calibri" pitchFamily="34" charset="0"/>
              </a:rPr>
              <a:t>Per stabilire che si tratta di una </a:t>
            </a:r>
            <a:r>
              <a:rPr lang="it-IT" b="1" i="1" dirty="0">
                <a:latin typeface="Calibri" pitchFamily="34" charset="0"/>
                <a:cs typeface="Calibri" pitchFamily="34" charset="0"/>
              </a:rPr>
              <a:t>relazione causale</a:t>
            </a:r>
            <a:r>
              <a:rPr lang="it-IT" dirty="0">
                <a:latin typeface="Calibri" pitchFamily="34" charset="0"/>
                <a:cs typeface="Calibri" pitchFamily="34" charset="0"/>
              </a:rPr>
              <a:t> occorre dimostrare che il disordine sociale </a:t>
            </a:r>
            <a:r>
              <a:rPr lang="it-IT" i="1" dirty="0">
                <a:latin typeface="Calibri" pitchFamily="34" charset="0"/>
                <a:cs typeface="Calibri" pitchFamily="34" charset="0"/>
              </a:rPr>
              <a:t>(variabile indipendente o predittiva)</a:t>
            </a:r>
            <a:r>
              <a:rPr lang="it-IT" dirty="0">
                <a:latin typeface="Calibri" pitchFamily="34" charset="0"/>
                <a:cs typeface="Calibri" pitchFamily="34" charset="0"/>
              </a:rPr>
              <a:t> precede l’incremento della criminalità </a:t>
            </a:r>
            <a:r>
              <a:rPr lang="it-IT" i="1" dirty="0">
                <a:latin typeface="Calibri" pitchFamily="34" charset="0"/>
                <a:cs typeface="Calibri" pitchFamily="34" charset="0"/>
              </a:rPr>
              <a:t>(variabile dipendente</a:t>
            </a:r>
            <a:r>
              <a:rPr lang="it-IT" i="1" dirty="0" smtClean="0">
                <a:latin typeface="Calibri" pitchFamily="34" charset="0"/>
                <a:cs typeface="Calibri" pitchFamily="34" charset="0"/>
              </a:rPr>
              <a:t>):</a:t>
            </a:r>
            <a:endParaRPr lang="it-IT" i="1" dirty="0">
              <a:latin typeface="Calibri" pitchFamily="34" charset="0"/>
              <a:cs typeface="Calibri" pitchFamily="34" charset="0"/>
            </a:endParaRPr>
          </a:p>
        </p:txBody>
      </p:sp>
      <p:grpSp>
        <p:nvGrpSpPr>
          <p:cNvPr id="2" name="Group 1028"/>
          <p:cNvGrpSpPr>
            <a:grpSpLocks/>
          </p:cNvGrpSpPr>
          <p:nvPr/>
        </p:nvGrpSpPr>
        <p:grpSpPr bwMode="auto">
          <a:xfrm>
            <a:off x="3779912" y="3573016"/>
            <a:ext cx="3949700" cy="2232028"/>
            <a:chOff x="630" y="2600"/>
            <a:chExt cx="2488" cy="1406"/>
          </a:xfrm>
        </p:grpSpPr>
        <p:sp>
          <p:nvSpPr>
            <p:cNvPr id="15365" name="Text Box 1029"/>
            <p:cNvSpPr txBox="1">
              <a:spLocks noChangeArrowheads="1"/>
            </p:cNvSpPr>
            <p:nvPr/>
          </p:nvSpPr>
          <p:spPr bwMode="auto">
            <a:xfrm>
              <a:off x="2127" y="2781"/>
              <a:ext cx="991" cy="465"/>
            </a:xfrm>
            <a:prstGeom prst="rect">
              <a:avLst/>
            </a:prstGeom>
            <a:solidFill>
              <a:srgbClr val="FFC000"/>
            </a:solidFill>
            <a:ln w="9525">
              <a:solidFill>
                <a:srgbClr val="FFC000"/>
              </a:solidFill>
              <a:miter lim="800000"/>
              <a:headEnd/>
              <a:tailEnd/>
            </a:ln>
            <a:effectLst>
              <a:outerShdw blurRad="50800" dist="38100" dir="13500000" algn="br" rotWithShape="0">
                <a:prstClr val="black">
                  <a:alpha val="40000"/>
                </a:prstClr>
              </a:outerShdw>
            </a:effectLst>
          </p:spPr>
          <p:txBody>
            <a:bodyPr wrap="square">
              <a:spAutoFit/>
            </a:bodyPr>
            <a:lstStyle/>
            <a:p>
              <a:pPr algn="ctr" eaLnBrk="0" fontAlgn="base" hangingPunct="0">
                <a:spcBef>
                  <a:spcPct val="0"/>
                </a:spcBef>
                <a:spcAft>
                  <a:spcPct val="0"/>
                </a:spcAft>
              </a:pPr>
              <a:r>
                <a:rPr lang="en-US" sz="1400" b="1" dirty="0" err="1" smtClean="0">
                  <a:solidFill>
                    <a:schemeClr val="accent4">
                      <a:lumMod val="10000"/>
                    </a:schemeClr>
                  </a:solidFill>
                  <a:latin typeface="Verdana" pitchFamily="34" charset="0"/>
                </a:rPr>
                <a:t>Incremento</a:t>
              </a:r>
              <a:r>
                <a:rPr lang="en-US" sz="1400" b="1" dirty="0" smtClean="0">
                  <a:solidFill>
                    <a:schemeClr val="accent4">
                      <a:lumMod val="10000"/>
                    </a:schemeClr>
                  </a:solidFill>
                  <a:latin typeface="Verdana" pitchFamily="34" charset="0"/>
                </a:rPr>
                <a:t> </a:t>
              </a:r>
              <a:r>
                <a:rPr lang="en-US" sz="1400" b="1" dirty="0" err="1" smtClean="0">
                  <a:solidFill>
                    <a:schemeClr val="accent4">
                      <a:lumMod val="10000"/>
                    </a:schemeClr>
                  </a:solidFill>
                  <a:latin typeface="Verdana" pitchFamily="34" charset="0"/>
                </a:rPr>
                <a:t>della</a:t>
              </a:r>
              <a:r>
                <a:rPr lang="en-US" sz="1400" b="1" dirty="0" smtClean="0">
                  <a:solidFill>
                    <a:schemeClr val="accent4">
                      <a:lumMod val="10000"/>
                    </a:schemeClr>
                  </a:solidFill>
                  <a:latin typeface="Verdana" pitchFamily="34" charset="0"/>
                </a:rPr>
                <a:t> </a:t>
              </a:r>
              <a:r>
                <a:rPr lang="en-US" sz="1400" b="1" dirty="0" err="1" smtClean="0">
                  <a:solidFill>
                    <a:schemeClr val="accent4">
                      <a:lumMod val="10000"/>
                    </a:schemeClr>
                  </a:solidFill>
                  <a:latin typeface="Verdana" pitchFamily="34" charset="0"/>
                </a:rPr>
                <a:t>criminalità</a:t>
              </a:r>
              <a:endParaRPr lang="en-US" sz="1400" b="1" dirty="0" smtClean="0">
                <a:solidFill>
                  <a:schemeClr val="accent4">
                    <a:lumMod val="10000"/>
                  </a:schemeClr>
                </a:solidFill>
                <a:latin typeface="Verdana" pitchFamily="34" charset="0"/>
              </a:endParaRPr>
            </a:p>
          </p:txBody>
        </p:sp>
        <p:sp>
          <p:nvSpPr>
            <p:cNvPr id="15366" name="Line 1030"/>
            <p:cNvSpPr>
              <a:spLocks noChangeShapeType="1"/>
            </p:cNvSpPr>
            <p:nvPr/>
          </p:nvSpPr>
          <p:spPr bwMode="auto">
            <a:xfrm>
              <a:off x="1638" y="3297"/>
              <a:ext cx="469" cy="0"/>
            </a:xfrm>
            <a:prstGeom prst="line">
              <a:avLst/>
            </a:prstGeom>
            <a:noFill/>
            <a:ln w="50800">
              <a:solidFill>
                <a:schemeClr val="tx1"/>
              </a:solidFill>
              <a:round/>
              <a:headEnd/>
              <a:tailEnd/>
            </a:ln>
            <a:effectLst/>
          </p:spPr>
          <p:txBody>
            <a:bodyPr wrap="none" anchor="ctr"/>
            <a:lstStyle/>
            <a:p>
              <a:pPr fontAlgn="base">
                <a:spcBef>
                  <a:spcPct val="0"/>
                </a:spcBef>
                <a:spcAft>
                  <a:spcPct val="0"/>
                </a:spcAft>
              </a:pPr>
              <a:endParaRPr lang="it-IT" smtClean="0">
                <a:solidFill>
                  <a:srgbClr val="FFFFFF"/>
                </a:solidFill>
                <a:latin typeface="Arial" charset="0"/>
              </a:endParaRPr>
            </a:p>
          </p:txBody>
        </p:sp>
        <p:sp>
          <p:nvSpPr>
            <p:cNvPr id="15367" name="Line 1031"/>
            <p:cNvSpPr>
              <a:spLocks noChangeShapeType="1"/>
            </p:cNvSpPr>
            <p:nvPr/>
          </p:nvSpPr>
          <p:spPr bwMode="auto">
            <a:xfrm flipH="1" flipV="1">
              <a:off x="1287" y="3126"/>
              <a:ext cx="351" cy="171"/>
            </a:xfrm>
            <a:prstGeom prst="line">
              <a:avLst/>
            </a:prstGeom>
            <a:noFill/>
            <a:ln w="50800">
              <a:solidFill>
                <a:schemeClr val="tx1"/>
              </a:solidFill>
              <a:round/>
              <a:headEnd/>
              <a:tailEnd type="triangle" w="lg" len="med"/>
            </a:ln>
            <a:effectLst/>
          </p:spPr>
          <p:txBody>
            <a:bodyPr wrap="none" anchor="ctr"/>
            <a:lstStyle/>
            <a:p>
              <a:pPr fontAlgn="base">
                <a:spcBef>
                  <a:spcPct val="0"/>
                </a:spcBef>
                <a:spcAft>
                  <a:spcPct val="0"/>
                </a:spcAft>
              </a:pPr>
              <a:endParaRPr lang="it-IT" smtClean="0">
                <a:solidFill>
                  <a:srgbClr val="FFFFFF"/>
                </a:solidFill>
                <a:latin typeface="Arial" charset="0"/>
              </a:endParaRPr>
            </a:p>
          </p:txBody>
        </p:sp>
        <p:sp>
          <p:nvSpPr>
            <p:cNvPr id="15368" name="Line 1032"/>
            <p:cNvSpPr>
              <a:spLocks noChangeShapeType="1"/>
            </p:cNvSpPr>
            <p:nvPr/>
          </p:nvSpPr>
          <p:spPr bwMode="auto">
            <a:xfrm flipH="1">
              <a:off x="1287" y="3297"/>
              <a:ext cx="351" cy="171"/>
            </a:xfrm>
            <a:prstGeom prst="line">
              <a:avLst/>
            </a:prstGeom>
            <a:noFill/>
            <a:ln w="50800">
              <a:solidFill>
                <a:schemeClr val="tx1"/>
              </a:solidFill>
              <a:round/>
              <a:headEnd/>
              <a:tailEnd type="triangle" w="lg" len="med"/>
            </a:ln>
            <a:effectLst/>
          </p:spPr>
          <p:txBody>
            <a:bodyPr wrap="none" anchor="ctr"/>
            <a:lstStyle/>
            <a:p>
              <a:pPr fontAlgn="base">
                <a:spcBef>
                  <a:spcPct val="0"/>
                </a:spcBef>
                <a:spcAft>
                  <a:spcPct val="0"/>
                </a:spcAft>
              </a:pPr>
              <a:endParaRPr lang="it-IT" smtClean="0">
                <a:solidFill>
                  <a:srgbClr val="FFFFFF"/>
                </a:solidFill>
                <a:latin typeface="Arial" charset="0"/>
              </a:endParaRPr>
            </a:p>
          </p:txBody>
        </p:sp>
        <p:sp>
          <p:nvSpPr>
            <p:cNvPr id="15369" name="Oval 1033"/>
            <p:cNvSpPr>
              <a:spLocks noChangeArrowheads="1"/>
            </p:cNvSpPr>
            <p:nvPr/>
          </p:nvSpPr>
          <p:spPr bwMode="auto">
            <a:xfrm>
              <a:off x="675" y="2600"/>
              <a:ext cx="726" cy="680"/>
            </a:xfrm>
            <a:prstGeom prst="ellipse">
              <a:avLst/>
            </a:prstGeom>
            <a:solidFill>
              <a:srgbClr val="FFC000"/>
            </a:solidFill>
            <a:ln w="57150">
              <a:solidFill>
                <a:srgbClr val="FF3300"/>
              </a:solidFill>
              <a:round/>
              <a:headEnd/>
              <a:tailEnd/>
            </a:ln>
            <a:effectLst/>
          </p:spPr>
          <p:txBody>
            <a:bodyPr wrap="none" anchor="ctr"/>
            <a:lstStyle/>
            <a:p>
              <a:pPr fontAlgn="base">
                <a:spcBef>
                  <a:spcPct val="0"/>
                </a:spcBef>
                <a:spcAft>
                  <a:spcPct val="0"/>
                </a:spcAft>
              </a:pPr>
              <a:endParaRPr lang="it-IT" smtClean="0">
                <a:solidFill>
                  <a:srgbClr val="FFFFFF"/>
                </a:solidFill>
                <a:latin typeface="Arial" charset="0"/>
              </a:endParaRPr>
            </a:p>
          </p:txBody>
        </p:sp>
        <p:sp>
          <p:nvSpPr>
            <p:cNvPr id="15370" name="Text Box 1034"/>
            <p:cNvSpPr txBox="1">
              <a:spLocks noChangeArrowheads="1"/>
            </p:cNvSpPr>
            <p:nvPr/>
          </p:nvSpPr>
          <p:spPr bwMode="auto">
            <a:xfrm>
              <a:off x="630" y="2781"/>
              <a:ext cx="816" cy="330"/>
            </a:xfrm>
            <a:prstGeom prst="rect">
              <a:avLst/>
            </a:prstGeom>
            <a:noFill/>
            <a:ln w="9525">
              <a:noFill/>
              <a:miter lim="800000"/>
              <a:headEnd/>
              <a:tailEnd/>
            </a:ln>
            <a:effectLst/>
          </p:spPr>
          <p:txBody>
            <a:bodyPr wrap="square">
              <a:spAutoFit/>
            </a:bodyPr>
            <a:lstStyle/>
            <a:p>
              <a:pPr algn="ctr" eaLnBrk="0" fontAlgn="base" hangingPunct="0">
                <a:spcBef>
                  <a:spcPct val="0"/>
                </a:spcBef>
                <a:spcAft>
                  <a:spcPct val="0"/>
                </a:spcAft>
              </a:pPr>
              <a:r>
                <a:rPr lang="en-US" sz="1400" b="1" dirty="0" err="1" smtClean="0">
                  <a:solidFill>
                    <a:schemeClr val="accent4">
                      <a:lumMod val="10000"/>
                    </a:schemeClr>
                  </a:solidFill>
                  <a:latin typeface="Verdana" pitchFamily="34" charset="0"/>
                </a:rPr>
                <a:t>Disordine</a:t>
              </a:r>
              <a:r>
                <a:rPr lang="en-US" sz="1400" b="1" dirty="0" smtClean="0">
                  <a:solidFill>
                    <a:schemeClr val="accent4">
                      <a:lumMod val="10000"/>
                    </a:schemeClr>
                  </a:solidFill>
                  <a:latin typeface="Verdana" pitchFamily="34" charset="0"/>
                </a:rPr>
                <a:t> </a:t>
              </a:r>
              <a:r>
                <a:rPr lang="en-US" sz="1400" b="1" dirty="0" err="1" smtClean="0">
                  <a:solidFill>
                    <a:schemeClr val="accent4">
                      <a:lumMod val="10000"/>
                    </a:schemeClr>
                  </a:solidFill>
                  <a:latin typeface="Verdana" pitchFamily="34" charset="0"/>
                </a:rPr>
                <a:t>elevato</a:t>
              </a:r>
              <a:endParaRPr lang="en-US" sz="1400" b="1" dirty="0" smtClean="0">
                <a:solidFill>
                  <a:schemeClr val="accent4">
                    <a:lumMod val="10000"/>
                  </a:schemeClr>
                </a:solidFill>
                <a:latin typeface="Verdana" pitchFamily="34" charset="0"/>
              </a:endParaRPr>
            </a:p>
          </p:txBody>
        </p:sp>
        <p:sp>
          <p:nvSpPr>
            <p:cNvPr id="15371" name="Oval 1035"/>
            <p:cNvSpPr>
              <a:spLocks noChangeArrowheads="1"/>
            </p:cNvSpPr>
            <p:nvPr/>
          </p:nvSpPr>
          <p:spPr bwMode="auto">
            <a:xfrm>
              <a:off x="678" y="3312"/>
              <a:ext cx="723" cy="694"/>
            </a:xfrm>
            <a:prstGeom prst="ellipse">
              <a:avLst/>
            </a:prstGeom>
            <a:solidFill>
              <a:srgbClr val="92D050"/>
            </a:solidFill>
            <a:ln w="57150">
              <a:solidFill>
                <a:srgbClr val="00B050"/>
              </a:solidFill>
              <a:round/>
              <a:headEnd/>
              <a:tailEnd/>
            </a:ln>
            <a:effectLst/>
          </p:spPr>
          <p:txBody>
            <a:bodyPr wrap="none" anchor="ctr"/>
            <a:lstStyle/>
            <a:p>
              <a:pPr fontAlgn="base">
                <a:spcBef>
                  <a:spcPct val="0"/>
                </a:spcBef>
                <a:spcAft>
                  <a:spcPct val="0"/>
                </a:spcAft>
              </a:pPr>
              <a:endParaRPr lang="it-IT" smtClean="0">
                <a:solidFill>
                  <a:srgbClr val="FFFFFF"/>
                </a:solidFill>
                <a:latin typeface="Arial" charset="0"/>
              </a:endParaRPr>
            </a:p>
          </p:txBody>
        </p:sp>
        <p:sp>
          <p:nvSpPr>
            <p:cNvPr id="15372" name="Text Box 1036"/>
            <p:cNvSpPr txBox="1">
              <a:spLocks noChangeArrowheads="1"/>
            </p:cNvSpPr>
            <p:nvPr/>
          </p:nvSpPr>
          <p:spPr bwMode="auto">
            <a:xfrm>
              <a:off x="630" y="3462"/>
              <a:ext cx="816" cy="330"/>
            </a:xfrm>
            <a:prstGeom prst="rect">
              <a:avLst/>
            </a:prstGeom>
            <a:noFill/>
            <a:ln w="9525">
              <a:noFill/>
              <a:miter lim="800000"/>
              <a:headEnd/>
              <a:tailEnd/>
            </a:ln>
            <a:effectLst/>
          </p:spPr>
          <p:txBody>
            <a:bodyPr wrap="square">
              <a:spAutoFit/>
            </a:bodyPr>
            <a:lstStyle/>
            <a:p>
              <a:pPr algn="ctr" eaLnBrk="0" fontAlgn="base" hangingPunct="0">
                <a:spcBef>
                  <a:spcPct val="0"/>
                </a:spcBef>
                <a:spcAft>
                  <a:spcPct val="0"/>
                </a:spcAft>
              </a:pPr>
              <a:r>
                <a:rPr lang="en-US" sz="1400" b="1" dirty="0" err="1" smtClean="0">
                  <a:solidFill>
                    <a:schemeClr val="accent4">
                      <a:lumMod val="10000"/>
                    </a:schemeClr>
                  </a:solidFill>
                  <a:latin typeface="Verdana" pitchFamily="34" charset="0"/>
                </a:rPr>
                <a:t>Disordine</a:t>
              </a:r>
              <a:r>
                <a:rPr lang="en-US" sz="1400" b="1" dirty="0" smtClean="0">
                  <a:solidFill>
                    <a:schemeClr val="accent4">
                      <a:lumMod val="10000"/>
                    </a:schemeClr>
                  </a:solidFill>
                  <a:latin typeface="Verdana" pitchFamily="34" charset="0"/>
                </a:rPr>
                <a:t> </a:t>
              </a:r>
              <a:r>
                <a:rPr lang="en-US" sz="1400" b="1" dirty="0" err="1" smtClean="0">
                  <a:solidFill>
                    <a:schemeClr val="accent4">
                      <a:lumMod val="10000"/>
                    </a:schemeClr>
                  </a:solidFill>
                  <a:latin typeface="Verdana" pitchFamily="34" charset="0"/>
                </a:rPr>
                <a:t>contenuto</a:t>
              </a:r>
              <a:endParaRPr lang="en-US" sz="1400" b="1" dirty="0" smtClean="0">
                <a:solidFill>
                  <a:schemeClr val="accent4">
                    <a:lumMod val="10000"/>
                  </a:schemeClr>
                </a:solidFill>
                <a:latin typeface="Verdana" pitchFamily="34" charset="0"/>
              </a:endParaRPr>
            </a:p>
          </p:txBody>
        </p:sp>
        <p:sp>
          <p:nvSpPr>
            <p:cNvPr id="15373" name="Text Box 1037"/>
            <p:cNvSpPr txBox="1">
              <a:spLocks noChangeArrowheads="1"/>
            </p:cNvSpPr>
            <p:nvPr/>
          </p:nvSpPr>
          <p:spPr bwMode="auto">
            <a:xfrm>
              <a:off x="2127" y="3416"/>
              <a:ext cx="991" cy="465"/>
            </a:xfrm>
            <a:prstGeom prst="rect">
              <a:avLst/>
            </a:prstGeom>
            <a:solidFill>
              <a:srgbClr val="92D050"/>
            </a:solidFill>
            <a:ln w="9525">
              <a:solidFill>
                <a:srgbClr val="00B050"/>
              </a:solidFill>
              <a:miter lim="800000"/>
              <a:headEnd/>
              <a:tailEnd/>
            </a:ln>
            <a:effectLst>
              <a:outerShdw blurRad="50800" dist="38100" dir="13500000" algn="br" rotWithShape="0">
                <a:prstClr val="black">
                  <a:alpha val="40000"/>
                </a:prstClr>
              </a:outerShdw>
            </a:effectLst>
          </p:spPr>
          <p:txBody>
            <a:bodyPr wrap="square">
              <a:spAutoFit/>
            </a:bodyPr>
            <a:lstStyle/>
            <a:p>
              <a:pPr algn="ctr" eaLnBrk="0" fontAlgn="base" hangingPunct="0">
                <a:spcBef>
                  <a:spcPct val="0"/>
                </a:spcBef>
                <a:spcAft>
                  <a:spcPct val="0"/>
                </a:spcAft>
              </a:pPr>
              <a:r>
                <a:rPr lang="en-US" sz="1400" b="1" dirty="0" err="1" smtClean="0">
                  <a:solidFill>
                    <a:schemeClr val="accent4">
                      <a:lumMod val="10000"/>
                    </a:schemeClr>
                  </a:solidFill>
                  <a:latin typeface="Verdana" pitchFamily="34" charset="0"/>
                </a:rPr>
                <a:t>Diminuzione</a:t>
              </a:r>
              <a:r>
                <a:rPr lang="en-US" sz="1400" b="1" dirty="0" smtClean="0">
                  <a:solidFill>
                    <a:schemeClr val="accent4">
                      <a:lumMod val="10000"/>
                    </a:schemeClr>
                  </a:solidFill>
                  <a:latin typeface="Verdana" pitchFamily="34" charset="0"/>
                </a:rPr>
                <a:t> </a:t>
              </a:r>
              <a:r>
                <a:rPr lang="en-US" sz="1400" b="1" dirty="0" err="1" smtClean="0">
                  <a:solidFill>
                    <a:schemeClr val="accent4">
                      <a:lumMod val="10000"/>
                    </a:schemeClr>
                  </a:solidFill>
                  <a:latin typeface="Verdana" pitchFamily="34" charset="0"/>
                </a:rPr>
                <a:t>della</a:t>
              </a:r>
              <a:r>
                <a:rPr lang="en-US" sz="1400" b="1" dirty="0" smtClean="0">
                  <a:solidFill>
                    <a:schemeClr val="accent4">
                      <a:lumMod val="10000"/>
                    </a:schemeClr>
                  </a:solidFill>
                  <a:latin typeface="Verdana" pitchFamily="34" charset="0"/>
                </a:rPr>
                <a:t> </a:t>
              </a:r>
              <a:r>
                <a:rPr lang="en-US" sz="1400" b="1" dirty="0" err="1" smtClean="0">
                  <a:solidFill>
                    <a:schemeClr val="accent4">
                      <a:lumMod val="10000"/>
                    </a:schemeClr>
                  </a:solidFill>
                  <a:latin typeface="Verdana" pitchFamily="34" charset="0"/>
                </a:rPr>
                <a:t>criminalità</a:t>
              </a:r>
              <a:endParaRPr lang="en-US" sz="1400" b="1" dirty="0" smtClean="0">
                <a:solidFill>
                  <a:schemeClr val="accent4">
                    <a:lumMod val="10000"/>
                  </a:schemeClr>
                </a:solidFill>
                <a:latin typeface="Verdana" pitchFamily="34" charset="0"/>
              </a:endParaRPr>
            </a:p>
          </p:txBody>
        </p:sp>
      </p:grpSp>
      <p:sp>
        <p:nvSpPr>
          <p:cNvPr id="15388" name="Line 1052"/>
          <p:cNvSpPr>
            <a:spLocks noChangeShapeType="1"/>
          </p:cNvSpPr>
          <p:nvPr/>
        </p:nvSpPr>
        <p:spPr bwMode="auto">
          <a:xfrm>
            <a:off x="5076056" y="4149080"/>
            <a:ext cx="1080120" cy="72008"/>
          </a:xfrm>
          <a:prstGeom prst="line">
            <a:avLst/>
          </a:prstGeom>
          <a:noFill/>
          <a:ln w="76200">
            <a:solidFill>
              <a:srgbClr val="FFC000"/>
            </a:solidFill>
            <a:round/>
            <a:headEnd/>
            <a:tailEnd type="triangle" w="med" len="med"/>
          </a:ln>
          <a:effectLst/>
        </p:spPr>
        <p:txBody>
          <a:bodyPr/>
          <a:lstStyle/>
          <a:p>
            <a:pPr fontAlgn="base">
              <a:spcBef>
                <a:spcPct val="0"/>
              </a:spcBef>
              <a:spcAft>
                <a:spcPct val="0"/>
              </a:spcAft>
            </a:pPr>
            <a:endParaRPr lang="it-IT" smtClean="0">
              <a:solidFill>
                <a:srgbClr val="FFFFFF"/>
              </a:solidFill>
              <a:latin typeface="Arial" charset="0"/>
            </a:endParaRPr>
          </a:p>
        </p:txBody>
      </p:sp>
      <p:sp>
        <p:nvSpPr>
          <p:cNvPr id="15391" name="Line 1055"/>
          <p:cNvSpPr>
            <a:spLocks noChangeShapeType="1"/>
          </p:cNvSpPr>
          <p:nvPr/>
        </p:nvSpPr>
        <p:spPr bwMode="auto">
          <a:xfrm flipV="1">
            <a:off x="5004048" y="5229200"/>
            <a:ext cx="1152128" cy="164232"/>
          </a:xfrm>
          <a:prstGeom prst="line">
            <a:avLst/>
          </a:prstGeom>
          <a:noFill/>
          <a:ln w="76200">
            <a:solidFill>
              <a:srgbClr val="00B050"/>
            </a:solidFill>
            <a:round/>
            <a:headEnd/>
            <a:tailEnd type="triangle" w="med" len="med"/>
          </a:ln>
          <a:effectLst/>
        </p:spPr>
        <p:txBody>
          <a:bodyPr/>
          <a:lstStyle/>
          <a:p>
            <a:pPr fontAlgn="base">
              <a:spcBef>
                <a:spcPct val="0"/>
              </a:spcBef>
              <a:spcAft>
                <a:spcPct val="0"/>
              </a:spcAft>
            </a:pPr>
            <a:endParaRPr lang="it-IT" smtClean="0">
              <a:solidFill>
                <a:srgbClr val="FFFFFF"/>
              </a:solidFill>
              <a:latin typeface="Arial" charset="0"/>
            </a:endParaRPr>
          </a:p>
        </p:txBody>
      </p:sp>
      <p:sp>
        <p:nvSpPr>
          <p:cNvPr id="16" name="Segnaposto numero diapositiva 12"/>
          <p:cNvSpPr>
            <a:spLocks noGrp="1"/>
          </p:cNvSpPr>
          <p:nvPr>
            <p:ph type="sldNum" sz="quarter" idx="10"/>
          </p:nvPr>
        </p:nvSpPr>
        <p:spPr>
          <a:xfrm>
            <a:off x="8320239" y="5805264"/>
            <a:ext cx="823761" cy="360040"/>
          </a:xfrm>
        </p:spPr>
        <p:txBody>
          <a:bodyPr/>
          <a:lstStyle/>
          <a:p>
            <a:fld id="{25B1BEC0-A0A9-49AB-8D0A-BE2D34DF3DF6}" type="slidenum">
              <a:rPr lang="it-IT" smtClean="0">
                <a:solidFill>
                  <a:schemeClr val="tx1">
                    <a:lumMod val="95000"/>
                  </a:schemeClr>
                </a:solidFill>
                <a:latin typeface="Calibri" pitchFamily="34" charset="0"/>
                <a:cs typeface="Calibri" pitchFamily="34" charset="0"/>
              </a:rPr>
              <a:pPr/>
              <a:t>43</a:t>
            </a:fld>
            <a:endParaRPr lang="it-IT" dirty="0" smtClean="0">
              <a:solidFill>
                <a:schemeClr val="tx1">
                  <a:lumMod val="95000"/>
                </a:schemeClr>
              </a:solidFill>
              <a:latin typeface="Calibri" pitchFamily="34" charset="0"/>
              <a:cs typeface="Calibri" pitchFamily="34" charset="0"/>
            </a:endParaRPr>
          </a:p>
        </p:txBody>
      </p:sp>
      <p:sp>
        <p:nvSpPr>
          <p:cNvPr id="17" name="Rettangolo 16"/>
          <p:cNvSpPr/>
          <p:nvPr/>
        </p:nvSpPr>
        <p:spPr>
          <a:xfrm>
            <a:off x="2627784" y="620688"/>
            <a:ext cx="4896544" cy="720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CasellaDiTesto 17"/>
          <p:cNvSpPr txBox="1"/>
          <p:nvPr/>
        </p:nvSpPr>
        <p:spPr>
          <a:xfrm>
            <a:off x="2627784" y="1052736"/>
            <a:ext cx="5760640" cy="523220"/>
          </a:xfrm>
          <a:prstGeom prst="rect">
            <a:avLst/>
          </a:prstGeom>
          <a:noFill/>
        </p:spPr>
        <p:txBody>
          <a:bodyPr wrap="square" rtlCol="0">
            <a:spAutoFit/>
          </a:bodyPr>
          <a:lstStyle/>
          <a:p>
            <a:pPr algn="ctr"/>
            <a:r>
              <a:rPr lang="it-IT" sz="2800" b="1" dirty="0" smtClean="0">
                <a:solidFill>
                  <a:schemeClr val="accent2">
                    <a:lumMod val="75000"/>
                  </a:schemeClr>
                </a:solidFill>
              </a:rPr>
              <a:t>Teoria della </a:t>
            </a:r>
            <a:r>
              <a:rPr lang="it-IT" sz="2800" b="1" i="1" dirty="0" err="1" smtClean="0">
                <a:solidFill>
                  <a:schemeClr val="accent2">
                    <a:lumMod val="75000"/>
                  </a:schemeClr>
                </a:solidFill>
              </a:rPr>
              <a:t>broken</a:t>
            </a:r>
            <a:r>
              <a:rPr lang="it-IT" sz="2800" b="1" i="1" dirty="0" smtClean="0">
                <a:solidFill>
                  <a:schemeClr val="accent2">
                    <a:lumMod val="75000"/>
                  </a:schemeClr>
                </a:solidFill>
              </a:rPr>
              <a:t> </a:t>
            </a:r>
            <a:r>
              <a:rPr lang="it-IT" sz="2800" b="1" i="1" dirty="0" err="1" smtClean="0">
                <a:solidFill>
                  <a:schemeClr val="accent2">
                    <a:lumMod val="75000"/>
                  </a:schemeClr>
                </a:solidFill>
              </a:rPr>
              <a:t>window</a:t>
            </a:r>
            <a:endParaRPr lang="it-IT" sz="2800" b="1" i="1" dirty="0" smtClean="0">
              <a:solidFill>
                <a:schemeClr val="accent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2627784" y="1484784"/>
            <a:ext cx="5793431" cy="4586064"/>
          </a:xfrm>
          <a:ln/>
        </p:spPr>
        <p:txBody>
          <a:bodyPr/>
          <a:lstStyle/>
          <a:p>
            <a:pPr marL="190500" indent="0" algn="just"/>
            <a:endParaRPr lang="it-IT" sz="900" dirty="0" smtClean="0"/>
          </a:p>
          <a:p>
            <a:pPr marL="190500" indent="0" algn="just"/>
            <a:r>
              <a:rPr lang="it-IT" dirty="0" smtClean="0">
                <a:latin typeface="Calibri" pitchFamily="34" charset="0"/>
                <a:cs typeface="Calibri" pitchFamily="34" charset="0"/>
              </a:rPr>
              <a:t>Le </a:t>
            </a:r>
            <a:r>
              <a:rPr lang="it-IT" dirty="0">
                <a:latin typeface="Calibri" pitchFamily="34" charset="0"/>
                <a:cs typeface="Calibri" pitchFamily="34" charset="0"/>
              </a:rPr>
              <a:t>ricerche empiriche hanno viceversa dimostrato che l’effetto prodotto dal disordine sociale è opposto a quello atteso:</a:t>
            </a:r>
          </a:p>
          <a:p>
            <a:pPr marL="190500" indent="0" algn="just"/>
            <a:endParaRPr lang="it-IT" sz="1800" dirty="0">
              <a:latin typeface="Calibri" pitchFamily="34" charset="0"/>
              <a:cs typeface="Calibri" pitchFamily="34" charset="0"/>
            </a:endParaRPr>
          </a:p>
          <a:p>
            <a:pPr marL="190500" indent="0"/>
            <a:r>
              <a:rPr lang="it-IT" sz="2800" i="1" dirty="0">
                <a:latin typeface="Calibri" pitchFamily="34" charset="0"/>
                <a:cs typeface="Calibri" pitchFamily="34" charset="0"/>
              </a:rPr>
              <a:t>il disordine è associato a piccole, ma statisticamente significative, </a:t>
            </a:r>
            <a:r>
              <a:rPr lang="it-IT" sz="2800" i="1" u="sng" dirty="0">
                <a:solidFill>
                  <a:srgbClr val="FF0000"/>
                </a:solidFill>
                <a:effectLst>
                  <a:outerShdw blurRad="38100" dist="38100" dir="2700000" algn="tl">
                    <a:srgbClr val="C0C0C0"/>
                  </a:outerShdw>
                </a:effectLst>
                <a:latin typeface="Calibri" pitchFamily="34" charset="0"/>
                <a:cs typeface="Calibri" pitchFamily="34" charset="0"/>
              </a:rPr>
              <a:t>diminuzioni</a:t>
            </a:r>
            <a:r>
              <a:rPr lang="it-IT" sz="2800" i="1" dirty="0">
                <a:latin typeface="Calibri" pitchFamily="34" charset="0"/>
                <a:cs typeface="Calibri" pitchFamily="34" charset="0"/>
              </a:rPr>
              <a:t> della probabilità che un’area geografica risulti caratterizzata dalla commissione di un maggior numero di reati violenti</a:t>
            </a:r>
          </a:p>
        </p:txBody>
      </p:sp>
      <p:sp>
        <p:nvSpPr>
          <p:cNvPr id="4" name="Segnaposto numero diapositiva 12"/>
          <p:cNvSpPr>
            <a:spLocks noGrp="1"/>
          </p:cNvSpPr>
          <p:nvPr>
            <p:ph type="sldNum" sz="quarter" idx="10"/>
          </p:nvPr>
        </p:nvSpPr>
        <p:spPr>
          <a:xfrm>
            <a:off x="8320239" y="5805264"/>
            <a:ext cx="823761" cy="360040"/>
          </a:xfrm>
        </p:spPr>
        <p:txBody>
          <a:bodyPr/>
          <a:lstStyle/>
          <a:p>
            <a:fld id="{25B1BEC0-A0A9-49AB-8D0A-BE2D34DF3DF6}" type="slidenum">
              <a:rPr lang="it-IT" smtClean="0">
                <a:solidFill>
                  <a:schemeClr val="tx1">
                    <a:lumMod val="95000"/>
                  </a:schemeClr>
                </a:solidFill>
                <a:latin typeface="Calibri" pitchFamily="34" charset="0"/>
                <a:cs typeface="Calibri" pitchFamily="34" charset="0"/>
              </a:rPr>
              <a:pPr/>
              <a:t>44</a:t>
            </a:fld>
            <a:endParaRPr lang="it-IT" dirty="0">
              <a:solidFill>
                <a:schemeClr val="tx1">
                  <a:lumMod val="95000"/>
                </a:schemeClr>
              </a:solidFill>
              <a:latin typeface="Calibri" pitchFamily="34" charset="0"/>
              <a:cs typeface="Calibri" pitchFamily="34" charset="0"/>
            </a:endParaRPr>
          </a:p>
        </p:txBody>
      </p:sp>
      <p:sp>
        <p:nvSpPr>
          <p:cNvPr id="5" name="Rettangolo 4"/>
          <p:cNvSpPr/>
          <p:nvPr/>
        </p:nvSpPr>
        <p:spPr>
          <a:xfrm>
            <a:off x="2627784" y="620688"/>
            <a:ext cx="4896544" cy="720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p:cNvSpPr txBox="1"/>
          <p:nvPr/>
        </p:nvSpPr>
        <p:spPr>
          <a:xfrm>
            <a:off x="2699792" y="836712"/>
            <a:ext cx="5760640" cy="523220"/>
          </a:xfrm>
          <a:prstGeom prst="rect">
            <a:avLst/>
          </a:prstGeom>
          <a:noFill/>
        </p:spPr>
        <p:txBody>
          <a:bodyPr wrap="square" rtlCol="0">
            <a:spAutoFit/>
          </a:bodyPr>
          <a:lstStyle/>
          <a:p>
            <a:pPr algn="ctr"/>
            <a:r>
              <a:rPr lang="it-IT" sz="2800" b="1" dirty="0" smtClean="0">
                <a:solidFill>
                  <a:schemeClr val="accent2">
                    <a:lumMod val="75000"/>
                  </a:schemeClr>
                </a:solidFill>
              </a:rPr>
              <a:t>Teoria della </a:t>
            </a:r>
            <a:r>
              <a:rPr lang="it-IT" sz="2800" b="1" i="1" dirty="0" err="1" smtClean="0">
                <a:solidFill>
                  <a:schemeClr val="accent2">
                    <a:lumMod val="75000"/>
                  </a:schemeClr>
                </a:solidFill>
              </a:rPr>
              <a:t>broken</a:t>
            </a:r>
            <a:r>
              <a:rPr lang="it-IT" sz="2800" b="1" i="1" dirty="0" smtClean="0">
                <a:solidFill>
                  <a:schemeClr val="accent2">
                    <a:lumMod val="75000"/>
                  </a:schemeClr>
                </a:solidFill>
              </a:rPr>
              <a:t> </a:t>
            </a:r>
            <a:r>
              <a:rPr lang="it-IT" sz="2800" b="1" i="1" dirty="0" err="1" smtClean="0">
                <a:solidFill>
                  <a:schemeClr val="accent2">
                    <a:lumMod val="75000"/>
                  </a:schemeClr>
                </a:solidFill>
              </a:rPr>
              <a:t>window</a:t>
            </a:r>
            <a:endParaRPr lang="it-IT" sz="2800" b="1" i="1" dirty="0" smtClean="0">
              <a:solidFill>
                <a:schemeClr val="accent2">
                  <a:lumMod val="75000"/>
                </a:schemeClr>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2"/>
          </p:nvPr>
        </p:nvSpPr>
        <p:spPr/>
        <p:txBody>
          <a:bodyPr/>
          <a:lstStyle/>
          <a:p>
            <a:fld id="{0A777765-E977-4C52-9733-D7F4F98F35FA}" type="slidenum">
              <a:rPr lang="it-IT" smtClean="0"/>
              <a:pPr/>
              <a:t>45</a:t>
            </a:fld>
            <a:endParaRPr lang="it-IT" dirty="0"/>
          </a:p>
        </p:txBody>
      </p:sp>
      <p:pic>
        <p:nvPicPr>
          <p:cNvPr id="1026" name="Picture 2"/>
          <p:cNvPicPr>
            <a:picLocks noChangeAspect="1" noChangeArrowheads="1"/>
          </p:cNvPicPr>
          <p:nvPr/>
        </p:nvPicPr>
        <p:blipFill>
          <a:blip r:embed="rId2" cstate="print"/>
          <a:srcRect/>
          <a:stretch>
            <a:fillRect/>
          </a:stretch>
        </p:blipFill>
        <p:spPr bwMode="auto">
          <a:xfrm>
            <a:off x="323528" y="1628800"/>
            <a:ext cx="6056739" cy="4176464"/>
          </a:xfrm>
          <a:prstGeom prst="rect">
            <a:avLst/>
          </a:prstGeom>
          <a:noFill/>
          <a:ln w="9525">
            <a:noFill/>
            <a:miter lim="800000"/>
            <a:headEnd/>
            <a:tailEnd/>
          </a:ln>
        </p:spPr>
      </p:pic>
      <p:sp>
        <p:nvSpPr>
          <p:cNvPr id="5" name="Rettangolo 4"/>
          <p:cNvSpPr/>
          <p:nvPr/>
        </p:nvSpPr>
        <p:spPr>
          <a:xfrm>
            <a:off x="251520" y="908720"/>
            <a:ext cx="8568952" cy="400110"/>
          </a:xfrm>
          <a:prstGeom prst="rect">
            <a:avLst/>
          </a:prstGeom>
        </p:spPr>
        <p:txBody>
          <a:bodyPr wrap="square">
            <a:spAutoFit/>
          </a:bodyPr>
          <a:lstStyle/>
          <a:p>
            <a:pPr algn="just"/>
            <a:r>
              <a:rPr lang="it-IT" sz="2000" dirty="0" err="1" smtClean="0">
                <a:latin typeface="Eras Medium ITC" pitchFamily="34" charset="0"/>
              </a:rPr>
              <a:t>Kees</a:t>
            </a:r>
            <a:r>
              <a:rPr lang="it-IT" sz="2000" dirty="0" smtClean="0">
                <a:latin typeface="Eras Medium ITC" pitchFamily="34" charset="0"/>
              </a:rPr>
              <a:t> </a:t>
            </a:r>
            <a:r>
              <a:rPr lang="it-IT" sz="2000" dirty="0" err="1" smtClean="0">
                <a:latin typeface="Eras Medium ITC" pitchFamily="34" charset="0"/>
              </a:rPr>
              <a:t>Keizer</a:t>
            </a:r>
            <a:r>
              <a:rPr lang="it-IT" sz="2000" dirty="0" smtClean="0">
                <a:latin typeface="Eras Medium ITC" pitchFamily="34" charset="0"/>
              </a:rPr>
              <a:t>, </a:t>
            </a:r>
            <a:r>
              <a:rPr lang="it-IT" sz="2000" dirty="0" err="1" smtClean="0">
                <a:latin typeface="Eras Medium ITC" pitchFamily="34" charset="0"/>
              </a:rPr>
              <a:t>et</a:t>
            </a:r>
            <a:r>
              <a:rPr lang="it-IT" sz="2000" dirty="0" smtClean="0">
                <a:latin typeface="Eras Medium ITC" pitchFamily="34" charset="0"/>
              </a:rPr>
              <a:t> al., “The </a:t>
            </a:r>
            <a:r>
              <a:rPr lang="it-IT" sz="2000" dirty="0" err="1" smtClean="0">
                <a:latin typeface="Eras Medium ITC" pitchFamily="34" charset="0"/>
              </a:rPr>
              <a:t>Spreading</a:t>
            </a:r>
            <a:r>
              <a:rPr lang="it-IT" sz="2000" dirty="0" smtClean="0">
                <a:latin typeface="Eras Medium ITC" pitchFamily="34" charset="0"/>
              </a:rPr>
              <a:t> </a:t>
            </a:r>
            <a:r>
              <a:rPr lang="it-IT" sz="2000" dirty="0" err="1" smtClean="0">
                <a:latin typeface="Eras Medium ITC" pitchFamily="34" charset="0"/>
              </a:rPr>
              <a:t>of</a:t>
            </a:r>
            <a:r>
              <a:rPr lang="it-IT" sz="2000" dirty="0" smtClean="0">
                <a:latin typeface="Eras Medium ITC" pitchFamily="34" charset="0"/>
              </a:rPr>
              <a:t> </a:t>
            </a:r>
            <a:r>
              <a:rPr lang="it-IT" sz="2000" dirty="0" err="1" smtClean="0">
                <a:latin typeface="Eras Medium ITC" pitchFamily="34" charset="0"/>
              </a:rPr>
              <a:t>Disorder</a:t>
            </a:r>
            <a:r>
              <a:rPr lang="it-IT" sz="2000" dirty="0" smtClean="0">
                <a:latin typeface="Eras Medium ITC" pitchFamily="34" charset="0"/>
              </a:rPr>
              <a:t>”, </a:t>
            </a:r>
            <a:r>
              <a:rPr lang="it-IT" sz="2000" b="1" i="1" dirty="0" smtClean="0">
                <a:effectLst>
                  <a:outerShdw blurRad="38100" dist="38100" dir="2700000" algn="tl">
                    <a:srgbClr val="000000">
                      <a:alpha val="43137"/>
                    </a:srgbClr>
                  </a:outerShdw>
                </a:effectLst>
                <a:latin typeface="Eras Medium ITC" pitchFamily="34" charset="0"/>
              </a:rPr>
              <a:t>Science</a:t>
            </a:r>
            <a:r>
              <a:rPr lang="it-IT" sz="2000" dirty="0" smtClean="0">
                <a:latin typeface="Eras Medium ITC" pitchFamily="34" charset="0"/>
              </a:rPr>
              <a:t>, 322, 1681 (2008)</a:t>
            </a:r>
          </a:p>
        </p:txBody>
      </p:sp>
      <p:sp>
        <p:nvSpPr>
          <p:cNvPr id="8" name="CasellaDiTesto 7"/>
          <p:cNvSpPr txBox="1"/>
          <p:nvPr/>
        </p:nvSpPr>
        <p:spPr>
          <a:xfrm>
            <a:off x="6444208" y="1628801"/>
            <a:ext cx="2088232" cy="4093428"/>
          </a:xfrm>
          <a:prstGeom prst="rect">
            <a:avLst/>
          </a:prstGeom>
          <a:solidFill>
            <a:schemeClr val="bg1"/>
          </a:solidFill>
        </p:spPr>
        <p:txBody>
          <a:bodyPr wrap="square" rtlCol="0">
            <a:spAutoFit/>
          </a:bodyPr>
          <a:lstStyle/>
          <a:p>
            <a:r>
              <a:rPr lang="it-IT" sz="2000" dirty="0" smtClean="0">
                <a:latin typeface="Eras Medium ITC" pitchFamily="34" charset="0"/>
              </a:rPr>
              <a:t>L’inclinazione a trasgredire aumenta quando sperimentiamo ripetutamente l’infrazione di divieti</a:t>
            </a:r>
          </a:p>
          <a:p>
            <a:r>
              <a:rPr lang="it-IT" sz="2000" dirty="0" smtClean="0">
                <a:latin typeface="Eras Medium ITC" pitchFamily="34" charset="0"/>
              </a:rPr>
              <a:t>(giustificazione delle politiche di tolleranza zero verso la micro-criminalità)</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46</a:t>
            </a:fld>
            <a:endParaRPr lang="it-IT" dirty="0"/>
          </a:p>
        </p:txBody>
      </p:sp>
      <p:pic>
        <p:nvPicPr>
          <p:cNvPr id="1026" name="Picture 2" descr="http://t0.gstatic.com/images?q=tbn:ANd9GcS_6ZsTYyXivFkY3t-_B-av_OFp2ZHxjRKyojsZ3TsMfbq9zIG4"/>
          <p:cNvPicPr>
            <a:picLocks noChangeAspect="1" noChangeArrowheads="1"/>
          </p:cNvPicPr>
          <p:nvPr/>
        </p:nvPicPr>
        <p:blipFill>
          <a:blip r:embed="rId2" cstate="print"/>
          <a:srcRect/>
          <a:stretch>
            <a:fillRect/>
          </a:stretch>
        </p:blipFill>
        <p:spPr bwMode="auto">
          <a:xfrm>
            <a:off x="251520" y="764704"/>
            <a:ext cx="4762511" cy="2952328"/>
          </a:xfrm>
          <a:prstGeom prst="rect">
            <a:avLst/>
          </a:prstGeom>
          <a:noFill/>
        </p:spPr>
      </p:pic>
      <p:pic>
        <p:nvPicPr>
          <p:cNvPr id="1030" name="Picture 6" descr="http://t3.gstatic.com/images?q=tbn:ANd9GcQSJBl3m9Dr9daFx4H9KX4VRjkQkKrw6bCKdKOgTBegTzOcKa0P"/>
          <p:cNvPicPr>
            <a:picLocks noChangeAspect="1" noChangeArrowheads="1"/>
          </p:cNvPicPr>
          <p:nvPr/>
        </p:nvPicPr>
        <p:blipFill>
          <a:blip r:embed="rId3" cstate="print"/>
          <a:srcRect/>
          <a:stretch>
            <a:fillRect/>
          </a:stretch>
        </p:blipFill>
        <p:spPr bwMode="auto">
          <a:xfrm>
            <a:off x="3995936" y="2996952"/>
            <a:ext cx="4362373" cy="3024336"/>
          </a:xfrm>
          <a:prstGeom prst="rect">
            <a:avLst/>
          </a:prstGeom>
          <a:noFill/>
        </p:spPr>
      </p:pic>
      <p:sp>
        <p:nvSpPr>
          <p:cNvPr id="6" name="CasellaDiTesto 5"/>
          <p:cNvSpPr txBox="1"/>
          <p:nvPr/>
        </p:nvSpPr>
        <p:spPr>
          <a:xfrm>
            <a:off x="5220072" y="1268760"/>
            <a:ext cx="3096344" cy="1200329"/>
          </a:xfrm>
          <a:prstGeom prst="rect">
            <a:avLst/>
          </a:prstGeom>
          <a:noFill/>
        </p:spPr>
        <p:txBody>
          <a:bodyPr wrap="square" rtlCol="0">
            <a:spAutoFit/>
          </a:bodyPr>
          <a:lstStyle/>
          <a:p>
            <a:pPr algn="just"/>
            <a:r>
              <a:rPr lang="it-IT" sz="3600" i="1" dirty="0" smtClean="0"/>
              <a:t>The spread </a:t>
            </a:r>
            <a:r>
              <a:rPr lang="it-IT" sz="3600" i="1" dirty="0" err="1" smtClean="0"/>
              <a:t>of</a:t>
            </a:r>
            <a:r>
              <a:rPr lang="it-IT" sz="3600" i="1" dirty="0" smtClean="0"/>
              <a:t> </a:t>
            </a:r>
            <a:r>
              <a:rPr lang="it-IT" sz="3600" i="1" dirty="0" err="1" smtClean="0"/>
              <a:t>disorder</a:t>
            </a:r>
            <a:endParaRPr lang="it-IT" sz="3600" i="1" dirty="0" smtClean="0"/>
          </a:p>
        </p:txBody>
      </p:sp>
      <p:sp>
        <p:nvSpPr>
          <p:cNvPr id="7" name="CasellaDiTesto 6"/>
          <p:cNvSpPr txBox="1"/>
          <p:nvPr/>
        </p:nvSpPr>
        <p:spPr>
          <a:xfrm>
            <a:off x="395536" y="4077072"/>
            <a:ext cx="3384376" cy="1631216"/>
          </a:xfrm>
          <a:prstGeom prst="rect">
            <a:avLst/>
          </a:prstGeom>
          <a:noFill/>
        </p:spPr>
        <p:txBody>
          <a:bodyPr wrap="square" rtlCol="0">
            <a:spAutoFit/>
          </a:bodyPr>
          <a:lstStyle/>
          <a:p>
            <a:pPr algn="just"/>
            <a:r>
              <a:rPr lang="it-IT" sz="2000" dirty="0" smtClean="0"/>
              <a:t>Secondo la teoria della </a:t>
            </a:r>
            <a:r>
              <a:rPr lang="it-IT" sz="2000" i="1" dirty="0" err="1" smtClean="0"/>
              <a:t>broken</a:t>
            </a:r>
            <a:r>
              <a:rPr lang="it-IT" sz="2000" i="1" dirty="0" smtClean="0"/>
              <a:t> </a:t>
            </a:r>
            <a:r>
              <a:rPr lang="it-IT" sz="2000" i="1" dirty="0" err="1" smtClean="0"/>
              <a:t>window</a:t>
            </a:r>
            <a:r>
              <a:rPr lang="it-IT" sz="2000" i="1" dirty="0" smtClean="0"/>
              <a:t> </a:t>
            </a:r>
            <a:r>
              <a:rPr lang="it-IT" sz="2000" dirty="0" smtClean="0"/>
              <a:t>la rimozione dei segni di disordine determina la riduzione delle inciviltà e dei tassi di microcriminalità</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47</a:t>
            </a:fld>
            <a:endParaRPr lang="it-IT" dirty="0"/>
          </a:p>
        </p:txBody>
      </p:sp>
      <p:sp>
        <p:nvSpPr>
          <p:cNvPr id="102402" name="AutoShape 2" descr="data:image/jpg;base64,/9j/4AAQSkZJRgABAQAAAQABAAD/2wCEAAkGBhMSEBQUERQWFBUVGBwWGBgXFxcXGhkbHBgVHBkWHBoYHCYeHB8kHBQeIC8gLycpLCwsFh4xNTAqNSYsLCkBCQoKDgwOGg8PGCwgHCQsNTIsKSksLCwpKSkpNS0sNSksKSwsLC4sLCw1KiwsNS02KSkpKiosLCwsLCwsLCwpKf/AABEIAGsAUAMBIgACEQEDEQH/xAAcAAACAwEBAQEAAAAAAAAAAAAFBgMEBwIBCAD/xAA6EAABAgQDBAgFAgUFAAAAAAABAhEAAwQhBRIxBiJBcRMyUWGBkaHBByNCsdFy8BQWJFLxM2KC0uH/xAAZAQADAQEBAAAAAAAAAAAAAAACAwQBBQD/xAAjEQACAgICAQQDAAAAAAAAAAAAAQIRAxIhMUEEE1FxMoGR/9oADAMBAAIRAxEAPwBTnGxiiHeLk2KvGJGeQTp1MI7Wskh28IqSOcWUEvfzgkYGqNQCbPEZLq0ESyU7voOUQrWApoYAWVq3Tpp2faIKdd2MSpBIsCeQf7RDLlqB3g1+No2uTwJxQfMNorDlF7E5TqsX5RVTJiebpjIrg7mYdMCSopISCz/vWBxTeP1FtEpcx55KgbB+qOFxDBgex9RVzjLQAkJupZO6kcD2l+Ah88VfiCnXYHlo0idKo0rFdlJFJSKkywJk6YN+arK6Uv8AS9kubAa6xn9R0CAq6lEFrEXMZ7cjFKyzQzCWAuTa/wD7AfFZ46Y3Nhl3XYkG7NqxtDAnCl01P/Fz5REtJGTM4dRsCE8Bd8xueAhZmbQSz1UBPL86wyEWma1wfqOsmzJyZUh0qVqVqKEgcSTwAhl/lRi82tlNxyhSj6lorYNSJXJK1KKCbhIlu4A1KiQ0KVVXTlqUAo5QWF4ov5FVbNTq67DwhIWkKypAdgklhq7iFbEMRon3CpPdmze3vCmKBSg5VrzMSpw9PEk+kKkoy7QSqPkgSCpajLQ9zc87Q14FtHUyEZ5KwmYgZFpO8Fy33SW4pJbkYFSqctvEchZPlFincKGUa2YDV7NbthXvU6QbhaPcQr6mpWpap28tgwSRbRg/7MaN8P8A4dpklM+rTmmBsko3EoHRauClnXsTz0rbP7F9FVSEzbrSkzljggOEy083cn9IjSsln8DyOv5iiKdcnkl0CfiFh6ZuHz3TmYJWR3IUDbweMWRhsuaCmUN2zlgCNHH77Y3utQDTzkq06NYPLKbx8v0mIXbMUE8Rx5+UZqvIHN0aXh2HTSlfRZhLShlpQCVL/tli1gWv3CFLG8GnoQZkynVJBUXdBSL38ot4ft5V0cgpQsHMp3YObcT4RHhnxVqhMPTnpparKQveSR2MbRrZ7UCyVslLvqfaOVqc2cDnDTj2AyZlOmsogRIKiFoLnolsCw7Ul/DSFhQOg1gegfI9jZMFRXOUmWCXyIu3c5gpQ4JJACkoKUOBnOqiXAAPeQzwr/zCFzEJmryyyoBZSLhL3bwjYcUwyXPphLlkJTlHRLToABu+H+YGWJRhUEHjk1K5C3s7iqf4yf0xylQlS5eY3AZRA9deUPYTGRUVIZdRUGrspKUqfXKHULfmNA2dxwLAlqO9ldL6lP5g8OPIsScx+TXbWPLXfx+ibamrEqhqVEt8tSR/z3R6qMfPFdhEtMolLgpvzjW/jHiQFOinBus51ck9Ued/CMqqZjylg6gMfY+IhGRvbgzWlb8lGeh5SQpTXN2eB82SUlwyoOyUBQCTxTAGrkZFFLmx1hmyboVXkZcG2rnpo10gyiXMdyo9V1JUpm7cojmnkIChlUVq4nQCFynDnU+UNNFJyJA174DNPWJsY2zinpki7X7TeHvYjbXov6eeflnqKP0Hs/SfSEVCrRz0sTwySjKw6Rqu0OHBU+SS2VbynN0k9eVm7syW8YWKSonSaxSpxCZks/V9XcluEVMN2lKpBp5quwyln6FJLpc9j2fvhg2gXKqKOVUq64bIRxJcKQeRB8oulJTjuvA7BKSftrz/AEW9rMW/iqmZMLhLZU8bJDfk+MK1csZUkaLGU+DEesG5tP8AL1YrBb7P5v5QuYhKWlKRYFyCz8NIlxrZ89h+rcVkaXS4CNLUoGXKCpWjRzW9EoaZT/uBisnEJqQFZUbrfTe0SzdoUqAzID8YscKOdspdHtMmSOfn9oNU1PnlvcZRYkNmPEQKk7Qyk9WUH7yY7XtAuYwsziwgZxTXJ5Noia0cFbaR0Un2jggxzaKDpJNoOUiJipKJIOYKWVoTaxUw9iYBoGl4adnqLMc2YNKAmF+IChbnwglfSLPRNLJs/CKk2RMBAIO46NOwl/UmBuI0KlFOVJUbuAHs2toLU1YJiibuCXBJ4kl+R9o9pSOmSGNwSLkXswDcTFWNayTI/UvecrFmfM6OYrMGdlMe0WOvnHRkyJw/tV2i3ppBb4hpGaW7k5AS+pubEjut4Qn9GRdCg3efSOk8q6kjmxwt8xdUXqjA1pDp3x2j8R7hiSVANfs42EeUdfMSCWcDvf7QUosSQogsM3b94XLHCSerDjPInUlZGQXLxEoOYnXoe6IxrHHZcjqVYj3glImsgtrow0Z/W8DDpF+hNk/qjEU+nnpkTK8yWpExg54o4Ag3Uj3EGMAqUmYDZNjYm/eHPGIcWU8tSjqkuD2EER7go/qkhgRMlqzAgF20iyC5RG3dsl29SlXRpbeyFT917ekZ9nb96w/7XqedKe/y/wDtGfr184pnxX0IxPv7PHy7ySw9R3QWw9BmJKlMSNHHuIESesRwaGHAv9LxMInJpWh9Wf/Z"/>
          <p:cNvSpPr>
            <a:spLocks noChangeAspect="1" noChangeArrowheads="1"/>
          </p:cNvSpPr>
          <p:nvPr/>
        </p:nvSpPr>
        <p:spPr bwMode="auto">
          <a:xfrm>
            <a:off x="76200" y="-487363"/>
            <a:ext cx="762000" cy="1019176"/>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6" name="CasellaDiTesto 5"/>
          <p:cNvSpPr txBox="1"/>
          <p:nvPr/>
        </p:nvSpPr>
        <p:spPr>
          <a:xfrm>
            <a:off x="5580112" y="1196752"/>
            <a:ext cx="3096344" cy="1200329"/>
          </a:xfrm>
          <a:prstGeom prst="rect">
            <a:avLst/>
          </a:prstGeom>
          <a:noFill/>
        </p:spPr>
        <p:txBody>
          <a:bodyPr wrap="square" rtlCol="0">
            <a:spAutoFit/>
          </a:bodyPr>
          <a:lstStyle/>
          <a:p>
            <a:pPr algn="just"/>
            <a:r>
              <a:rPr lang="it-IT" sz="3600" i="1" dirty="0" smtClean="0"/>
              <a:t>The spread </a:t>
            </a:r>
            <a:r>
              <a:rPr lang="it-IT" sz="3600" i="1" dirty="0" err="1" smtClean="0"/>
              <a:t>of</a:t>
            </a:r>
            <a:r>
              <a:rPr lang="it-IT" sz="3600" i="1" dirty="0" smtClean="0"/>
              <a:t> </a:t>
            </a:r>
            <a:r>
              <a:rPr lang="it-IT" sz="3600" i="1" dirty="0" err="1" smtClean="0"/>
              <a:t>disorder</a:t>
            </a:r>
            <a:endParaRPr lang="it-IT" sz="3600" i="1" dirty="0" smtClean="0"/>
          </a:p>
        </p:txBody>
      </p:sp>
      <p:sp>
        <p:nvSpPr>
          <p:cNvPr id="7" name="CasellaDiTesto 6"/>
          <p:cNvSpPr txBox="1"/>
          <p:nvPr/>
        </p:nvSpPr>
        <p:spPr>
          <a:xfrm>
            <a:off x="5652120" y="2492896"/>
            <a:ext cx="3024336" cy="2677656"/>
          </a:xfrm>
          <a:prstGeom prst="rect">
            <a:avLst/>
          </a:prstGeom>
          <a:noFill/>
        </p:spPr>
        <p:txBody>
          <a:bodyPr wrap="square" rtlCol="0">
            <a:spAutoFit/>
          </a:bodyPr>
          <a:lstStyle/>
          <a:p>
            <a:r>
              <a:rPr lang="it-IT" sz="2400" dirty="0" smtClean="0"/>
              <a:t>La teoria della </a:t>
            </a:r>
            <a:r>
              <a:rPr lang="it-IT" sz="2400" i="1" dirty="0" err="1" smtClean="0"/>
              <a:t>broken</a:t>
            </a:r>
            <a:r>
              <a:rPr lang="it-IT" sz="2400" i="1" dirty="0" smtClean="0"/>
              <a:t> </a:t>
            </a:r>
            <a:r>
              <a:rPr lang="it-IT" sz="2400" i="1" dirty="0" err="1" smtClean="0"/>
              <a:t>window</a:t>
            </a:r>
            <a:r>
              <a:rPr lang="it-IT" sz="2400" i="1" dirty="0" smtClean="0"/>
              <a:t> </a:t>
            </a:r>
            <a:r>
              <a:rPr lang="it-IT" sz="2400" dirty="0" smtClean="0"/>
              <a:t>è molto popolare, ma estremamente controversa a causa della insufficienza dell’evidenza empirica.</a:t>
            </a:r>
          </a:p>
        </p:txBody>
      </p:sp>
      <p:sp>
        <p:nvSpPr>
          <p:cNvPr id="8" name="CasellaDiTesto 7"/>
          <p:cNvSpPr txBox="1"/>
          <p:nvPr/>
        </p:nvSpPr>
        <p:spPr>
          <a:xfrm>
            <a:off x="467544" y="4653136"/>
            <a:ext cx="5040560" cy="1569660"/>
          </a:xfrm>
          <a:prstGeom prst="rect">
            <a:avLst/>
          </a:prstGeom>
          <a:noFill/>
        </p:spPr>
        <p:txBody>
          <a:bodyPr wrap="square" rtlCol="0">
            <a:spAutoFit/>
          </a:bodyPr>
          <a:lstStyle/>
          <a:p>
            <a:pPr algn="just"/>
            <a:r>
              <a:rPr lang="it-IT" sz="2400" dirty="0" smtClean="0"/>
              <a:t>La ricerca sulla </a:t>
            </a:r>
            <a:r>
              <a:rPr lang="it-IT" sz="2400" i="1" dirty="0" err="1" smtClean="0"/>
              <a:t>broken</a:t>
            </a:r>
            <a:r>
              <a:rPr lang="it-IT" sz="2400" i="1" dirty="0" smtClean="0"/>
              <a:t> </a:t>
            </a:r>
            <a:r>
              <a:rPr lang="it-IT" sz="2400" i="1" dirty="0" err="1" smtClean="0"/>
              <a:t>window</a:t>
            </a:r>
            <a:r>
              <a:rPr lang="it-IT" sz="2400" i="1" dirty="0" smtClean="0"/>
              <a:t> </a:t>
            </a:r>
            <a:r>
              <a:rPr lang="it-IT" sz="2400" i="1" dirty="0" err="1" smtClean="0"/>
              <a:t>theory</a:t>
            </a:r>
            <a:r>
              <a:rPr lang="it-IT" sz="2400" i="1" dirty="0" smtClean="0"/>
              <a:t> </a:t>
            </a:r>
            <a:r>
              <a:rPr lang="it-IT" sz="2400" dirty="0" smtClean="0"/>
              <a:t>(BWT) individua correlazioni, ma le conclusioni relative alla causalità sono oscillanti.</a:t>
            </a:r>
          </a:p>
        </p:txBody>
      </p:sp>
      <p:pic>
        <p:nvPicPr>
          <p:cNvPr id="9" name="Immagine 8" descr="040411-1124.jpg"/>
          <p:cNvPicPr>
            <a:picLocks noChangeAspect="1"/>
          </p:cNvPicPr>
          <p:nvPr/>
        </p:nvPicPr>
        <p:blipFill>
          <a:blip r:embed="rId2" cstate="print"/>
          <a:stretch>
            <a:fillRect/>
          </a:stretch>
        </p:blipFill>
        <p:spPr>
          <a:xfrm>
            <a:off x="467544" y="908720"/>
            <a:ext cx="4968552" cy="3726414"/>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48</a:t>
            </a:fld>
            <a:endParaRPr lang="it-IT" dirty="0"/>
          </a:p>
        </p:txBody>
      </p:sp>
      <p:sp>
        <p:nvSpPr>
          <p:cNvPr id="3" name="CasellaDiTesto 2"/>
          <p:cNvSpPr txBox="1"/>
          <p:nvPr/>
        </p:nvSpPr>
        <p:spPr>
          <a:xfrm>
            <a:off x="755576" y="1628800"/>
            <a:ext cx="7632848" cy="4647426"/>
          </a:xfrm>
          <a:prstGeom prst="rect">
            <a:avLst/>
          </a:prstGeom>
          <a:noFill/>
        </p:spPr>
        <p:txBody>
          <a:bodyPr wrap="square" rtlCol="0">
            <a:spAutoFit/>
          </a:bodyPr>
          <a:lstStyle/>
          <a:p>
            <a:pPr marL="342900" indent="-342900" algn="just">
              <a:buAutoNum type="arabicPeriod"/>
            </a:pPr>
            <a:r>
              <a:rPr lang="it-IT" sz="2400" dirty="0" smtClean="0"/>
              <a:t>Violazione norme sociali, es. gettare a terra la pubblicità lasciata sotto il tergicristallo della propria vettura</a:t>
            </a:r>
          </a:p>
          <a:p>
            <a:pPr marL="342900" indent="-342900" algn="just">
              <a:buAutoNum type="arabicPeriod"/>
            </a:pPr>
            <a:r>
              <a:rPr lang="it-IT" sz="2400" dirty="0" smtClean="0"/>
              <a:t>Violazione di una ordinanza di polizia locale</a:t>
            </a:r>
          </a:p>
          <a:p>
            <a:pPr marL="342900" indent="-342900" algn="just">
              <a:buAutoNum type="arabicPeriod"/>
            </a:pPr>
            <a:r>
              <a:rPr lang="it-IT" sz="2400" dirty="0" smtClean="0"/>
              <a:t>Violazione di una norma stabilita da una azienda privata (es. supermercato) non accompagnata da una corrispondente sanzione, es. “I signori clienti sono pregati di riporre i carrelli”</a:t>
            </a:r>
          </a:p>
          <a:p>
            <a:pPr marL="342900" indent="-342900" algn="just"/>
            <a:endParaRPr lang="it-IT" dirty="0" smtClean="0"/>
          </a:p>
          <a:p>
            <a:pPr marL="342900" indent="-342900" algn="just"/>
            <a:endParaRPr lang="it-IT" dirty="0" smtClean="0"/>
          </a:p>
          <a:p>
            <a:pPr marL="342900" indent="-342900" algn="just"/>
            <a:endParaRPr lang="it-IT" dirty="0" smtClean="0"/>
          </a:p>
          <a:p>
            <a:pPr algn="just"/>
            <a:r>
              <a:rPr lang="it-IT" sz="2800" dirty="0" smtClean="0"/>
              <a:t>Il disordine è connesso solo ad esempi che danno visibilità alla violazione delle norme?</a:t>
            </a:r>
          </a:p>
          <a:p>
            <a:pPr marL="342900" indent="-342900" algn="just">
              <a:buAutoNum type="arabicPeriod"/>
            </a:pPr>
            <a:endParaRPr lang="it-IT" dirty="0" smtClean="0"/>
          </a:p>
        </p:txBody>
      </p:sp>
      <p:sp>
        <p:nvSpPr>
          <p:cNvPr id="4" name="CasellaDiTesto 3"/>
          <p:cNvSpPr txBox="1"/>
          <p:nvPr/>
        </p:nvSpPr>
        <p:spPr>
          <a:xfrm>
            <a:off x="683568" y="836712"/>
            <a:ext cx="7632848" cy="523220"/>
          </a:xfrm>
          <a:prstGeom prst="rect">
            <a:avLst/>
          </a:prstGeom>
          <a:solidFill>
            <a:schemeClr val="bg2">
              <a:lumMod val="50000"/>
            </a:schemeClr>
          </a:solidFill>
        </p:spPr>
        <p:txBody>
          <a:bodyPr wrap="square" rtlCol="0">
            <a:spAutoFit/>
          </a:bodyPr>
          <a:lstStyle/>
          <a:p>
            <a:pPr algn="just"/>
            <a:r>
              <a:rPr lang="it-IT" sz="2800" b="1" i="1" dirty="0" smtClean="0">
                <a:solidFill>
                  <a:schemeClr val="bg2">
                    <a:lumMod val="90000"/>
                  </a:schemeClr>
                </a:solidFill>
              </a:rPr>
              <a:t>The spread </a:t>
            </a:r>
            <a:r>
              <a:rPr lang="it-IT" sz="2800" b="1" i="1" dirty="0" err="1" smtClean="0">
                <a:solidFill>
                  <a:schemeClr val="bg2">
                    <a:lumMod val="90000"/>
                  </a:schemeClr>
                </a:solidFill>
              </a:rPr>
              <a:t>of</a:t>
            </a:r>
            <a:r>
              <a:rPr lang="it-IT" sz="2800" b="1" i="1" dirty="0" smtClean="0">
                <a:solidFill>
                  <a:schemeClr val="bg2">
                    <a:lumMod val="90000"/>
                  </a:schemeClr>
                </a:solidFill>
              </a:rPr>
              <a:t> </a:t>
            </a:r>
            <a:r>
              <a:rPr lang="it-IT" sz="2800" b="1" i="1" dirty="0" err="1" smtClean="0">
                <a:solidFill>
                  <a:schemeClr val="bg2">
                    <a:lumMod val="90000"/>
                  </a:schemeClr>
                </a:solidFill>
              </a:rPr>
              <a:t>disorder</a:t>
            </a:r>
            <a:r>
              <a:rPr lang="it-IT" sz="2800" b="1" i="1" dirty="0" smtClean="0">
                <a:solidFill>
                  <a:schemeClr val="bg2">
                    <a:lumMod val="90000"/>
                  </a:schemeClr>
                </a:solidFill>
              </a:rPr>
              <a:t> </a:t>
            </a:r>
            <a:r>
              <a:rPr lang="it-IT" sz="2800" b="1" dirty="0" smtClean="0">
                <a:solidFill>
                  <a:schemeClr val="bg2">
                    <a:lumMod val="90000"/>
                  </a:schemeClr>
                </a:solidFill>
              </a:rPr>
              <a:t>(2008)</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49</a:t>
            </a:fld>
            <a:endParaRPr lang="it-IT" dirty="0"/>
          </a:p>
        </p:txBody>
      </p:sp>
      <p:sp>
        <p:nvSpPr>
          <p:cNvPr id="4" name="CasellaDiTesto 3"/>
          <p:cNvSpPr txBox="1"/>
          <p:nvPr/>
        </p:nvSpPr>
        <p:spPr>
          <a:xfrm>
            <a:off x="683568" y="836712"/>
            <a:ext cx="7632848" cy="523220"/>
          </a:xfrm>
          <a:prstGeom prst="rect">
            <a:avLst/>
          </a:prstGeom>
          <a:solidFill>
            <a:schemeClr val="bg2">
              <a:lumMod val="50000"/>
            </a:schemeClr>
          </a:solidFill>
        </p:spPr>
        <p:txBody>
          <a:bodyPr wrap="square" rtlCol="0">
            <a:spAutoFit/>
          </a:bodyPr>
          <a:lstStyle/>
          <a:p>
            <a:pPr algn="just"/>
            <a:r>
              <a:rPr lang="it-IT" sz="2800" b="1" i="1" dirty="0" smtClean="0">
                <a:solidFill>
                  <a:schemeClr val="bg2">
                    <a:lumMod val="90000"/>
                  </a:schemeClr>
                </a:solidFill>
              </a:rPr>
              <a:t>The spread </a:t>
            </a:r>
            <a:r>
              <a:rPr lang="it-IT" sz="2800" b="1" i="1" dirty="0" err="1" smtClean="0">
                <a:solidFill>
                  <a:schemeClr val="bg2">
                    <a:lumMod val="90000"/>
                  </a:schemeClr>
                </a:solidFill>
              </a:rPr>
              <a:t>of</a:t>
            </a:r>
            <a:r>
              <a:rPr lang="it-IT" sz="2800" b="1" i="1" dirty="0" smtClean="0">
                <a:solidFill>
                  <a:schemeClr val="bg2">
                    <a:lumMod val="90000"/>
                  </a:schemeClr>
                </a:solidFill>
              </a:rPr>
              <a:t> </a:t>
            </a:r>
            <a:r>
              <a:rPr lang="it-IT" sz="2800" b="1" i="1" dirty="0" err="1" smtClean="0">
                <a:solidFill>
                  <a:schemeClr val="bg2">
                    <a:lumMod val="90000"/>
                  </a:schemeClr>
                </a:solidFill>
              </a:rPr>
              <a:t>disorder</a:t>
            </a:r>
            <a:r>
              <a:rPr lang="it-IT" sz="2800" b="1" i="1" dirty="0" smtClean="0">
                <a:solidFill>
                  <a:schemeClr val="bg2">
                    <a:lumMod val="90000"/>
                  </a:schemeClr>
                </a:solidFill>
              </a:rPr>
              <a:t> </a:t>
            </a:r>
            <a:r>
              <a:rPr lang="it-IT" sz="2800" b="1" dirty="0" smtClean="0">
                <a:solidFill>
                  <a:schemeClr val="bg2">
                    <a:lumMod val="90000"/>
                  </a:schemeClr>
                </a:solidFill>
              </a:rPr>
              <a:t>(2008)</a:t>
            </a:r>
          </a:p>
        </p:txBody>
      </p:sp>
      <p:graphicFrame>
        <p:nvGraphicFramePr>
          <p:cNvPr id="5" name="Tabella 4"/>
          <p:cNvGraphicFramePr>
            <a:graphicFrameLocks noGrp="1"/>
          </p:cNvGraphicFramePr>
          <p:nvPr/>
        </p:nvGraphicFramePr>
        <p:xfrm>
          <a:off x="683568" y="1556792"/>
          <a:ext cx="7632849" cy="4676066"/>
        </p:xfrm>
        <a:graphic>
          <a:graphicData uri="http://schemas.openxmlformats.org/drawingml/2006/table">
            <a:tbl>
              <a:tblPr/>
              <a:tblGrid>
                <a:gridCol w="1913680"/>
                <a:gridCol w="1691328"/>
                <a:gridCol w="1137272"/>
                <a:gridCol w="1239335"/>
                <a:gridCol w="951373"/>
                <a:gridCol w="699861"/>
              </a:tblGrid>
              <a:tr h="306948">
                <a:tc gridSpan="6">
                  <a:txBody>
                    <a:bodyPr/>
                    <a:lstStyle/>
                    <a:p>
                      <a:pPr algn="ctr" fontAlgn="auto"/>
                      <a:r>
                        <a:rPr lang="it-IT" sz="2400" b="1" i="0" u="none" strike="noStrike" dirty="0">
                          <a:solidFill>
                            <a:srgbClr val="000080"/>
                          </a:solidFill>
                          <a:latin typeface="Arial"/>
                        </a:rPr>
                        <a:t>Reazione alla pubblicità sul parabrezza</a:t>
                      </a:r>
                    </a:p>
                  </a:txBody>
                  <a:tcPr marL="8742" marR="8742" marT="8742"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r>
              <a:tr h="860528">
                <a:tc>
                  <a:txBody>
                    <a:bodyPr/>
                    <a:lstStyle/>
                    <a:p>
                      <a:pPr algn="l" fontAlgn="b"/>
                      <a:endParaRPr lang="it-IT" sz="900" b="0" i="0" u="none" strike="noStrike">
                        <a:latin typeface="Arial"/>
                      </a:endParaRPr>
                    </a:p>
                  </a:txBody>
                  <a:tcPr marL="8742" marR="8742" marT="874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it-IT" sz="1600" b="0" i="0" u="none" strike="noStrike" dirty="0">
                        <a:latin typeface="Arial"/>
                      </a:endParaRPr>
                    </a:p>
                  </a:txBody>
                  <a:tcPr marL="8742" marR="8742" marT="874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it-IT" sz="1600" b="1" i="0" u="none" strike="noStrike">
                          <a:solidFill>
                            <a:srgbClr val="000080"/>
                          </a:solidFill>
                          <a:latin typeface="Arial"/>
                        </a:rPr>
                        <a:t>Gettare la carta a terra</a:t>
                      </a:r>
                    </a:p>
                  </a:txBody>
                  <a:tcPr marL="8742" marR="8742" marT="8742" marB="0" anchor="ctr">
                    <a:lnL>
                      <a:noFill/>
                    </a:lnL>
                    <a:lnR>
                      <a:noFill/>
                    </a:lnR>
                    <a:lnT w="12700" cap="flat" cmpd="sng" algn="ctr">
                      <a:solidFill>
                        <a:srgbClr val="000000"/>
                      </a:solidFill>
                      <a:prstDash val="solid"/>
                      <a:round/>
                      <a:headEnd type="none" w="med" len="med"/>
                      <a:tailEnd type="none" w="med" len="med"/>
                    </a:lnT>
                    <a:lnB w="19050" cap="flat" cmpd="sng" algn="ctr">
                      <a:solidFill>
                        <a:srgbClr val="003366"/>
                      </a:solidFill>
                      <a:prstDash val="solid"/>
                      <a:round/>
                      <a:headEnd type="none" w="med" len="med"/>
                      <a:tailEnd type="none" w="med" len="med"/>
                    </a:lnB>
                  </a:tcPr>
                </a:tc>
                <a:tc>
                  <a:txBody>
                    <a:bodyPr/>
                    <a:lstStyle/>
                    <a:p>
                      <a:pPr algn="ctr" fontAlgn="ctr"/>
                      <a:r>
                        <a:rPr lang="it-IT" sz="1600" b="1" i="0" u="none" strike="noStrike">
                          <a:solidFill>
                            <a:srgbClr val="000080"/>
                          </a:solidFill>
                          <a:latin typeface="Arial"/>
                        </a:rPr>
                        <a:t>NON gettare la carta a terra</a:t>
                      </a:r>
                    </a:p>
                  </a:txBody>
                  <a:tcPr marL="8742" marR="8742" marT="8742" marB="0" anchor="ctr">
                    <a:lnL>
                      <a:noFill/>
                    </a:lnL>
                    <a:lnR>
                      <a:noFill/>
                    </a:lnR>
                    <a:lnT w="12700" cap="flat" cmpd="sng" algn="ctr">
                      <a:solidFill>
                        <a:srgbClr val="000000"/>
                      </a:solidFill>
                      <a:prstDash val="solid"/>
                      <a:round/>
                      <a:headEnd type="none" w="med" len="med"/>
                      <a:tailEnd type="none" w="med" len="med"/>
                    </a:lnT>
                    <a:lnB w="19050" cap="flat" cmpd="sng" algn="ctr">
                      <a:solidFill>
                        <a:srgbClr val="003366"/>
                      </a:solidFill>
                      <a:prstDash val="solid"/>
                      <a:round/>
                      <a:headEnd type="none" w="med" len="med"/>
                      <a:tailEnd type="none" w="med" len="med"/>
                    </a:lnB>
                  </a:tcPr>
                </a:tc>
                <a:tc>
                  <a:txBody>
                    <a:bodyPr/>
                    <a:lstStyle/>
                    <a:p>
                      <a:pPr algn="l" fontAlgn="b"/>
                      <a:endParaRPr lang="it-IT" sz="900" b="0" i="0" u="none" strike="noStrike">
                        <a:latin typeface="Arial"/>
                      </a:endParaRPr>
                    </a:p>
                  </a:txBody>
                  <a:tcPr marL="8742" marR="8742" marT="874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it-IT" sz="900" b="0" i="0" u="none" strike="noStrike">
                        <a:latin typeface="Arial"/>
                      </a:endParaRPr>
                    </a:p>
                  </a:txBody>
                  <a:tcPr marL="8742" marR="8742" marT="8742" marB="0" anchor="b">
                    <a:lnL>
                      <a:noFill/>
                    </a:lnL>
                    <a:lnR>
                      <a:noFill/>
                    </a:lnR>
                    <a:lnT w="12700" cap="flat" cmpd="sng" algn="ctr">
                      <a:solidFill>
                        <a:srgbClr val="000000"/>
                      </a:solidFill>
                      <a:prstDash val="solid"/>
                      <a:round/>
                      <a:headEnd type="none" w="med" len="med"/>
                      <a:tailEnd type="none" w="med" len="med"/>
                    </a:lnT>
                    <a:lnB>
                      <a:noFill/>
                    </a:lnB>
                  </a:tcPr>
                </a:tc>
              </a:tr>
              <a:tr h="1292408">
                <a:tc rowSpan="2">
                  <a:txBody>
                    <a:bodyPr/>
                    <a:lstStyle/>
                    <a:p>
                      <a:pPr algn="ctr" fontAlgn="ctr"/>
                      <a:r>
                        <a:rPr lang="it-IT" sz="2400" b="1" i="0" u="none" strike="noStrike" dirty="0">
                          <a:solidFill>
                            <a:srgbClr val="17375D"/>
                          </a:solidFill>
                          <a:latin typeface="Arial"/>
                        </a:rPr>
                        <a:t>Condizione di disordine </a:t>
                      </a:r>
                      <a:r>
                        <a:rPr lang="it-IT" sz="2400" b="1" i="0" u="none" strike="noStrike" dirty="0" smtClean="0">
                          <a:solidFill>
                            <a:srgbClr val="17375D"/>
                          </a:solidFill>
                          <a:latin typeface="Arial"/>
                        </a:rPr>
                        <a:t>nell'ambien-te</a:t>
                      </a:r>
                      <a:endParaRPr lang="it-IT" sz="2400" b="1" i="0" u="none" strike="noStrike" dirty="0">
                        <a:solidFill>
                          <a:srgbClr val="17375D"/>
                        </a:solidFill>
                        <a:latin typeface="Arial"/>
                      </a:endParaRPr>
                    </a:p>
                  </a:txBody>
                  <a:tcPr marL="8742" marR="8742" marT="8742" marB="0" anchor="ctr">
                    <a:lnL>
                      <a:noFill/>
                    </a:lnL>
                    <a:lnR>
                      <a:noFill/>
                    </a:lnR>
                    <a:lnT>
                      <a:noFill/>
                    </a:lnT>
                    <a:lnB>
                      <a:noFill/>
                    </a:lnB>
                    <a:solidFill>
                      <a:srgbClr val="FFFF00"/>
                    </a:solidFill>
                  </a:tcPr>
                </a:tc>
                <a:tc>
                  <a:txBody>
                    <a:bodyPr/>
                    <a:lstStyle/>
                    <a:p>
                      <a:pPr algn="ctr" fontAlgn="ctr"/>
                      <a:r>
                        <a:rPr lang="it-IT" sz="1600" b="1" i="0" u="none" strike="noStrike" dirty="0">
                          <a:solidFill>
                            <a:srgbClr val="17375D"/>
                          </a:solidFill>
                          <a:latin typeface="Arial"/>
                        </a:rPr>
                        <a:t>Carrelli abbandonati nel parcheggio del supermercato</a:t>
                      </a:r>
                    </a:p>
                  </a:txBody>
                  <a:tcPr marL="8742" marR="8742" marT="8742" marB="0" anchor="ctr">
                    <a:lnL>
                      <a:noFill/>
                    </a:lnL>
                    <a:lnR w="19050" cap="flat" cmpd="sng" algn="ctr">
                      <a:solidFill>
                        <a:srgbClr val="003366"/>
                      </a:solidFill>
                      <a:prstDash val="solid"/>
                      <a:round/>
                      <a:headEnd type="none" w="med" len="med"/>
                      <a:tailEnd type="none" w="med" len="med"/>
                    </a:lnR>
                    <a:lnT>
                      <a:noFill/>
                    </a:lnT>
                    <a:lnB>
                      <a:noFill/>
                    </a:lnB>
                  </a:tcPr>
                </a:tc>
                <a:tc>
                  <a:txBody>
                    <a:bodyPr/>
                    <a:lstStyle/>
                    <a:p>
                      <a:pPr algn="ctr" fontAlgn="ctr"/>
                      <a:r>
                        <a:rPr lang="it-IT" sz="1600" b="1" i="0" u="none" strike="noStrike" dirty="0">
                          <a:latin typeface="Arial"/>
                        </a:rPr>
                        <a:t>35</a:t>
                      </a:r>
                    </a:p>
                  </a:txBody>
                  <a:tcPr marL="8742" marR="8742" marT="8742" marB="0" anchor="ctr">
                    <a:lnL w="19050" cap="flat" cmpd="sng" algn="ctr">
                      <a:solidFill>
                        <a:srgbClr val="003366"/>
                      </a:solidFill>
                      <a:prstDash val="solid"/>
                      <a:round/>
                      <a:headEnd type="none" w="med" len="med"/>
                      <a:tailEnd type="none" w="med" len="med"/>
                    </a:lnL>
                    <a:lnR w="12700" cap="flat" cmpd="sng" algn="ctr">
                      <a:solidFill>
                        <a:srgbClr val="003366"/>
                      </a:solidFill>
                      <a:prstDash val="solid"/>
                      <a:round/>
                      <a:headEnd type="none" w="med" len="med"/>
                      <a:tailEnd type="none" w="med" len="med"/>
                    </a:lnR>
                    <a:lnT w="19050" cap="flat" cmpd="sng" algn="ctr">
                      <a:solidFill>
                        <a:srgbClr val="003366"/>
                      </a:solidFill>
                      <a:prstDash val="solid"/>
                      <a:round/>
                      <a:headEnd type="none" w="med" len="med"/>
                      <a:tailEnd type="none" w="med" len="med"/>
                    </a:lnT>
                    <a:lnB w="12700" cap="flat" cmpd="sng" algn="ctr">
                      <a:solidFill>
                        <a:srgbClr val="003366"/>
                      </a:solidFill>
                      <a:prstDash val="solid"/>
                      <a:round/>
                      <a:headEnd type="none" w="med" len="med"/>
                      <a:tailEnd type="none" w="med" len="med"/>
                    </a:lnB>
                    <a:solidFill>
                      <a:srgbClr val="CCCCFF"/>
                    </a:solidFill>
                  </a:tcPr>
                </a:tc>
                <a:tc>
                  <a:txBody>
                    <a:bodyPr/>
                    <a:lstStyle/>
                    <a:p>
                      <a:pPr algn="ctr" fontAlgn="ctr"/>
                      <a:r>
                        <a:rPr lang="it-IT" sz="1600" b="1" i="0" u="none" strike="noStrike" dirty="0">
                          <a:latin typeface="Arial"/>
                        </a:rPr>
                        <a:t>25</a:t>
                      </a:r>
                    </a:p>
                  </a:txBody>
                  <a:tcPr marL="8742" marR="8742" marT="8742" marB="0" anchor="ctr">
                    <a:lnL w="12700" cap="flat" cmpd="sng" algn="ctr">
                      <a:solidFill>
                        <a:srgbClr val="003366"/>
                      </a:solidFill>
                      <a:prstDash val="solid"/>
                      <a:round/>
                      <a:headEnd type="none" w="med" len="med"/>
                      <a:tailEnd type="none" w="med" len="med"/>
                    </a:lnL>
                    <a:lnR w="19050" cap="flat" cmpd="sng" algn="ctr">
                      <a:solidFill>
                        <a:srgbClr val="003366"/>
                      </a:solidFill>
                      <a:prstDash val="solid"/>
                      <a:round/>
                      <a:headEnd type="none" w="med" len="med"/>
                      <a:tailEnd type="none" w="med" len="med"/>
                    </a:lnR>
                    <a:lnT w="19050" cap="flat" cmpd="sng" algn="ctr">
                      <a:solidFill>
                        <a:srgbClr val="003366"/>
                      </a:solidFill>
                      <a:prstDash val="solid"/>
                      <a:round/>
                      <a:headEnd type="none" w="med" len="med"/>
                      <a:tailEnd type="none" w="med" len="med"/>
                    </a:lnT>
                    <a:lnB w="12700" cap="flat" cmpd="sng" algn="ctr">
                      <a:solidFill>
                        <a:srgbClr val="003366"/>
                      </a:solidFill>
                      <a:prstDash val="solid"/>
                      <a:round/>
                      <a:headEnd type="none" w="med" len="med"/>
                      <a:tailEnd type="none" w="med" len="med"/>
                    </a:lnB>
                    <a:solidFill>
                      <a:srgbClr val="CCCCFF"/>
                    </a:solidFill>
                  </a:tcPr>
                </a:tc>
                <a:tc>
                  <a:txBody>
                    <a:bodyPr/>
                    <a:lstStyle/>
                    <a:p>
                      <a:pPr algn="ctr" fontAlgn="ctr"/>
                      <a:r>
                        <a:rPr lang="it-IT" sz="1800" b="0" i="0" u="none" strike="noStrike" dirty="0">
                          <a:latin typeface="Arial"/>
                        </a:rPr>
                        <a:t>60</a:t>
                      </a:r>
                    </a:p>
                  </a:txBody>
                  <a:tcPr marL="8742" marR="8742" marT="8742" marB="0" anchor="ctr">
                    <a:lnL w="19050" cap="flat" cmpd="sng" algn="ctr">
                      <a:solidFill>
                        <a:srgbClr val="003366"/>
                      </a:solidFill>
                      <a:prstDash val="solid"/>
                      <a:round/>
                      <a:headEnd type="none" w="med" len="med"/>
                      <a:tailEnd type="none" w="med" len="med"/>
                    </a:lnL>
                    <a:lnR>
                      <a:noFill/>
                    </a:lnR>
                    <a:lnT>
                      <a:noFill/>
                    </a:lnT>
                    <a:lnB>
                      <a:noFill/>
                    </a:lnB>
                    <a:solidFill>
                      <a:srgbClr val="FFFF99"/>
                    </a:solidFill>
                  </a:tcPr>
                </a:tc>
                <a:tc>
                  <a:txBody>
                    <a:bodyPr/>
                    <a:lstStyle/>
                    <a:p>
                      <a:pPr algn="l" fontAlgn="b"/>
                      <a:endParaRPr lang="it-IT" sz="900" b="0" i="0" u="none" strike="noStrike" dirty="0">
                        <a:latin typeface="Arial"/>
                      </a:endParaRPr>
                    </a:p>
                  </a:txBody>
                  <a:tcPr marL="8742" marR="8742" marT="8742" marB="0" anchor="b">
                    <a:lnL>
                      <a:noFill/>
                    </a:lnL>
                    <a:lnR>
                      <a:noFill/>
                    </a:lnR>
                    <a:lnT>
                      <a:noFill/>
                    </a:lnT>
                    <a:lnB>
                      <a:noFill/>
                    </a:lnB>
                  </a:tcPr>
                </a:tc>
              </a:tr>
              <a:tr h="1292408">
                <a:tc vMerge="1">
                  <a:txBody>
                    <a:bodyPr/>
                    <a:lstStyle/>
                    <a:p>
                      <a:endParaRPr lang="it-IT"/>
                    </a:p>
                  </a:txBody>
                  <a:tcPr/>
                </a:tc>
                <a:tc>
                  <a:txBody>
                    <a:bodyPr/>
                    <a:lstStyle/>
                    <a:p>
                      <a:pPr algn="ctr" fontAlgn="ctr"/>
                      <a:r>
                        <a:rPr lang="it-IT" sz="1600" b="1" i="0" u="none" strike="noStrike">
                          <a:solidFill>
                            <a:srgbClr val="17375D"/>
                          </a:solidFill>
                          <a:latin typeface="Arial"/>
                        </a:rPr>
                        <a:t>Carrelli NON abbandonati nel parcheggio del supermercato</a:t>
                      </a:r>
                    </a:p>
                  </a:txBody>
                  <a:tcPr marL="8742" marR="8742" marT="8742" marB="0" anchor="ctr">
                    <a:lnL>
                      <a:noFill/>
                    </a:lnL>
                    <a:lnR w="19050" cap="flat" cmpd="sng" algn="ctr">
                      <a:solidFill>
                        <a:srgbClr val="003366"/>
                      </a:solidFill>
                      <a:prstDash val="solid"/>
                      <a:round/>
                      <a:headEnd type="none" w="med" len="med"/>
                      <a:tailEnd type="none" w="med" len="med"/>
                    </a:lnR>
                    <a:lnT>
                      <a:noFill/>
                    </a:lnT>
                    <a:lnB>
                      <a:noFill/>
                    </a:lnB>
                  </a:tcPr>
                </a:tc>
                <a:tc>
                  <a:txBody>
                    <a:bodyPr/>
                    <a:lstStyle/>
                    <a:p>
                      <a:pPr algn="ctr" fontAlgn="ctr"/>
                      <a:r>
                        <a:rPr lang="it-IT" sz="1600" b="1" i="0" u="none" strike="noStrike">
                          <a:latin typeface="Arial"/>
                        </a:rPr>
                        <a:t>18</a:t>
                      </a:r>
                    </a:p>
                  </a:txBody>
                  <a:tcPr marL="8742" marR="8742" marT="8742" marB="0" anchor="ctr">
                    <a:lnL w="19050" cap="flat" cmpd="sng" algn="ctr">
                      <a:solidFill>
                        <a:srgbClr val="003366"/>
                      </a:solidFill>
                      <a:prstDash val="solid"/>
                      <a:round/>
                      <a:headEnd type="none" w="med" len="med"/>
                      <a:tailEnd type="none" w="med" len="med"/>
                    </a:lnL>
                    <a:lnR w="12700" cap="flat" cmpd="sng" algn="ctr">
                      <a:solidFill>
                        <a:srgbClr val="003366"/>
                      </a:solidFill>
                      <a:prstDash val="solid"/>
                      <a:round/>
                      <a:headEnd type="none" w="med" len="med"/>
                      <a:tailEnd type="none" w="med" len="med"/>
                    </a:lnR>
                    <a:lnT w="12700" cap="flat" cmpd="sng" algn="ctr">
                      <a:solidFill>
                        <a:srgbClr val="003366"/>
                      </a:solidFill>
                      <a:prstDash val="solid"/>
                      <a:round/>
                      <a:headEnd type="none" w="med" len="med"/>
                      <a:tailEnd type="none" w="med" len="med"/>
                    </a:lnT>
                    <a:lnB w="19050" cap="flat" cmpd="sng" algn="ctr">
                      <a:solidFill>
                        <a:srgbClr val="003366"/>
                      </a:solidFill>
                      <a:prstDash val="solid"/>
                      <a:round/>
                      <a:headEnd type="none" w="med" len="med"/>
                      <a:tailEnd type="none" w="med" len="med"/>
                    </a:lnB>
                    <a:solidFill>
                      <a:srgbClr val="CCCCFF"/>
                    </a:solidFill>
                  </a:tcPr>
                </a:tc>
                <a:tc>
                  <a:txBody>
                    <a:bodyPr/>
                    <a:lstStyle/>
                    <a:p>
                      <a:pPr algn="ctr" fontAlgn="ctr"/>
                      <a:r>
                        <a:rPr lang="it-IT" sz="1600" b="1" i="0" u="none" strike="noStrike" dirty="0">
                          <a:latin typeface="Arial"/>
                        </a:rPr>
                        <a:t>42</a:t>
                      </a:r>
                    </a:p>
                  </a:txBody>
                  <a:tcPr marL="8742" marR="8742" marT="8742" marB="0" anchor="ctr">
                    <a:lnL w="12700" cap="flat" cmpd="sng" algn="ctr">
                      <a:solidFill>
                        <a:srgbClr val="003366"/>
                      </a:solidFill>
                      <a:prstDash val="solid"/>
                      <a:round/>
                      <a:headEnd type="none" w="med" len="med"/>
                      <a:tailEnd type="none" w="med" len="med"/>
                    </a:lnL>
                    <a:lnR w="19050" cap="flat" cmpd="sng" algn="ctr">
                      <a:solidFill>
                        <a:srgbClr val="003366"/>
                      </a:solidFill>
                      <a:prstDash val="solid"/>
                      <a:round/>
                      <a:headEnd type="none" w="med" len="med"/>
                      <a:tailEnd type="none" w="med" len="med"/>
                    </a:lnR>
                    <a:lnT w="12700" cap="flat" cmpd="sng" algn="ctr">
                      <a:solidFill>
                        <a:srgbClr val="003366"/>
                      </a:solidFill>
                      <a:prstDash val="solid"/>
                      <a:round/>
                      <a:headEnd type="none" w="med" len="med"/>
                      <a:tailEnd type="none" w="med" len="med"/>
                    </a:lnT>
                    <a:lnB w="19050" cap="flat" cmpd="sng" algn="ctr">
                      <a:solidFill>
                        <a:srgbClr val="003366"/>
                      </a:solidFill>
                      <a:prstDash val="solid"/>
                      <a:round/>
                      <a:headEnd type="none" w="med" len="med"/>
                      <a:tailEnd type="none" w="med" len="med"/>
                    </a:lnB>
                    <a:solidFill>
                      <a:srgbClr val="CCCCFF"/>
                    </a:solidFill>
                  </a:tcPr>
                </a:tc>
                <a:tc>
                  <a:txBody>
                    <a:bodyPr/>
                    <a:lstStyle/>
                    <a:p>
                      <a:pPr algn="ctr" fontAlgn="ctr"/>
                      <a:r>
                        <a:rPr lang="it-IT" sz="1800" b="0" i="0" u="none" strike="noStrike" dirty="0">
                          <a:latin typeface="Arial"/>
                        </a:rPr>
                        <a:t>60</a:t>
                      </a:r>
                    </a:p>
                  </a:txBody>
                  <a:tcPr marL="8742" marR="8742" marT="8742" marB="0" anchor="ctr">
                    <a:lnL w="19050" cap="flat" cmpd="sng" algn="ctr">
                      <a:solidFill>
                        <a:srgbClr val="003366"/>
                      </a:solidFill>
                      <a:prstDash val="solid"/>
                      <a:round/>
                      <a:headEnd type="none" w="med" len="med"/>
                      <a:tailEnd type="none" w="med" len="med"/>
                    </a:lnL>
                    <a:lnR>
                      <a:noFill/>
                    </a:lnR>
                    <a:lnT>
                      <a:noFill/>
                    </a:lnT>
                    <a:lnB>
                      <a:noFill/>
                    </a:lnB>
                    <a:solidFill>
                      <a:srgbClr val="FFFF99"/>
                    </a:solidFill>
                  </a:tcPr>
                </a:tc>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r>
              <a:tr h="581583">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c>
                  <a:txBody>
                    <a:bodyPr/>
                    <a:lstStyle/>
                    <a:p>
                      <a:pPr algn="ctr" fontAlgn="ctr"/>
                      <a:r>
                        <a:rPr lang="it-IT" sz="1800" b="0" i="0" u="none" strike="noStrike" dirty="0">
                          <a:latin typeface="Arial"/>
                        </a:rPr>
                        <a:t>53</a:t>
                      </a:r>
                    </a:p>
                  </a:txBody>
                  <a:tcPr marL="8742" marR="8742" marT="8742" marB="0" anchor="ctr">
                    <a:lnL>
                      <a:noFill/>
                    </a:lnL>
                    <a:lnR>
                      <a:noFill/>
                    </a:lnR>
                    <a:lnT w="19050" cap="flat" cmpd="sng" algn="ctr">
                      <a:solidFill>
                        <a:srgbClr val="003366"/>
                      </a:solidFill>
                      <a:prstDash val="solid"/>
                      <a:round/>
                      <a:headEnd type="none" w="med" len="med"/>
                      <a:tailEnd type="none" w="med" len="med"/>
                    </a:lnT>
                    <a:lnB>
                      <a:noFill/>
                    </a:lnB>
                    <a:solidFill>
                      <a:srgbClr val="FFFF99"/>
                    </a:solidFill>
                  </a:tcPr>
                </a:tc>
                <a:tc>
                  <a:txBody>
                    <a:bodyPr/>
                    <a:lstStyle/>
                    <a:p>
                      <a:pPr algn="ctr" fontAlgn="ctr"/>
                      <a:r>
                        <a:rPr lang="it-IT" sz="1800" b="0" i="0" u="none" strike="noStrike" dirty="0">
                          <a:latin typeface="Arial"/>
                        </a:rPr>
                        <a:t>67</a:t>
                      </a:r>
                    </a:p>
                  </a:txBody>
                  <a:tcPr marL="8742" marR="8742" marT="8742" marB="0" anchor="ctr">
                    <a:lnL>
                      <a:noFill/>
                    </a:lnL>
                    <a:lnR>
                      <a:noFill/>
                    </a:lnR>
                    <a:lnT w="19050" cap="flat" cmpd="sng" algn="ctr">
                      <a:solidFill>
                        <a:srgbClr val="003366"/>
                      </a:solidFill>
                      <a:prstDash val="solid"/>
                      <a:round/>
                      <a:headEnd type="none" w="med" len="med"/>
                      <a:tailEnd type="none" w="med" len="med"/>
                    </a:lnT>
                    <a:lnB>
                      <a:noFill/>
                    </a:lnB>
                    <a:solidFill>
                      <a:srgbClr val="FFFF99"/>
                    </a:solidFill>
                  </a:tcPr>
                </a:tc>
                <a:tc>
                  <a:txBody>
                    <a:bodyPr/>
                    <a:lstStyle/>
                    <a:p>
                      <a:pPr algn="ctr" fontAlgn="ctr"/>
                      <a:r>
                        <a:rPr lang="it-IT" sz="1800" b="1" i="0" u="none" strike="noStrike" dirty="0">
                          <a:solidFill>
                            <a:srgbClr val="FF0000"/>
                          </a:solidFill>
                          <a:latin typeface="Arial"/>
                        </a:rPr>
                        <a:t>120</a:t>
                      </a:r>
                    </a:p>
                  </a:txBody>
                  <a:tcPr marL="8742" marR="8742" marT="8742" marB="0" anchor="ctr">
                    <a:lnL>
                      <a:noFill/>
                    </a:lnL>
                    <a:lnR>
                      <a:noFill/>
                    </a:lnR>
                    <a:lnT>
                      <a:noFill/>
                    </a:lnT>
                    <a:lnB>
                      <a:noFill/>
                    </a:lnB>
                    <a:solidFill>
                      <a:srgbClr val="FFFF99"/>
                    </a:solidFill>
                  </a:tcPr>
                </a:tc>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r>
              <a:tr h="274637">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c>
                  <a:txBody>
                    <a:bodyPr/>
                    <a:lstStyle/>
                    <a:p>
                      <a:pPr algn="l" fontAlgn="b"/>
                      <a:endParaRPr lang="it-IT" sz="900" b="0" i="0" u="none" strike="noStrike" dirty="0">
                        <a:latin typeface="Arial"/>
                      </a:endParaRPr>
                    </a:p>
                  </a:txBody>
                  <a:tcPr marL="8742" marR="8742" marT="8742"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50</a:t>
            </a:fld>
            <a:endParaRPr lang="it-IT" dirty="0"/>
          </a:p>
        </p:txBody>
      </p:sp>
      <p:sp>
        <p:nvSpPr>
          <p:cNvPr id="4" name="CasellaDiTesto 3"/>
          <p:cNvSpPr txBox="1"/>
          <p:nvPr/>
        </p:nvSpPr>
        <p:spPr>
          <a:xfrm>
            <a:off x="683568" y="836712"/>
            <a:ext cx="7632848" cy="523220"/>
          </a:xfrm>
          <a:prstGeom prst="rect">
            <a:avLst/>
          </a:prstGeom>
          <a:solidFill>
            <a:schemeClr val="bg2">
              <a:lumMod val="50000"/>
            </a:schemeClr>
          </a:solidFill>
        </p:spPr>
        <p:txBody>
          <a:bodyPr wrap="square" rtlCol="0">
            <a:spAutoFit/>
          </a:bodyPr>
          <a:lstStyle/>
          <a:p>
            <a:pPr algn="just"/>
            <a:r>
              <a:rPr lang="it-IT" sz="2800" b="1" i="1" dirty="0" smtClean="0">
                <a:solidFill>
                  <a:schemeClr val="bg2">
                    <a:lumMod val="90000"/>
                  </a:schemeClr>
                </a:solidFill>
              </a:rPr>
              <a:t>The spread </a:t>
            </a:r>
            <a:r>
              <a:rPr lang="it-IT" sz="2800" b="1" i="1" dirty="0" err="1" smtClean="0">
                <a:solidFill>
                  <a:schemeClr val="bg2">
                    <a:lumMod val="90000"/>
                  </a:schemeClr>
                </a:solidFill>
              </a:rPr>
              <a:t>of</a:t>
            </a:r>
            <a:r>
              <a:rPr lang="it-IT" sz="2800" b="1" i="1" dirty="0" smtClean="0">
                <a:solidFill>
                  <a:schemeClr val="bg2">
                    <a:lumMod val="90000"/>
                  </a:schemeClr>
                </a:solidFill>
              </a:rPr>
              <a:t> </a:t>
            </a:r>
            <a:r>
              <a:rPr lang="it-IT" sz="2800" b="1" i="1" dirty="0" err="1" smtClean="0">
                <a:solidFill>
                  <a:schemeClr val="bg2">
                    <a:lumMod val="90000"/>
                  </a:schemeClr>
                </a:solidFill>
              </a:rPr>
              <a:t>disorder</a:t>
            </a:r>
            <a:r>
              <a:rPr lang="it-IT" sz="2800" b="1" i="1" dirty="0" smtClean="0">
                <a:solidFill>
                  <a:schemeClr val="bg2">
                    <a:lumMod val="90000"/>
                  </a:schemeClr>
                </a:solidFill>
              </a:rPr>
              <a:t> </a:t>
            </a:r>
            <a:r>
              <a:rPr lang="it-IT" sz="2800" b="1" dirty="0" smtClean="0">
                <a:solidFill>
                  <a:schemeClr val="bg2">
                    <a:lumMod val="90000"/>
                  </a:schemeClr>
                </a:solidFill>
              </a:rPr>
              <a:t>(2008)</a:t>
            </a:r>
          </a:p>
        </p:txBody>
      </p:sp>
      <p:graphicFrame>
        <p:nvGraphicFramePr>
          <p:cNvPr id="6" name="Tabella 5"/>
          <p:cNvGraphicFramePr>
            <a:graphicFrameLocks noGrp="1"/>
          </p:cNvGraphicFramePr>
          <p:nvPr/>
        </p:nvGraphicFramePr>
        <p:xfrm>
          <a:off x="683568" y="1484784"/>
          <a:ext cx="7632848" cy="4759754"/>
        </p:xfrm>
        <a:graphic>
          <a:graphicData uri="http://schemas.openxmlformats.org/drawingml/2006/table">
            <a:tbl>
              <a:tblPr/>
              <a:tblGrid>
                <a:gridCol w="1913679"/>
                <a:gridCol w="1691328"/>
                <a:gridCol w="1137272"/>
                <a:gridCol w="1239335"/>
                <a:gridCol w="951373"/>
                <a:gridCol w="699861"/>
              </a:tblGrid>
              <a:tr h="287171">
                <a:tc gridSpan="6">
                  <a:txBody>
                    <a:bodyPr/>
                    <a:lstStyle/>
                    <a:p>
                      <a:pPr algn="ctr" fontAlgn="auto"/>
                      <a:r>
                        <a:rPr lang="it-IT" sz="1400" b="1" i="0" u="none" strike="noStrike" dirty="0">
                          <a:solidFill>
                            <a:srgbClr val="000080"/>
                          </a:solidFill>
                          <a:latin typeface="Arial"/>
                        </a:rPr>
                        <a:t>Reazione alla pubblicità sul parabrezza</a:t>
                      </a:r>
                    </a:p>
                  </a:txBody>
                  <a:tcPr marL="8742" marR="8742" marT="8742"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r>
              <a:tr h="566540">
                <a:tc>
                  <a:txBody>
                    <a:bodyPr/>
                    <a:lstStyle/>
                    <a:p>
                      <a:pPr algn="l" fontAlgn="b"/>
                      <a:endParaRPr lang="it-IT" sz="900" b="0" i="0" u="none" strike="noStrike">
                        <a:latin typeface="Arial"/>
                      </a:endParaRPr>
                    </a:p>
                  </a:txBody>
                  <a:tcPr marL="8742" marR="8742" marT="874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it-IT" sz="1400" b="0" i="0" u="none" strike="noStrike" dirty="0">
                        <a:latin typeface="Arial"/>
                      </a:endParaRPr>
                    </a:p>
                  </a:txBody>
                  <a:tcPr marL="8742" marR="8742" marT="874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it-IT" sz="1400" b="1" i="0" u="none" strike="noStrike">
                          <a:solidFill>
                            <a:srgbClr val="000080"/>
                          </a:solidFill>
                          <a:latin typeface="Arial"/>
                        </a:rPr>
                        <a:t>Gettare la carta a terra</a:t>
                      </a:r>
                    </a:p>
                  </a:txBody>
                  <a:tcPr marL="8742" marR="8742" marT="8742" marB="0" anchor="ctr">
                    <a:lnL>
                      <a:noFill/>
                    </a:lnL>
                    <a:lnR>
                      <a:noFill/>
                    </a:lnR>
                    <a:lnT w="12700" cap="flat" cmpd="sng" algn="ctr">
                      <a:solidFill>
                        <a:srgbClr val="000000"/>
                      </a:solidFill>
                      <a:prstDash val="solid"/>
                      <a:round/>
                      <a:headEnd type="none" w="med" len="med"/>
                      <a:tailEnd type="none" w="med" len="med"/>
                    </a:lnT>
                    <a:lnB w="19050" cap="flat" cmpd="sng" algn="ctr">
                      <a:solidFill>
                        <a:srgbClr val="003300"/>
                      </a:solidFill>
                      <a:prstDash val="solid"/>
                      <a:round/>
                      <a:headEnd type="none" w="med" len="med"/>
                      <a:tailEnd type="none" w="med" len="med"/>
                    </a:lnB>
                  </a:tcPr>
                </a:tc>
                <a:tc>
                  <a:txBody>
                    <a:bodyPr/>
                    <a:lstStyle/>
                    <a:p>
                      <a:pPr algn="ctr" fontAlgn="ctr"/>
                      <a:r>
                        <a:rPr lang="it-IT" sz="1400" b="1" i="0" u="none" strike="noStrike">
                          <a:solidFill>
                            <a:srgbClr val="000080"/>
                          </a:solidFill>
                          <a:latin typeface="Arial"/>
                        </a:rPr>
                        <a:t>NON gettare la carta a terra</a:t>
                      </a:r>
                    </a:p>
                  </a:txBody>
                  <a:tcPr marL="8742" marR="8742" marT="8742" marB="0" anchor="ctr">
                    <a:lnL>
                      <a:noFill/>
                    </a:lnL>
                    <a:lnR>
                      <a:noFill/>
                    </a:lnR>
                    <a:lnT w="12700" cap="flat" cmpd="sng" algn="ctr">
                      <a:solidFill>
                        <a:srgbClr val="000000"/>
                      </a:solidFill>
                      <a:prstDash val="solid"/>
                      <a:round/>
                      <a:headEnd type="none" w="med" len="med"/>
                      <a:tailEnd type="none" w="med" len="med"/>
                    </a:lnT>
                    <a:lnB w="19050" cap="flat" cmpd="sng" algn="ctr">
                      <a:solidFill>
                        <a:srgbClr val="003300"/>
                      </a:solidFill>
                      <a:prstDash val="solid"/>
                      <a:round/>
                      <a:headEnd type="none" w="med" len="med"/>
                      <a:tailEnd type="none" w="med" len="med"/>
                    </a:lnB>
                  </a:tcPr>
                </a:tc>
                <a:tc>
                  <a:txBody>
                    <a:bodyPr/>
                    <a:lstStyle/>
                    <a:p>
                      <a:pPr algn="l" fontAlgn="b"/>
                      <a:endParaRPr lang="it-IT" sz="900" b="0" i="0" u="none" strike="noStrike">
                        <a:latin typeface="Arial"/>
                      </a:endParaRPr>
                    </a:p>
                  </a:txBody>
                  <a:tcPr marL="8742" marR="8742" marT="8742"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it-IT" sz="900" b="0" i="0" u="none" strike="noStrike">
                        <a:latin typeface="Arial"/>
                      </a:endParaRPr>
                    </a:p>
                  </a:txBody>
                  <a:tcPr marL="8742" marR="8742" marT="8742" marB="0" anchor="b">
                    <a:lnL>
                      <a:noFill/>
                    </a:lnL>
                    <a:lnR>
                      <a:noFill/>
                    </a:lnR>
                    <a:lnT w="12700" cap="flat" cmpd="sng" algn="ctr">
                      <a:solidFill>
                        <a:srgbClr val="000000"/>
                      </a:solidFill>
                      <a:prstDash val="solid"/>
                      <a:round/>
                      <a:headEnd type="none" w="med" len="med"/>
                      <a:tailEnd type="none" w="med" len="med"/>
                    </a:lnT>
                    <a:lnB>
                      <a:noFill/>
                    </a:lnB>
                  </a:tcPr>
                </a:tc>
              </a:tr>
              <a:tr h="850875">
                <a:tc rowSpan="2">
                  <a:txBody>
                    <a:bodyPr/>
                    <a:lstStyle/>
                    <a:p>
                      <a:pPr algn="ctr" fontAlgn="ctr"/>
                      <a:r>
                        <a:rPr lang="it-IT" sz="2000" b="1" i="0" u="none" strike="noStrike" dirty="0">
                          <a:solidFill>
                            <a:srgbClr val="17375D"/>
                          </a:solidFill>
                          <a:latin typeface="Arial"/>
                        </a:rPr>
                        <a:t>Condizione di disordine nell'ambiente</a:t>
                      </a:r>
                    </a:p>
                  </a:txBody>
                  <a:tcPr marL="8742" marR="8742" marT="8742" marB="0" anchor="ctr">
                    <a:lnL>
                      <a:noFill/>
                    </a:lnL>
                    <a:lnR>
                      <a:noFill/>
                    </a:lnR>
                    <a:lnT>
                      <a:noFill/>
                    </a:lnT>
                    <a:lnB>
                      <a:noFill/>
                    </a:lnB>
                    <a:solidFill>
                      <a:srgbClr val="FFFF00"/>
                    </a:solidFill>
                  </a:tcPr>
                </a:tc>
                <a:tc>
                  <a:txBody>
                    <a:bodyPr/>
                    <a:lstStyle/>
                    <a:p>
                      <a:pPr algn="ctr" fontAlgn="ctr"/>
                      <a:r>
                        <a:rPr lang="it-IT" sz="1400" b="1" i="0" u="none" strike="noStrike" dirty="0">
                          <a:solidFill>
                            <a:srgbClr val="17375D"/>
                          </a:solidFill>
                          <a:latin typeface="Arial"/>
                        </a:rPr>
                        <a:t>Carrelli abbandonati nel parcheggio del supermercato</a:t>
                      </a:r>
                    </a:p>
                  </a:txBody>
                  <a:tcPr marL="8742" marR="8742" marT="8742" marB="0" anchor="ctr">
                    <a:lnL>
                      <a:noFill/>
                    </a:lnL>
                    <a:lnR w="19050" cap="flat" cmpd="sng" algn="ctr">
                      <a:solidFill>
                        <a:srgbClr val="003300"/>
                      </a:solidFill>
                      <a:prstDash val="solid"/>
                      <a:round/>
                      <a:headEnd type="none" w="med" len="med"/>
                      <a:tailEnd type="none" w="med" len="med"/>
                    </a:lnR>
                    <a:lnT>
                      <a:noFill/>
                    </a:lnT>
                    <a:lnB>
                      <a:noFill/>
                    </a:lnB>
                  </a:tcPr>
                </a:tc>
                <a:tc>
                  <a:txBody>
                    <a:bodyPr/>
                    <a:lstStyle/>
                    <a:p>
                      <a:pPr algn="ctr" fontAlgn="ctr"/>
                      <a:r>
                        <a:rPr lang="it-IT" sz="1400" b="1" i="0" u="none" strike="noStrike" dirty="0">
                          <a:latin typeface="Arial"/>
                        </a:rPr>
                        <a:t>26,50</a:t>
                      </a:r>
                    </a:p>
                  </a:txBody>
                  <a:tcPr marL="8742" marR="8742" marT="8742" marB="0" anchor="ctr">
                    <a:lnL w="19050" cap="flat" cmpd="sng" algn="ctr">
                      <a:solidFill>
                        <a:srgbClr val="003300"/>
                      </a:solidFill>
                      <a:prstDash val="solid"/>
                      <a:round/>
                      <a:headEnd type="none" w="med" len="med"/>
                      <a:tailEnd type="none" w="med" len="med"/>
                    </a:lnL>
                    <a:lnR w="12700" cap="flat" cmpd="sng" algn="ctr">
                      <a:solidFill>
                        <a:srgbClr val="003300"/>
                      </a:solidFill>
                      <a:prstDash val="solid"/>
                      <a:round/>
                      <a:headEnd type="none" w="med" len="med"/>
                      <a:tailEnd type="none" w="med" len="med"/>
                    </a:lnR>
                    <a:lnT w="19050" cap="flat" cmpd="sng" algn="ctr">
                      <a:solidFill>
                        <a:srgbClr val="003300"/>
                      </a:solidFill>
                      <a:prstDash val="solid"/>
                      <a:round/>
                      <a:headEnd type="none" w="med" len="med"/>
                      <a:tailEnd type="none" w="med" len="med"/>
                    </a:lnT>
                    <a:lnB w="12700" cap="flat" cmpd="sng" algn="ctr">
                      <a:solidFill>
                        <a:srgbClr val="003300"/>
                      </a:solidFill>
                      <a:prstDash val="solid"/>
                      <a:round/>
                      <a:headEnd type="none" w="med" len="med"/>
                      <a:tailEnd type="none" w="med" len="med"/>
                    </a:lnB>
                    <a:solidFill>
                      <a:srgbClr val="CCFFFF"/>
                    </a:solidFill>
                  </a:tcPr>
                </a:tc>
                <a:tc>
                  <a:txBody>
                    <a:bodyPr/>
                    <a:lstStyle/>
                    <a:p>
                      <a:pPr algn="ctr" fontAlgn="ctr"/>
                      <a:r>
                        <a:rPr lang="it-IT" sz="1400" b="1" i="0" u="none" strike="noStrike">
                          <a:latin typeface="Arial"/>
                        </a:rPr>
                        <a:t>33,50</a:t>
                      </a:r>
                    </a:p>
                  </a:txBody>
                  <a:tcPr marL="8742" marR="8742" marT="8742" marB="0" anchor="ctr">
                    <a:lnL w="12700" cap="flat" cmpd="sng" algn="ctr">
                      <a:solidFill>
                        <a:srgbClr val="003300"/>
                      </a:solidFill>
                      <a:prstDash val="solid"/>
                      <a:round/>
                      <a:headEnd type="none" w="med" len="med"/>
                      <a:tailEnd type="none" w="med" len="med"/>
                    </a:lnL>
                    <a:lnR w="19050" cap="flat" cmpd="sng" algn="ctr">
                      <a:solidFill>
                        <a:srgbClr val="003300"/>
                      </a:solidFill>
                      <a:prstDash val="solid"/>
                      <a:round/>
                      <a:headEnd type="none" w="med" len="med"/>
                      <a:tailEnd type="none" w="med" len="med"/>
                    </a:lnR>
                    <a:lnT w="19050" cap="flat" cmpd="sng" algn="ctr">
                      <a:solidFill>
                        <a:srgbClr val="003300"/>
                      </a:solidFill>
                      <a:prstDash val="solid"/>
                      <a:round/>
                      <a:headEnd type="none" w="med" len="med"/>
                      <a:tailEnd type="none" w="med" len="med"/>
                    </a:lnT>
                    <a:lnB w="12700" cap="flat" cmpd="sng" algn="ctr">
                      <a:solidFill>
                        <a:srgbClr val="003300"/>
                      </a:solidFill>
                      <a:prstDash val="solid"/>
                      <a:round/>
                      <a:headEnd type="none" w="med" len="med"/>
                      <a:tailEnd type="none" w="med" len="med"/>
                    </a:lnB>
                    <a:solidFill>
                      <a:srgbClr val="CCFFFF"/>
                    </a:solidFill>
                  </a:tcPr>
                </a:tc>
                <a:tc>
                  <a:txBody>
                    <a:bodyPr/>
                    <a:lstStyle/>
                    <a:p>
                      <a:pPr algn="l" fontAlgn="b"/>
                      <a:endParaRPr lang="it-IT" sz="900" b="0" i="0" u="none" strike="noStrike">
                        <a:latin typeface="Arial"/>
                      </a:endParaRPr>
                    </a:p>
                  </a:txBody>
                  <a:tcPr marL="8742" marR="8742" marT="8742" marB="0" anchor="b">
                    <a:lnL w="19050" cap="flat" cmpd="sng" algn="ctr">
                      <a:solidFill>
                        <a:srgbClr val="003300"/>
                      </a:solidFill>
                      <a:prstDash val="solid"/>
                      <a:round/>
                      <a:headEnd type="none" w="med" len="med"/>
                      <a:tailEnd type="none" w="med" len="med"/>
                    </a:lnL>
                    <a:lnR>
                      <a:noFill/>
                    </a:lnR>
                    <a:lnT>
                      <a:noFill/>
                    </a:lnT>
                    <a:lnB>
                      <a:noFill/>
                    </a:lnB>
                  </a:tcPr>
                </a:tc>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r>
              <a:tr h="850875">
                <a:tc vMerge="1">
                  <a:txBody>
                    <a:bodyPr/>
                    <a:lstStyle/>
                    <a:p>
                      <a:endParaRPr lang="it-IT"/>
                    </a:p>
                  </a:txBody>
                  <a:tcPr/>
                </a:tc>
                <a:tc>
                  <a:txBody>
                    <a:bodyPr/>
                    <a:lstStyle/>
                    <a:p>
                      <a:pPr algn="ctr" fontAlgn="ctr"/>
                      <a:r>
                        <a:rPr lang="it-IT" sz="1400" b="1" i="0" u="none" strike="noStrike">
                          <a:solidFill>
                            <a:srgbClr val="17375D"/>
                          </a:solidFill>
                          <a:latin typeface="Arial"/>
                        </a:rPr>
                        <a:t>Carrelli NON abbandonati nel parcheggio del supermercato</a:t>
                      </a:r>
                    </a:p>
                  </a:txBody>
                  <a:tcPr marL="8742" marR="8742" marT="8742" marB="0" anchor="ctr">
                    <a:lnL>
                      <a:noFill/>
                    </a:lnL>
                    <a:lnR w="19050" cap="flat" cmpd="sng" algn="ctr">
                      <a:solidFill>
                        <a:srgbClr val="003300"/>
                      </a:solidFill>
                      <a:prstDash val="solid"/>
                      <a:round/>
                      <a:headEnd type="none" w="med" len="med"/>
                      <a:tailEnd type="none" w="med" len="med"/>
                    </a:lnR>
                    <a:lnT>
                      <a:noFill/>
                    </a:lnT>
                    <a:lnB>
                      <a:noFill/>
                    </a:lnB>
                  </a:tcPr>
                </a:tc>
                <a:tc>
                  <a:txBody>
                    <a:bodyPr/>
                    <a:lstStyle/>
                    <a:p>
                      <a:pPr algn="ctr" fontAlgn="ctr"/>
                      <a:r>
                        <a:rPr lang="it-IT" sz="1400" b="1" i="0" u="none" strike="noStrike" dirty="0">
                          <a:latin typeface="Arial"/>
                        </a:rPr>
                        <a:t>26,50</a:t>
                      </a:r>
                    </a:p>
                  </a:txBody>
                  <a:tcPr marL="8742" marR="8742" marT="8742" marB="0" anchor="ctr">
                    <a:lnL w="19050" cap="flat" cmpd="sng" algn="ctr">
                      <a:solidFill>
                        <a:srgbClr val="003300"/>
                      </a:solidFill>
                      <a:prstDash val="solid"/>
                      <a:round/>
                      <a:headEnd type="none" w="med" len="med"/>
                      <a:tailEnd type="none" w="med" len="med"/>
                    </a:lnL>
                    <a:lnR w="12700" cap="flat" cmpd="sng" algn="ctr">
                      <a:solidFill>
                        <a:srgbClr val="003300"/>
                      </a:solidFill>
                      <a:prstDash val="solid"/>
                      <a:round/>
                      <a:headEnd type="none" w="med" len="med"/>
                      <a:tailEnd type="none" w="med" len="med"/>
                    </a:lnR>
                    <a:lnT w="12700" cap="flat" cmpd="sng" algn="ctr">
                      <a:solidFill>
                        <a:srgbClr val="003300"/>
                      </a:solidFill>
                      <a:prstDash val="solid"/>
                      <a:round/>
                      <a:headEnd type="none" w="med" len="med"/>
                      <a:tailEnd type="none" w="med" len="med"/>
                    </a:lnT>
                    <a:lnB w="19050" cap="flat" cmpd="sng" algn="ctr">
                      <a:solidFill>
                        <a:srgbClr val="003300"/>
                      </a:solidFill>
                      <a:prstDash val="solid"/>
                      <a:round/>
                      <a:headEnd type="none" w="med" len="med"/>
                      <a:tailEnd type="none" w="med" len="med"/>
                    </a:lnB>
                    <a:solidFill>
                      <a:srgbClr val="CCFFFF"/>
                    </a:solidFill>
                  </a:tcPr>
                </a:tc>
                <a:tc>
                  <a:txBody>
                    <a:bodyPr/>
                    <a:lstStyle/>
                    <a:p>
                      <a:pPr algn="ctr" fontAlgn="ctr"/>
                      <a:r>
                        <a:rPr lang="it-IT" sz="1400" b="1" i="0" u="none" strike="noStrike" dirty="0">
                          <a:latin typeface="Arial"/>
                        </a:rPr>
                        <a:t>33,50</a:t>
                      </a:r>
                    </a:p>
                  </a:txBody>
                  <a:tcPr marL="8742" marR="8742" marT="8742" marB="0" anchor="ctr">
                    <a:lnL w="12700" cap="flat" cmpd="sng" algn="ctr">
                      <a:solidFill>
                        <a:srgbClr val="003300"/>
                      </a:solidFill>
                      <a:prstDash val="solid"/>
                      <a:round/>
                      <a:headEnd type="none" w="med" len="med"/>
                      <a:tailEnd type="none" w="med" len="med"/>
                    </a:lnL>
                    <a:lnR w="19050" cap="flat" cmpd="sng" algn="ctr">
                      <a:solidFill>
                        <a:srgbClr val="003300"/>
                      </a:solidFill>
                      <a:prstDash val="solid"/>
                      <a:round/>
                      <a:headEnd type="none" w="med" len="med"/>
                      <a:tailEnd type="none" w="med" len="med"/>
                    </a:lnR>
                    <a:lnT w="12700" cap="flat" cmpd="sng" algn="ctr">
                      <a:solidFill>
                        <a:srgbClr val="003300"/>
                      </a:solidFill>
                      <a:prstDash val="solid"/>
                      <a:round/>
                      <a:headEnd type="none" w="med" len="med"/>
                      <a:tailEnd type="none" w="med" len="med"/>
                    </a:lnT>
                    <a:lnB w="19050" cap="flat" cmpd="sng" algn="ctr">
                      <a:solidFill>
                        <a:srgbClr val="003300"/>
                      </a:solidFill>
                      <a:prstDash val="solid"/>
                      <a:round/>
                      <a:headEnd type="none" w="med" len="med"/>
                      <a:tailEnd type="none" w="med" len="med"/>
                    </a:lnB>
                    <a:solidFill>
                      <a:srgbClr val="CCFFFF"/>
                    </a:solidFill>
                  </a:tcPr>
                </a:tc>
                <a:tc>
                  <a:txBody>
                    <a:bodyPr/>
                    <a:lstStyle/>
                    <a:p>
                      <a:pPr algn="l" fontAlgn="b"/>
                      <a:endParaRPr lang="it-IT" sz="900" b="0" i="0" u="none" strike="noStrike">
                        <a:latin typeface="Arial"/>
                      </a:endParaRPr>
                    </a:p>
                  </a:txBody>
                  <a:tcPr marL="8742" marR="8742" marT="8742" marB="0" anchor="b">
                    <a:lnL w="19050" cap="flat" cmpd="sng" algn="ctr">
                      <a:solidFill>
                        <a:srgbClr val="003300"/>
                      </a:solidFill>
                      <a:prstDash val="solid"/>
                      <a:round/>
                      <a:headEnd type="none" w="med" len="med"/>
                      <a:tailEnd type="none" w="med" len="med"/>
                    </a:lnL>
                    <a:lnR>
                      <a:noFill/>
                    </a:lnR>
                    <a:lnT>
                      <a:noFill/>
                    </a:lnT>
                    <a:lnB>
                      <a:noFill/>
                    </a:lnB>
                  </a:tcPr>
                </a:tc>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r>
              <a:tr h="382893">
                <a:tc>
                  <a:txBody>
                    <a:bodyPr/>
                    <a:lstStyle/>
                    <a:p>
                      <a:pPr algn="l" fontAlgn="b"/>
                      <a:endParaRPr lang="it-IT" sz="900" b="0" i="0" u="none" strike="noStrike">
                        <a:latin typeface="Arial"/>
                      </a:endParaRPr>
                    </a:p>
                  </a:txBody>
                  <a:tcPr marL="8742" marR="8742" marT="8742" marB="0" anchor="b">
                    <a:lnL>
                      <a:noFill/>
                    </a:lnL>
                    <a:lnR>
                      <a:noFill/>
                    </a:lnR>
                    <a:lnT>
                      <a:noFill/>
                    </a:lnT>
                    <a:lnB w="12700" cap="flat" cmpd="sng" algn="ctr">
                      <a:solidFill>
                        <a:srgbClr val="800000"/>
                      </a:solidFill>
                      <a:prstDash val="dashDot"/>
                      <a:round/>
                      <a:headEnd type="none" w="med" len="med"/>
                      <a:tailEnd type="none" w="med" len="med"/>
                    </a:lnB>
                  </a:tcPr>
                </a:tc>
                <a:tc>
                  <a:txBody>
                    <a:bodyPr/>
                    <a:lstStyle/>
                    <a:p>
                      <a:pPr algn="l" fontAlgn="b"/>
                      <a:endParaRPr lang="it-IT" sz="900" b="0" i="0" u="none" strike="noStrike">
                        <a:latin typeface="Arial"/>
                      </a:endParaRPr>
                    </a:p>
                  </a:txBody>
                  <a:tcPr marL="8742" marR="8742" marT="8742" marB="0" anchor="b">
                    <a:lnL>
                      <a:noFill/>
                    </a:lnL>
                    <a:lnR>
                      <a:noFill/>
                    </a:lnR>
                    <a:lnT>
                      <a:noFill/>
                    </a:lnT>
                    <a:lnB w="12700" cap="flat" cmpd="sng" algn="ctr">
                      <a:solidFill>
                        <a:srgbClr val="800000"/>
                      </a:solidFill>
                      <a:prstDash val="dashDot"/>
                      <a:round/>
                      <a:headEnd type="none" w="med" len="med"/>
                      <a:tailEnd type="none" w="med" len="med"/>
                    </a:lnB>
                  </a:tcPr>
                </a:tc>
                <a:tc>
                  <a:txBody>
                    <a:bodyPr/>
                    <a:lstStyle/>
                    <a:p>
                      <a:pPr algn="l" fontAlgn="b"/>
                      <a:endParaRPr lang="it-IT" sz="900" b="0" i="0" u="none" strike="noStrike">
                        <a:latin typeface="Arial"/>
                      </a:endParaRPr>
                    </a:p>
                  </a:txBody>
                  <a:tcPr marL="8742" marR="8742" marT="8742" marB="0" anchor="b">
                    <a:lnL>
                      <a:noFill/>
                    </a:lnL>
                    <a:lnR>
                      <a:noFill/>
                    </a:lnR>
                    <a:lnT w="19050" cap="flat" cmpd="sng" algn="ctr">
                      <a:solidFill>
                        <a:srgbClr val="003300"/>
                      </a:solidFill>
                      <a:prstDash val="solid"/>
                      <a:round/>
                      <a:headEnd type="none" w="med" len="med"/>
                      <a:tailEnd type="none" w="med" len="med"/>
                    </a:lnT>
                    <a:lnB w="12700" cap="flat" cmpd="sng" algn="ctr">
                      <a:solidFill>
                        <a:srgbClr val="800000"/>
                      </a:solidFill>
                      <a:prstDash val="dashDot"/>
                      <a:round/>
                      <a:headEnd type="none" w="med" len="med"/>
                      <a:tailEnd type="none" w="med" len="med"/>
                    </a:lnB>
                  </a:tcPr>
                </a:tc>
                <a:tc>
                  <a:txBody>
                    <a:bodyPr/>
                    <a:lstStyle/>
                    <a:p>
                      <a:pPr algn="l" fontAlgn="b"/>
                      <a:endParaRPr lang="it-IT" sz="900" b="0" i="0" u="none" strike="noStrike">
                        <a:latin typeface="Arial"/>
                      </a:endParaRPr>
                    </a:p>
                  </a:txBody>
                  <a:tcPr marL="8742" marR="8742" marT="8742" marB="0" anchor="b">
                    <a:lnL>
                      <a:noFill/>
                    </a:lnL>
                    <a:lnR>
                      <a:noFill/>
                    </a:lnR>
                    <a:lnT w="19050" cap="flat" cmpd="sng" algn="ctr">
                      <a:solidFill>
                        <a:srgbClr val="003300"/>
                      </a:solidFill>
                      <a:prstDash val="solid"/>
                      <a:round/>
                      <a:headEnd type="none" w="med" len="med"/>
                      <a:tailEnd type="none" w="med" len="med"/>
                    </a:lnT>
                    <a:lnB>
                      <a:noFill/>
                    </a:lnB>
                  </a:tcPr>
                </a:tc>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r>
              <a:tr h="1018922">
                <a:tc gridSpan="2">
                  <a:txBody>
                    <a:bodyPr/>
                    <a:lstStyle/>
                    <a:p>
                      <a:pPr algn="just" fontAlgn="ctr"/>
                      <a:r>
                        <a:rPr lang="it-IT" sz="1400" b="1" i="0" u="none" strike="noStrike" dirty="0">
                          <a:solidFill>
                            <a:srgbClr val="FF0000"/>
                          </a:solidFill>
                          <a:latin typeface="Arial"/>
                        </a:rPr>
                        <a:t>probabilità di commettere un errore del primo tipo, ossia di accettare l'ipotesi alternativa quando invece la distribuzione è dovuta al caso (p deve essere minore o uguale a </a:t>
                      </a:r>
                      <a:r>
                        <a:rPr lang="it-IT" sz="1400" b="1" i="0" u="none" strike="noStrike" dirty="0">
                          <a:solidFill>
                            <a:srgbClr val="000000"/>
                          </a:solidFill>
                          <a:latin typeface="Arial"/>
                        </a:rPr>
                        <a:t>0,05</a:t>
                      </a:r>
                      <a:r>
                        <a:rPr lang="it-IT" sz="1400" b="1" i="0" u="none" strike="noStrike" dirty="0">
                          <a:solidFill>
                            <a:srgbClr val="FF0000"/>
                          </a:solidFill>
                          <a:latin typeface="Arial"/>
                        </a:rPr>
                        <a:t>)</a:t>
                      </a:r>
                    </a:p>
                  </a:txBody>
                  <a:tcPr marL="8742" marR="8742" marT="8742" marB="0" anchor="ctr">
                    <a:lnL w="12700" cap="flat" cmpd="sng" algn="ctr">
                      <a:solidFill>
                        <a:srgbClr val="800000"/>
                      </a:solidFill>
                      <a:prstDash val="dashDot"/>
                      <a:round/>
                      <a:headEnd type="none" w="med" len="med"/>
                      <a:tailEnd type="none" w="med" len="med"/>
                    </a:lnL>
                    <a:lnR>
                      <a:noFill/>
                    </a:lnR>
                    <a:lnT w="12700" cap="flat" cmpd="sng" algn="ctr">
                      <a:solidFill>
                        <a:srgbClr val="800000"/>
                      </a:solidFill>
                      <a:prstDash val="dashDot"/>
                      <a:round/>
                      <a:headEnd type="none" w="med" len="med"/>
                      <a:tailEnd type="none" w="med" len="med"/>
                    </a:lnT>
                    <a:lnB w="12700" cap="flat" cmpd="sng" algn="ctr">
                      <a:solidFill>
                        <a:srgbClr val="800000"/>
                      </a:solidFill>
                      <a:prstDash val="dashDot"/>
                      <a:round/>
                      <a:headEnd type="none" w="med" len="med"/>
                      <a:tailEnd type="none" w="med" len="med"/>
                    </a:lnB>
                    <a:solidFill>
                      <a:srgbClr val="FFFF99"/>
                    </a:solidFill>
                  </a:tcPr>
                </a:tc>
                <a:tc hMerge="1">
                  <a:txBody>
                    <a:bodyPr/>
                    <a:lstStyle/>
                    <a:p>
                      <a:endParaRPr lang="it-IT"/>
                    </a:p>
                  </a:txBody>
                  <a:tcPr/>
                </a:tc>
                <a:tc>
                  <a:txBody>
                    <a:bodyPr/>
                    <a:lstStyle/>
                    <a:p>
                      <a:pPr algn="ctr" fontAlgn="ctr"/>
                      <a:r>
                        <a:rPr lang="it-IT" sz="2000" b="1" i="0" u="none" strike="noStrike" dirty="0">
                          <a:latin typeface="Arial"/>
                        </a:rPr>
                        <a:t>0,001777434</a:t>
                      </a:r>
                    </a:p>
                  </a:txBody>
                  <a:tcPr marL="8742" marR="8742" marT="8742" marB="0" anchor="ctr">
                    <a:lnL>
                      <a:noFill/>
                    </a:lnL>
                    <a:lnR w="12700" cap="flat" cmpd="sng" algn="ctr">
                      <a:solidFill>
                        <a:srgbClr val="800000"/>
                      </a:solidFill>
                      <a:prstDash val="dashDot"/>
                      <a:round/>
                      <a:headEnd type="none" w="med" len="med"/>
                      <a:tailEnd type="none" w="med" len="med"/>
                    </a:lnR>
                    <a:lnT w="12700" cap="flat" cmpd="sng" algn="ctr">
                      <a:solidFill>
                        <a:srgbClr val="800000"/>
                      </a:solidFill>
                      <a:prstDash val="dashDot"/>
                      <a:round/>
                      <a:headEnd type="none" w="med" len="med"/>
                      <a:tailEnd type="none" w="med" len="med"/>
                    </a:lnT>
                    <a:lnB w="12700" cap="flat" cmpd="sng" algn="ctr">
                      <a:solidFill>
                        <a:srgbClr val="800000"/>
                      </a:solidFill>
                      <a:prstDash val="dashDot"/>
                      <a:round/>
                      <a:headEnd type="none" w="med" len="med"/>
                      <a:tailEnd type="none" w="med" len="med"/>
                    </a:lnB>
                    <a:solidFill>
                      <a:srgbClr val="C0C0C0"/>
                    </a:solidFill>
                  </a:tcPr>
                </a:tc>
                <a:tc rowSpan="5" gridSpan="3">
                  <a:txBody>
                    <a:bodyPr/>
                    <a:lstStyle/>
                    <a:p>
                      <a:pPr algn="ctr" fontAlgn="ctr"/>
                      <a:r>
                        <a:rPr lang="it-IT" sz="900" b="0" i="0" u="none" strike="noStrike">
                          <a:latin typeface="Arial"/>
                        </a:rPr>
                        <a:t>TEST.CHI restituisce la </a:t>
                      </a:r>
                      <a:r>
                        <a:rPr lang="it-IT" sz="900" b="1" i="0" u="none" strike="noStrike">
                          <a:solidFill>
                            <a:srgbClr val="FF0000"/>
                          </a:solidFill>
                          <a:latin typeface="Arial"/>
                        </a:rPr>
                        <a:t>probabilità che un valore del dato statistico χ2 equivalente al valore calcolato mediante la formula venga casualmente ottenuto</a:t>
                      </a:r>
                      <a:r>
                        <a:rPr lang="it-IT" sz="900" b="0" i="0" u="none" strike="noStrike">
                          <a:latin typeface="Arial"/>
                        </a:rPr>
                        <a:t> in base al presupposto di indipendenza. Nel calcolo di tale probabilità, TEST.CHI utilizza la distribuzione χ2 con il numero adeguato di gradi di libertà, gdl.</a:t>
                      </a:r>
                    </a:p>
                  </a:txBody>
                  <a:tcPr marL="8742" marR="8742" marT="8742" marB="0" anchor="ctr">
                    <a:lnL w="12700" cap="flat" cmpd="sng" algn="ctr">
                      <a:solidFill>
                        <a:srgbClr val="800000"/>
                      </a:solidFill>
                      <a:prstDash val="dashDot"/>
                      <a:round/>
                      <a:headEnd type="none" w="med" len="med"/>
                      <a:tailEnd type="none" w="med" len="med"/>
                    </a:lnL>
                    <a:lnR>
                      <a:noFill/>
                    </a:lnR>
                    <a:lnT>
                      <a:noFill/>
                    </a:lnT>
                    <a:lnB>
                      <a:noFill/>
                    </a:lnB>
                  </a:tcPr>
                </a:tc>
                <a:tc rowSpan="5" hMerge="1">
                  <a:txBody>
                    <a:bodyPr/>
                    <a:lstStyle/>
                    <a:p>
                      <a:endParaRPr lang="it-IT"/>
                    </a:p>
                  </a:txBody>
                  <a:tcPr/>
                </a:tc>
                <a:tc rowSpan="5" hMerge="1">
                  <a:txBody>
                    <a:bodyPr/>
                    <a:lstStyle/>
                    <a:p>
                      <a:endParaRPr lang="it-IT"/>
                    </a:p>
                  </a:txBody>
                  <a:tcPr/>
                </a:tc>
              </a:tr>
              <a:tr h="180811">
                <a:tc>
                  <a:txBody>
                    <a:bodyPr/>
                    <a:lstStyle/>
                    <a:p>
                      <a:pPr algn="l" fontAlgn="b"/>
                      <a:endParaRPr lang="it-IT" sz="900" b="0" i="0" u="none" strike="noStrike">
                        <a:latin typeface="Arial"/>
                      </a:endParaRPr>
                    </a:p>
                  </a:txBody>
                  <a:tcPr marL="8742" marR="8742" marT="8742" marB="0" anchor="b">
                    <a:lnL>
                      <a:noFill/>
                    </a:lnL>
                    <a:lnR>
                      <a:noFill/>
                    </a:lnR>
                    <a:lnT w="12700" cap="flat" cmpd="sng" algn="ctr">
                      <a:solidFill>
                        <a:srgbClr val="800000"/>
                      </a:solidFill>
                      <a:prstDash val="dashDot"/>
                      <a:round/>
                      <a:headEnd type="none" w="med" len="med"/>
                      <a:tailEnd type="none" w="med" len="med"/>
                    </a:lnT>
                    <a:lnB>
                      <a:noFill/>
                    </a:lnB>
                  </a:tcPr>
                </a:tc>
                <a:tc>
                  <a:txBody>
                    <a:bodyPr/>
                    <a:lstStyle/>
                    <a:p>
                      <a:pPr algn="l" fontAlgn="b"/>
                      <a:endParaRPr lang="it-IT" sz="900" b="0" i="0" u="none" strike="noStrike">
                        <a:latin typeface="Arial"/>
                      </a:endParaRPr>
                    </a:p>
                  </a:txBody>
                  <a:tcPr marL="8742" marR="8742" marT="8742" marB="0" anchor="b">
                    <a:lnL>
                      <a:noFill/>
                    </a:lnL>
                    <a:lnR>
                      <a:noFill/>
                    </a:lnR>
                    <a:lnT w="12700" cap="flat" cmpd="sng" algn="ctr">
                      <a:solidFill>
                        <a:srgbClr val="800000"/>
                      </a:solidFill>
                      <a:prstDash val="dashDot"/>
                      <a:round/>
                      <a:headEnd type="none" w="med" len="med"/>
                      <a:tailEnd type="none" w="med" len="med"/>
                    </a:lnT>
                    <a:lnB>
                      <a:noFill/>
                    </a:lnB>
                  </a:tcPr>
                </a:tc>
                <a:tc>
                  <a:txBody>
                    <a:bodyPr/>
                    <a:lstStyle/>
                    <a:p>
                      <a:pPr algn="l" fontAlgn="b"/>
                      <a:endParaRPr lang="it-IT" sz="900" b="0" i="0" u="none" strike="noStrike">
                        <a:latin typeface="Arial"/>
                      </a:endParaRPr>
                    </a:p>
                  </a:txBody>
                  <a:tcPr marL="8742" marR="8742" marT="8742" marB="0" anchor="b">
                    <a:lnL>
                      <a:noFill/>
                    </a:lnL>
                    <a:lnR>
                      <a:noFill/>
                    </a:lnR>
                    <a:lnT w="12700" cap="flat" cmpd="sng" algn="ctr">
                      <a:solidFill>
                        <a:srgbClr val="800000"/>
                      </a:solidFill>
                      <a:prstDash val="dashDot"/>
                      <a:round/>
                      <a:headEnd type="none" w="med" len="med"/>
                      <a:tailEnd type="none" w="med" len="med"/>
                    </a:lnT>
                    <a:lnB>
                      <a:noFill/>
                    </a:lnB>
                  </a:tcPr>
                </a:tc>
                <a:tc gridSpan="3" vMerge="1">
                  <a:txBody>
                    <a:bodyPr/>
                    <a:lstStyle/>
                    <a:p>
                      <a:endParaRPr lang="it-IT"/>
                    </a:p>
                  </a:txBody>
                  <a:tcPr/>
                </a:tc>
                <a:tc hMerge="1" vMerge="1">
                  <a:txBody>
                    <a:bodyPr/>
                    <a:lstStyle/>
                    <a:p>
                      <a:endParaRPr lang="it-IT"/>
                    </a:p>
                  </a:txBody>
                  <a:tcPr/>
                </a:tc>
                <a:tc hMerge="1" vMerge="1">
                  <a:txBody>
                    <a:bodyPr/>
                    <a:lstStyle/>
                    <a:p>
                      <a:endParaRPr lang="it-IT"/>
                    </a:p>
                  </a:txBody>
                  <a:tcPr/>
                </a:tc>
              </a:tr>
              <a:tr h="180811">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c gridSpan="3" vMerge="1">
                  <a:txBody>
                    <a:bodyPr/>
                    <a:lstStyle/>
                    <a:p>
                      <a:endParaRPr lang="it-IT"/>
                    </a:p>
                  </a:txBody>
                  <a:tcPr/>
                </a:tc>
                <a:tc hMerge="1" vMerge="1">
                  <a:txBody>
                    <a:bodyPr/>
                    <a:lstStyle/>
                    <a:p>
                      <a:endParaRPr lang="it-IT"/>
                    </a:p>
                  </a:txBody>
                  <a:tcPr/>
                </a:tc>
                <a:tc hMerge="1" vMerge="1">
                  <a:txBody>
                    <a:bodyPr/>
                    <a:lstStyle/>
                    <a:p>
                      <a:endParaRPr lang="it-IT"/>
                    </a:p>
                  </a:txBody>
                  <a:tcPr/>
                </a:tc>
              </a:tr>
              <a:tr h="180811">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c gridSpan="3" vMerge="1">
                  <a:txBody>
                    <a:bodyPr/>
                    <a:lstStyle/>
                    <a:p>
                      <a:endParaRPr lang="it-IT"/>
                    </a:p>
                  </a:txBody>
                  <a:tcPr/>
                </a:tc>
                <a:tc hMerge="1" vMerge="1">
                  <a:txBody>
                    <a:bodyPr/>
                    <a:lstStyle/>
                    <a:p>
                      <a:endParaRPr lang="it-IT"/>
                    </a:p>
                  </a:txBody>
                  <a:tcPr/>
                </a:tc>
                <a:tc hMerge="1" vMerge="1">
                  <a:txBody>
                    <a:bodyPr/>
                    <a:lstStyle/>
                    <a:p>
                      <a:endParaRPr lang="it-IT"/>
                    </a:p>
                  </a:txBody>
                  <a:tcPr/>
                </a:tc>
              </a:tr>
              <a:tr h="180811">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c>
                  <a:txBody>
                    <a:bodyPr/>
                    <a:lstStyle/>
                    <a:p>
                      <a:pPr algn="l" fontAlgn="b"/>
                      <a:endParaRPr lang="it-IT" sz="900" b="0" i="0" u="none" strike="noStrike">
                        <a:latin typeface="Arial"/>
                      </a:endParaRPr>
                    </a:p>
                  </a:txBody>
                  <a:tcPr marL="8742" marR="8742" marT="8742" marB="0" anchor="b">
                    <a:lnL>
                      <a:noFill/>
                    </a:lnL>
                    <a:lnR>
                      <a:noFill/>
                    </a:lnR>
                    <a:lnT>
                      <a:noFill/>
                    </a:lnT>
                    <a:lnB>
                      <a:noFill/>
                    </a:lnB>
                  </a:tcPr>
                </a:tc>
                <a:tc>
                  <a:txBody>
                    <a:bodyPr/>
                    <a:lstStyle/>
                    <a:p>
                      <a:pPr algn="l" fontAlgn="b"/>
                      <a:endParaRPr lang="it-IT" sz="900" b="0" i="0" u="none" strike="noStrike" dirty="0">
                        <a:latin typeface="Arial"/>
                      </a:endParaRPr>
                    </a:p>
                  </a:txBody>
                  <a:tcPr marL="8742" marR="8742" marT="8742" marB="0" anchor="b">
                    <a:lnL>
                      <a:noFill/>
                    </a:lnL>
                    <a:lnR>
                      <a:noFill/>
                    </a:lnR>
                    <a:lnT>
                      <a:noFill/>
                    </a:lnT>
                    <a:lnB>
                      <a:noFill/>
                    </a:lnB>
                  </a:tcPr>
                </a:tc>
                <a:tc gridSpan="3" vMerge="1">
                  <a:txBody>
                    <a:bodyPr/>
                    <a:lstStyle/>
                    <a:p>
                      <a:endParaRPr lang="it-IT"/>
                    </a:p>
                  </a:txBody>
                  <a:tcPr/>
                </a:tc>
                <a:tc hMerge="1" vMerge="1">
                  <a:txBody>
                    <a:bodyPr/>
                    <a:lstStyle/>
                    <a:p>
                      <a:endParaRPr lang="it-IT"/>
                    </a:p>
                  </a:txBody>
                  <a:tcPr/>
                </a:tc>
                <a:tc hMerge="1" vMerge="1">
                  <a:txBody>
                    <a:bodyPr/>
                    <a:lstStyle/>
                    <a:p>
                      <a:endParaRPr lang="it-IT"/>
                    </a:p>
                  </a:txBody>
                  <a:tcP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51</a:t>
            </a:fld>
            <a:endParaRPr lang="it-IT" dirty="0"/>
          </a:p>
        </p:txBody>
      </p:sp>
      <p:sp>
        <p:nvSpPr>
          <p:cNvPr id="4" name="CasellaDiTesto 3"/>
          <p:cNvSpPr txBox="1"/>
          <p:nvPr/>
        </p:nvSpPr>
        <p:spPr>
          <a:xfrm>
            <a:off x="683568" y="836712"/>
            <a:ext cx="7632848" cy="523220"/>
          </a:xfrm>
          <a:prstGeom prst="rect">
            <a:avLst/>
          </a:prstGeom>
          <a:solidFill>
            <a:schemeClr val="bg2">
              <a:lumMod val="50000"/>
            </a:schemeClr>
          </a:solidFill>
        </p:spPr>
        <p:txBody>
          <a:bodyPr wrap="square" rtlCol="0">
            <a:spAutoFit/>
          </a:bodyPr>
          <a:lstStyle/>
          <a:p>
            <a:pPr algn="just"/>
            <a:r>
              <a:rPr lang="it-IT" sz="2800" b="1" i="1" dirty="0" smtClean="0">
                <a:solidFill>
                  <a:schemeClr val="bg2">
                    <a:lumMod val="90000"/>
                  </a:schemeClr>
                </a:solidFill>
              </a:rPr>
              <a:t>The spread </a:t>
            </a:r>
            <a:r>
              <a:rPr lang="it-IT" sz="2800" b="1" i="1" dirty="0" err="1" smtClean="0">
                <a:solidFill>
                  <a:schemeClr val="bg2">
                    <a:lumMod val="90000"/>
                  </a:schemeClr>
                </a:solidFill>
              </a:rPr>
              <a:t>of</a:t>
            </a:r>
            <a:r>
              <a:rPr lang="it-IT" sz="2800" b="1" i="1" dirty="0" smtClean="0">
                <a:solidFill>
                  <a:schemeClr val="bg2">
                    <a:lumMod val="90000"/>
                  </a:schemeClr>
                </a:solidFill>
              </a:rPr>
              <a:t> </a:t>
            </a:r>
            <a:r>
              <a:rPr lang="it-IT" sz="2800" b="1" i="1" dirty="0" err="1" smtClean="0">
                <a:solidFill>
                  <a:schemeClr val="bg2">
                    <a:lumMod val="90000"/>
                  </a:schemeClr>
                </a:solidFill>
              </a:rPr>
              <a:t>disorder</a:t>
            </a:r>
            <a:r>
              <a:rPr lang="it-IT" sz="2800" b="1" i="1" dirty="0" smtClean="0">
                <a:solidFill>
                  <a:schemeClr val="bg2">
                    <a:lumMod val="90000"/>
                  </a:schemeClr>
                </a:solidFill>
              </a:rPr>
              <a:t> </a:t>
            </a:r>
            <a:r>
              <a:rPr lang="it-IT" sz="2800" b="1" dirty="0" smtClean="0">
                <a:solidFill>
                  <a:schemeClr val="bg2">
                    <a:lumMod val="90000"/>
                  </a:schemeClr>
                </a:solidFill>
              </a:rPr>
              <a:t>(2008)</a:t>
            </a:r>
          </a:p>
        </p:txBody>
      </p:sp>
      <p:sp>
        <p:nvSpPr>
          <p:cNvPr id="5" name="Rettangolo 4"/>
          <p:cNvSpPr/>
          <p:nvPr/>
        </p:nvSpPr>
        <p:spPr>
          <a:xfrm>
            <a:off x="611560" y="1720840"/>
            <a:ext cx="7776864" cy="3539430"/>
          </a:xfrm>
          <a:prstGeom prst="rect">
            <a:avLst/>
          </a:prstGeom>
        </p:spPr>
        <p:txBody>
          <a:bodyPr wrap="square">
            <a:spAutoFit/>
          </a:bodyPr>
          <a:lstStyle/>
          <a:p>
            <a:pPr algn="just"/>
            <a:r>
              <a:rPr lang="en-US" sz="2800" dirty="0" smtClean="0"/>
              <a:t>Our conclusion is that, as a certain norm violating behavior becomes more common, it will negatively influence conformity to other norms and rules. The effect was not limited to social norms but also applied to police ordinances and even to legitimate requests established by private companies. The mere presence of graffiti more than doubled the number of people littering and stealing.</a:t>
            </a:r>
            <a:endParaRPr lang="it-IT" sz="28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52</a:t>
            </a:fld>
            <a:endParaRPr lang="it-IT" dirty="0"/>
          </a:p>
        </p:txBody>
      </p:sp>
      <p:pic>
        <p:nvPicPr>
          <p:cNvPr id="109570" name="Picture 2" descr="http://t0.gstatic.com/images?q=tbn:ANd9GcSAkb3reGc-a9MjGlAF8pl_nPA1TVv2W-spR9Q8CzQzc52GNzwG8Q"/>
          <p:cNvPicPr>
            <a:picLocks noChangeAspect="1" noChangeArrowheads="1"/>
          </p:cNvPicPr>
          <p:nvPr/>
        </p:nvPicPr>
        <p:blipFill>
          <a:blip r:embed="rId2" cstate="print"/>
          <a:srcRect/>
          <a:stretch>
            <a:fillRect/>
          </a:stretch>
        </p:blipFill>
        <p:spPr bwMode="auto">
          <a:xfrm>
            <a:off x="755575" y="1340768"/>
            <a:ext cx="6960773" cy="4176464"/>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gs>
            <a:gs pos="25000">
              <a:srgbClr val="FF6633"/>
            </a:gs>
            <a:gs pos="50000">
              <a:srgbClr val="FFFF00"/>
            </a:gs>
            <a:gs pos="75000">
              <a:srgbClr val="01A78F"/>
            </a:gs>
            <a:gs pos="100000">
              <a:srgbClr val="3366FF"/>
            </a:gs>
          </a:gsLst>
          <a:lin ang="2700000" scaled="1"/>
          <a:tileRect/>
        </a:gradFill>
        <a:effectLst/>
      </p:bgPr>
    </p:bg>
    <p:spTree>
      <p:nvGrpSpPr>
        <p:cNvPr id="1" name=""/>
        <p:cNvGrpSpPr/>
        <p:nvPr/>
      </p:nvGrpSpPr>
      <p:grpSpPr>
        <a:xfrm>
          <a:off x="0" y="0"/>
          <a:ext cx="0" cy="0"/>
          <a:chOff x="0" y="0"/>
          <a:chExt cx="0" cy="0"/>
        </a:xfrm>
      </p:grpSpPr>
      <p:sp>
        <p:nvSpPr>
          <p:cNvPr id="3" name="CasellaDiTesto 2"/>
          <p:cNvSpPr txBox="1"/>
          <p:nvPr/>
        </p:nvSpPr>
        <p:spPr>
          <a:xfrm>
            <a:off x="539552" y="2132856"/>
            <a:ext cx="8064896" cy="2308324"/>
          </a:xfrm>
          <a:prstGeom prst="rect">
            <a:avLst/>
          </a:prstGeom>
          <a:noFill/>
        </p:spPr>
        <p:txBody>
          <a:bodyPr wrap="square" rtlCol="0">
            <a:spAutoFit/>
          </a:bodyPr>
          <a:lstStyle/>
          <a:p>
            <a:pPr algn="ctr"/>
            <a:r>
              <a:rPr lang="it-IT" sz="7200" dirty="0" smtClean="0">
                <a:latin typeface="Baskerville Old Face" pitchFamily="18" charset="0"/>
              </a:rPr>
              <a:t>Teorie del conflitto di culture</a:t>
            </a:r>
            <a:endParaRPr lang="it-IT" sz="7200" dirty="0">
              <a:latin typeface="Baskerville Old Face"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907704" y="2996952"/>
            <a:ext cx="6192688" cy="3024336"/>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Segnaposto numero diapositiva 1"/>
          <p:cNvSpPr>
            <a:spLocks noGrp="1"/>
          </p:cNvSpPr>
          <p:nvPr>
            <p:ph type="sldNum" sz="quarter" idx="12"/>
          </p:nvPr>
        </p:nvSpPr>
        <p:spPr/>
        <p:txBody>
          <a:bodyPr/>
          <a:lstStyle/>
          <a:p>
            <a:fld id="{25B1BEC0-A0A9-49AB-8D0A-BE2D34DF3DF6}" type="slidenum">
              <a:rPr lang="it-IT" smtClean="0"/>
              <a:pPr/>
              <a:t>54</a:t>
            </a:fld>
            <a:endParaRPr lang="it-IT" dirty="0"/>
          </a:p>
        </p:txBody>
      </p:sp>
      <p:sp>
        <p:nvSpPr>
          <p:cNvPr id="3" name="CasellaDiTesto 2"/>
          <p:cNvSpPr txBox="1"/>
          <p:nvPr/>
        </p:nvSpPr>
        <p:spPr>
          <a:xfrm>
            <a:off x="971600" y="836712"/>
            <a:ext cx="7272808" cy="523220"/>
          </a:xfrm>
          <a:prstGeom prst="rect">
            <a:avLst/>
          </a:prstGeom>
          <a:noFill/>
        </p:spPr>
        <p:txBody>
          <a:bodyPr wrap="square" rtlCol="0">
            <a:spAutoFit/>
          </a:bodyPr>
          <a:lstStyle/>
          <a:p>
            <a:pPr algn="ctr"/>
            <a:r>
              <a:rPr lang="it-IT" sz="2800" b="1" dirty="0" err="1" smtClean="0">
                <a:solidFill>
                  <a:schemeClr val="accent1">
                    <a:lumMod val="75000"/>
                  </a:schemeClr>
                </a:solidFill>
                <a:effectLst>
                  <a:outerShdw blurRad="38100" dist="38100" dir="2700000" algn="tl">
                    <a:srgbClr val="C0C0C0"/>
                  </a:outerShdw>
                </a:effectLst>
                <a:latin typeface="Tahoma" pitchFamily="34" charset="0"/>
              </a:rPr>
              <a:t>Thorsten</a:t>
            </a:r>
            <a:r>
              <a:rPr lang="it-IT" sz="2800" b="1" dirty="0" smtClean="0">
                <a:solidFill>
                  <a:schemeClr val="accent1">
                    <a:lumMod val="75000"/>
                  </a:schemeClr>
                </a:solidFill>
                <a:effectLst>
                  <a:outerShdw blurRad="38100" dist="38100" dir="2700000" algn="tl">
                    <a:srgbClr val="C0C0C0"/>
                  </a:outerShdw>
                </a:effectLst>
                <a:latin typeface="Tahoma" pitchFamily="34" charset="0"/>
              </a:rPr>
              <a:t> </a:t>
            </a:r>
            <a:r>
              <a:rPr lang="it-IT" sz="2800" b="1" dirty="0" err="1" smtClean="0">
                <a:solidFill>
                  <a:schemeClr val="accent1">
                    <a:lumMod val="75000"/>
                  </a:schemeClr>
                </a:solidFill>
                <a:effectLst>
                  <a:outerShdw blurRad="38100" dist="38100" dir="2700000" algn="tl">
                    <a:srgbClr val="C0C0C0"/>
                  </a:outerShdw>
                </a:effectLst>
                <a:latin typeface="Tahoma" pitchFamily="34" charset="0"/>
              </a:rPr>
              <a:t>Sellin</a:t>
            </a:r>
            <a:endParaRPr lang="it-IT" sz="2800" b="1" dirty="0" smtClean="0">
              <a:solidFill>
                <a:schemeClr val="accent1">
                  <a:lumMod val="75000"/>
                </a:schemeClr>
              </a:solidFill>
              <a:effectLst>
                <a:outerShdw blurRad="38100" dist="38100" dir="2700000" algn="tl">
                  <a:srgbClr val="C0C0C0"/>
                </a:outerShdw>
              </a:effectLst>
              <a:latin typeface="Tahoma" pitchFamily="34" charset="0"/>
            </a:endParaRPr>
          </a:p>
        </p:txBody>
      </p:sp>
      <p:sp>
        <p:nvSpPr>
          <p:cNvPr id="4" name="CasellaDiTesto 3"/>
          <p:cNvSpPr txBox="1"/>
          <p:nvPr/>
        </p:nvSpPr>
        <p:spPr>
          <a:xfrm>
            <a:off x="1799184" y="1844824"/>
            <a:ext cx="7344816" cy="523220"/>
          </a:xfrm>
          <a:prstGeom prst="rect">
            <a:avLst/>
          </a:prstGeom>
          <a:noFill/>
        </p:spPr>
        <p:txBody>
          <a:bodyPr wrap="square" rtlCol="0">
            <a:spAutoFit/>
          </a:bodyPr>
          <a:lstStyle/>
          <a:p>
            <a:pPr algn="just"/>
            <a:r>
              <a:rPr lang="it-IT" dirty="0" smtClean="0"/>
              <a:t>Conflitti </a:t>
            </a:r>
            <a:r>
              <a:rPr lang="it-IT" sz="2800" dirty="0" smtClean="0">
                <a:latin typeface="Forte" pitchFamily="66" charset="0"/>
              </a:rPr>
              <a:t>primari</a:t>
            </a:r>
            <a:r>
              <a:rPr lang="it-IT" dirty="0" smtClean="0"/>
              <a:t> tra culture diverse</a:t>
            </a:r>
          </a:p>
        </p:txBody>
      </p:sp>
      <p:sp>
        <p:nvSpPr>
          <p:cNvPr id="5" name="CasellaDiTesto 4"/>
          <p:cNvSpPr txBox="1"/>
          <p:nvPr/>
        </p:nvSpPr>
        <p:spPr>
          <a:xfrm>
            <a:off x="2483768" y="2348881"/>
            <a:ext cx="5941168" cy="523220"/>
          </a:xfrm>
          <a:prstGeom prst="rect">
            <a:avLst/>
          </a:prstGeom>
          <a:noFill/>
        </p:spPr>
        <p:txBody>
          <a:bodyPr wrap="square" rtlCol="0">
            <a:spAutoFit/>
          </a:bodyPr>
          <a:lstStyle/>
          <a:p>
            <a:pPr algn="just"/>
            <a:r>
              <a:rPr lang="it-IT" dirty="0" smtClean="0"/>
              <a:t>Conflitti </a:t>
            </a:r>
            <a:r>
              <a:rPr lang="it-IT" sz="2800" dirty="0" smtClean="0">
                <a:latin typeface="Forte" pitchFamily="66" charset="0"/>
              </a:rPr>
              <a:t>secondari </a:t>
            </a:r>
            <a:r>
              <a:rPr lang="it-IT" dirty="0" smtClean="0"/>
              <a:t>all’interno di una stessa cultura</a:t>
            </a:r>
          </a:p>
        </p:txBody>
      </p:sp>
      <p:sp>
        <p:nvSpPr>
          <p:cNvPr id="6" name="Freccia circolare a destra 5"/>
          <p:cNvSpPr/>
          <p:nvPr/>
        </p:nvSpPr>
        <p:spPr>
          <a:xfrm>
            <a:off x="683568" y="1916832"/>
            <a:ext cx="1152128" cy="165618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7" name="CasellaDiTesto 6"/>
          <p:cNvSpPr txBox="1"/>
          <p:nvPr/>
        </p:nvSpPr>
        <p:spPr>
          <a:xfrm>
            <a:off x="1979712" y="3068961"/>
            <a:ext cx="6048672" cy="1200329"/>
          </a:xfrm>
          <a:prstGeom prst="rect">
            <a:avLst/>
          </a:prstGeom>
          <a:noFill/>
        </p:spPr>
        <p:txBody>
          <a:bodyPr wrap="square" rtlCol="0">
            <a:spAutoFit/>
          </a:bodyPr>
          <a:lstStyle/>
          <a:p>
            <a:pPr algn="just"/>
            <a:r>
              <a:rPr lang="it-IT" sz="3600" b="1" dirty="0" smtClean="0">
                <a:effectLst>
                  <a:outerShdw blurRad="38100" dist="38100" dir="2700000" algn="tl">
                    <a:srgbClr val="000000">
                      <a:alpha val="43137"/>
                    </a:srgbClr>
                  </a:outerShdw>
                </a:effectLst>
                <a:latin typeface="Baskerville Old Face" pitchFamily="18" charset="0"/>
              </a:rPr>
              <a:t>1.</a:t>
            </a:r>
            <a:r>
              <a:rPr lang="it-IT" dirty="0" smtClean="0"/>
              <a:t> Codici diversi entrano in collisione alla frontiera di zone di culture contigue</a:t>
            </a:r>
          </a:p>
          <a:p>
            <a:pPr algn="just"/>
            <a:endParaRPr lang="it-IT" dirty="0" smtClean="0"/>
          </a:p>
        </p:txBody>
      </p:sp>
      <p:sp>
        <p:nvSpPr>
          <p:cNvPr id="8" name="CasellaDiTesto 7"/>
          <p:cNvSpPr txBox="1"/>
          <p:nvPr/>
        </p:nvSpPr>
        <p:spPr>
          <a:xfrm>
            <a:off x="1979712" y="4077072"/>
            <a:ext cx="5904656" cy="936104"/>
          </a:xfrm>
          <a:prstGeom prst="rect">
            <a:avLst/>
          </a:prstGeom>
          <a:noFill/>
        </p:spPr>
        <p:txBody>
          <a:bodyPr wrap="square" rtlCol="0">
            <a:spAutoFit/>
          </a:bodyPr>
          <a:lstStyle/>
          <a:p>
            <a:pPr algn="just"/>
            <a:r>
              <a:rPr lang="it-IT" sz="3600" b="1" dirty="0" smtClean="0">
                <a:effectLst>
                  <a:outerShdw blurRad="38100" dist="38100" dir="2700000" algn="tl">
                    <a:srgbClr val="000000">
                      <a:alpha val="43137"/>
                    </a:srgbClr>
                  </a:outerShdw>
                </a:effectLst>
                <a:latin typeface="Baskerville Old Face" pitchFamily="18" charset="0"/>
              </a:rPr>
              <a:t>2.</a:t>
            </a:r>
            <a:r>
              <a:rPr lang="it-IT" dirty="0" smtClean="0"/>
              <a:t> Imposizione di norme a seguito di una conquista e del colonialismo (circolazione dei modelli giuridici)</a:t>
            </a:r>
          </a:p>
        </p:txBody>
      </p:sp>
      <p:sp>
        <p:nvSpPr>
          <p:cNvPr id="9" name="CasellaDiTesto 8"/>
          <p:cNvSpPr txBox="1"/>
          <p:nvPr/>
        </p:nvSpPr>
        <p:spPr>
          <a:xfrm>
            <a:off x="1979712" y="5085184"/>
            <a:ext cx="5904656" cy="923330"/>
          </a:xfrm>
          <a:prstGeom prst="rect">
            <a:avLst/>
          </a:prstGeom>
          <a:noFill/>
        </p:spPr>
        <p:txBody>
          <a:bodyPr wrap="square" rtlCol="0">
            <a:spAutoFit/>
          </a:bodyPr>
          <a:lstStyle/>
          <a:p>
            <a:pPr algn="just"/>
            <a:r>
              <a:rPr lang="it-IT" sz="3600" b="1" dirty="0" smtClean="0">
                <a:effectLst>
                  <a:outerShdw blurRad="38100" dist="38100" dir="2700000" algn="tl">
                    <a:srgbClr val="000000">
                      <a:alpha val="43137"/>
                    </a:srgbClr>
                  </a:outerShdw>
                </a:effectLst>
                <a:latin typeface="Baskerville Old Face" pitchFamily="18" charset="0"/>
              </a:rPr>
              <a:t>3.</a:t>
            </a:r>
            <a:r>
              <a:rPr lang="it-IT" dirty="0" smtClean="0"/>
              <a:t> Emigrazione in un gruppo dotato di norme di condotta diverse</a:t>
            </a:r>
          </a:p>
        </p:txBody>
      </p:sp>
      <p:sp>
        <p:nvSpPr>
          <p:cNvPr id="11" name="CasellaDiTesto 10"/>
          <p:cNvSpPr txBox="1"/>
          <p:nvPr/>
        </p:nvSpPr>
        <p:spPr>
          <a:xfrm>
            <a:off x="611560" y="1412777"/>
            <a:ext cx="8208912" cy="369332"/>
          </a:xfrm>
          <a:prstGeom prst="rect">
            <a:avLst/>
          </a:prstGeom>
          <a:noFill/>
        </p:spPr>
        <p:txBody>
          <a:bodyPr wrap="square" rtlCol="0">
            <a:spAutoFit/>
          </a:bodyPr>
          <a:lstStyle/>
          <a:p>
            <a:pPr algn="just"/>
            <a:r>
              <a:rPr lang="it-IT" dirty="0" smtClean="0"/>
              <a:t>Situazione di conflitto tra norme sociali e di tensione tra struttura sociale e culturale</a:t>
            </a:r>
          </a:p>
        </p:txBody>
      </p:sp>
      <p:sp>
        <p:nvSpPr>
          <p:cNvPr id="12" name="CasellaDiTesto 11"/>
          <p:cNvSpPr txBox="1"/>
          <p:nvPr/>
        </p:nvSpPr>
        <p:spPr>
          <a:xfrm>
            <a:off x="251520" y="3717032"/>
            <a:ext cx="1512168" cy="1477328"/>
          </a:xfrm>
          <a:prstGeom prst="rect">
            <a:avLst/>
          </a:prstGeom>
          <a:noFill/>
        </p:spPr>
        <p:txBody>
          <a:bodyPr wrap="square" rtlCol="0">
            <a:spAutoFit/>
          </a:bodyPr>
          <a:lstStyle/>
          <a:p>
            <a:r>
              <a:rPr lang="it-IT" dirty="0" smtClean="0"/>
              <a:t>Spiegazione utilizzata per la devianza degli immigrati</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gs>
            <a:gs pos="25000">
              <a:srgbClr val="FF6633"/>
            </a:gs>
            <a:gs pos="50000">
              <a:srgbClr val="FFFF00"/>
            </a:gs>
            <a:gs pos="75000">
              <a:srgbClr val="01A78F"/>
            </a:gs>
            <a:gs pos="100000">
              <a:srgbClr val="3366FF"/>
            </a:gs>
          </a:gsLst>
          <a:lin ang="2700000" scaled="1"/>
          <a:tileRect/>
        </a:gradFill>
        <a:effectLst/>
      </p:bgPr>
    </p:bg>
    <p:spTree>
      <p:nvGrpSpPr>
        <p:cNvPr id="1" name=""/>
        <p:cNvGrpSpPr/>
        <p:nvPr/>
      </p:nvGrpSpPr>
      <p:grpSpPr>
        <a:xfrm>
          <a:off x="0" y="0"/>
          <a:ext cx="0" cy="0"/>
          <a:chOff x="0" y="0"/>
          <a:chExt cx="0" cy="0"/>
        </a:xfrm>
      </p:grpSpPr>
      <p:sp>
        <p:nvSpPr>
          <p:cNvPr id="3" name="CasellaDiTesto 2"/>
          <p:cNvSpPr txBox="1"/>
          <p:nvPr/>
        </p:nvSpPr>
        <p:spPr>
          <a:xfrm>
            <a:off x="539552" y="476672"/>
            <a:ext cx="8064896" cy="5940088"/>
          </a:xfrm>
          <a:prstGeom prst="rect">
            <a:avLst/>
          </a:prstGeom>
          <a:noFill/>
        </p:spPr>
        <p:txBody>
          <a:bodyPr wrap="square" rtlCol="0">
            <a:spAutoFit/>
          </a:bodyPr>
          <a:lstStyle/>
          <a:p>
            <a:pPr algn="ctr"/>
            <a:r>
              <a:rPr lang="it-IT" sz="7200" dirty="0" smtClean="0">
                <a:latin typeface="Baskerville Old Face" pitchFamily="18" charset="0"/>
              </a:rPr>
              <a:t>Teorie dell’</a:t>
            </a:r>
            <a:r>
              <a:rPr lang="it-IT" sz="7200" dirty="0" err="1" smtClean="0">
                <a:latin typeface="Baskerville Old Face" pitchFamily="18" charset="0"/>
              </a:rPr>
              <a:t>etichettamento</a:t>
            </a:r>
            <a:endParaRPr lang="it-IT" sz="7200" dirty="0" smtClean="0">
              <a:latin typeface="Baskerville Old Face" pitchFamily="18" charset="0"/>
            </a:endParaRPr>
          </a:p>
          <a:p>
            <a:pPr algn="ctr"/>
            <a:r>
              <a:rPr lang="it-IT" sz="7200" dirty="0" smtClean="0">
                <a:latin typeface="Baskerville Old Face" pitchFamily="18" charset="0"/>
              </a:rPr>
              <a:t>(</a:t>
            </a:r>
            <a:r>
              <a:rPr lang="it-IT" sz="7200" i="1" dirty="0" err="1" smtClean="0">
                <a:effectLst>
                  <a:outerShdw blurRad="38100" dist="38100" dir="2700000" algn="tl">
                    <a:srgbClr val="000000">
                      <a:alpha val="43137"/>
                    </a:srgbClr>
                  </a:outerShdw>
                </a:effectLst>
                <a:latin typeface="Baskerville Old Face" pitchFamily="18" charset="0"/>
              </a:rPr>
              <a:t>labelling</a:t>
            </a:r>
            <a:r>
              <a:rPr lang="it-IT" sz="7200" i="1" dirty="0" smtClean="0">
                <a:effectLst>
                  <a:outerShdw blurRad="38100" dist="38100" dir="2700000" algn="tl">
                    <a:srgbClr val="000000">
                      <a:alpha val="43137"/>
                    </a:srgbClr>
                  </a:outerShdw>
                </a:effectLst>
                <a:latin typeface="Baskerville Old Face" pitchFamily="18" charset="0"/>
              </a:rPr>
              <a:t> </a:t>
            </a:r>
            <a:r>
              <a:rPr lang="it-IT" sz="7200" i="1" dirty="0" err="1" smtClean="0">
                <a:effectLst>
                  <a:outerShdw blurRad="38100" dist="38100" dir="2700000" algn="tl">
                    <a:srgbClr val="000000">
                      <a:alpha val="43137"/>
                    </a:srgbClr>
                  </a:outerShdw>
                </a:effectLst>
                <a:latin typeface="Baskerville Old Face" pitchFamily="18" charset="0"/>
              </a:rPr>
              <a:t>approach</a:t>
            </a:r>
            <a:r>
              <a:rPr lang="it-IT" sz="7200" dirty="0" smtClean="0">
                <a:latin typeface="Baskerville Old Face" pitchFamily="18" charset="0"/>
              </a:rPr>
              <a:t>)</a:t>
            </a:r>
          </a:p>
          <a:p>
            <a:pPr algn="ctr"/>
            <a:endParaRPr lang="it-IT" sz="2000" dirty="0" smtClean="0">
              <a:latin typeface="Baskerville Old Face" pitchFamily="18" charset="0"/>
            </a:endParaRPr>
          </a:p>
          <a:p>
            <a:pPr algn="ctr"/>
            <a:r>
              <a:rPr lang="it-IT" sz="7200" dirty="0" smtClean="0">
                <a:latin typeface="Baskerville Old Face" pitchFamily="18" charset="0"/>
              </a:rPr>
              <a:t>Prospettiva </a:t>
            </a:r>
            <a:r>
              <a:rPr lang="it-IT" sz="7200" dirty="0" smtClean="0">
                <a:effectLst>
                  <a:outerShdw blurRad="38100" dist="38100" dir="2700000" algn="tl">
                    <a:srgbClr val="000000">
                      <a:alpha val="43137"/>
                    </a:srgbClr>
                  </a:outerShdw>
                </a:effectLst>
                <a:latin typeface="Baskerville Old Face" pitchFamily="18" charset="0"/>
              </a:rPr>
              <a:t>interazionistica</a:t>
            </a:r>
            <a:endParaRPr lang="it-IT" sz="7200" dirty="0">
              <a:effectLst>
                <a:outerShdw blurRad="38100" dist="38100" dir="2700000" algn="tl">
                  <a:srgbClr val="000000">
                    <a:alpha val="43137"/>
                  </a:srgbClr>
                </a:outerShdw>
              </a:effectLst>
              <a:latin typeface="Baskerville Old Face" pitchFamily="18"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2"/>
          </p:nvPr>
        </p:nvSpPr>
        <p:spPr/>
        <p:txBody>
          <a:bodyPr/>
          <a:lstStyle/>
          <a:p>
            <a:fld id="{339015E3-AEF0-4363-9C58-D75B42BC0F81}" type="slidenum">
              <a:rPr lang="it-IT" smtClean="0"/>
              <a:pPr/>
              <a:t>56</a:t>
            </a:fld>
            <a:endParaRPr lang="it-IT" dirty="0"/>
          </a:p>
        </p:txBody>
      </p:sp>
      <p:sp>
        <p:nvSpPr>
          <p:cNvPr id="4" name="Text Box 3"/>
          <p:cNvSpPr txBox="1">
            <a:spLocks noChangeArrowheads="1"/>
          </p:cNvSpPr>
          <p:nvPr/>
        </p:nvSpPr>
        <p:spPr bwMode="auto">
          <a:xfrm>
            <a:off x="1835696" y="1052736"/>
            <a:ext cx="5867400" cy="366713"/>
          </a:xfrm>
          <a:prstGeom prst="rect">
            <a:avLst/>
          </a:prstGeom>
          <a:noFill/>
          <a:ln w="9525">
            <a:noFill/>
            <a:miter lim="800000"/>
            <a:headEnd/>
            <a:tailEnd/>
          </a:ln>
          <a:effectLst/>
        </p:spPr>
        <p:txBody>
          <a:bodyPr>
            <a:spAutoFit/>
          </a:bodyPr>
          <a:lstStyle/>
          <a:p>
            <a:pPr>
              <a:spcBef>
                <a:spcPct val="50000"/>
              </a:spcBef>
            </a:pPr>
            <a:r>
              <a:rPr lang="it-IT" dirty="0" smtClean="0"/>
              <a:t>I </a:t>
            </a:r>
            <a:r>
              <a:rPr lang="it-IT" i="1" dirty="0" err="1" smtClean="0"/>
              <a:t>neo-chicagoans</a:t>
            </a:r>
            <a:r>
              <a:rPr lang="it-IT" dirty="0" smtClean="0"/>
              <a:t>: </a:t>
            </a:r>
            <a:r>
              <a:rPr lang="it-IT" dirty="0" err="1" smtClean="0"/>
              <a:t>Goffman</a:t>
            </a:r>
            <a:r>
              <a:rPr lang="it-IT" dirty="0" smtClean="0"/>
              <a:t>, Howard Becker, </a:t>
            </a:r>
            <a:r>
              <a:rPr lang="it-IT" dirty="0" err="1" smtClean="0"/>
              <a:t>Lemert</a:t>
            </a:r>
            <a:endParaRPr lang="it-IT" dirty="0" smtClean="0"/>
          </a:p>
        </p:txBody>
      </p:sp>
      <p:sp>
        <p:nvSpPr>
          <p:cNvPr id="5" name="Text Box 4"/>
          <p:cNvSpPr txBox="1">
            <a:spLocks noChangeArrowheads="1"/>
          </p:cNvSpPr>
          <p:nvPr/>
        </p:nvSpPr>
        <p:spPr bwMode="auto">
          <a:xfrm>
            <a:off x="1475656" y="2348880"/>
            <a:ext cx="6172200" cy="701731"/>
          </a:xfrm>
          <a:prstGeom prst="rect">
            <a:avLst/>
          </a:prstGeom>
          <a:noFill/>
          <a:ln w="9525">
            <a:noFill/>
            <a:miter lim="800000"/>
            <a:headEnd/>
            <a:tailEnd/>
          </a:ln>
          <a:effectLst/>
        </p:spPr>
        <p:txBody>
          <a:bodyPr>
            <a:spAutoFit/>
          </a:bodyPr>
          <a:lstStyle/>
          <a:p>
            <a:pPr algn="ctr">
              <a:spcBef>
                <a:spcPct val="50000"/>
              </a:spcBef>
            </a:pPr>
            <a:r>
              <a:rPr lang="it-IT" sz="1800" b="1" dirty="0">
                <a:solidFill>
                  <a:srgbClr val="FF0000"/>
                </a:solidFill>
                <a:latin typeface="Tahoma" pitchFamily="34" charset="0"/>
              </a:rPr>
              <a:t>Dal </a:t>
            </a:r>
            <a:r>
              <a:rPr lang="it-IT" sz="1800" b="1" i="1" dirty="0">
                <a:solidFill>
                  <a:srgbClr val="FF0000"/>
                </a:solidFill>
                <a:effectLst>
                  <a:outerShdw blurRad="38100" dist="38100" dir="2700000" algn="tl">
                    <a:srgbClr val="C0C0C0"/>
                  </a:outerShdw>
                </a:effectLst>
                <a:latin typeface="Tahoma" pitchFamily="34" charset="0"/>
              </a:rPr>
              <a:t>comportamento</a:t>
            </a:r>
            <a:r>
              <a:rPr lang="it-IT" sz="1800" b="1" dirty="0">
                <a:solidFill>
                  <a:srgbClr val="FF0000"/>
                </a:solidFill>
                <a:latin typeface="Tahoma" pitchFamily="34" charset="0"/>
              </a:rPr>
              <a:t> deviante all’</a:t>
            </a:r>
            <a:r>
              <a:rPr lang="it-IT" sz="1800" b="1" i="1" dirty="0">
                <a:solidFill>
                  <a:srgbClr val="FF0000"/>
                </a:solidFill>
                <a:effectLst>
                  <a:outerShdw blurRad="38100" dist="38100" dir="2700000" algn="tl">
                    <a:srgbClr val="C0C0C0"/>
                  </a:outerShdw>
                </a:effectLst>
                <a:latin typeface="Tahoma" pitchFamily="34" charset="0"/>
              </a:rPr>
              <a:t>identità</a:t>
            </a:r>
            <a:r>
              <a:rPr lang="it-IT" sz="1800" b="1" dirty="0">
                <a:solidFill>
                  <a:srgbClr val="FF0000"/>
                </a:solidFill>
                <a:latin typeface="Tahoma" pitchFamily="34" charset="0"/>
              </a:rPr>
              <a:t> deviante:</a:t>
            </a:r>
          </a:p>
          <a:p>
            <a:pPr algn="ctr">
              <a:lnSpc>
                <a:spcPct val="70000"/>
              </a:lnSpc>
              <a:spcBef>
                <a:spcPct val="50000"/>
              </a:spcBef>
            </a:pPr>
            <a:r>
              <a:rPr lang="it-IT" dirty="0" smtClean="0"/>
              <a:t>il controllo sociale determina la devianza</a:t>
            </a:r>
          </a:p>
        </p:txBody>
      </p:sp>
      <p:sp>
        <p:nvSpPr>
          <p:cNvPr id="6" name="Text Box 5"/>
          <p:cNvSpPr txBox="1">
            <a:spLocks noChangeArrowheads="1"/>
          </p:cNvSpPr>
          <p:nvPr/>
        </p:nvSpPr>
        <p:spPr bwMode="auto">
          <a:xfrm>
            <a:off x="2483768" y="3068960"/>
            <a:ext cx="4248472" cy="523220"/>
          </a:xfrm>
          <a:prstGeom prst="rect">
            <a:avLst/>
          </a:prstGeom>
          <a:solidFill>
            <a:srgbClr val="CCFFFF"/>
          </a:solidFill>
          <a:ln w="9525">
            <a:noFill/>
            <a:miter lim="800000"/>
            <a:headEnd/>
            <a:tailEnd/>
          </a:ln>
          <a:effectLst/>
        </p:spPr>
        <p:txBody>
          <a:bodyPr wrap="square">
            <a:spAutoFit/>
          </a:bodyPr>
          <a:lstStyle/>
          <a:p>
            <a:pPr algn="ctr">
              <a:spcBef>
                <a:spcPct val="50000"/>
              </a:spcBef>
            </a:pPr>
            <a:r>
              <a:rPr lang="it-IT" sz="2800" b="1" dirty="0" smtClean="0">
                <a:solidFill>
                  <a:schemeClr val="accent1">
                    <a:lumMod val="75000"/>
                  </a:schemeClr>
                </a:solidFill>
                <a:effectLst>
                  <a:outerShdw blurRad="38100" dist="38100" dir="2700000" algn="tl">
                    <a:srgbClr val="C0C0C0"/>
                  </a:outerShdw>
                </a:effectLst>
                <a:latin typeface="Tahoma" pitchFamily="34" charset="0"/>
              </a:rPr>
              <a:t>Deviazione primaria</a:t>
            </a:r>
          </a:p>
        </p:txBody>
      </p:sp>
      <p:sp>
        <p:nvSpPr>
          <p:cNvPr id="7" name="Text Box 6"/>
          <p:cNvSpPr txBox="1">
            <a:spLocks noChangeArrowheads="1"/>
          </p:cNvSpPr>
          <p:nvPr/>
        </p:nvSpPr>
        <p:spPr bwMode="auto">
          <a:xfrm>
            <a:off x="1547664" y="3645024"/>
            <a:ext cx="6227440" cy="369332"/>
          </a:xfrm>
          <a:prstGeom prst="rect">
            <a:avLst/>
          </a:prstGeom>
          <a:noFill/>
          <a:ln w="9525">
            <a:noFill/>
            <a:miter lim="800000"/>
            <a:headEnd/>
            <a:tailEnd/>
          </a:ln>
          <a:effectLst/>
        </p:spPr>
        <p:txBody>
          <a:bodyPr wrap="square">
            <a:spAutoFit/>
          </a:bodyPr>
          <a:lstStyle/>
          <a:p>
            <a:pPr algn="ctr">
              <a:spcBef>
                <a:spcPct val="50000"/>
              </a:spcBef>
            </a:pPr>
            <a:r>
              <a:rPr lang="it-IT" dirty="0" smtClean="0"/>
              <a:t>L’atto deviante non è ancora socialmente riconosciuto come tale</a:t>
            </a:r>
          </a:p>
        </p:txBody>
      </p:sp>
      <p:sp>
        <p:nvSpPr>
          <p:cNvPr id="8" name="Text Box 12"/>
          <p:cNvSpPr txBox="1">
            <a:spLocks noChangeArrowheads="1"/>
          </p:cNvSpPr>
          <p:nvPr/>
        </p:nvSpPr>
        <p:spPr bwMode="auto">
          <a:xfrm>
            <a:off x="3050704" y="4499248"/>
            <a:ext cx="3200400" cy="523220"/>
          </a:xfrm>
          <a:prstGeom prst="rect">
            <a:avLst/>
          </a:prstGeom>
          <a:solidFill>
            <a:srgbClr val="CCFFFF"/>
          </a:solidFill>
          <a:ln w="9525">
            <a:noFill/>
            <a:miter lim="800000"/>
            <a:headEnd/>
            <a:tailEnd/>
          </a:ln>
          <a:effectLst/>
        </p:spPr>
        <p:txBody>
          <a:bodyPr>
            <a:spAutoFit/>
          </a:bodyPr>
          <a:lstStyle/>
          <a:p>
            <a:pPr algn="ctr">
              <a:spcBef>
                <a:spcPct val="50000"/>
              </a:spcBef>
            </a:pPr>
            <a:r>
              <a:rPr lang="it-IT" sz="2800" b="1" dirty="0" smtClean="0">
                <a:solidFill>
                  <a:schemeClr val="accent1">
                    <a:lumMod val="75000"/>
                  </a:schemeClr>
                </a:solidFill>
                <a:effectLst>
                  <a:outerShdw blurRad="38100" dist="38100" dir="2700000" algn="tl">
                    <a:srgbClr val="C0C0C0"/>
                  </a:outerShdw>
                </a:effectLst>
                <a:latin typeface="Tahoma" pitchFamily="34" charset="0"/>
              </a:rPr>
              <a:t>Reazione sociale</a:t>
            </a:r>
          </a:p>
        </p:txBody>
      </p:sp>
      <p:sp>
        <p:nvSpPr>
          <p:cNvPr id="9" name="Line 14"/>
          <p:cNvSpPr>
            <a:spLocks noChangeShapeType="1"/>
          </p:cNvSpPr>
          <p:nvPr/>
        </p:nvSpPr>
        <p:spPr bwMode="auto">
          <a:xfrm>
            <a:off x="4644008" y="4005064"/>
            <a:ext cx="6896" cy="494184"/>
          </a:xfrm>
          <a:prstGeom prst="line">
            <a:avLst/>
          </a:prstGeom>
          <a:noFill/>
          <a:ln w="38100">
            <a:solidFill>
              <a:schemeClr val="accent5">
                <a:lumMod val="75000"/>
              </a:schemeClr>
            </a:solidFill>
            <a:round/>
            <a:headEnd/>
            <a:tailEnd type="arrow" w="med" len="med"/>
          </a:ln>
          <a:effectLst>
            <a:outerShdw blurRad="50800" dist="38100" dir="16200000" rotWithShape="0">
              <a:prstClr val="black">
                <a:alpha val="40000"/>
              </a:prstClr>
            </a:outerShdw>
          </a:effectLst>
          <a:scene3d>
            <a:camera prst="orthographicFront"/>
            <a:lightRig rig="threePt" dir="t"/>
          </a:scene3d>
          <a:sp3d>
            <a:bevelT/>
          </a:sp3d>
        </p:spPr>
        <p:txBody>
          <a:bodyPr/>
          <a:lstStyle/>
          <a:p>
            <a:endParaRPr lang="it-IT"/>
          </a:p>
        </p:txBody>
      </p:sp>
      <p:sp>
        <p:nvSpPr>
          <p:cNvPr id="10" name="Line 17"/>
          <p:cNvSpPr>
            <a:spLocks noChangeShapeType="1"/>
          </p:cNvSpPr>
          <p:nvPr/>
        </p:nvSpPr>
        <p:spPr bwMode="auto">
          <a:xfrm>
            <a:off x="4644008" y="5013176"/>
            <a:ext cx="0" cy="381000"/>
          </a:xfrm>
          <a:prstGeom prst="line">
            <a:avLst/>
          </a:prstGeom>
          <a:noFill/>
          <a:ln w="38100">
            <a:solidFill>
              <a:schemeClr val="accent5">
                <a:lumMod val="75000"/>
              </a:schemeClr>
            </a:solidFill>
            <a:round/>
            <a:headEnd/>
            <a:tailEnd type="arrow" w="med" len="med"/>
          </a:ln>
          <a:effectLst>
            <a:outerShdw blurRad="50800" dist="38100" dir="16200000" rotWithShape="0">
              <a:prstClr val="black">
                <a:alpha val="40000"/>
              </a:prstClr>
            </a:outerShdw>
          </a:effectLst>
          <a:scene3d>
            <a:camera prst="orthographicFront"/>
            <a:lightRig rig="threePt" dir="t"/>
          </a:scene3d>
          <a:sp3d>
            <a:bevelT/>
          </a:sp3d>
        </p:spPr>
        <p:txBody>
          <a:bodyPr/>
          <a:lstStyle/>
          <a:p>
            <a:endParaRPr lang="it-IT"/>
          </a:p>
        </p:txBody>
      </p:sp>
      <p:sp>
        <p:nvSpPr>
          <p:cNvPr id="18" name="Text Box 13"/>
          <p:cNvSpPr txBox="1">
            <a:spLocks noChangeArrowheads="1"/>
          </p:cNvSpPr>
          <p:nvPr/>
        </p:nvSpPr>
        <p:spPr bwMode="auto">
          <a:xfrm>
            <a:off x="2483768" y="5445224"/>
            <a:ext cx="4320480" cy="523220"/>
          </a:xfrm>
          <a:prstGeom prst="rect">
            <a:avLst/>
          </a:prstGeom>
          <a:solidFill>
            <a:srgbClr val="CCFFFF"/>
          </a:solidFill>
          <a:ln w="9525">
            <a:noFill/>
            <a:miter lim="800000"/>
            <a:headEnd/>
            <a:tailEnd/>
          </a:ln>
          <a:effectLst/>
        </p:spPr>
        <p:txBody>
          <a:bodyPr wrap="square">
            <a:spAutoFit/>
          </a:bodyPr>
          <a:lstStyle/>
          <a:p>
            <a:pPr algn="ctr">
              <a:spcBef>
                <a:spcPct val="50000"/>
              </a:spcBef>
            </a:pPr>
            <a:r>
              <a:rPr lang="it-IT" sz="2800" b="1" dirty="0" smtClean="0">
                <a:solidFill>
                  <a:schemeClr val="accent1">
                    <a:lumMod val="75000"/>
                  </a:schemeClr>
                </a:solidFill>
                <a:effectLst>
                  <a:outerShdw blurRad="38100" dist="38100" dir="2700000" algn="tl">
                    <a:srgbClr val="C0C0C0"/>
                  </a:outerShdw>
                </a:effectLst>
                <a:latin typeface="Tahoma" pitchFamily="34" charset="0"/>
              </a:rPr>
              <a:t>Deviazione secondaria</a:t>
            </a:r>
          </a:p>
        </p:txBody>
      </p:sp>
      <p:sp>
        <p:nvSpPr>
          <p:cNvPr id="19" name="Rettangolo 18"/>
          <p:cNvSpPr/>
          <p:nvPr/>
        </p:nvSpPr>
        <p:spPr>
          <a:xfrm>
            <a:off x="3347864" y="1412776"/>
            <a:ext cx="2379177" cy="830997"/>
          </a:xfrm>
          <a:prstGeom prst="rect">
            <a:avLst/>
          </a:prstGeom>
        </p:spPr>
        <p:txBody>
          <a:bodyPr wrap="none">
            <a:spAutoFit/>
          </a:bodyPr>
          <a:lstStyle/>
          <a:p>
            <a:pPr algn="ctr">
              <a:spcBef>
                <a:spcPct val="50000"/>
              </a:spcBef>
            </a:pPr>
            <a:r>
              <a:rPr lang="it-IT" sz="4800" b="1" dirty="0" err="1" smtClean="0">
                <a:solidFill>
                  <a:schemeClr val="accent1">
                    <a:lumMod val="75000"/>
                  </a:schemeClr>
                </a:solidFill>
                <a:effectLst>
                  <a:outerShdw blurRad="38100" dist="38100" dir="2700000" algn="tl">
                    <a:srgbClr val="C0C0C0"/>
                  </a:outerShdw>
                </a:effectLst>
                <a:latin typeface="Tahoma" pitchFamily="34" charset="0"/>
              </a:rPr>
              <a:t>Lemert</a:t>
            </a:r>
            <a:endParaRPr lang="it-IT" sz="4800" b="1" dirty="0" smtClean="0">
              <a:solidFill>
                <a:schemeClr val="accent1">
                  <a:lumMod val="75000"/>
                </a:schemeClr>
              </a:solidFill>
              <a:effectLst>
                <a:outerShdw blurRad="38100" dist="38100" dir="2700000" algn="tl">
                  <a:srgbClr val="C0C0C0"/>
                </a:outerShdw>
              </a:effectLst>
              <a:latin typeface="Tahoma" pitchFamily="34" charset="0"/>
            </a:endParaRPr>
          </a:p>
        </p:txBody>
      </p:sp>
      <p:sp>
        <p:nvSpPr>
          <p:cNvPr id="20" name="CasellaDiTesto 19"/>
          <p:cNvSpPr txBox="1"/>
          <p:nvPr/>
        </p:nvSpPr>
        <p:spPr>
          <a:xfrm>
            <a:off x="6300192" y="4149080"/>
            <a:ext cx="2016224" cy="1200329"/>
          </a:xfrm>
          <a:prstGeom prst="rect">
            <a:avLst/>
          </a:prstGeom>
          <a:solidFill>
            <a:schemeClr val="bg1"/>
          </a:solidFill>
        </p:spPr>
        <p:txBody>
          <a:bodyPr wrap="square" rtlCol="0">
            <a:spAutoFit/>
          </a:bodyPr>
          <a:lstStyle/>
          <a:p>
            <a:pPr algn="just"/>
            <a:r>
              <a:rPr lang="it-IT" dirty="0" smtClean="0"/>
              <a:t>indignazione morale</a:t>
            </a:r>
          </a:p>
          <a:p>
            <a:pPr algn="just"/>
            <a:r>
              <a:rPr lang="it-IT" dirty="0" smtClean="0"/>
              <a:t>azione diretta al controllo</a:t>
            </a:r>
          </a:p>
        </p:txBody>
      </p:sp>
      <p:sp>
        <p:nvSpPr>
          <p:cNvPr id="21" name="CasellaDiTesto 20"/>
          <p:cNvSpPr txBox="1"/>
          <p:nvPr/>
        </p:nvSpPr>
        <p:spPr>
          <a:xfrm>
            <a:off x="755576" y="4365104"/>
            <a:ext cx="2232248" cy="923330"/>
          </a:xfrm>
          <a:prstGeom prst="rect">
            <a:avLst/>
          </a:prstGeom>
          <a:solidFill>
            <a:schemeClr val="bg1"/>
          </a:solidFill>
        </p:spPr>
        <p:txBody>
          <a:bodyPr wrap="square" rtlCol="0">
            <a:spAutoFit/>
          </a:bodyPr>
          <a:lstStyle/>
          <a:p>
            <a:pPr algn="just">
              <a:buBlip>
                <a:blip r:embed="rId2"/>
              </a:buBlip>
            </a:pPr>
            <a:r>
              <a:rPr lang="it-IT" dirty="0" smtClean="0"/>
              <a:t>   Disapprovazione</a:t>
            </a:r>
          </a:p>
          <a:p>
            <a:pPr algn="just">
              <a:buBlip>
                <a:blip r:embed="rId2"/>
              </a:buBlip>
            </a:pPr>
            <a:r>
              <a:rPr lang="it-IT" dirty="0" smtClean="0"/>
              <a:t>   Degradazione</a:t>
            </a:r>
          </a:p>
          <a:p>
            <a:pPr algn="just">
              <a:buBlip>
                <a:blip r:embed="rId2"/>
              </a:buBlip>
            </a:pPr>
            <a:r>
              <a:rPr lang="it-IT" dirty="0" smtClean="0"/>
              <a:t>   Isolamento</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57</a:t>
            </a:fld>
            <a:endParaRPr lang="it-IT" dirty="0"/>
          </a:p>
        </p:txBody>
      </p:sp>
      <p:sp>
        <p:nvSpPr>
          <p:cNvPr id="3" name="Text Box 13"/>
          <p:cNvSpPr txBox="1">
            <a:spLocks noChangeArrowheads="1"/>
          </p:cNvSpPr>
          <p:nvPr/>
        </p:nvSpPr>
        <p:spPr bwMode="auto">
          <a:xfrm>
            <a:off x="2411760" y="1124744"/>
            <a:ext cx="4320480" cy="523220"/>
          </a:xfrm>
          <a:prstGeom prst="rect">
            <a:avLst/>
          </a:prstGeom>
          <a:solidFill>
            <a:srgbClr val="CCFFFF"/>
          </a:solidFill>
          <a:ln w="9525">
            <a:noFill/>
            <a:miter lim="800000"/>
            <a:headEnd/>
            <a:tailEnd/>
          </a:ln>
          <a:effectLst/>
        </p:spPr>
        <p:txBody>
          <a:bodyPr wrap="square">
            <a:spAutoFit/>
          </a:bodyPr>
          <a:lstStyle/>
          <a:p>
            <a:pPr algn="ctr">
              <a:spcBef>
                <a:spcPct val="50000"/>
              </a:spcBef>
            </a:pPr>
            <a:r>
              <a:rPr lang="it-IT" sz="2800" b="1" dirty="0" smtClean="0">
                <a:solidFill>
                  <a:schemeClr val="accent1">
                    <a:lumMod val="75000"/>
                  </a:schemeClr>
                </a:solidFill>
                <a:effectLst>
                  <a:outerShdw blurRad="38100" dist="38100" dir="2700000" algn="tl">
                    <a:srgbClr val="C0C0C0"/>
                  </a:outerShdw>
                </a:effectLst>
                <a:latin typeface="Tahoma" pitchFamily="34" charset="0"/>
              </a:rPr>
              <a:t>Deviazione secondaria</a:t>
            </a:r>
          </a:p>
        </p:txBody>
      </p:sp>
      <p:sp>
        <p:nvSpPr>
          <p:cNvPr id="4" name="CasellaDiTesto 3"/>
          <p:cNvSpPr txBox="1"/>
          <p:nvPr/>
        </p:nvSpPr>
        <p:spPr>
          <a:xfrm>
            <a:off x="899592" y="2996952"/>
            <a:ext cx="7344816" cy="707886"/>
          </a:xfrm>
          <a:prstGeom prst="rect">
            <a:avLst/>
          </a:prstGeom>
          <a:noFill/>
        </p:spPr>
        <p:txBody>
          <a:bodyPr wrap="square" rtlCol="0">
            <a:spAutoFit/>
          </a:bodyPr>
          <a:lstStyle/>
          <a:p>
            <a:pPr algn="just"/>
            <a:r>
              <a:rPr lang="it-IT" sz="2000" dirty="0" smtClean="0"/>
              <a:t>Non è necessaria una definizione “</a:t>
            </a:r>
            <a:r>
              <a:rPr lang="it-IT" sz="2000" dirty="0" err="1" smtClean="0"/>
              <a:t>subculturale</a:t>
            </a:r>
            <a:r>
              <a:rPr lang="it-IT" sz="2000" dirty="0" smtClean="0"/>
              <a:t>”, ossia non è sempre necessaria la partecipazione ad un gruppo deviante:</a:t>
            </a:r>
          </a:p>
        </p:txBody>
      </p:sp>
      <p:sp>
        <p:nvSpPr>
          <p:cNvPr id="5" name="CasellaDiTesto 4"/>
          <p:cNvSpPr txBox="1"/>
          <p:nvPr/>
        </p:nvSpPr>
        <p:spPr>
          <a:xfrm>
            <a:off x="971600" y="3933056"/>
            <a:ext cx="7272808" cy="1785104"/>
          </a:xfrm>
          <a:prstGeom prst="rect">
            <a:avLst/>
          </a:prstGeom>
          <a:noFill/>
        </p:spPr>
        <p:txBody>
          <a:bodyPr wrap="square" rtlCol="0">
            <a:spAutoFit/>
          </a:bodyPr>
          <a:lstStyle/>
          <a:p>
            <a:pPr algn="just">
              <a:spcBef>
                <a:spcPts val="1200"/>
              </a:spcBef>
              <a:buBlip>
                <a:blip r:embed="rId2"/>
              </a:buBlip>
            </a:pPr>
            <a:r>
              <a:rPr lang="it-IT" sz="2000" dirty="0" smtClean="0"/>
              <a:t>   Il “lupo solitario”</a:t>
            </a:r>
          </a:p>
          <a:p>
            <a:pPr algn="just">
              <a:spcBef>
                <a:spcPts val="1200"/>
              </a:spcBef>
              <a:buBlip>
                <a:blip r:embed="rId2"/>
              </a:buBlip>
            </a:pPr>
            <a:r>
              <a:rPr lang="it-IT" sz="2000" dirty="0" smtClean="0"/>
              <a:t>   L’alcoolista si esprime all’interno di qualsiasi contesto sociale “normale”</a:t>
            </a:r>
          </a:p>
          <a:p>
            <a:pPr algn="just"/>
            <a:endParaRPr lang="it-IT" sz="2000" dirty="0" smtClean="0"/>
          </a:p>
          <a:p>
            <a:pPr algn="just"/>
            <a:endParaRPr lang="it-IT" sz="2000" dirty="0" smtClean="0"/>
          </a:p>
        </p:txBody>
      </p:sp>
      <p:sp>
        <p:nvSpPr>
          <p:cNvPr id="6" name="CasellaDiTesto 5"/>
          <p:cNvSpPr txBox="1"/>
          <p:nvPr/>
        </p:nvSpPr>
        <p:spPr>
          <a:xfrm>
            <a:off x="1043608" y="5445224"/>
            <a:ext cx="7056784" cy="707886"/>
          </a:xfrm>
          <a:prstGeom prst="rect">
            <a:avLst/>
          </a:prstGeom>
          <a:noFill/>
        </p:spPr>
        <p:txBody>
          <a:bodyPr wrap="square" rtlCol="0">
            <a:spAutoFit/>
          </a:bodyPr>
          <a:lstStyle/>
          <a:p>
            <a:pPr algn="just"/>
            <a:r>
              <a:rPr lang="it-IT" sz="2000" dirty="0" smtClean="0"/>
              <a:t>Per esercitare la prostituzione e il gioco d’azzardo è invece necessaria una organizzazione</a:t>
            </a:r>
          </a:p>
        </p:txBody>
      </p:sp>
      <p:sp>
        <p:nvSpPr>
          <p:cNvPr id="7" name="CasellaDiTesto 6"/>
          <p:cNvSpPr txBox="1"/>
          <p:nvPr/>
        </p:nvSpPr>
        <p:spPr>
          <a:xfrm>
            <a:off x="899592" y="1916832"/>
            <a:ext cx="7272808" cy="923330"/>
          </a:xfrm>
          <a:prstGeom prst="rect">
            <a:avLst/>
          </a:prstGeom>
          <a:solidFill>
            <a:schemeClr val="bg1">
              <a:lumMod val="85000"/>
            </a:schemeClr>
          </a:solidFill>
        </p:spPr>
        <p:txBody>
          <a:bodyPr wrap="square" rtlCol="0">
            <a:spAutoFit/>
          </a:bodyPr>
          <a:lstStyle/>
          <a:p>
            <a:pPr algn="just"/>
            <a:r>
              <a:rPr lang="it-IT" dirty="0" smtClean="0"/>
              <a:t>Assunzione di ruoli sociali come mezzo di difesa, attacco e adattamento ai problemi manifesti o latenti determinati dalla reazione societaria alla deviazione primaria</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58</a:t>
            </a:fld>
            <a:endParaRPr lang="it-IT" dirty="0"/>
          </a:p>
        </p:txBody>
      </p:sp>
      <p:sp>
        <p:nvSpPr>
          <p:cNvPr id="3" name="Line 18"/>
          <p:cNvSpPr>
            <a:spLocks noChangeShapeType="1"/>
          </p:cNvSpPr>
          <p:nvPr/>
        </p:nvSpPr>
        <p:spPr bwMode="auto">
          <a:xfrm>
            <a:off x="4214664" y="3224808"/>
            <a:ext cx="0" cy="381000"/>
          </a:xfrm>
          <a:prstGeom prst="line">
            <a:avLst/>
          </a:prstGeom>
          <a:noFill/>
          <a:ln w="38100">
            <a:solidFill>
              <a:srgbClr val="00FFFF"/>
            </a:solidFill>
            <a:round/>
            <a:headEnd/>
            <a:tailEnd type="arrow" w="med" len="med"/>
          </a:ln>
          <a:effectLst/>
        </p:spPr>
        <p:txBody>
          <a:bodyPr/>
          <a:lstStyle/>
          <a:p>
            <a:endParaRPr lang="it-IT"/>
          </a:p>
        </p:txBody>
      </p:sp>
      <p:sp>
        <p:nvSpPr>
          <p:cNvPr id="4" name="Text Box 20"/>
          <p:cNvSpPr txBox="1">
            <a:spLocks noChangeArrowheads="1"/>
          </p:cNvSpPr>
          <p:nvPr/>
        </p:nvSpPr>
        <p:spPr bwMode="auto">
          <a:xfrm>
            <a:off x="539552" y="1484784"/>
            <a:ext cx="5943600" cy="2400657"/>
          </a:xfrm>
          <a:prstGeom prst="rect">
            <a:avLst/>
          </a:prstGeom>
          <a:solidFill>
            <a:srgbClr val="FFFF99"/>
          </a:solidFill>
          <a:ln w="9525">
            <a:noFill/>
            <a:miter lim="800000"/>
            <a:headEnd/>
            <a:tailEnd/>
          </a:ln>
          <a:effectLst/>
        </p:spPr>
        <p:txBody>
          <a:bodyPr>
            <a:spAutoFit/>
          </a:bodyPr>
          <a:lstStyle/>
          <a:p>
            <a:pPr algn="ctr">
              <a:spcBef>
                <a:spcPct val="50000"/>
              </a:spcBef>
            </a:pPr>
            <a:r>
              <a:rPr lang="it-IT" dirty="0" smtClean="0"/>
              <a:t>Il soggetto si adegua ai meccanismi imposti dalla reazione sociale:</a:t>
            </a:r>
          </a:p>
          <a:p>
            <a:pPr algn="ctr">
              <a:spcBef>
                <a:spcPct val="50000"/>
              </a:spcBef>
            </a:pPr>
            <a:endParaRPr lang="it-IT" sz="1200" dirty="0">
              <a:latin typeface="Tahoma" pitchFamily="34" charset="0"/>
            </a:endParaRPr>
          </a:p>
          <a:p>
            <a:pPr algn="ctr">
              <a:spcBef>
                <a:spcPct val="50000"/>
              </a:spcBef>
            </a:pPr>
            <a:r>
              <a:rPr lang="it-IT" sz="1800" b="1" dirty="0">
                <a:solidFill>
                  <a:srgbClr val="663300"/>
                </a:solidFill>
                <a:latin typeface="Tahoma" pitchFamily="34" charset="0"/>
              </a:rPr>
              <a:t>                          </a:t>
            </a:r>
            <a:r>
              <a:rPr lang="it-IT" sz="2400" b="1" dirty="0" smtClean="0">
                <a:solidFill>
                  <a:srgbClr val="663300"/>
                </a:solidFill>
                <a:effectLst>
                  <a:outerShdw blurRad="38100" dist="38100" dir="2700000" algn="tl">
                    <a:srgbClr val="C0C0C0"/>
                  </a:outerShdw>
                </a:effectLst>
                <a:latin typeface="Tahoma" pitchFamily="34" charset="0"/>
              </a:rPr>
              <a:t>Costruzione dell’identità deviante</a:t>
            </a:r>
          </a:p>
          <a:p>
            <a:pPr algn="ctr">
              <a:spcBef>
                <a:spcPct val="50000"/>
              </a:spcBef>
            </a:pPr>
            <a:endParaRPr lang="it-IT" sz="1200" dirty="0">
              <a:latin typeface="Tahoma" pitchFamily="34" charset="0"/>
            </a:endParaRPr>
          </a:p>
          <a:p>
            <a:pPr algn="ctr">
              <a:spcBef>
                <a:spcPct val="50000"/>
              </a:spcBef>
            </a:pPr>
            <a:endParaRPr lang="it-IT" sz="1200" dirty="0">
              <a:latin typeface="Tahoma" pitchFamily="34" charset="0"/>
            </a:endParaRPr>
          </a:p>
        </p:txBody>
      </p:sp>
      <p:sp>
        <p:nvSpPr>
          <p:cNvPr id="6" name="AutoShape 22"/>
          <p:cNvSpPr>
            <a:spLocks noChangeArrowheads="1"/>
          </p:cNvSpPr>
          <p:nvPr/>
        </p:nvSpPr>
        <p:spPr bwMode="auto">
          <a:xfrm>
            <a:off x="691952" y="2018184"/>
            <a:ext cx="1503784" cy="1698848"/>
          </a:xfrm>
          <a:prstGeom prst="curvedRightArrow">
            <a:avLst>
              <a:gd name="adj1" fmla="val 26000"/>
              <a:gd name="adj2" fmla="val 52000"/>
              <a:gd name="adj3" fmla="val 33333"/>
            </a:avLst>
          </a:prstGeom>
          <a:solidFill>
            <a:srgbClr val="FF6600"/>
          </a:solidFill>
          <a:ln w="9525">
            <a:solidFill>
              <a:schemeClr val="tx1"/>
            </a:solidFill>
            <a:miter lim="800000"/>
            <a:headEnd/>
            <a:tailEnd/>
          </a:ln>
          <a:effectLst/>
        </p:spPr>
        <p:txBody>
          <a:bodyPr wrap="none" anchor="ctr"/>
          <a:lstStyle/>
          <a:p>
            <a:endParaRPr lang="it-IT"/>
          </a:p>
        </p:txBody>
      </p:sp>
      <p:sp>
        <p:nvSpPr>
          <p:cNvPr id="7" name="Text Box 23"/>
          <p:cNvSpPr txBox="1">
            <a:spLocks noChangeArrowheads="1"/>
          </p:cNvSpPr>
          <p:nvPr/>
        </p:nvSpPr>
        <p:spPr bwMode="auto">
          <a:xfrm>
            <a:off x="2267744" y="3356992"/>
            <a:ext cx="4392488" cy="461665"/>
          </a:xfrm>
          <a:prstGeom prst="rect">
            <a:avLst/>
          </a:prstGeom>
          <a:noFill/>
          <a:ln w="9525">
            <a:noFill/>
            <a:miter lim="800000"/>
            <a:headEnd/>
            <a:tailEnd/>
          </a:ln>
          <a:effectLst/>
        </p:spPr>
        <p:txBody>
          <a:bodyPr wrap="square">
            <a:spAutoFit/>
          </a:bodyPr>
          <a:lstStyle/>
          <a:p>
            <a:pPr>
              <a:spcBef>
                <a:spcPct val="50000"/>
              </a:spcBef>
            </a:pPr>
            <a:r>
              <a:rPr lang="it-IT" sz="2400" b="1" dirty="0" smtClean="0">
                <a:solidFill>
                  <a:srgbClr val="663300"/>
                </a:solidFill>
                <a:effectLst>
                  <a:outerShdw blurRad="38100" dist="38100" dir="2700000" algn="tl">
                    <a:srgbClr val="C0C0C0"/>
                  </a:outerShdw>
                </a:effectLst>
                <a:latin typeface="Tahoma" pitchFamily="34" charset="0"/>
              </a:rPr>
              <a:t>Carriera deviante (Becker)</a:t>
            </a:r>
          </a:p>
        </p:txBody>
      </p:sp>
      <p:sp>
        <p:nvSpPr>
          <p:cNvPr id="8" name="Text Box 24"/>
          <p:cNvSpPr txBox="1">
            <a:spLocks noChangeArrowheads="1"/>
          </p:cNvSpPr>
          <p:nvPr/>
        </p:nvSpPr>
        <p:spPr bwMode="auto">
          <a:xfrm>
            <a:off x="1619672" y="4221088"/>
            <a:ext cx="5867400" cy="1292662"/>
          </a:xfrm>
          <a:prstGeom prst="rect">
            <a:avLst/>
          </a:prstGeom>
          <a:noFill/>
          <a:ln w="9525">
            <a:noFill/>
            <a:miter lim="800000"/>
            <a:headEnd/>
            <a:tailEnd/>
          </a:ln>
          <a:effectLst/>
        </p:spPr>
        <p:txBody>
          <a:bodyPr>
            <a:spAutoFit/>
          </a:bodyPr>
          <a:lstStyle/>
          <a:p>
            <a:pPr>
              <a:spcBef>
                <a:spcPct val="50000"/>
              </a:spcBef>
            </a:pPr>
            <a:r>
              <a:rPr lang="it-IT" dirty="0" smtClean="0"/>
              <a:t>assunzione di un ruolo che si impone all’identità del soggetto:</a:t>
            </a:r>
          </a:p>
          <a:p>
            <a:pPr>
              <a:spcBef>
                <a:spcPct val="50000"/>
              </a:spcBef>
            </a:pPr>
            <a:endParaRPr lang="it-IT" sz="1400" dirty="0">
              <a:latin typeface="Tahoma" pitchFamily="34" charset="0"/>
            </a:endParaRPr>
          </a:p>
          <a:p>
            <a:pPr>
              <a:spcBef>
                <a:spcPct val="50000"/>
              </a:spcBef>
            </a:pPr>
            <a:endParaRPr lang="it-IT" sz="1400" dirty="0">
              <a:latin typeface="Tahoma" pitchFamily="34" charset="0"/>
            </a:endParaRPr>
          </a:p>
        </p:txBody>
      </p:sp>
      <p:sp>
        <p:nvSpPr>
          <p:cNvPr id="9" name="AutoShape 25"/>
          <p:cNvSpPr>
            <a:spLocks noChangeArrowheads="1"/>
          </p:cNvSpPr>
          <p:nvPr/>
        </p:nvSpPr>
        <p:spPr bwMode="auto">
          <a:xfrm>
            <a:off x="611560" y="4365104"/>
            <a:ext cx="1008112" cy="1296144"/>
          </a:xfrm>
          <a:prstGeom prst="curvedRightArrow">
            <a:avLst>
              <a:gd name="adj1" fmla="val 20000"/>
              <a:gd name="adj2" fmla="val 40000"/>
              <a:gd name="adj3" fmla="val 38095"/>
            </a:avLst>
          </a:prstGeom>
          <a:solidFill>
            <a:schemeClr val="accent1"/>
          </a:solidFill>
          <a:ln w="9525">
            <a:solidFill>
              <a:schemeClr val="tx1"/>
            </a:solidFill>
            <a:miter lim="800000"/>
            <a:headEnd/>
            <a:tailEnd/>
          </a:ln>
          <a:effectLst/>
        </p:spPr>
        <p:txBody>
          <a:bodyPr wrap="none" anchor="ctr"/>
          <a:lstStyle/>
          <a:p>
            <a:endParaRPr lang="it-IT"/>
          </a:p>
        </p:txBody>
      </p:sp>
      <p:sp>
        <p:nvSpPr>
          <p:cNvPr id="10" name="Text Box 26"/>
          <p:cNvSpPr txBox="1">
            <a:spLocks noChangeArrowheads="1"/>
          </p:cNvSpPr>
          <p:nvPr/>
        </p:nvSpPr>
        <p:spPr bwMode="auto">
          <a:xfrm>
            <a:off x="1691680" y="5157192"/>
            <a:ext cx="5616624" cy="461665"/>
          </a:xfrm>
          <a:prstGeom prst="rect">
            <a:avLst/>
          </a:prstGeom>
          <a:noFill/>
          <a:ln w="31750">
            <a:noFill/>
            <a:prstDash val="sysDot"/>
            <a:miter lim="800000"/>
            <a:headEnd/>
            <a:tailEnd/>
          </a:ln>
          <a:effectLst/>
        </p:spPr>
        <p:txBody>
          <a:bodyPr wrap="square">
            <a:spAutoFit/>
          </a:bodyPr>
          <a:lstStyle/>
          <a:p>
            <a:pPr>
              <a:spcBef>
                <a:spcPct val="50000"/>
              </a:spcBef>
            </a:pPr>
            <a:r>
              <a:rPr lang="it-IT" sz="2400" b="1" dirty="0" smtClean="0">
                <a:solidFill>
                  <a:srgbClr val="663300"/>
                </a:solidFill>
                <a:effectLst>
                  <a:outerShdw blurRad="38100" dist="38100" dir="2700000" algn="tl">
                    <a:srgbClr val="C0C0C0"/>
                  </a:outerShdw>
                </a:effectLst>
                <a:latin typeface="Tahoma" pitchFamily="34" charset="0"/>
              </a:rPr>
              <a:t>Stigma (</a:t>
            </a:r>
            <a:r>
              <a:rPr lang="it-IT" sz="2400" b="1" dirty="0" err="1" smtClean="0">
                <a:solidFill>
                  <a:srgbClr val="663300"/>
                </a:solidFill>
                <a:effectLst>
                  <a:outerShdw blurRad="38100" dist="38100" dir="2700000" algn="tl">
                    <a:srgbClr val="C0C0C0"/>
                  </a:outerShdw>
                </a:effectLst>
                <a:latin typeface="Tahoma" pitchFamily="34" charset="0"/>
              </a:rPr>
              <a:t>Goffman</a:t>
            </a:r>
            <a:r>
              <a:rPr lang="it-IT" sz="2400" b="1" dirty="0" smtClean="0">
                <a:solidFill>
                  <a:srgbClr val="663300"/>
                </a:solidFill>
                <a:effectLst>
                  <a:outerShdw blurRad="38100" dist="38100" dir="2700000" algn="tl">
                    <a:srgbClr val="C0C0C0"/>
                  </a:outerShdw>
                </a:effectLst>
                <a:latin typeface="Tahoma" pitchFamily="34" charset="0"/>
              </a:rPr>
              <a:t>)</a:t>
            </a:r>
          </a:p>
        </p:txBody>
      </p:sp>
      <p:sp>
        <p:nvSpPr>
          <p:cNvPr id="5" name="AutoShape 21"/>
          <p:cNvSpPr>
            <a:spLocks noChangeArrowheads="1"/>
          </p:cNvSpPr>
          <p:nvPr/>
        </p:nvSpPr>
        <p:spPr bwMode="auto">
          <a:xfrm>
            <a:off x="1619672" y="1844824"/>
            <a:ext cx="792088" cy="1080120"/>
          </a:xfrm>
          <a:prstGeom prst="curvedRightArrow">
            <a:avLst>
              <a:gd name="adj1" fmla="val 20000"/>
              <a:gd name="adj2" fmla="val 40000"/>
              <a:gd name="adj3" fmla="val 38095"/>
            </a:avLst>
          </a:prstGeom>
          <a:solidFill>
            <a:srgbClr val="800000"/>
          </a:solidFill>
          <a:ln w="9525">
            <a:solidFill>
              <a:schemeClr val="tx1"/>
            </a:solidFill>
            <a:miter lim="800000"/>
            <a:headEnd/>
            <a:tailEnd/>
          </a:ln>
          <a:effectLst/>
        </p:spPr>
        <p:txBody>
          <a:bodyPr wrap="none" anchor="ctr"/>
          <a:lstStyle/>
          <a:p>
            <a:endParaRPr lang="it-IT"/>
          </a:p>
        </p:txBody>
      </p:sp>
      <p:sp>
        <p:nvSpPr>
          <p:cNvPr id="11" name="CasellaDiTesto 10"/>
          <p:cNvSpPr txBox="1"/>
          <p:nvPr/>
        </p:nvSpPr>
        <p:spPr>
          <a:xfrm>
            <a:off x="6588224" y="2132856"/>
            <a:ext cx="2232248" cy="1200329"/>
          </a:xfrm>
          <a:prstGeom prst="rect">
            <a:avLst/>
          </a:prstGeom>
          <a:solidFill>
            <a:schemeClr val="bg1"/>
          </a:solidFill>
        </p:spPr>
        <p:txBody>
          <a:bodyPr wrap="square" rtlCol="0">
            <a:spAutoFit/>
          </a:bodyPr>
          <a:lstStyle/>
          <a:p>
            <a:r>
              <a:rPr lang="it-IT" dirty="0" smtClean="0"/>
              <a:t>Convalida di uno </a:t>
            </a:r>
            <a:r>
              <a:rPr lang="it-IT" i="1" dirty="0" smtClean="0"/>
              <a:t>status</a:t>
            </a:r>
            <a:r>
              <a:rPr lang="it-IT" dirty="0" smtClean="0"/>
              <a:t> permanente + diritto all’assistenza</a:t>
            </a:r>
          </a:p>
          <a:p>
            <a:r>
              <a:rPr lang="it-IT" i="1" dirty="0" err="1" smtClean="0"/>
              <a:t>entitlement</a:t>
            </a:r>
            <a:r>
              <a:rPr lang="it-IT" dirty="0" smtClean="0"/>
              <a:t>/</a:t>
            </a:r>
            <a:r>
              <a:rPr lang="it-IT" i="1" dirty="0" err="1" smtClean="0"/>
              <a:t>eligibility</a:t>
            </a:r>
            <a:endParaRPr lang="it-IT" i="1" dirty="0" smtClean="0"/>
          </a:p>
        </p:txBody>
      </p:sp>
      <p:sp>
        <p:nvSpPr>
          <p:cNvPr id="12" name="CasellaDiTesto 11"/>
          <p:cNvSpPr txBox="1"/>
          <p:nvPr/>
        </p:nvSpPr>
        <p:spPr>
          <a:xfrm>
            <a:off x="6588224" y="3429000"/>
            <a:ext cx="2088232" cy="1477328"/>
          </a:xfrm>
          <a:prstGeom prst="rect">
            <a:avLst/>
          </a:prstGeom>
          <a:solidFill>
            <a:schemeClr val="bg1"/>
          </a:solidFill>
        </p:spPr>
        <p:txBody>
          <a:bodyPr wrap="square" rtlCol="0">
            <a:spAutoFit/>
          </a:bodyPr>
          <a:lstStyle/>
          <a:p>
            <a:r>
              <a:rPr lang="it-IT" dirty="0" smtClean="0"/>
              <a:t>Repressione (proibizionismo) </a:t>
            </a:r>
            <a:r>
              <a:rPr lang="it-IT" dirty="0" smtClean="0">
                <a:sym typeface="Wingdings" pitchFamily="2" charset="2"/>
              </a:rPr>
              <a:t> DIPENDENZA creazione di mercati illegali</a:t>
            </a:r>
            <a:endParaRPr lang="it-IT" dirty="0" smtClean="0"/>
          </a:p>
        </p:txBody>
      </p:sp>
      <p:sp>
        <p:nvSpPr>
          <p:cNvPr id="13" name="CasellaDiTesto 12"/>
          <p:cNvSpPr txBox="1"/>
          <p:nvPr/>
        </p:nvSpPr>
        <p:spPr>
          <a:xfrm>
            <a:off x="1619672" y="5733256"/>
            <a:ext cx="5760640" cy="369332"/>
          </a:xfrm>
          <a:prstGeom prst="rect">
            <a:avLst/>
          </a:prstGeom>
          <a:solidFill>
            <a:schemeClr val="bg1"/>
          </a:solidFill>
        </p:spPr>
        <p:txBody>
          <a:bodyPr wrap="square" rtlCol="0">
            <a:spAutoFit/>
          </a:bodyPr>
          <a:lstStyle/>
          <a:p>
            <a:pPr algn="ctr"/>
            <a:r>
              <a:rPr lang="it-IT" dirty="0" smtClean="0"/>
              <a:t>Evoluzione moderna del </a:t>
            </a:r>
            <a:r>
              <a:rPr lang="it-IT" i="1" dirty="0" err="1" smtClean="0"/>
              <a:t>taboo</a:t>
            </a:r>
            <a:r>
              <a:rPr lang="it-IT" dirty="0" smtClean="0"/>
              <a:t> (Mead)</a:t>
            </a:r>
          </a:p>
        </p:txBody>
      </p:sp>
      <p:sp>
        <p:nvSpPr>
          <p:cNvPr id="14" name="CasellaDiTesto 13"/>
          <p:cNvSpPr txBox="1"/>
          <p:nvPr/>
        </p:nvSpPr>
        <p:spPr>
          <a:xfrm>
            <a:off x="251520" y="5877272"/>
            <a:ext cx="1800200" cy="369332"/>
          </a:xfrm>
          <a:prstGeom prst="rect">
            <a:avLst/>
          </a:prstGeom>
          <a:solidFill>
            <a:schemeClr val="bg1"/>
          </a:solidFill>
        </p:spPr>
        <p:txBody>
          <a:bodyPr wrap="square" rtlCol="0">
            <a:spAutoFit/>
          </a:bodyPr>
          <a:lstStyle/>
          <a:p>
            <a:pPr algn="just"/>
            <a:r>
              <a:rPr lang="it-IT" dirty="0" smtClean="0"/>
              <a:t>Discriminazione</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59</a:t>
            </a:fld>
            <a:endParaRPr lang="it-IT" dirty="0"/>
          </a:p>
        </p:txBody>
      </p:sp>
      <p:sp>
        <p:nvSpPr>
          <p:cNvPr id="4" name="CasellaDiTesto 3"/>
          <p:cNvSpPr txBox="1"/>
          <p:nvPr/>
        </p:nvSpPr>
        <p:spPr>
          <a:xfrm>
            <a:off x="827584" y="1772816"/>
            <a:ext cx="7344816" cy="1631216"/>
          </a:xfrm>
          <a:prstGeom prst="rect">
            <a:avLst/>
          </a:prstGeom>
          <a:noFill/>
        </p:spPr>
        <p:txBody>
          <a:bodyPr wrap="square" rtlCol="0">
            <a:spAutoFit/>
          </a:bodyPr>
          <a:lstStyle/>
          <a:p>
            <a:pPr algn="just"/>
            <a:r>
              <a:rPr lang="it-IT" sz="2000" dirty="0" smtClean="0"/>
              <a:t>La devianza non è una qualità dell’atto, ma la conseguenza dell’applicazione al trasgressore </a:t>
            </a:r>
            <a:r>
              <a:rPr lang="it-IT" sz="2000" i="1" dirty="0" smtClean="0"/>
              <a:t>(outsider) </a:t>
            </a:r>
            <a:r>
              <a:rPr lang="it-IT" sz="2000" dirty="0" smtClean="0"/>
              <a:t>di regole e di sanzioni da parte degli altri appartenenti al gruppo, che operano in tal modo una classificazione degli atti devianti nel momento in cui le regole sono prodotte.  Il deviante è colui che viene </a:t>
            </a:r>
            <a:r>
              <a:rPr lang="it-IT" sz="2000" i="1" dirty="0" smtClean="0">
                <a:effectLst>
                  <a:outerShdw blurRad="38100" dist="38100" dir="2700000" algn="tl">
                    <a:srgbClr val="000000">
                      <a:alpha val="43137"/>
                    </a:srgbClr>
                  </a:outerShdw>
                </a:effectLst>
              </a:rPr>
              <a:t>etichettato</a:t>
            </a:r>
            <a:r>
              <a:rPr lang="it-IT" sz="2000" dirty="0" smtClean="0"/>
              <a:t> come tale.</a:t>
            </a:r>
          </a:p>
        </p:txBody>
      </p:sp>
      <p:sp>
        <p:nvSpPr>
          <p:cNvPr id="6" name="Rectangle 4" descr="Marmo bianco"/>
          <p:cNvSpPr txBox="1">
            <a:spLocks noChangeArrowheads="1"/>
          </p:cNvSpPr>
          <p:nvPr/>
        </p:nvSpPr>
        <p:spPr>
          <a:xfrm>
            <a:off x="755576" y="836712"/>
            <a:ext cx="7772400" cy="762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000" b="1" i="0" u="none" strike="noStrike" kern="1200" cap="none" spc="0" normalizeH="0" baseline="0" noProof="0" smtClean="0">
                <a:ln>
                  <a:noFill/>
                </a:ln>
                <a:solidFill>
                  <a:schemeClr val="accent1">
                    <a:lumMod val="75000"/>
                  </a:schemeClr>
                </a:solidFill>
                <a:effectLst>
                  <a:outerShdw blurRad="38100" dist="38100" dir="2700000" algn="tl">
                    <a:srgbClr val="C0C0C0"/>
                  </a:outerShdw>
                </a:effectLst>
                <a:uLnTx/>
                <a:uFillTx/>
                <a:latin typeface="Tahoma" pitchFamily="34" charset="0"/>
                <a:ea typeface="+mn-ea"/>
                <a:cs typeface="+mn-cs"/>
              </a:rPr>
              <a:t>Howard S. Becker</a:t>
            </a:r>
            <a:endParaRPr kumimoji="0" lang="it-IT" sz="4000" b="1" i="0" u="none" strike="noStrike" kern="1200" cap="none" spc="0" normalizeH="0" baseline="0" noProof="0" dirty="0" smtClean="0">
              <a:ln>
                <a:noFill/>
              </a:ln>
              <a:solidFill>
                <a:schemeClr val="accent1">
                  <a:lumMod val="75000"/>
                </a:schemeClr>
              </a:solidFill>
              <a:effectLst>
                <a:outerShdw blurRad="38100" dist="38100" dir="2700000" algn="tl">
                  <a:srgbClr val="C0C0C0"/>
                </a:outerShdw>
              </a:effectLst>
              <a:uLnTx/>
              <a:uFillTx/>
              <a:latin typeface="Tahoma" pitchFamily="34" charset="0"/>
              <a:ea typeface="+mn-ea"/>
              <a:cs typeface="+mn-cs"/>
            </a:endParaRPr>
          </a:p>
        </p:txBody>
      </p:sp>
      <p:sp>
        <p:nvSpPr>
          <p:cNvPr id="7" name="CasellaDiTesto 6"/>
          <p:cNvSpPr txBox="1"/>
          <p:nvPr/>
        </p:nvSpPr>
        <p:spPr>
          <a:xfrm>
            <a:off x="827584" y="3717032"/>
            <a:ext cx="7344816" cy="2308324"/>
          </a:xfrm>
          <a:prstGeom prst="rect">
            <a:avLst/>
          </a:prstGeom>
          <a:noFill/>
        </p:spPr>
        <p:txBody>
          <a:bodyPr wrap="square" rtlCol="0">
            <a:spAutoFit/>
          </a:bodyPr>
          <a:lstStyle/>
          <a:p>
            <a:pPr algn="just"/>
            <a:r>
              <a:rPr lang="it-IT" dirty="0" smtClean="0"/>
              <a:t>Deviante secondo chi?</a:t>
            </a:r>
          </a:p>
          <a:p>
            <a:pPr algn="just"/>
            <a:r>
              <a:rPr lang="it-IT" dirty="0" smtClean="0"/>
              <a:t>Le </a:t>
            </a:r>
            <a:r>
              <a:rPr lang="it-IT" i="1" dirty="0" err="1" smtClean="0"/>
              <a:t>audiences</a:t>
            </a:r>
            <a:r>
              <a:rPr lang="it-IT" dirty="0" smtClean="0"/>
              <a:t> e il processo di </a:t>
            </a:r>
            <a:r>
              <a:rPr lang="it-IT" dirty="0" err="1" smtClean="0"/>
              <a:t>etichettamento</a:t>
            </a:r>
            <a:endParaRPr lang="it-IT" dirty="0" smtClean="0"/>
          </a:p>
          <a:p>
            <a:pPr algn="just"/>
            <a:endParaRPr lang="it-IT" dirty="0" smtClean="0"/>
          </a:p>
          <a:p>
            <a:pPr algn="just"/>
            <a:r>
              <a:rPr lang="it-IT" dirty="0" smtClean="0"/>
              <a:t>3 pubblici:</a:t>
            </a:r>
          </a:p>
          <a:p>
            <a:pPr marL="342900" indent="-342900" algn="just">
              <a:buAutoNum type="alphaLcParenR"/>
            </a:pPr>
            <a:r>
              <a:rPr lang="it-IT" dirty="0" smtClean="0"/>
              <a:t>La società nel suo complesso: l’80% degli italiani condanna l’</a:t>
            </a:r>
            <a:r>
              <a:rPr lang="it-IT" dirty="0" err="1" smtClean="0"/>
              <a:t>adulterio…</a:t>
            </a:r>
            <a:r>
              <a:rPr lang="it-IT" dirty="0" smtClean="0"/>
              <a:t>.</a:t>
            </a:r>
          </a:p>
          <a:p>
            <a:pPr marL="342900" indent="-342900" algn="just">
              <a:buAutoNum type="alphaLcParenR"/>
            </a:pPr>
            <a:r>
              <a:rPr lang="it-IT" dirty="0" smtClean="0"/>
              <a:t>Persone significative con cui il deviante interagisce con maggiore frequenza</a:t>
            </a:r>
          </a:p>
          <a:p>
            <a:pPr marL="342900" indent="-342900" algn="just">
              <a:buAutoNum type="alphaLcParenR"/>
            </a:pPr>
            <a:r>
              <a:rPr lang="it-IT" dirty="0" smtClean="0"/>
              <a:t>Agenti del controllo sociale formale</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egnaposto numero diapositiva 5"/>
          <p:cNvSpPr>
            <a:spLocks noGrp="1"/>
          </p:cNvSpPr>
          <p:nvPr>
            <p:ph type="sldNum" sz="quarter" idx="12"/>
          </p:nvPr>
        </p:nvSpPr>
        <p:spPr/>
        <p:txBody>
          <a:bodyPr/>
          <a:lstStyle/>
          <a:p>
            <a:fld id="{E65E7B95-FF53-44FE-8CAD-A22E77803087}" type="slidenum">
              <a:rPr lang="it-IT"/>
              <a:pPr/>
              <a:t>60</a:t>
            </a:fld>
            <a:endParaRPr lang="it-IT"/>
          </a:p>
        </p:txBody>
      </p:sp>
      <p:sp>
        <p:nvSpPr>
          <p:cNvPr id="14340" name="Rectangle 4" descr="Marmo bianco"/>
          <p:cNvSpPr>
            <a:spLocks noGrp="1" noChangeArrowheads="1"/>
          </p:cNvSpPr>
          <p:nvPr>
            <p:ph type="title" idx="4294967295"/>
          </p:nvPr>
        </p:nvSpPr>
        <p:spPr>
          <a:xfrm>
            <a:off x="755576" y="692696"/>
            <a:ext cx="7772400" cy="762000"/>
          </a:xfrm>
        </p:spPr>
        <p:txBody>
          <a:bodyPr>
            <a:noAutofit/>
          </a:bodyPr>
          <a:lstStyle/>
          <a:p>
            <a:r>
              <a:rPr lang="it-IT" sz="4000" b="1" dirty="0" smtClean="0">
                <a:solidFill>
                  <a:schemeClr val="accent1">
                    <a:lumMod val="75000"/>
                  </a:schemeClr>
                </a:solidFill>
                <a:effectLst>
                  <a:outerShdw blurRad="38100" dist="38100" dir="2700000" algn="tl">
                    <a:srgbClr val="C0C0C0"/>
                  </a:outerShdw>
                </a:effectLst>
                <a:latin typeface="Tahoma" pitchFamily="34" charset="0"/>
                <a:ea typeface="+mn-ea"/>
                <a:cs typeface="+mn-cs"/>
              </a:rPr>
              <a:t>Howard S. Becker</a:t>
            </a:r>
          </a:p>
        </p:txBody>
      </p:sp>
      <p:graphicFrame>
        <p:nvGraphicFramePr>
          <p:cNvPr id="14420" name="Group 84"/>
          <p:cNvGraphicFramePr>
            <a:graphicFrameLocks noGrp="1"/>
          </p:cNvGraphicFramePr>
          <p:nvPr>
            <p:ph idx="4294967295"/>
          </p:nvPr>
        </p:nvGraphicFramePr>
        <p:xfrm>
          <a:off x="827584" y="2132856"/>
          <a:ext cx="7272337" cy="3992880"/>
        </p:xfrm>
        <a:graphic>
          <a:graphicData uri="http://schemas.openxmlformats.org/drawingml/2006/table">
            <a:tbl>
              <a:tblPr/>
              <a:tblGrid>
                <a:gridCol w="2424112"/>
                <a:gridCol w="2424113"/>
                <a:gridCol w="2424112"/>
              </a:tblGrid>
              <a:tr h="795338">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2000" b="1" i="0" u="none" strike="noStrike" cap="none" normalizeH="0" baseline="0" dirty="0" smtClean="0">
                        <a:ln>
                          <a:noFill/>
                        </a:ln>
                        <a:solidFill>
                          <a:schemeClr val="tx1"/>
                        </a:solidFill>
                        <a:effectLst>
                          <a:outerShdw blurRad="38100" dist="38100" dir="2700000" algn="tl">
                            <a:srgbClr val="C0C0C0"/>
                          </a:outerShdw>
                        </a:effectLst>
                        <a:latin typeface="+mn-lt"/>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dirty="0" smtClean="0">
                          <a:ln>
                            <a:noFill/>
                          </a:ln>
                          <a:solidFill>
                            <a:srgbClr val="000099"/>
                          </a:solidFill>
                          <a:effectLst>
                            <a:outerShdw blurRad="38100" dist="38100" dir="2700000" algn="tl">
                              <a:srgbClr val="C0C0C0"/>
                            </a:outerShdw>
                          </a:effectLst>
                          <a:latin typeface="+mn-lt"/>
                        </a:rPr>
                        <a:t>Modi di percezione da parte degli altri</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2000" b="1"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anchor="ctr" anchorCtr="1"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smtClean="0">
                          <a:ln>
                            <a:noFill/>
                          </a:ln>
                          <a:solidFill>
                            <a:srgbClr val="CC0099"/>
                          </a:solidFill>
                          <a:effectLst/>
                          <a:latin typeface="+mn-lt"/>
                        </a:rPr>
                        <a:t>Tipi di comportamento</a:t>
                      </a:r>
                    </a:p>
                  </a:txBody>
                  <a:tcPr anchor="ctr" anchorCtr="1"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it-IT"/>
                    </a:p>
                  </a:txBody>
                  <a:tcPr/>
                </a:tc>
              </a:tr>
              <a:tr h="1077913">
                <a:tc vMerge="1">
                  <a:txBody>
                    <a:bodyPr/>
                    <a:lstStyle/>
                    <a:p>
                      <a:endParaRPr lang="it-IT"/>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dirty="0" smtClean="0">
                          <a:ln>
                            <a:noFill/>
                          </a:ln>
                          <a:solidFill>
                            <a:srgbClr val="CC0099"/>
                          </a:solidFill>
                          <a:effectLst>
                            <a:outerShdw blurRad="38100" dist="38100" dir="2700000" algn="tl">
                              <a:srgbClr val="C0C0C0"/>
                            </a:outerShdw>
                          </a:effectLst>
                          <a:latin typeface="+mn-lt"/>
                        </a:rPr>
                        <a:t>Ligio alle regole</a:t>
                      </a:r>
                    </a:p>
                  </a:txBody>
                  <a:tcPr anchor="ctr" anchorCtr="1" horzOverflow="overflow">
                    <a:lnL>
                      <a:noFill/>
                    </a:lnL>
                    <a:lnR>
                      <a:noFill/>
                    </a:lnR>
                    <a:lnT w="12700" cap="flat" cmpd="sng" algn="ctr">
                      <a:solidFill>
                        <a:schemeClr val="tx1"/>
                      </a:solidFill>
                      <a:prstDash val="solid"/>
                      <a:round/>
                      <a:headEnd type="none" w="med" len="med"/>
                      <a:tailEnd type="none" w="med" len="med"/>
                    </a:lnT>
                    <a:lnB w="28575" cap="flat" cmpd="sng" algn="ctr">
                      <a:solidFill>
                        <a:srgbClr val="CC0099"/>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CC0099"/>
                          </a:solidFill>
                          <a:effectLst>
                            <a:outerShdw blurRad="38100" dist="38100" dir="2700000" algn="tl">
                              <a:srgbClr val="C0C0C0"/>
                            </a:outerShdw>
                          </a:effectLst>
                          <a:latin typeface="+mn-lt"/>
                        </a:rPr>
                        <a:t>Contrario alle regole</a:t>
                      </a:r>
                    </a:p>
                  </a:txBody>
                  <a:tcPr anchor="ctr" anchorCtr="1"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CC0099"/>
                      </a:solidFill>
                      <a:prstDash val="solid"/>
                      <a:round/>
                      <a:headEnd type="none" w="med" len="med"/>
                      <a:tailEnd type="none" w="med" len="med"/>
                    </a:lnB>
                    <a:lnTlToBr>
                      <a:noFill/>
                    </a:lnTlToBr>
                    <a:lnBlToTr>
                      <a:noFill/>
                    </a:lnBlToTr>
                    <a:noFill/>
                  </a:tcPr>
                </a:tc>
              </a:tr>
              <a:tr h="10255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000099"/>
                          </a:solidFill>
                          <a:effectLst>
                            <a:outerShdw blurRad="38100" dist="38100" dir="2700000" algn="tl">
                              <a:srgbClr val="C0C0C0"/>
                            </a:outerShdw>
                          </a:effectLst>
                          <a:latin typeface="+mn-lt"/>
                        </a:rPr>
                        <a:t>Percepito come deviante</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rgbClr val="CC0099"/>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smtClean="0">
                          <a:ln>
                            <a:noFill/>
                          </a:ln>
                          <a:solidFill>
                            <a:srgbClr val="800000"/>
                          </a:solidFill>
                          <a:effectLst/>
                          <a:latin typeface="+mn-lt"/>
                        </a:rPr>
                        <a:t>Falsamente accusato</a:t>
                      </a:r>
                    </a:p>
                  </a:txBody>
                  <a:tcPr anchor="ctr" anchorCtr="1" horzOverflow="overflow">
                    <a:lnL w="28575" cap="flat" cmpd="sng" algn="ctr">
                      <a:solidFill>
                        <a:srgbClr val="CC0099"/>
                      </a:solidFill>
                      <a:prstDash val="solid"/>
                      <a:round/>
                      <a:headEnd type="none" w="med" len="med"/>
                      <a:tailEnd type="none" w="med" len="med"/>
                    </a:lnL>
                    <a:lnR w="28575" cap="flat" cmpd="sng" algn="ctr">
                      <a:solidFill>
                        <a:srgbClr val="CC0099"/>
                      </a:solidFill>
                      <a:prstDash val="solid"/>
                      <a:round/>
                      <a:headEnd type="none" w="med" len="med"/>
                      <a:tailEnd type="none" w="med" len="med"/>
                    </a:lnR>
                    <a:lnT w="28575" cap="flat" cmpd="sng" algn="ctr">
                      <a:solidFill>
                        <a:srgbClr val="CC0099"/>
                      </a:solidFill>
                      <a:prstDash val="solid"/>
                      <a:round/>
                      <a:headEnd type="none" w="med" len="med"/>
                      <a:tailEnd type="none" w="med" len="med"/>
                    </a:lnT>
                    <a:lnB w="28575" cap="flat" cmpd="sng" algn="ctr">
                      <a:solidFill>
                        <a:srgbClr val="CC0099"/>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smtClean="0">
                          <a:ln>
                            <a:noFill/>
                          </a:ln>
                          <a:solidFill>
                            <a:srgbClr val="800000"/>
                          </a:solidFill>
                          <a:effectLst/>
                          <a:latin typeface="+mn-lt"/>
                        </a:rPr>
                        <a:t>Deviante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1" i="1" u="none" strike="noStrike" cap="none" normalizeH="0" baseline="0" dirty="0" smtClean="0">
                          <a:ln>
                            <a:noFill/>
                          </a:ln>
                          <a:solidFill>
                            <a:schemeClr val="tx1"/>
                          </a:solidFill>
                          <a:effectLst>
                            <a:outerShdw blurRad="38100" dist="38100" dir="2700000" algn="tl">
                              <a:srgbClr val="FFFFFF"/>
                            </a:outerShdw>
                          </a:effectLst>
                          <a:latin typeface="+mn-lt"/>
                        </a:rPr>
                        <a:t>puro</a:t>
                      </a:r>
                    </a:p>
                  </a:txBody>
                  <a:tcPr anchor="ctr" anchorCtr="1" horzOverflow="overflow">
                    <a:lnL w="28575" cap="flat" cmpd="sng" algn="ctr">
                      <a:solidFill>
                        <a:srgbClr val="CC0099"/>
                      </a:solidFill>
                      <a:prstDash val="solid"/>
                      <a:round/>
                      <a:headEnd type="none" w="med" len="med"/>
                      <a:tailEnd type="none" w="med" len="med"/>
                    </a:lnL>
                    <a:lnR w="28575" cap="flat" cmpd="sng" algn="ctr">
                      <a:solidFill>
                        <a:srgbClr val="CC0099"/>
                      </a:solidFill>
                      <a:prstDash val="solid"/>
                      <a:round/>
                      <a:headEnd type="none" w="med" len="med"/>
                      <a:tailEnd type="none" w="med" len="med"/>
                    </a:lnR>
                    <a:lnT w="28575" cap="flat" cmpd="sng" algn="ctr">
                      <a:solidFill>
                        <a:srgbClr val="CC0099"/>
                      </a:solidFill>
                      <a:prstDash val="solid"/>
                      <a:round/>
                      <a:headEnd type="none" w="med" len="med"/>
                      <a:tailEnd type="none" w="med" len="med"/>
                    </a:lnT>
                    <a:lnB w="28575" cap="flat" cmpd="sng" algn="ctr">
                      <a:solidFill>
                        <a:srgbClr val="CC0099"/>
                      </a:solidFill>
                      <a:prstDash val="solid"/>
                      <a:round/>
                      <a:headEnd type="none" w="med" len="med"/>
                      <a:tailEnd type="none" w="med" len="med"/>
                    </a:lnB>
                    <a:lnTlToBr>
                      <a:noFill/>
                    </a:lnTlToBr>
                    <a:lnBlToTr>
                      <a:noFill/>
                    </a:lnBlToTr>
                    <a:solidFill>
                      <a:srgbClr val="FFCCFF"/>
                    </a:solidFill>
                  </a:tcPr>
                </a:tc>
              </a:tr>
              <a:tr h="10239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dirty="0" smtClean="0">
                          <a:ln>
                            <a:noFill/>
                          </a:ln>
                          <a:solidFill>
                            <a:srgbClr val="000099"/>
                          </a:solidFill>
                          <a:effectLst>
                            <a:outerShdw blurRad="38100" dist="38100" dir="2700000" algn="tl">
                              <a:srgbClr val="C0C0C0"/>
                            </a:outerShdw>
                          </a:effectLst>
                          <a:latin typeface="+mn-lt"/>
                        </a:rPr>
                        <a:t>Non percepito come deviante</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rgbClr val="CC0099"/>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smtClean="0">
                          <a:ln>
                            <a:noFill/>
                          </a:ln>
                          <a:solidFill>
                            <a:srgbClr val="800000"/>
                          </a:solidFill>
                          <a:effectLst/>
                          <a:latin typeface="+mn-lt"/>
                        </a:rPr>
                        <a:t>Conformista</a:t>
                      </a:r>
                    </a:p>
                  </a:txBody>
                  <a:tcPr anchor="ctr" anchorCtr="1" horzOverflow="overflow">
                    <a:lnL w="28575" cap="flat" cmpd="sng" algn="ctr">
                      <a:solidFill>
                        <a:srgbClr val="CC0099"/>
                      </a:solidFill>
                      <a:prstDash val="solid"/>
                      <a:round/>
                      <a:headEnd type="none" w="med" len="med"/>
                      <a:tailEnd type="none" w="med" len="med"/>
                    </a:lnL>
                    <a:lnR w="28575" cap="flat" cmpd="sng" algn="ctr">
                      <a:solidFill>
                        <a:srgbClr val="CC0099"/>
                      </a:solidFill>
                      <a:prstDash val="solid"/>
                      <a:round/>
                      <a:headEnd type="none" w="med" len="med"/>
                      <a:tailEnd type="none" w="med" len="med"/>
                    </a:lnR>
                    <a:lnT w="28575" cap="flat" cmpd="sng" algn="ctr">
                      <a:solidFill>
                        <a:srgbClr val="CC0099"/>
                      </a:solidFill>
                      <a:prstDash val="solid"/>
                      <a:round/>
                      <a:headEnd type="none" w="med" len="med"/>
                      <a:tailEnd type="none" w="med" len="med"/>
                    </a:lnT>
                    <a:lnB w="28575" cap="flat" cmpd="sng" algn="ctr">
                      <a:solidFill>
                        <a:srgbClr val="CC0099"/>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smtClean="0">
                          <a:ln>
                            <a:noFill/>
                          </a:ln>
                          <a:solidFill>
                            <a:srgbClr val="800000"/>
                          </a:solidFill>
                          <a:effectLst/>
                          <a:latin typeface="+mn-lt"/>
                        </a:rPr>
                        <a:t>Deviante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1" i="1" u="none" strike="noStrike" cap="none" normalizeH="0" baseline="0" dirty="0" smtClean="0">
                          <a:ln>
                            <a:noFill/>
                          </a:ln>
                          <a:solidFill>
                            <a:schemeClr val="tx1"/>
                          </a:solidFill>
                          <a:effectLst>
                            <a:outerShdw blurRad="38100" dist="38100" dir="2700000" algn="tl">
                              <a:srgbClr val="FFFFFF"/>
                            </a:outerShdw>
                          </a:effectLst>
                          <a:latin typeface="+mn-lt"/>
                        </a:rPr>
                        <a:t>segreto</a:t>
                      </a:r>
                    </a:p>
                  </a:txBody>
                  <a:tcPr anchor="ctr" anchorCtr="1" horzOverflow="overflow">
                    <a:lnL w="28575" cap="flat" cmpd="sng" algn="ctr">
                      <a:solidFill>
                        <a:srgbClr val="CC0099"/>
                      </a:solidFill>
                      <a:prstDash val="solid"/>
                      <a:round/>
                      <a:headEnd type="none" w="med" len="med"/>
                      <a:tailEnd type="none" w="med" len="med"/>
                    </a:lnL>
                    <a:lnR w="28575" cap="flat" cmpd="sng" algn="ctr">
                      <a:solidFill>
                        <a:srgbClr val="CC0099"/>
                      </a:solidFill>
                      <a:prstDash val="solid"/>
                      <a:round/>
                      <a:headEnd type="none" w="med" len="med"/>
                      <a:tailEnd type="none" w="med" len="med"/>
                    </a:lnR>
                    <a:lnT w="28575" cap="flat" cmpd="sng" algn="ctr">
                      <a:solidFill>
                        <a:srgbClr val="CC0099"/>
                      </a:solidFill>
                      <a:prstDash val="solid"/>
                      <a:round/>
                      <a:headEnd type="none" w="med" len="med"/>
                      <a:tailEnd type="none" w="med" len="med"/>
                    </a:lnT>
                    <a:lnB w="28575" cap="flat" cmpd="sng" algn="ctr">
                      <a:solidFill>
                        <a:srgbClr val="CC0099"/>
                      </a:solidFill>
                      <a:prstDash val="solid"/>
                      <a:round/>
                      <a:headEnd type="none" w="med" len="med"/>
                      <a:tailEnd type="none" w="med" len="med"/>
                    </a:lnB>
                    <a:lnTlToBr>
                      <a:noFill/>
                    </a:lnTlToBr>
                    <a:lnBlToTr>
                      <a:noFill/>
                    </a:lnBlToTr>
                    <a:solidFill>
                      <a:srgbClr val="FFCCFF"/>
                    </a:solidFill>
                  </a:tcPr>
                </a:tc>
              </a:tr>
            </a:tbl>
          </a:graphicData>
        </a:graphic>
      </p:graphicFrame>
      <p:sp>
        <p:nvSpPr>
          <p:cNvPr id="14341" name="Text Box 5"/>
          <p:cNvSpPr txBox="1">
            <a:spLocks noChangeArrowheads="1"/>
          </p:cNvSpPr>
          <p:nvPr/>
        </p:nvSpPr>
        <p:spPr bwMode="auto">
          <a:xfrm>
            <a:off x="755576" y="1412776"/>
            <a:ext cx="7777162" cy="523220"/>
          </a:xfrm>
          <a:prstGeom prst="rect">
            <a:avLst/>
          </a:prstGeom>
          <a:noFill/>
          <a:ln w="9525">
            <a:noFill/>
            <a:miter lim="800000"/>
            <a:headEnd/>
            <a:tailEnd/>
          </a:ln>
          <a:effectLst/>
        </p:spPr>
        <p:txBody>
          <a:bodyPr>
            <a:spAutoFit/>
          </a:bodyPr>
          <a:lstStyle/>
          <a:p>
            <a:pPr algn="ctr">
              <a:spcBef>
                <a:spcPct val="50000"/>
              </a:spcBef>
            </a:pPr>
            <a:r>
              <a:rPr lang="it-IT" sz="2800" i="1" dirty="0" err="1">
                <a:effectLst>
                  <a:outerShdw blurRad="38100" dist="38100" dir="2700000" algn="tl">
                    <a:srgbClr val="C0C0C0"/>
                  </a:outerShdw>
                </a:effectLst>
              </a:rPr>
              <a:t>Outsiders</a:t>
            </a:r>
            <a:r>
              <a:rPr lang="it-IT" sz="2800" i="1" dirty="0">
                <a:effectLst>
                  <a:outerShdw blurRad="38100" dist="38100" dir="2700000" algn="tl">
                    <a:srgbClr val="C0C0C0"/>
                  </a:outerShdw>
                </a:effectLst>
              </a:rPr>
              <a:t>. </a:t>
            </a:r>
            <a:r>
              <a:rPr lang="it-IT" sz="2800" i="1" dirty="0" err="1">
                <a:effectLst>
                  <a:outerShdw blurRad="38100" dist="38100" dir="2700000" algn="tl">
                    <a:srgbClr val="C0C0C0"/>
                  </a:outerShdw>
                </a:effectLst>
              </a:rPr>
              <a:t>Studies</a:t>
            </a:r>
            <a:r>
              <a:rPr lang="it-IT" sz="2800" i="1" dirty="0">
                <a:effectLst>
                  <a:outerShdw blurRad="38100" dist="38100" dir="2700000" algn="tl">
                    <a:srgbClr val="C0C0C0"/>
                  </a:outerShdw>
                </a:effectLst>
              </a:rPr>
              <a:t> in the </a:t>
            </a:r>
            <a:r>
              <a:rPr lang="it-IT" sz="2800" i="1" dirty="0" err="1">
                <a:effectLst>
                  <a:outerShdw blurRad="38100" dist="38100" dir="2700000" algn="tl">
                    <a:srgbClr val="C0C0C0"/>
                  </a:outerShdw>
                </a:effectLst>
              </a:rPr>
              <a:t>Sociology</a:t>
            </a:r>
            <a:r>
              <a:rPr lang="it-IT" sz="2800" i="1" dirty="0">
                <a:effectLst>
                  <a:outerShdw blurRad="38100" dist="38100" dir="2700000" algn="tl">
                    <a:srgbClr val="C0C0C0"/>
                  </a:outerShdw>
                </a:effectLst>
              </a:rPr>
              <a:t> </a:t>
            </a:r>
            <a:r>
              <a:rPr lang="it-IT" sz="2800" i="1" dirty="0" err="1">
                <a:effectLst>
                  <a:outerShdw blurRad="38100" dist="38100" dir="2700000" algn="tl">
                    <a:srgbClr val="C0C0C0"/>
                  </a:outerShdw>
                </a:effectLst>
              </a:rPr>
              <a:t>of</a:t>
            </a:r>
            <a:r>
              <a:rPr lang="it-IT" sz="2800" i="1" dirty="0">
                <a:effectLst>
                  <a:outerShdw blurRad="38100" dist="38100" dir="2700000" algn="tl">
                    <a:srgbClr val="C0C0C0"/>
                  </a:outerShdw>
                </a:effectLst>
              </a:rPr>
              <a:t> </a:t>
            </a:r>
            <a:r>
              <a:rPr lang="it-IT" sz="2800" i="1" dirty="0" err="1">
                <a:effectLst>
                  <a:outerShdw blurRad="38100" dist="38100" dir="2700000" algn="tl">
                    <a:srgbClr val="C0C0C0"/>
                  </a:outerShdw>
                </a:effectLst>
              </a:rPr>
              <a:t>Deviance</a:t>
            </a:r>
            <a:endParaRPr lang="it-IT" sz="2800" i="1" dirty="0">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61</a:t>
            </a:fld>
            <a:endParaRPr lang="it-IT" dirty="0"/>
          </a:p>
        </p:txBody>
      </p:sp>
      <p:sp>
        <p:nvSpPr>
          <p:cNvPr id="3" name="CasellaDiTesto 2"/>
          <p:cNvSpPr txBox="1"/>
          <p:nvPr/>
        </p:nvSpPr>
        <p:spPr>
          <a:xfrm>
            <a:off x="611560" y="1844824"/>
            <a:ext cx="7272808" cy="2308324"/>
          </a:xfrm>
          <a:prstGeom prst="rect">
            <a:avLst/>
          </a:prstGeom>
          <a:noFill/>
        </p:spPr>
        <p:txBody>
          <a:bodyPr wrap="square" rtlCol="0">
            <a:spAutoFit/>
          </a:bodyPr>
          <a:lstStyle/>
          <a:p>
            <a:pPr algn="just"/>
            <a:r>
              <a:rPr lang="it-IT" dirty="0" smtClean="0"/>
              <a:t>Becker ritiene inadeguato il modello interpretativo simultaneo, che stima il peso di ciascuna variabile indipendente (classe sociale, genere, situazione familiare, contesto ambientale, ecc.) sulla produzione dei comportamenti devianti e privilegia un modello interpretativo sequenziale o processo di interazione che determina un modello stabilizzato di comportamento, ossia uno</a:t>
            </a:r>
          </a:p>
          <a:p>
            <a:pPr algn="ctr"/>
            <a:endParaRPr lang="it-IT" dirty="0" smtClean="0"/>
          </a:p>
          <a:p>
            <a:pPr algn="ctr"/>
            <a:r>
              <a:rPr lang="it-IT" dirty="0" smtClean="0"/>
              <a:t>STILE </a:t>
            </a:r>
            <a:r>
              <a:rPr lang="it-IT" dirty="0" err="1" smtClean="0"/>
              <a:t>DI</a:t>
            </a:r>
            <a:r>
              <a:rPr lang="it-IT" dirty="0" smtClean="0"/>
              <a:t> VITA		CARRIERA DEVIANTE</a:t>
            </a:r>
          </a:p>
        </p:txBody>
      </p:sp>
      <p:sp>
        <p:nvSpPr>
          <p:cNvPr id="4" name="Rectangle 4" descr="Marmo bianco"/>
          <p:cNvSpPr txBox="1">
            <a:spLocks noChangeArrowheads="1"/>
          </p:cNvSpPr>
          <p:nvPr/>
        </p:nvSpPr>
        <p:spPr>
          <a:xfrm>
            <a:off x="755576" y="980728"/>
            <a:ext cx="7772400" cy="762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000" b="1" i="0" u="none" strike="noStrike" kern="1200" cap="none" spc="0" normalizeH="0" baseline="0" noProof="0" smtClean="0">
                <a:ln>
                  <a:noFill/>
                </a:ln>
                <a:solidFill>
                  <a:schemeClr val="accent1">
                    <a:lumMod val="75000"/>
                  </a:schemeClr>
                </a:solidFill>
                <a:effectLst>
                  <a:outerShdw blurRad="38100" dist="38100" dir="2700000" algn="tl">
                    <a:srgbClr val="C0C0C0"/>
                  </a:outerShdw>
                </a:effectLst>
                <a:uLnTx/>
                <a:uFillTx/>
                <a:latin typeface="Tahoma" pitchFamily="34" charset="0"/>
                <a:ea typeface="+mn-ea"/>
                <a:cs typeface="+mn-cs"/>
              </a:rPr>
              <a:t>Howard S. Becker</a:t>
            </a:r>
            <a:endParaRPr kumimoji="0" lang="it-IT" sz="4000" b="1" i="0" u="none" strike="noStrike" kern="1200" cap="none" spc="0" normalizeH="0" baseline="0" noProof="0" dirty="0" smtClean="0">
              <a:ln>
                <a:noFill/>
              </a:ln>
              <a:solidFill>
                <a:schemeClr val="accent1">
                  <a:lumMod val="75000"/>
                </a:schemeClr>
              </a:solidFill>
              <a:effectLst>
                <a:outerShdw blurRad="38100" dist="38100" dir="2700000" algn="tl">
                  <a:srgbClr val="C0C0C0"/>
                </a:outerShdw>
              </a:effectLst>
              <a:uLnTx/>
              <a:uFillTx/>
              <a:latin typeface="Tahoma" pitchFamily="34" charset="0"/>
              <a:ea typeface="+mn-ea"/>
              <a:cs typeface="+mn-cs"/>
            </a:endParaRPr>
          </a:p>
        </p:txBody>
      </p:sp>
      <p:sp>
        <p:nvSpPr>
          <p:cNvPr id="5" name="Freccia a destra 4"/>
          <p:cNvSpPr/>
          <p:nvPr/>
        </p:nvSpPr>
        <p:spPr>
          <a:xfrm>
            <a:off x="3347864" y="3573016"/>
            <a:ext cx="1080120" cy="576064"/>
          </a:xfrm>
          <a:prstGeom prst="rightArrow">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p:cNvSpPr txBox="1"/>
          <p:nvPr/>
        </p:nvSpPr>
        <p:spPr>
          <a:xfrm>
            <a:off x="899592" y="4509120"/>
            <a:ext cx="3600400" cy="369332"/>
          </a:xfrm>
          <a:prstGeom prst="rect">
            <a:avLst/>
          </a:prstGeom>
          <a:noFill/>
        </p:spPr>
        <p:txBody>
          <a:bodyPr wrap="square" rtlCol="0">
            <a:spAutoFit/>
          </a:bodyPr>
          <a:lstStyle/>
          <a:p>
            <a:pPr algn="just"/>
            <a:r>
              <a:rPr lang="it-IT" dirty="0" smtClean="0"/>
              <a:t>Successo del modello</a:t>
            </a:r>
          </a:p>
        </p:txBody>
      </p:sp>
      <p:sp>
        <p:nvSpPr>
          <p:cNvPr id="7" name="CasellaDiTesto 6"/>
          <p:cNvSpPr txBox="1"/>
          <p:nvPr/>
        </p:nvSpPr>
        <p:spPr>
          <a:xfrm>
            <a:off x="899592" y="5373216"/>
            <a:ext cx="3600400" cy="369332"/>
          </a:xfrm>
          <a:prstGeom prst="rect">
            <a:avLst/>
          </a:prstGeom>
          <a:noFill/>
        </p:spPr>
        <p:txBody>
          <a:bodyPr wrap="square" rtlCol="0">
            <a:spAutoFit/>
          </a:bodyPr>
          <a:lstStyle/>
          <a:p>
            <a:pPr algn="just"/>
            <a:r>
              <a:rPr lang="it-IT" dirty="0" smtClean="0"/>
              <a:t>Fallimento del modello</a:t>
            </a:r>
          </a:p>
        </p:txBody>
      </p:sp>
      <p:sp>
        <p:nvSpPr>
          <p:cNvPr id="8" name="CasellaDiTesto 7"/>
          <p:cNvSpPr txBox="1"/>
          <p:nvPr/>
        </p:nvSpPr>
        <p:spPr>
          <a:xfrm>
            <a:off x="4644008" y="4509120"/>
            <a:ext cx="3096344" cy="369332"/>
          </a:xfrm>
          <a:prstGeom prst="rect">
            <a:avLst/>
          </a:prstGeom>
          <a:noFill/>
        </p:spPr>
        <p:txBody>
          <a:bodyPr wrap="square" rtlCol="0">
            <a:spAutoFit/>
          </a:bodyPr>
          <a:lstStyle/>
          <a:p>
            <a:pPr algn="just"/>
            <a:r>
              <a:rPr lang="it-IT" dirty="0" smtClean="0"/>
              <a:t>Forte identità deviante</a:t>
            </a:r>
          </a:p>
        </p:txBody>
      </p:sp>
      <p:sp>
        <p:nvSpPr>
          <p:cNvPr id="9" name="CasellaDiTesto 8"/>
          <p:cNvSpPr txBox="1"/>
          <p:nvPr/>
        </p:nvSpPr>
        <p:spPr>
          <a:xfrm>
            <a:off x="4644008" y="5373216"/>
            <a:ext cx="3096344" cy="646331"/>
          </a:xfrm>
          <a:prstGeom prst="rect">
            <a:avLst/>
          </a:prstGeom>
          <a:noFill/>
        </p:spPr>
        <p:txBody>
          <a:bodyPr wrap="square" rtlCol="0">
            <a:spAutoFit/>
          </a:bodyPr>
          <a:lstStyle/>
          <a:p>
            <a:pPr algn="just"/>
            <a:r>
              <a:rPr lang="it-IT" dirty="0" smtClean="0"/>
              <a:t>Riassunzione di modelli di comportamento convenzionali</a:t>
            </a:r>
          </a:p>
        </p:txBody>
      </p:sp>
      <p:sp>
        <p:nvSpPr>
          <p:cNvPr id="10" name="Freccia a destra 9"/>
          <p:cNvSpPr/>
          <p:nvPr/>
        </p:nvSpPr>
        <p:spPr>
          <a:xfrm>
            <a:off x="3347864" y="4437112"/>
            <a:ext cx="1080120" cy="576064"/>
          </a:xfrm>
          <a:prstGeom prst="rightArrow">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a destra 10"/>
          <p:cNvSpPr/>
          <p:nvPr/>
        </p:nvSpPr>
        <p:spPr>
          <a:xfrm>
            <a:off x="3347864" y="5301208"/>
            <a:ext cx="1080120" cy="576064"/>
          </a:xfrm>
          <a:prstGeom prst="rightArrow">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CasellaDiTesto 11"/>
          <p:cNvSpPr txBox="1"/>
          <p:nvPr/>
        </p:nvSpPr>
        <p:spPr>
          <a:xfrm>
            <a:off x="6876256" y="3356992"/>
            <a:ext cx="1800200" cy="923330"/>
          </a:xfrm>
          <a:prstGeom prst="rect">
            <a:avLst/>
          </a:prstGeom>
          <a:solidFill>
            <a:schemeClr val="bg1">
              <a:lumMod val="95000"/>
            </a:schemeClr>
          </a:solidFill>
        </p:spPr>
        <p:txBody>
          <a:bodyPr wrap="square" rtlCol="0">
            <a:spAutoFit/>
          </a:bodyPr>
          <a:lstStyle/>
          <a:p>
            <a:r>
              <a:rPr lang="it-IT" dirty="0" smtClean="0"/>
              <a:t>Non sono sufficienti atti devianti ripetuti</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62</a:t>
            </a:fld>
            <a:endParaRPr lang="it-IT" dirty="0"/>
          </a:p>
        </p:txBody>
      </p:sp>
      <p:graphicFrame>
        <p:nvGraphicFramePr>
          <p:cNvPr id="4" name="Tabella 3"/>
          <p:cNvGraphicFramePr>
            <a:graphicFrameLocks noGrp="1"/>
          </p:cNvGraphicFramePr>
          <p:nvPr/>
        </p:nvGraphicFramePr>
        <p:xfrm>
          <a:off x="1524000" y="1397000"/>
          <a:ext cx="6096000" cy="4511040"/>
        </p:xfrm>
        <a:graphic>
          <a:graphicData uri="http://schemas.openxmlformats.org/drawingml/2006/table">
            <a:tbl>
              <a:tblPr firstRow="1" bandRow="1">
                <a:tableStyleId>{125E5076-3810-47DD-B79F-674D7AD40C01}</a:tableStyleId>
              </a:tblPr>
              <a:tblGrid>
                <a:gridCol w="3048000"/>
                <a:gridCol w="3048000"/>
              </a:tblGrid>
              <a:tr h="370840">
                <a:tc>
                  <a:txBody>
                    <a:bodyPr/>
                    <a:lstStyle/>
                    <a:p>
                      <a:pPr algn="ctr"/>
                      <a:r>
                        <a:rPr lang="it-IT" sz="3200" dirty="0" smtClean="0">
                          <a:latin typeface="Baskerville Old Face" pitchFamily="18" charset="0"/>
                        </a:rPr>
                        <a:t>Howard Becker</a:t>
                      </a:r>
                      <a:endParaRPr lang="it-IT" sz="3200" dirty="0">
                        <a:latin typeface="Baskerville Old Face" pitchFamily="18" charset="0"/>
                      </a:endParaRPr>
                    </a:p>
                  </a:txBody>
                  <a:tcPr/>
                </a:tc>
                <a:tc>
                  <a:txBody>
                    <a:bodyPr/>
                    <a:lstStyle/>
                    <a:p>
                      <a:pPr algn="ctr"/>
                      <a:r>
                        <a:rPr lang="it-IT" sz="3200" dirty="0" smtClean="0">
                          <a:latin typeface="Baskerville Old Face" pitchFamily="18" charset="0"/>
                        </a:rPr>
                        <a:t>Edwin </a:t>
                      </a:r>
                      <a:r>
                        <a:rPr lang="it-IT" sz="3200" dirty="0" err="1" smtClean="0">
                          <a:latin typeface="Baskerville Old Face" pitchFamily="18" charset="0"/>
                        </a:rPr>
                        <a:t>Lemert</a:t>
                      </a:r>
                      <a:endParaRPr lang="it-IT" sz="3200" dirty="0">
                        <a:latin typeface="Baskerville Old Face" pitchFamily="18" charset="0"/>
                      </a:endParaRPr>
                    </a:p>
                  </a:txBody>
                  <a:tcPr/>
                </a:tc>
              </a:tr>
              <a:tr h="370840">
                <a:tc>
                  <a:txBody>
                    <a:bodyPr/>
                    <a:lstStyle/>
                    <a:p>
                      <a:r>
                        <a:rPr lang="it-IT" dirty="0" smtClean="0"/>
                        <a:t>Non si occupa dei meccanismi sociali che inducono l’individuo ad assumere un atteggiamento conformistico</a:t>
                      </a:r>
                    </a:p>
                    <a:p>
                      <a:endParaRPr lang="it-IT" dirty="0" smtClean="0"/>
                    </a:p>
                    <a:p>
                      <a:endParaRPr lang="it-IT" dirty="0" smtClean="0"/>
                    </a:p>
                    <a:p>
                      <a:r>
                        <a:rPr lang="it-IT" dirty="0" smtClean="0"/>
                        <a:t>La</a:t>
                      </a:r>
                      <a:r>
                        <a:rPr lang="it-IT" baseline="0" dirty="0" smtClean="0"/>
                        <a:t> devianza è il processo mediante il quale gli individui si distaccano dai comportamenti convenzionali (e dalle relative istituzioni)</a:t>
                      </a:r>
                    </a:p>
                    <a:p>
                      <a:r>
                        <a:rPr lang="it-IT" baseline="0" dirty="0" smtClean="0"/>
                        <a:t>es. ragazzo che studia controvoglia: l’atto deviante è una possibile soluzione</a:t>
                      </a:r>
                      <a:endParaRPr lang="it-IT"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dirty="0" smtClean="0"/>
                        <a:t>A</a:t>
                      </a:r>
                      <a:r>
                        <a:rPr lang="it-IT" baseline="0" dirty="0" smtClean="0"/>
                        <a:t> differenza di Becker</a:t>
                      </a:r>
                      <a:r>
                        <a:rPr lang="it-IT" dirty="0" smtClean="0"/>
                        <a:t> si occupa dei meccanismi sociali che inducono l’individuo ad assumere un atteggiamento conformistico</a:t>
                      </a:r>
                    </a:p>
                    <a:p>
                      <a:pPr marL="0" marR="0" indent="0" algn="l" defTabSz="914400" rtl="0" eaLnBrk="1" fontAlgn="auto" latinLnBrk="0" hangingPunct="1">
                        <a:lnSpc>
                          <a:spcPct val="100000"/>
                        </a:lnSpc>
                        <a:spcBef>
                          <a:spcPts val="0"/>
                        </a:spcBef>
                        <a:spcAft>
                          <a:spcPts val="0"/>
                        </a:spcAft>
                        <a:buClrTx/>
                        <a:buSzTx/>
                        <a:buFontTx/>
                        <a:buNone/>
                        <a:tabLst/>
                        <a:defRPr/>
                      </a:pPr>
                      <a:endParaRPr lang="it-IT"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it-IT" dirty="0" smtClean="0"/>
                        <a:t>La devianza è funzione del controllo sociale</a:t>
                      </a:r>
                    </a:p>
                    <a:p>
                      <a:pPr marL="0" marR="0" indent="0" algn="l" defTabSz="914400" rtl="0" eaLnBrk="1" fontAlgn="auto" latinLnBrk="0" hangingPunct="1">
                        <a:lnSpc>
                          <a:spcPct val="100000"/>
                        </a:lnSpc>
                        <a:spcBef>
                          <a:spcPts val="0"/>
                        </a:spcBef>
                        <a:spcAft>
                          <a:spcPts val="0"/>
                        </a:spcAft>
                        <a:buClrTx/>
                        <a:buSzTx/>
                        <a:buFontTx/>
                        <a:buNone/>
                        <a:tabLst/>
                        <a:defRPr/>
                      </a:pPr>
                      <a:r>
                        <a:rPr lang="it-IT" dirty="0" smtClean="0"/>
                        <a:t>benché </a:t>
                      </a:r>
                      <a:r>
                        <a:rPr lang="it-IT" dirty="0" err="1" smtClean="0"/>
                        <a:t>Lemert</a:t>
                      </a:r>
                      <a:r>
                        <a:rPr lang="it-IT" dirty="0" smtClean="0"/>
                        <a:t> esamini</a:t>
                      </a:r>
                      <a:r>
                        <a:rPr lang="it-IT" baseline="0" dirty="0" smtClean="0"/>
                        <a:t> solo le forme di reazione organizzate nell’ambito delle agenzie formali del controllo</a:t>
                      </a:r>
                      <a:endParaRPr lang="it-IT" dirty="0" smtClean="0"/>
                    </a:p>
                    <a:p>
                      <a:endParaRPr lang="it-IT" dirty="0"/>
                    </a:p>
                  </a:txBody>
                  <a:tcPr/>
                </a:tc>
              </a:tr>
            </a:tbl>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63</a:t>
            </a:fld>
            <a:endParaRPr lang="it-IT" dirty="0"/>
          </a:p>
        </p:txBody>
      </p:sp>
      <p:sp>
        <p:nvSpPr>
          <p:cNvPr id="3" name="CasellaDiTesto 2"/>
          <p:cNvSpPr txBox="1"/>
          <p:nvPr/>
        </p:nvSpPr>
        <p:spPr>
          <a:xfrm>
            <a:off x="467544" y="692696"/>
            <a:ext cx="7848872" cy="830997"/>
          </a:xfrm>
          <a:prstGeom prst="rect">
            <a:avLst/>
          </a:prstGeom>
          <a:noFill/>
        </p:spPr>
        <p:txBody>
          <a:bodyPr wrap="square" rtlCol="0">
            <a:spAutoFit/>
          </a:bodyPr>
          <a:lstStyle/>
          <a:p>
            <a:pPr algn="just"/>
            <a:r>
              <a:rPr lang="it-IT" sz="2400" dirty="0" err="1" smtClean="0"/>
              <a:t>Lemert</a:t>
            </a:r>
            <a:r>
              <a:rPr lang="it-IT" sz="2400" dirty="0" smtClean="0"/>
              <a:t> critica l’applicazione del concetto di «carriera» alla devianza:</a:t>
            </a:r>
          </a:p>
        </p:txBody>
      </p:sp>
      <p:sp>
        <p:nvSpPr>
          <p:cNvPr id="5" name="Rettangolo 4"/>
          <p:cNvSpPr/>
          <p:nvPr/>
        </p:nvSpPr>
        <p:spPr>
          <a:xfrm>
            <a:off x="467544" y="1484784"/>
            <a:ext cx="7920880" cy="4801314"/>
          </a:xfrm>
          <a:prstGeom prst="rect">
            <a:avLst/>
          </a:prstGeom>
        </p:spPr>
        <p:txBody>
          <a:bodyPr wrap="square">
            <a:spAutoFit/>
          </a:bodyPr>
          <a:lstStyle/>
          <a:p>
            <a:pPr algn="just"/>
            <a:r>
              <a:rPr lang="it-IT" dirty="0" smtClean="0"/>
              <a:t>Alla luce di una disamina più attenta, appare consigliabile una certa prudenza nell'applicare alla devianza il concetto di carriera. A me pare, ad esempio, che la nozione di «reclutamento» delle persone non sia più che una generica analogia, se riferita alla gran parte dei tipi di devianza. L'apprendimento di conoscenze specialistiche da altri devianti è proprio di certe forme di devianza, ma non di tutte, e l'affermazione che i devianti compiono un «tirocinio» va intesa in senso figurato più che letterale, quando pure è possibile applicarla alla realtà. Parlando di carriera, si fa riferimento ad un </a:t>
            </a:r>
            <a:r>
              <a:rPr lang="it-IT" i="1" dirty="0" smtClean="0"/>
              <a:t>iter</a:t>
            </a:r>
            <a:r>
              <a:rPr lang="it-IT" dirty="0" smtClean="0"/>
              <a:t> da seguire, ma il tentativo di delineare delle sequenze fisse di stadi che le persone attraversano, nel passaggio da una devianza minore ad una più progredita, non è facilmente conciliabile cori una teoria interazionista. Inoltre, non è stata ancora portata alcuna prova certa che avvalori l'idea che esistano segni premonitori della devianza, sotto forma di sindromi di comportamento o di personalità, come nel caso dei cosiddetti «</a:t>
            </a:r>
            <a:r>
              <a:rPr lang="it-IT" dirty="0" err="1" smtClean="0"/>
              <a:t>predelinquenti</a:t>
            </a:r>
            <a:r>
              <a:rPr lang="it-IT" dirty="0" smtClean="0"/>
              <a:t>», «</a:t>
            </a:r>
            <a:r>
              <a:rPr lang="it-IT" dirty="0" err="1" smtClean="0"/>
              <a:t>prepsicotici</a:t>
            </a:r>
            <a:r>
              <a:rPr lang="it-IT" dirty="0" smtClean="0"/>
              <a:t>» o «predisposti alla tossicodipendenza». All'interno di una società pluralistica e in continuo mutamento, i concetti di deriva, eventualità e rischio appaiono molto più significativi in rapporto alla devianza, che non quello di un processo lineare e ineluttabile.</a:t>
            </a:r>
            <a:endParaRPr lang="it-IT"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64</a:t>
            </a:fld>
            <a:endParaRPr lang="it-IT" dirty="0"/>
          </a:p>
        </p:txBody>
      </p:sp>
      <p:sp>
        <p:nvSpPr>
          <p:cNvPr id="3" name="Rectangle 4" descr="Marmo bianco"/>
          <p:cNvSpPr txBox="1">
            <a:spLocks noChangeArrowheads="1"/>
          </p:cNvSpPr>
          <p:nvPr/>
        </p:nvSpPr>
        <p:spPr>
          <a:xfrm>
            <a:off x="683568" y="692696"/>
            <a:ext cx="7772400" cy="762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000" b="1" i="0" u="none" strike="noStrike" kern="1200" cap="none" spc="0" normalizeH="0" baseline="0" noProof="0" dirty="0" smtClean="0">
                <a:ln>
                  <a:noFill/>
                </a:ln>
                <a:solidFill>
                  <a:schemeClr val="accent1">
                    <a:lumMod val="75000"/>
                  </a:schemeClr>
                </a:solidFill>
                <a:effectLst>
                  <a:outerShdw blurRad="38100" dist="38100" dir="2700000" algn="tl">
                    <a:srgbClr val="C0C0C0"/>
                  </a:outerShdw>
                </a:effectLst>
                <a:uLnTx/>
                <a:uFillTx/>
                <a:latin typeface="Tahoma" pitchFamily="34" charset="0"/>
                <a:ea typeface="+mn-ea"/>
                <a:cs typeface="+mn-cs"/>
              </a:rPr>
              <a:t>Stigma</a:t>
            </a:r>
          </a:p>
        </p:txBody>
      </p:sp>
      <p:sp>
        <p:nvSpPr>
          <p:cNvPr id="7" name="CasellaDiTesto 6"/>
          <p:cNvSpPr txBox="1"/>
          <p:nvPr/>
        </p:nvSpPr>
        <p:spPr>
          <a:xfrm>
            <a:off x="395536" y="1502689"/>
            <a:ext cx="7776864" cy="4801314"/>
          </a:xfrm>
          <a:prstGeom prst="rect">
            <a:avLst/>
          </a:prstGeom>
          <a:solidFill>
            <a:schemeClr val="bg1">
              <a:lumMod val="95000"/>
            </a:schemeClr>
          </a:solidFill>
          <a:ln w="28575">
            <a:solidFill>
              <a:schemeClr val="bg1">
                <a:lumMod val="65000"/>
              </a:schemeClr>
            </a:solidFill>
          </a:ln>
        </p:spPr>
        <p:txBody>
          <a:bodyPr wrap="square" rtlCol="0">
            <a:spAutoFit/>
          </a:bodyPr>
          <a:lstStyle/>
          <a:p>
            <a:pPr algn="just"/>
            <a:r>
              <a:rPr lang="it-IT" dirty="0" smtClean="0"/>
              <a:t>Etichetta</a:t>
            </a:r>
          </a:p>
          <a:p>
            <a:pPr algn="just"/>
            <a:r>
              <a:rPr lang="it-IT" dirty="0" smtClean="0"/>
              <a:t>Marchio</a:t>
            </a:r>
          </a:p>
          <a:p>
            <a:pPr algn="just"/>
            <a:r>
              <a:rPr lang="it-IT" dirty="0" smtClean="0"/>
              <a:t>Bollatura</a:t>
            </a:r>
          </a:p>
          <a:p>
            <a:pPr algn="just"/>
            <a:r>
              <a:rPr lang="it-IT" dirty="0" smtClean="0"/>
              <a:t>Pubblica diffusione di informazioni</a:t>
            </a:r>
          </a:p>
          <a:p>
            <a:pPr algn="just"/>
            <a:endParaRPr lang="it-IT" dirty="0" smtClean="0"/>
          </a:p>
          <a:p>
            <a:pPr algn="just"/>
            <a:r>
              <a:rPr lang="it-IT" dirty="0" smtClean="0"/>
              <a:t>Rituali di degradazione</a:t>
            </a:r>
          </a:p>
          <a:p>
            <a:pPr algn="just"/>
            <a:r>
              <a:rPr lang="it-IT" dirty="0" smtClean="0"/>
              <a:t>Esercito</a:t>
            </a:r>
          </a:p>
          <a:p>
            <a:pPr algn="just"/>
            <a:r>
              <a:rPr lang="it-IT" dirty="0" smtClean="0"/>
              <a:t>Voto di povertà</a:t>
            </a:r>
          </a:p>
          <a:p>
            <a:pPr algn="just"/>
            <a:r>
              <a:rPr lang="it-IT" dirty="0" smtClean="0"/>
              <a:t>Malattia contagiosa: il lazzaretto</a:t>
            </a:r>
          </a:p>
          <a:p>
            <a:pPr algn="just"/>
            <a:r>
              <a:rPr lang="it-IT" dirty="0" smtClean="0"/>
              <a:t>Condanna dell’imputato</a:t>
            </a:r>
          </a:p>
          <a:p>
            <a:pPr algn="just"/>
            <a:endParaRPr lang="it-IT" dirty="0" smtClean="0"/>
          </a:p>
          <a:p>
            <a:pPr algn="just"/>
            <a:r>
              <a:rPr lang="it-IT" dirty="0" smtClean="0"/>
              <a:t>La prostituzione in Inghilterra nel XIX secolo: uno </a:t>
            </a:r>
            <a:r>
              <a:rPr lang="it-IT" i="1" dirty="0" smtClean="0"/>
              <a:t>status</a:t>
            </a:r>
            <a:r>
              <a:rPr lang="it-IT" dirty="0" smtClean="0"/>
              <a:t> irrevocabile derivante dalla degradazione delle donne impudiche</a:t>
            </a:r>
          </a:p>
          <a:p>
            <a:pPr algn="just"/>
            <a:r>
              <a:rPr lang="it-IT" dirty="0" smtClean="0"/>
              <a:t>La censura dell’opinione pubblica nei confronti delle più piccole debolezze umane accresceva il numero delle prostitute abituali e la pratica dell’infanticidio</a:t>
            </a:r>
          </a:p>
          <a:p>
            <a:pPr algn="just"/>
            <a:r>
              <a:rPr lang="it-IT" dirty="0" smtClean="0"/>
              <a:t>L’esclusione delle donne incinte nella società vittoriana</a:t>
            </a:r>
          </a:p>
          <a:p>
            <a:pPr algn="just"/>
            <a:endParaRPr lang="it-IT" dirty="0" smtClean="0"/>
          </a:p>
        </p:txBody>
      </p:sp>
      <p:sp>
        <p:nvSpPr>
          <p:cNvPr id="5" name="CasellaDiTesto 4"/>
          <p:cNvSpPr txBox="1"/>
          <p:nvPr/>
        </p:nvSpPr>
        <p:spPr>
          <a:xfrm>
            <a:off x="4211960" y="1700808"/>
            <a:ext cx="3672408" cy="1938992"/>
          </a:xfrm>
          <a:prstGeom prst="rect">
            <a:avLst/>
          </a:prstGeom>
          <a:solidFill>
            <a:srgbClr val="00FF00"/>
          </a:solidFill>
        </p:spPr>
        <p:txBody>
          <a:bodyPr wrap="square" rtlCol="0">
            <a:spAutoFit/>
          </a:bodyPr>
          <a:lstStyle/>
          <a:p>
            <a:pPr algn="just"/>
            <a:r>
              <a:rPr lang="it-IT" dirty="0" smtClean="0"/>
              <a:t>Semplice </a:t>
            </a:r>
            <a:r>
              <a:rPr lang="it-IT" sz="2400" dirty="0" smtClean="0">
                <a:latin typeface="Forte" pitchFamily="66" charset="0"/>
              </a:rPr>
              <a:t>etichetta</a:t>
            </a:r>
            <a:r>
              <a:rPr lang="it-IT" dirty="0" smtClean="0"/>
              <a:t> o </a:t>
            </a:r>
            <a:r>
              <a:rPr lang="it-IT" sz="2400" dirty="0" smtClean="0">
                <a:latin typeface="Forte" pitchFamily="66" charset="0"/>
              </a:rPr>
              <a:t>prodotto di processi sociali</a:t>
            </a:r>
            <a:r>
              <a:rPr lang="it-IT" dirty="0" smtClean="0"/>
              <a:t>?</a:t>
            </a:r>
          </a:p>
          <a:p>
            <a:pPr algn="just"/>
            <a:endParaRPr lang="it-IT" dirty="0" smtClean="0"/>
          </a:p>
          <a:p>
            <a:pPr algn="just"/>
            <a:r>
              <a:rPr lang="it-IT" dirty="0" smtClean="0"/>
              <a:t>La questione sociologica è: come emergono le categorie culturali e come vengono mantenute?</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a:xfrm>
            <a:off x="8392247" y="5661248"/>
            <a:ext cx="751753" cy="412997"/>
          </a:xfrm>
        </p:spPr>
        <p:txBody>
          <a:bodyPr/>
          <a:lstStyle/>
          <a:p>
            <a:fld id="{25B1BEC0-A0A9-49AB-8D0A-BE2D34DF3DF6}" type="slidenum">
              <a:rPr lang="it-IT" smtClean="0"/>
              <a:pPr/>
              <a:t>65</a:t>
            </a:fld>
            <a:endParaRPr lang="it-IT" dirty="0"/>
          </a:p>
        </p:txBody>
      </p:sp>
      <p:sp>
        <p:nvSpPr>
          <p:cNvPr id="4" name="Rectangle 4" descr="Marmo bianco"/>
          <p:cNvSpPr txBox="1">
            <a:spLocks noChangeArrowheads="1"/>
          </p:cNvSpPr>
          <p:nvPr/>
        </p:nvSpPr>
        <p:spPr>
          <a:xfrm>
            <a:off x="539552" y="692696"/>
            <a:ext cx="7772400" cy="762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000" b="1" i="0" u="none" strike="noStrike" kern="1200" cap="none" spc="0" normalizeH="0" baseline="0" noProof="0" dirty="0" smtClean="0">
                <a:ln>
                  <a:noFill/>
                </a:ln>
                <a:solidFill>
                  <a:schemeClr val="accent1">
                    <a:lumMod val="75000"/>
                  </a:schemeClr>
                </a:solidFill>
                <a:effectLst>
                  <a:outerShdw blurRad="38100" dist="38100" dir="2700000" algn="tl">
                    <a:srgbClr val="C0C0C0"/>
                  </a:outerShdw>
                </a:effectLst>
                <a:uLnTx/>
                <a:uFillTx/>
                <a:latin typeface="Tahoma" pitchFamily="34" charset="0"/>
                <a:ea typeface="+mn-ea"/>
                <a:cs typeface="+mn-cs"/>
              </a:rPr>
              <a:t>Stigma</a:t>
            </a:r>
          </a:p>
        </p:txBody>
      </p:sp>
      <p:pic>
        <p:nvPicPr>
          <p:cNvPr id="12290" name="Picture 2" descr="http://t3.gstatic.com/images?q=tbn:ANd9GcTMfxcSbJMlTqMe1iBpxDfXPBTSKosg7kVhefDVcoX69GUBRkn1zQ"/>
          <p:cNvPicPr>
            <a:picLocks noChangeAspect="1" noChangeArrowheads="1"/>
          </p:cNvPicPr>
          <p:nvPr/>
        </p:nvPicPr>
        <p:blipFill>
          <a:blip r:embed="rId2" cstate="print"/>
          <a:srcRect/>
          <a:stretch>
            <a:fillRect/>
          </a:stretch>
        </p:blipFill>
        <p:spPr bwMode="auto">
          <a:xfrm>
            <a:off x="0" y="620688"/>
            <a:ext cx="1800225" cy="2533651"/>
          </a:xfrm>
          <a:prstGeom prst="rect">
            <a:avLst/>
          </a:prstGeom>
          <a:noFill/>
        </p:spPr>
      </p:pic>
      <p:pic>
        <p:nvPicPr>
          <p:cNvPr id="12292" name="Picture 4" descr="http://www.historyblog.it/files/2010/12/5019-Donne-musicanti-296x300.jpg"/>
          <p:cNvPicPr>
            <a:picLocks noChangeAspect="1" noChangeArrowheads="1"/>
          </p:cNvPicPr>
          <p:nvPr/>
        </p:nvPicPr>
        <p:blipFill>
          <a:blip r:embed="rId3" cstate="print"/>
          <a:srcRect/>
          <a:stretch>
            <a:fillRect/>
          </a:stretch>
        </p:blipFill>
        <p:spPr bwMode="auto">
          <a:xfrm>
            <a:off x="6324600" y="764704"/>
            <a:ext cx="2819400" cy="2857500"/>
          </a:xfrm>
          <a:prstGeom prst="rect">
            <a:avLst/>
          </a:prstGeom>
          <a:noFill/>
        </p:spPr>
      </p:pic>
      <p:pic>
        <p:nvPicPr>
          <p:cNvPr id="96259" name="Picture 3"/>
          <p:cNvPicPr>
            <a:picLocks noChangeAspect="1" noChangeArrowheads="1"/>
          </p:cNvPicPr>
          <p:nvPr/>
        </p:nvPicPr>
        <p:blipFill>
          <a:blip r:embed="rId4" cstate="print"/>
          <a:srcRect/>
          <a:stretch>
            <a:fillRect/>
          </a:stretch>
        </p:blipFill>
        <p:spPr bwMode="auto">
          <a:xfrm>
            <a:off x="1043608" y="2852936"/>
            <a:ext cx="6657317" cy="792088"/>
          </a:xfrm>
          <a:prstGeom prst="rect">
            <a:avLst/>
          </a:prstGeom>
          <a:noFill/>
          <a:ln w="9525">
            <a:noFill/>
            <a:miter lim="800000"/>
            <a:headEnd/>
            <a:tailEnd/>
          </a:ln>
        </p:spPr>
      </p:pic>
      <p:sp>
        <p:nvSpPr>
          <p:cNvPr id="8" name="Rettangolo 7"/>
          <p:cNvSpPr/>
          <p:nvPr/>
        </p:nvSpPr>
        <p:spPr>
          <a:xfrm>
            <a:off x="251520" y="3717032"/>
            <a:ext cx="8352928" cy="2585323"/>
          </a:xfrm>
          <a:prstGeom prst="rect">
            <a:avLst/>
          </a:prstGeom>
          <a:solidFill>
            <a:schemeClr val="bg1">
              <a:lumMod val="95000"/>
            </a:schemeClr>
          </a:solidFill>
        </p:spPr>
        <p:txBody>
          <a:bodyPr wrap="square">
            <a:spAutoFit/>
          </a:bodyPr>
          <a:lstStyle/>
          <a:p>
            <a:pPr algn="just"/>
            <a:r>
              <a:rPr lang="en-US" dirty="0" smtClean="0"/>
              <a:t>Tattooing had several functions in antiquity. One is self-decoration, which is now almost its only use but in antiquity was a practice associated with the less advanced barbarians. A second, not easily distinguished from the first, was religious, and this was associated with eastern nations such as the Egyptians and the Syrians. The most important use was for punitive purposes; this came to the Greeks from the Persians, and was transmitted by the Greeks to the Romans; among these in turn it came to be used not only for criminals, but in late antiquity also for soldiers and military workers. The branding of animals was a universal practice, but that of humans was almost unknown to the Greeks, and even among the Romans was comparatively rare. </a:t>
            </a:r>
            <a:endParaRPr lang="it-IT"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66</a:t>
            </a:fld>
            <a:endParaRPr lang="it-IT" dirty="0"/>
          </a:p>
        </p:txBody>
      </p:sp>
      <p:pic>
        <p:nvPicPr>
          <p:cNvPr id="98306" name="Picture 2"/>
          <p:cNvPicPr>
            <a:picLocks noChangeAspect="1" noChangeArrowheads="1"/>
          </p:cNvPicPr>
          <p:nvPr/>
        </p:nvPicPr>
        <p:blipFill>
          <a:blip r:embed="rId2" cstate="print"/>
          <a:srcRect/>
          <a:stretch>
            <a:fillRect/>
          </a:stretch>
        </p:blipFill>
        <p:spPr bwMode="auto">
          <a:xfrm>
            <a:off x="251520" y="1988840"/>
            <a:ext cx="5894954" cy="648071"/>
          </a:xfrm>
          <a:prstGeom prst="rect">
            <a:avLst/>
          </a:prstGeom>
          <a:noFill/>
          <a:ln w="9525">
            <a:noFill/>
            <a:miter lim="800000"/>
            <a:headEnd/>
            <a:tailEnd/>
          </a:ln>
        </p:spPr>
      </p:pic>
      <p:sp>
        <p:nvSpPr>
          <p:cNvPr id="4" name="Rectangle 4" descr="Marmo bianco"/>
          <p:cNvSpPr txBox="1">
            <a:spLocks noChangeArrowheads="1"/>
          </p:cNvSpPr>
          <p:nvPr/>
        </p:nvSpPr>
        <p:spPr>
          <a:xfrm>
            <a:off x="611560" y="908720"/>
            <a:ext cx="7772400" cy="762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000" b="1" i="0" u="none" strike="noStrike" kern="1200" cap="none" spc="0" normalizeH="0" baseline="0" noProof="0" dirty="0" smtClean="0">
                <a:ln>
                  <a:noFill/>
                </a:ln>
                <a:solidFill>
                  <a:schemeClr val="accent1">
                    <a:lumMod val="75000"/>
                  </a:schemeClr>
                </a:solidFill>
                <a:effectLst>
                  <a:outerShdw blurRad="38100" dist="38100" dir="2700000" algn="tl">
                    <a:srgbClr val="C0C0C0"/>
                  </a:outerShdw>
                </a:effectLst>
                <a:uLnTx/>
                <a:uFillTx/>
                <a:latin typeface="Tahoma" pitchFamily="34" charset="0"/>
                <a:ea typeface="+mn-ea"/>
                <a:cs typeface="+mn-cs"/>
              </a:rPr>
              <a:t>Stigma</a:t>
            </a:r>
          </a:p>
        </p:txBody>
      </p:sp>
      <p:pic>
        <p:nvPicPr>
          <p:cNvPr id="98307" name="Picture 3"/>
          <p:cNvPicPr>
            <a:picLocks noChangeAspect="1" noChangeArrowheads="1"/>
          </p:cNvPicPr>
          <p:nvPr/>
        </p:nvPicPr>
        <p:blipFill>
          <a:blip r:embed="rId3" cstate="print"/>
          <a:srcRect/>
          <a:stretch>
            <a:fillRect/>
          </a:stretch>
        </p:blipFill>
        <p:spPr bwMode="auto">
          <a:xfrm>
            <a:off x="251519" y="2852936"/>
            <a:ext cx="7946643" cy="3456384"/>
          </a:xfrm>
          <a:prstGeom prst="rect">
            <a:avLst/>
          </a:prstGeom>
          <a:noFill/>
          <a:ln w="9525">
            <a:noFill/>
            <a:miter lim="800000"/>
            <a:headEnd/>
            <a:tailEnd/>
          </a:ln>
        </p:spPr>
      </p:pic>
      <p:pic>
        <p:nvPicPr>
          <p:cNvPr id="11266" name="Picture 2" descr="http://t3.gstatic.com/images?q=tbn:ANd9GcQrwrysq9HHk1zkDYr9rKBirTHwLOKk3epEhX9C2R4lxOyHOhL_Dg"/>
          <p:cNvPicPr>
            <a:picLocks noChangeAspect="1" noChangeArrowheads="1"/>
          </p:cNvPicPr>
          <p:nvPr/>
        </p:nvPicPr>
        <p:blipFill>
          <a:blip r:embed="rId4" cstate="print"/>
          <a:srcRect/>
          <a:stretch>
            <a:fillRect/>
          </a:stretch>
        </p:blipFill>
        <p:spPr bwMode="auto">
          <a:xfrm>
            <a:off x="6133668" y="764704"/>
            <a:ext cx="3010332" cy="2016224"/>
          </a:xfrm>
          <a:prstGeom prst="rect">
            <a:avLst/>
          </a:prstGeo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67</a:t>
            </a:fld>
            <a:endParaRPr lang="it-IT" dirty="0"/>
          </a:p>
        </p:txBody>
      </p:sp>
      <p:sp>
        <p:nvSpPr>
          <p:cNvPr id="3" name="Rectangle 4" descr="Marmo bianco"/>
          <p:cNvSpPr txBox="1">
            <a:spLocks noChangeArrowheads="1"/>
          </p:cNvSpPr>
          <p:nvPr/>
        </p:nvSpPr>
        <p:spPr>
          <a:xfrm>
            <a:off x="683568" y="692696"/>
            <a:ext cx="7772400" cy="762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000" b="1" i="0" u="none" strike="noStrike" kern="1200" cap="none" spc="0" normalizeH="0" baseline="0" noProof="0" dirty="0" smtClean="0">
                <a:ln>
                  <a:noFill/>
                </a:ln>
                <a:solidFill>
                  <a:schemeClr val="accent1">
                    <a:lumMod val="75000"/>
                  </a:schemeClr>
                </a:solidFill>
                <a:effectLst>
                  <a:outerShdw blurRad="38100" dist="38100" dir="2700000" algn="tl">
                    <a:srgbClr val="C0C0C0"/>
                  </a:outerShdw>
                </a:effectLst>
                <a:uLnTx/>
                <a:uFillTx/>
                <a:latin typeface="Tahoma" pitchFamily="34" charset="0"/>
                <a:ea typeface="+mn-ea"/>
                <a:cs typeface="+mn-cs"/>
              </a:rPr>
              <a:t>Stigma</a:t>
            </a:r>
          </a:p>
        </p:txBody>
      </p:sp>
      <p:sp>
        <p:nvSpPr>
          <p:cNvPr id="7" name="CasellaDiTesto 6"/>
          <p:cNvSpPr txBox="1"/>
          <p:nvPr/>
        </p:nvSpPr>
        <p:spPr>
          <a:xfrm>
            <a:off x="395536" y="1502689"/>
            <a:ext cx="7776864" cy="4524315"/>
          </a:xfrm>
          <a:prstGeom prst="rect">
            <a:avLst/>
          </a:prstGeom>
          <a:solidFill>
            <a:schemeClr val="bg1">
              <a:lumMod val="95000"/>
            </a:schemeClr>
          </a:solidFill>
          <a:ln w="28575">
            <a:solidFill>
              <a:schemeClr val="bg1">
                <a:lumMod val="65000"/>
              </a:schemeClr>
            </a:solidFill>
          </a:ln>
        </p:spPr>
        <p:txBody>
          <a:bodyPr wrap="square" rtlCol="0">
            <a:spAutoFit/>
          </a:bodyPr>
          <a:lstStyle/>
          <a:p>
            <a:pPr>
              <a:buBlip>
                <a:blip r:embed="rId2"/>
              </a:buBlip>
            </a:pPr>
            <a:r>
              <a:rPr lang="it-IT" dirty="0" smtClean="0"/>
              <a:t> Attributo che produce un profondo discredito (</a:t>
            </a:r>
            <a:r>
              <a:rPr lang="it-IT" dirty="0" err="1" smtClean="0"/>
              <a:t>Goffman</a:t>
            </a:r>
            <a:r>
              <a:rPr lang="it-IT" dirty="0" smtClean="0"/>
              <a:t>)</a:t>
            </a:r>
          </a:p>
          <a:p>
            <a:pPr>
              <a:buBlip>
                <a:blip r:embed="rId2"/>
              </a:buBlip>
            </a:pPr>
            <a:endParaRPr lang="it-IT" dirty="0" smtClean="0"/>
          </a:p>
          <a:p>
            <a:pPr>
              <a:buBlip>
                <a:blip r:embed="rId2"/>
              </a:buBlip>
            </a:pPr>
            <a:r>
              <a:rPr lang="it-IT" dirty="0" smtClean="0"/>
              <a:t> Stereotipo</a:t>
            </a:r>
          </a:p>
          <a:p>
            <a:pPr>
              <a:buBlip>
                <a:blip r:embed="rId2"/>
              </a:buBlip>
            </a:pPr>
            <a:endParaRPr lang="it-IT" dirty="0" smtClean="0"/>
          </a:p>
          <a:p>
            <a:pPr>
              <a:buBlip>
                <a:blip r:embed="rId2"/>
              </a:buBlip>
            </a:pPr>
            <a:r>
              <a:rPr lang="it-IT" dirty="0" smtClean="0"/>
              <a:t> Rifiuto (presuppone una scala di distanza sociale)</a:t>
            </a:r>
          </a:p>
          <a:p>
            <a:pPr>
              <a:buBlip>
                <a:blip r:embed="rId2"/>
              </a:buBlip>
            </a:pPr>
            <a:endParaRPr lang="it-IT" dirty="0" smtClean="0"/>
          </a:p>
          <a:p>
            <a:pPr>
              <a:buBlip>
                <a:blip r:embed="rId2"/>
              </a:buBlip>
            </a:pPr>
            <a:r>
              <a:rPr lang="it-IT" dirty="0" smtClean="0"/>
              <a:t> Comportamento anticonformista (contrario a una norma di una unità sociale, ossia la credenza condivisa che una persona dovrebbe adottare un comportamento  di un certo tipo o in un determinato momento </a:t>
            </a:r>
          </a:p>
          <a:p>
            <a:pPr>
              <a:buBlip>
                <a:blip r:embed="rId2"/>
              </a:buBlip>
            </a:pPr>
            <a:endParaRPr lang="it-IT" dirty="0" smtClean="0"/>
          </a:p>
          <a:p>
            <a:pPr>
              <a:buBlip>
                <a:blip r:embed="rId2"/>
              </a:buBlip>
            </a:pPr>
            <a:r>
              <a:rPr lang="it-IT" dirty="0" smtClean="0"/>
              <a:t>Relazione tra attributo (“marchio”) e stereotipo (caratteristiche indesiderate)</a:t>
            </a:r>
          </a:p>
          <a:p>
            <a:r>
              <a:rPr lang="it-IT" dirty="0" smtClean="0"/>
              <a:t>L’attributo collega la persona allo stereotipo e ciò produce discriminazione</a:t>
            </a:r>
          </a:p>
          <a:p>
            <a:endParaRPr lang="it-IT" dirty="0" smtClean="0"/>
          </a:p>
          <a:p>
            <a:r>
              <a:rPr lang="it-IT" dirty="0" smtClean="0"/>
              <a:t>La discriminazione concentra l’attenzione su chi produce rifiuto ed esclusione e non sui destinatari di tali comportamenti (ossia i soggetti stigmatizzati)</a:t>
            </a:r>
          </a:p>
          <a:p>
            <a:endParaRPr lang="it-IT" dirty="0" smtClean="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68</a:t>
            </a:fld>
            <a:endParaRPr lang="it-IT" dirty="0"/>
          </a:p>
        </p:txBody>
      </p:sp>
      <p:sp>
        <p:nvSpPr>
          <p:cNvPr id="3" name="Rectangle 4" descr="Marmo bianco"/>
          <p:cNvSpPr txBox="1">
            <a:spLocks noChangeArrowheads="1"/>
          </p:cNvSpPr>
          <p:nvPr/>
        </p:nvSpPr>
        <p:spPr>
          <a:xfrm>
            <a:off x="683568" y="692696"/>
            <a:ext cx="7772400" cy="762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000" b="1" i="0" u="none" strike="noStrike" kern="1200" cap="none" spc="0" normalizeH="0" baseline="0" noProof="0" dirty="0" smtClean="0">
                <a:ln>
                  <a:noFill/>
                </a:ln>
                <a:solidFill>
                  <a:schemeClr val="accent1">
                    <a:lumMod val="75000"/>
                  </a:schemeClr>
                </a:solidFill>
                <a:effectLst>
                  <a:outerShdw blurRad="38100" dist="38100" dir="2700000" algn="tl">
                    <a:srgbClr val="C0C0C0"/>
                  </a:outerShdw>
                </a:effectLst>
                <a:uLnTx/>
                <a:uFillTx/>
                <a:latin typeface="Tahoma" pitchFamily="34" charset="0"/>
                <a:ea typeface="+mn-ea"/>
                <a:cs typeface="+mn-cs"/>
              </a:rPr>
              <a:t>Stigma</a:t>
            </a:r>
          </a:p>
        </p:txBody>
      </p:sp>
      <p:sp>
        <p:nvSpPr>
          <p:cNvPr id="7" name="CasellaDiTesto 6"/>
          <p:cNvSpPr txBox="1"/>
          <p:nvPr/>
        </p:nvSpPr>
        <p:spPr>
          <a:xfrm>
            <a:off x="395536" y="1502689"/>
            <a:ext cx="7776864" cy="4770537"/>
          </a:xfrm>
          <a:prstGeom prst="rect">
            <a:avLst/>
          </a:prstGeom>
          <a:solidFill>
            <a:schemeClr val="bg1">
              <a:lumMod val="95000"/>
            </a:schemeClr>
          </a:solidFill>
          <a:ln w="28575">
            <a:solidFill>
              <a:schemeClr val="bg1">
                <a:lumMod val="65000"/>
              </a:schemeClr>
            </a:solidFill>
          </a:ln>
        </p:spPr>
        <p:txBody>
          <a:bodyPr wrap="square" rtlCol="0">
            <a:spAutoFit/>
          </a:bodyPr>
          <a:lstStyle/>
          <a:p>
            <a:pPr algn="just">
              <a:buBlip>
                <a:blip r:embed="rId2"/>
              </a:buBlip>
            </a:pPr>
            <a:r>
              <a:rPr lang="it-IT" sz="2000" dirty="0" smtClean="0"/>
              <a:t> Individuazione delle differenze socialmente rilevanti (variabili nel tempo, nello spazio e nelle diverse culture)</a:t>
            </a:r>
          </a:p>
          <a:p>
            <a:pPr algn="just">
              <a:buBlip>
                <a:blip r:embed="rId2"/>
              </a:buBlip>
            </a:pPr>
            <a:r>
              <a:rPr lang="it-IT" sz="2000" dirty="0" smtClean="0"/>
              <a:t> le credenze e gli atteggiamenti culturali collegano le persone etichettate a caratteristiche indesiderate, ossia a stereotipi negativi</a:t>
            </a:r>
          </a:p>
          <a:p>
            <a:pPr algn="just"/>
            <a:endParaRPr lang="it-IT" sz="2000" dirty="0" smtClean="0"/>
          </a:p>
          <a:p>
            <a:pPr algn="just"/>
            <a:r>
              <a:rPr lang="it-IT" sz="2000" dirty="0" smtClean="0"/>
              <a:t>Es. lo </a:t>
            </a:r>
            <a:r>
              <a:rPr lang="it-IT" sz="2000" dirty="0" err="1" smtClean="0"/>
              <a:t>stabismo</a:t>
            </a:r>
            <a:r>
              <a:rPr lang="it-IT" sz="2000" dirty="0" smtClean="0"/>
              <a:t> come carattere socialmente rilevante nell’antica cultura Maya</a:t>
            </a:r>
          </a:p>
          <a:p>
            <a:pPr algn="just"/>
            <a:r>
              <a:rPr lang="it-IT" sz="2000" dirty="0" smtClean="0"/>
              <a:t>Gli albini</a:t>
            </a:r>
          </a:p>
          <a:p>
            <a:pPr algn="just"/>
            <a:r>
              <a:rPr lang="it-IT" sz="2000" dirty="0" smtClean="0"/>
              <a:t>L’iperattività come indicatore di disordine</a:t>
            </a:r>
          </a:p>
          <a:p>
            <a:pPr algn="just"/>
            <a:endParaRPr lang="it-IT" sz="2000" dirty="0" smtClean="0"/>
          </a:p>
          <a:p>
            <a:pPr algn="just">
              <a:buBlip>
                <a:blip r:embed="rId2"/>
              </a:buBlip>
            </a:pPr>
            <a:r>
              <a:rPr lang="it-IT" sz="2000" dirty="0" smtClean="0"/>
              <a:t> categorizzazione delle persone etichettate e separazione tra “noi” e “loro” (es. ondate immigratorie) 	diverso </a:t>
            </a:r>
            <a:r>
              <a:rPr lang="it-IT" sz="2400" dirty="0" smtClean="0">
                <a:latin typeface="Forte" pitchFamily="66" charset="0"/>
              </a:rPr>
              <a:t>grado</a:t>
            </a:r>
            <a:r>
              <a:rPr lang="it-IT" sz="2000" dirty="0" smtClean="0"/>
              <a:t> di stigmatizzazione</a:t>
            </a:r>
          </a:p>
          <a:p>
            <a:pPr algn="just">
              <a:buBlip>
                <a:blip r:embed="rId2"/>
              </a:buBlip>
            </a:pPr>
            <a:r>
              <a:rPr lang="it-IT" sz="2000" dirty="0" smtClean="0"/>
              <a:t> le persone etichettate sperimentano la perdita di </a:t>
            </a:r>
            <a:r>
              <a:rPr lang="it-IT" sz="2000" i="1" dirty="0" smtClean="0"/>
              <a:t>status</a:t>
            </a:r>
            <a:r>
              <a:rPr lang="it-IT" sz="2000" dirty="0" smtClean="0"/>
              <a:t> e la discriminazione che conduce a esiti diseguali</a:t>
            </a:r>
          </a:p>
          <a:p>
            <a:pPr algn="just"/>
            <a:endParaRPr lang="it-IT" sz="2000" dirty="0"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69</a:t>
            </a:fld>
            <a:endParaRPr lang="it-IT" dirty="0"/>
          </a:p>
        </p:txBody>
      </p:sp>
      <p:sp>
        <p:nvSpPr>
          <p:cNvPr id="3" name="Rectangle 4" descr="Marmo bianco"/>
          <p:cNvSpPr txBox="1">
            <a:spLocks noChangeArrowheads="1"/>
          </p:cNvSpPr>
          <p:nvPr/>
        </p:nvSpPr>
        <p:spPr>
          <a:xfrm>
            <a:off x="683568" y="692696"/>
            <a:ext cx="7772400" cy="762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000" b="1" i="0" u="none" strike="noStrike" kern="1200" cap="none" spc="0" normalizeH="0" baseline="0" noProof="0" dirty="0" smtClean="0">
                <a:ln>
                  <a:noFill/>
                </a:ln>
                <a:solidFill>
                  <a:schemeClr val="accent1">
                    <a:lumMod val="75000"/>
                  </a:schemeClr>
                </a:solidFill>
                <a:effectLst>
                  <a:outerShdw blurRad="38100" dist="38100" dir="2700000" algn="tl">
                    <a:srgbClr val="C0C0C0"/>
                  </a:outerShdw>
                </a:effectLst>
                <a:uLnTx/>
                <a:uFillTx/>
                <a:latin typeface="Tahoma" pitchFamily="34" charset="0"/>
                <a:ea typeface="+mn-ea"/>
                <a:cs typeface="+mn-cs"/>
              </a:rPr>
              <a:t>Stigma</a:t>
            </a:r>
          </a:p>
        </p:txBody>
      </p:sp>
      <p:sp>
        <p:nvSpPr>
          <p:cNvPr id="7" name="CasellaDiTesto 6"/>
          <p:cNvSpPr txBox="1"/>
          <p:nvPr/>
        </p:nvSpPr>
        <p:spPr>
          <a:xfrm>
            <a:off x="395536" y="1502688"/>
            <a:ext cx="8280920" cy="1631216"/>
          </a:xfrm>
          <a:prstGeom prst="rect">
            <a:avLst/>
          </a:prstGeom>
          <a:solidFill>
            <a:schemeClr val="bg1">
              <a:lumMod val="95000"/>
            </a:schemeClr>
          </a:solidFill>
          <a:ln w="28575">
            <a:solidFill>
              <a:schemeClr val="bg1">
                <a:lumMod val="65000"/>
              </a:schemeClr>
            </a:solidFill>
          </a:ln>
        </p:spPr>
        <p:txBody>
          <a:bodyPr wrap="square" rtlCol="0">
            <a:spAutoFit/>
          </a:bodyPr>
          <a:lstStyle/>
          <a:p>
            <a:pPr algn="just">
              <a:buBlip>
                <a:blip r:embed="rId2"/>
              </a:buBlip>
            </a:pPr>
            <a:r>
              <a:rPr lang="it-IT" sz="2000" dirty="0" smtClean="0"/>
              <a:t> la stigmatizzazione è completamente dipendente dal potere economico, sociale e politico che consente di identificare le differenze, di costruire gli stereotipi, di categorizzare le persone “etichettate” e realizza pienamente la disapprovazione, il rifiuto, l’esclusione e la discriminazione</a:t>
            </a:r>
          </a:p>
          <a:p>
            <a:pPr algn="just"/>
            <a:endParaRPr lang="it-IT" sz="2000" dirty="0" smtClean="0"/>
          </a:p>
        </p:txBody>
      </p:sp>
      <p:sp>
        <p:nvSpPr>
          <p:cNvPr id="13" name="CasellaDiTesto 12"/>
          <p:cNvSpPr txBox="1"/>
          <p:nvPr/>
        </p:nvSpPr>
        <p:spPr>
          <a:xfrm>
            <a:off x="395536" y="3257014"/>
            <a:ext cx="8280920" cy="3600986"/>
          </a:xfrm>
          <a:prstGeom prst="rect">
            <a:avLst/>
          </a:prstGeom>
          <a:noFill/>
        </p:spPr>
        <p:txBody>
          <a:bodyPr wrap="square" rtlCol="0">
            <a:spAutoFit/>
          </a:bodyPr>
          <a:lstStyle/>
          <a:p>
            <a:pPr algn="just"/>
            <a:r>
              <a:rPr lang="it-IT" dirty="0" smtClean="0"/>
              <a:t>Il potere è essenziale per la </a:t>
            </a:r>
            <a:r>
              <a:rPr lang="it-IT" sz="2400" dirty="0" smtClean="0">
                <a:latin typeface="Forte" pitchFamily="66" charset="0"/>
              </a:rPr>
              <a:t>produzione sociale dello stigma</a:t>
            </a:r>
          </a:p>
          <a:p>
            <a:pPr algn="just"/>
            <a:endParaRPr lang="it-IT" dirty="0" smtClean="0"/>
          </a:p>
          <a:p>
            <a:pPr algn="just"/>
            <a:r>
              <a:rPr lang="it-IT" dirty="0" smtClean="0"/>
              <a:t>Spesso il ruolo del potere nei processi di stigmatizzazione è trascurato perché i </a:t>
            </a:r>
            <a:r>
              <a:rPr lang="it-IT" sz="2400" dirty="0" smtClean="0">
                <a:latin typeface="Forte" pitchFamily="66" charset="0"/>
              </a:rPr>
              <a:t>differenziali di potere </a:t>
            </a:r>
            <a:r>
              <a:rPr lang="it-IT" dirty="0" smtClean="0"/>
              <a:t>sono dati per scontati e non ritenuti problematici: quando si parla di malattia mentale, di obesità, di sordità, ecc. c’è la tendenza a focalizzare l’attenzione sugli attributi associati a tali condizioni anziché sul differenziale di potere tra gli individui dotati di tali attributi ed individui che ne sono privi.</a:t>
            </a:r>
          </a:p>
          <a:p>
            <a:pPr algn="just"/>
            <a:r>
              <a:rPr lang="it-IT" dirty="0" smtClean="0"/>
              <a:t>Es.: la stigmatizzazione degli Olandesi e degli Irlandesi da parte dei coloni inglesi nel XVIII e nel XIX secolo derivava dalla posizione di potere allora esercitata su questi gruppi etnici</a:t>
            </a:r>
          </a:p>
          <a:p>
            <a:pPr algn="just"/>
            <a:endParaRPr lang="it-IT" dirty="0" smtClean="0"/>
          </a:p>
          <a:p>
            <a:pPr algn="just"/>
            <a:endParaRPr lang="it-IT" dirty="0" smtClean="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a:xfrm>
            <a:off x="8392247" y="5949280"/>
            <a:ext cx="751753" cy="412997"/>
          </a:xfrm>
        </p:spPr>
        <p:txBody>
          <a:bodyPr/>
          <a:lstStyle/>
          <a:p>
            <a:fld id="{25B1BEC0-A0A9-49AB-8D0A-BE2D34DF3DF6}" type="slidenum">
              <a:rPr lang="it-IT" smtClean="0"/>
              <a:pPr/>
              <a:t>70</a:t>
            </a:fld>
            <a:endParaRPr lang="it-IT" dirty="0"/>
          </a:p>
        </p:txBody>
      </p:sp>
      <p:sp>
        <p:nvSpPr>
          <p:cNvPr id="3" name="Rectangle 4" descr="Marmo bianco"/>
          <p:cNvSpPr txBox="1">
            <a:spLocks noChangeArrowheads="1"/>
          </p:cNvSpPr>
          <p:nvPr/>
        </p:nvSpPr>
        <p:spPr>
          <a:xfrm>
            <a:off x="683568" y="692696"/>
            <a:ext cx="7772400" cy="762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it-IT" sz="4000" b="1" i="0" u="none" strike="noStrike" kern="1200" cap="none" spc="0" normalizeH="0" baseline="0" noProof="0" dirty="0" smtClean="0">
              <a:ln>
                <a:noFill/>
              </a:ln>
              <a:solidFill>
                <a:schemeClr val="accent1">
                  <a:lumMod val="75000"/>
                </a:schemeClr>
              </a:solidFill>
              <a:effectLst>
                <a:outerShdw blurRad="38100" dist="38100" dir="2700000" algn="tl">
                  <a:srgbClr val="C0C0C0"/>
                </a:outerShdw>
              </a:effectLst>
              <a:uLnTx/>
              <a:uFillTx/>
              <a:latin typeface="Tahoma" pitchFamily="34" charset="0"/>
              <a:ea typeface="+mn-ea"/>
              <a:cs typeface="+mn-cs"/>
            </a:endParaRPr>
          </a:p>
        </p:txBody>
      </p:sp>
      <p:sp>
        <p:nvSpPr>
          <p:cNvPr id="4" name="CasellaDiTesto 3"/>
          <p:cNvSpPr txBox="1"/>
          <p:nvPr/>
        </p:nvSpPr>
        <p:spPr>
          <a:xfrm>
            <a:off x="323528" y="3140968"/>
            <a:ext cx="7776864" cy="1323439"/>
          </a:xfrm>
          <a:prstGeom prst="rect">
            <a:avLst/>
          </a:prstGeom>
          <a:solidFill>
            <a:schemeClr val="bg1">
              <a:lumMod val="95000"/>
            </a:schemeClr>
          </a:solidFill>
          <a:ln w="28575">
            <a:solidFill>
              <a:schemeClr val="bg1">
                <a:lumMod val="65000"/>
              </a:schemeClr>
            </a:solidFill>
          </a:ln>
        </p:spPr>
        <p:txBody>
          <a:bodyPr wrap="square" rtlCol="0">
            <a:spAutoFit/>
          </a:bodyPr>
          <a:lstStyle/>
          <a:p>
            <a:pPr algn="just"/>
            <a:r>
              <a:rPr lang="it-IT" sz="2000" dirty="0" smtClean="0"/>
              <a:t>Insieme di pratiche istituzionali che hanno l’effetto di creare svantaggi nei confronti di minoranze (etniche, ecc.) anche in assenza di pregiudizi o discriminazioni individuali</a:t>
            </a:r>
          </a:p>
          <a:p>
            <a:pPr algn="just"/>
            <a:r>
              <a:rPr lang="it-IT" sz="2000" dirty="0" smtClean="0"/>
              <a:t>Il problema dell’“ambiente disabilitante” 	         barriere architettoniche</a:t>
            </a:r>
          </a:p>
        </p:txBody>
      </p:sp>
      <p:sp>
        <p:nvSpPr>
          <p:cNvPr id="5126" name="AutoShape 6" descr="data:image/jpg;base64,/9j/4AAQSkZJRgABAQAAAQABAAD/2wCEAAkGBhQSEBQQERQQFRIWGBgWFxQVFhcUGxcaGBAYFBUZGRcXHCYeFxwjGhQWHy8kIycpLCwsGh4xODAqNScrLCkBCQoKBQUFDQUFDSkYEhgpKSkpKSkpKSkpKSkpKSkpKSkpKSkpKSkpKSkpKSkpKSkpKSkpKSkpKSkpKSkpKSkpKf/AABEIAM0A9gMBIgACEQEDEQH/xAAcAAEAAgMBAQEAAAAAAAAAAAAABQYCAwQHAQj/xABKEAACAQMCBAQBCQIKBgsAAAABAgMABBESIQUTMUEGIlFhcQcUIzJCUoGRoTOCFVNicnOSorGywQhEg5PR8CU0Q1RjdKOzwtPh/8QAFAEBAAAAAAAAAAAAAAAAAAAAAP/EABQRAQAAAAAAAAAAAAAAAAAAAAD/2gAMAwEAAhEDEQA/APcaUpQKUpQKUpQKUpQKUpQKVovL1IkMkjBUHUn3OAPckkAAbkkAVwG6uJf2UaxL9+fzN7YhQ/4mUj0oJalRg4S5+tc3BP8AJ5SD8AsefzJobCZd45y3tMisPzjCEfE5oJOlcFjxTWxikXlzAZKZ1BlzjXG2BrXJA6AgkZAyM99ApSlApSlApSlApSlApSlApSlApSlApSlApSlApSlApSlApSlAr4zYBJr7UR4mOYOSOs7pD+7I4Evw+iElBq4RD84YXsm4O9uh3CR4IWTHTmODqz1CsF282p4r8Y23DoeddPpByEUDU7kDOFXv232AyMkVNIuBgDAGwA7V4J8unhy8uOKQiKKWVHjVIgikgEMS4J6KcnJJxtjfbYJw/wCkjbczAtbgx/f1pq/qdP7Vep8F4zFdQJcQOHjcZBHxwQR2IOQRX5j+Un5PI+FC2UTmWaRWaRNIATGkAjfOktrAz92vRP8ARtu5Db3URDcpZEZW+yGZCHUb5zhUOw/vFB6vxewMiZQgSodcTejgbZ/ksMqw7qxrdw69EsSSqCAwzg9VPRlPuCCD7g10Govg3lluYx0WbUBnpzIUlb4ZdnP40ErSlKBSlKBSlKBSlKBSlKBSlKBSlKBSlKBSlKBSlKBSlKBSlKBULxe9j+cWsRkj5gm1cvUurBtpgDpznv6dqlLu8SJdcroi7DU7BRk7AZY4qpSI8cDhbeV5RObrmDQVkAuObqDhskmICMLjUPKMYGaC51E+K+NfM7K4u8ZMUbOAehYDyg+xYgVJQShlDqQVYAgjoQRkEfhUX4u4AL2yntC2nmpgN6MCGUn21KM+2aDwDwl8nV5xyZr66lZYWbzTt5mkI2KxL0AGMdlXoAcEV+heAeH4bK3S2t00RoOnUk92Y/aYncmubwVZ8nh9tCYzG0cSRshGCHQaZPiC4Yg9CCD3qboBqK4M2ZbpuxnwP3LaFD/aDV3Xt4sUbSucKoLH127AdyegHc1zcBtGjgQOMSNqkkHXDyu0rgHuAzkD2AoJClKUClKUClKUClKUClKUClKUClKUClKUClKUClKUClKUClKGgguMxF7iExPbNNGHxDK2P2gAEoC5bUoVh03DuMjrUlwyx5MSx5Jxkk4xksxZiANlGScAdBgdqgfmYS8KM9sOZKLgnJ5z4ASNDtgAEFQ2d1BUL1NS3FL+RZIoYRGZJNZzIWChUA1fVGSSXQAe5PbBDRZXAtnFtJ5Y2Y8hz08xJ5JPRWUkhR3XAGSrV38WhkeCVIHEczRusbkZCOUIRiPYkGoK64tJO3zEwok51GUSxtPCIl+2p8ol1EqApKkZOR5cH5wewk1zQiaSMxMozGdcbB0DgcufmNGQDjSr4wVPfAD78nvhy4srTk3dwbiZnZyxZmC5AGhWfdh5SckDdjtVmdwASSABuSdgB3JqJPDLkjBuyPdIIwf7WofpX1PDUbYNw0twwORziCoI6EQoFiyPXTn3oNMbm8lRxn5pGdSnpz5AfIwHeJOoP2mwRsoLTopSgUpSgUr4RX2gUpSgUpSgUpSgUpSgUpSgUpSgUpSgUpSgUpSgUpSgj7jg0bzCc69QC5UMQrctmaMsvfSzsR7464GKb4t8QyRzhJlQATZhAjkLGIIBKQykrJqR5AVbl423OnNXPjHE+SmQAzt5UXOMtgnc/ZUAFmbsoJ32BoB4VzZg8x1M7IGYjBKlu4+yCAW0/ZXC74YsEjYeKV0s6JpOPMVa2GkYzjLyIkfvnUfXoMVy1+UCWzkWIEXRdZZJMDlpnmHS5uWUCaQ6HVioEahQFACbynEOHJNzrh0VpGeGTUwBIXmTFFDHsFVBt2ArXYW8aS85ojNKMLGoZlzIv0sRONgMtcsxIOFUbHJBD0Tg/EDPAkxQprGdJKt16EFSQQeo6HHUA7Dsqo8G8Uzm4jguFiZZiyo8Ssml1jaXSwd2yCqPvkbrjB7W6gUpSgUpSgUpSgUpSgUpSgUpSgUpSgUpSgUpSgUpSgUpSgUpSgUpSgq/EpeZdtHnDYWJfUDCyzMo/wBpAT/R471HlxgMBjVqOPQOoCj8NIH71R19ftBxqV5FIgMbHnMraEWOxaR8N0BJYZ65EftXVecQiWJX1oUBWPIIIy0s5Zcg/eVV+I7dg7TBnVHkY51qh7f6urN6bEN/fULxCaWOCSS33nV4uV3HMkPLU49MArv2PxqWu+Owrd6DJHkSLK3mA0hbByAQTttoPp61W7XxPHJOLVQzM1zZrqGwGJJGfJJ6jQ3TI3XBNBe+FeFRHMLiWQyyKGCeRY0TXgOQq7ljjqScZOAMmp+vgr7QKUpQKUpQKUpQKUpQKUpQKUpQKUpQKUpQKUpQKUpQKUpQKUpQKxdgASTgdyayqk+N+J81zZhsQquqdgAcsJI2jh3z1XUzAAnBQbaxkMvFV2t7EYUSWS21FZbiLBKnUYisKt+2zl1crkAalGok6alf/JzbSgzzcQxaMeWOiszMzSZlJGFlWSWZt12XYhRqq5y38SqIwpRHkJGFCAIAVHl2IG4b6oGWPrWfEZ7SSeN8RGRvKzlDkrlQykkb+ViMeh9KCq8U+RiAo0kl06Mqt52CBSXXB5nTIyW6EbNjtv0cL8MpbXUclnDLJJks5m0IrRmRSeXG2GR10qqM2noeuSamz8ziurfRny68ajM4XCgKI+ZkKBuMLjA9q7l45GbpiiSsRGM6VznJUjG++2KCT4Vx6C4yIZY2dQC8YYa48jOJE+sjexAqRrzu8uC14htkaO8+kciRnXmR86RUUpHJjBk0qxZTgKNxpBq78G4hz7eKbABdFYqDq0sR5lz3w2R+FB21pu7tIkaSRlRFGWZiAAPUk1z8a4vHbQvPKTpUdB1Y9lX3P5dzgAmqTxZb6eNZJJzApfUsUccH0ckREsUbvcFdRZkUbA+bqFGwC28G8UQ3LvHGZA6dVkjeIkbeYBwCV3G/uPUZl68qnhuLfPEJby65rRyYBS2yYkVGDKE1oMuY104OSw+ruw9QtC3LTmY16Rqx01Y82PbOaDbTNfGbAzVGbidzfzLyGENmHKBvOHlIiZ85R0YKCF2DDqAcnUqBbE45CZzbCRTKPs7+mcZxjOATjOcA13Zryj+AdUfMLw80qjRmIsRzbiQ7lpoy5jGDIzBtRw/Qirt4HvjLa68OF1ty9btITGSHjJLkt9VhsScdAcYoLDSlV7j/ABtxItpbZM7bkjHkX4spVScbkghR2ZmRXCS4pxmOBcvzGYgkRxo0rsB10xoCxAyMnGBketb7C/SaNZYySjDIJBX9GAI/GvO77gR+ctFJ9LKREObqi0ZZ/MkpljmeM6SCgbZzkKFxiu/hfCI4byNImKjnMq6VjiLJBbtzsiBEV15rxrhlONJIO4wF9pSlApSlApSlApSlApSlApSlBG+IOJGCAugUyMVjjVuhkkcRx6sb6dTAnHYGvOPmMchjsmZ7idZ5nm07gIWmBdmUYMjsqNgeYgEYAzVu+UEK0KK4YquuXSvVjHCwRfcs8iADuSB3rg8MosMssssWh8kMVA0K7ANIqnYFUGiJdPUIxwCxFBLrxuLn4bKLGi4UjOM5GMKSemPyFbbvi0LTR5ZSFLZ1A/dIOxGdiB+dbeG8YiYyNzBu5G+V6HSOvsB+tZTTwtMnmiPTG6nPkkz/AJfpQc7cVh+chg6hVjPTO5LjoAPh+dYRcfQ3EmnzAqMHZc7Jj62DjzHoDXWssYn6whdLHqo/i8f51zScajW5J1ZyrYAHXPLGxOx3Ru/pQRqRiW6TUTHPpn5LBWGNNzqPUDUCDvnqM471s8McRcXc8UihQ7MQFGFEkYQSlTjcPq1Y9UkO+Tjn4vZvdS6BGNKuk+HZ4ThACNMijVGxZsZVW2yMjO3COIyQw2Lk6lJW5Ehxq0uuZVfHU8uVzqHXAz0JoJS5Pz3iXK6wWmGcdmkO6jrvuMe3LkB2erBaQRvGQwRxzJDhgCNQnbse4I/SqrZ28YnuEkjvVkjmdWmtml0yLJK15GGELasqt1jJXrqAJFdYitwCETjB3JwGvlySSTu7rjJJOcighPHDqZuUuFRQIQoGANFhczsAOmkc22OB00j2r0SzfMaH1VT+ag15wqc25K8owwwLOBHIwkdmZJDNI7am1MxAA8zHyk59PQeDOTbQk9THGT/uxQQvj7iJjtGRd2kDLj1RY2kl+AKoUz6uK7IrFYBaQjcKzLqxjLfN5GZj7sdZPua0eLIQBHMyGWMFoJIgQCyXOmHy5IGQ+juNi3fFRrwK2kaONSaTlQTy9JwV/aSMhzgkZ1b5O5oMPlQvSlthfrCO6kH4WMsIP9e4QfEipvwjGFtsDoHkUfBJDGP8FVPxBwqUqpEBjWR0R2uLh7mV1VucIwCzrEhaIasMc4Ax3Fy8Nx6YnXfaa46/+akI6exFB33dyscbSMcKilmPoFUsf0FV3wbbEme4kxzXfQx64KqDIPwkZk/mxxjtU5xiy51vLCDpMiMgbrgshAOB1wTVXtDzdT/NuIq5dxKsFwI4jIjmKRkPPTYsh3wpOMkAncLlpHpVJ4NIHu7abIP0T7ejXZku2OPdYU/Oul+GxnIaw4g+eoe4jcHbvquyCKx4SuZI5OWYw904EeVOgQ2MtuoGjYDEYOBnBJ3IxQXGlKUClKUClKUClKUClKUClKGgqXjO7QT2obJMTNcSDIAEccbFS2epM6w4A3Oltjg1M8BkQQRpqGvSCwOzFm8zkg75LE1FmcSzTSrujSRWY76uXKzzn4Zd0/cJ6GpbiHC4ijNoUEKx2JTsTvpI/Wgx4XZI0ep0UliScqD7HqM74z+Na5eERc9SI4ugyNI9JO3bcj8qw4dwJREuiSZRg40vjYkkfDY9q0ycJYToObIRg51Fmzs+Or/HtQbk4VCLn9lFgqx+qOv0X/E18uLiKG4UgxqCMHTjPSQnIXfqFrQ3Bx85GpskjsiHqpPVwxH7I9Mdfeum7skSSJsZx3Y6sZljUkZ6HDN0x3oOa74mxuYmhidtasmp/o1OF1jBbc9zsO1QnEFaCK8glCk/NXMQDAKqMrgoNZBIRgAMAkBl9QKtfGjpEcv3JUJ+DExN+Qkz+FR/i61DiEZQFpEibUdzFLIiShR1ySE3HSg2xPyrwFtkuY1AJ/jog3l/nPG2R/Qmpw1qurNJUKSIroeqsAQcHI2PvvXnfFeGXAubyCySbVoi5bi7mTlloiMlTJpZcqcZGMg7tjSA73tRLd3NtHnnOzBzjIhhfdpMkYDMHZUGTuzHGFarzFGFUKBgAAAegAwKr3gW/E1uX5UsUgcpKkszXDB1VTgyMctgMBjbByMetkoOXidiJoXhJK61I1Dqp+yw9wcEe4qKh8Scoab5eS42MmCYX90k7Z+62GHp3M/XwigqviTjdpLCuLi1YpIj6RPECwBwyrqbGoqWxnqfTrUt4ckLQ8zDASSSyKGBB0vMzJkHdSVIOD0qqcP4DcmGOWGRHKSyyLHIAgVy0sbKSFJ8rOTucbYwvUWfwtxV54dUoXmDTq0jAOqJJBtk4I16TuRlSRsQKCZqBjvxaPKk+VhZ2kjm0koNZ1OrsBiMhyxy2AQw3yDierCVMgj12/OgjB4rsyMi6tMf00Z/+VRXBkaWZRFvBDLLLztJ0zc1XCLGxxnTzGBIyDpXByTpqnC5LiL5pci7hnmkEFs9vyk5vlLAqSpJGgu5c4BAXOdsH1UUH2lKUClKUClKUClKUClKUCozxFeNFbSOh0tgKGxnRrYJzD7Jq1H2U1J1GWV4HLhiCMn0I2LKc9ui5oI2fw9EstvHFrj06iCjkEBI9C7HIP1jnbqT3NdPEYLiONtMquD5QHXSfMQo8ydetYiwkglDRKZYVQgIWwyAsDpjZjhgMfVbGAcBsYUZ3nF0lQxxticFDyn8kinWCMo2DjY4PQ42JoMrLiMgjQmByNK7oynbSN9P+VaZuLDnxExzLk90x0ilyOuftj8qmbRgUUr00jGQQcaRjIO4rjvP+sQDIx5zj4RkH/EP+eoR11xkfOEOiYAY+zjOQ6dPQNIn4kVlxi7kZPJEdsjJ1Ddo2UYDBc7sveurjbaSjnooLHb7ksUp3/mxsffFdXFGAhdj0QBz7hGDn9FoI7ittLJbSlnVQY2YKo/klh5j07d//wAw4nw1WtWmTUZAFuFOo7tERMgI2BBKgHI6E10NxGFLYrNJGgAaEliBkrmPpnJJxnA33rhsZJrm1EcQ5cbqw57jqjk4aKL62Sp2L6cbHDdKCx204dFdfqsAw+BGR+hrkvuCxysHYOHA0h45JIm05zpLRspK53wdq64YwihR0UAD4AYFVzjHjqOItHBHNcyrsVhUlVOrGGlxpBznYZO2MZxQTfC+FRW0SwwIEjXOFBJ6kkkliSSSSck11lqoEHFpb06TO8frBCGgdMYyCz4kcjuQVUZ3xUlZfJ7AGLSqr75OrL6jjAYmQswOPQ+uc9SFouLpUGWP4dz8PWlvcq4yvt+qhh+hFUvxZbQWhieFtEhdR81VhiRHYLIUiY4jYDJ1LpHlweu2XDjeyZ0L83Vgoy2HkCgYGM5Rd85I5m2OlBYp/DcLM7DmpzCS4jlkjViRuSisFye5ABPrWrhYt7bFvDsCQM5J3CrGoJPoFVAOgwAMYrlg8Juf2t1ekHGVW4dR0P3cFe3RsH0FcvFvB8iqXtZXZwdQjmOvUevllOGRsj7RYZ7DrQW8Urg4HxZLm3jnjOVdQe2x6Mpx0YNkEdiCK7XcAZPSgwW1QMXCqGIwWAGSPQnqa21ijggEbg7g/GsqBSlKBSlKBSlKBSlKBSlKDVcOwBKrqPYZ0539e1VSDg14CcrajOobTSHZtXpCMYDEfl+NwpQQiJeAks1oATn6sr48uMAZHcZ/Oqxx7wMvEZ5RNI0N1HHAY57fXHgF5yMozHVuD3ztsRXoVRLADiAx1e3bP+znXT/7zfmaDybinhfxHZEta3kt2nswdgB6xzg7/wA0tVM438oXHLdwt1LcQyFCF1wxxnSxGoqeWO6DcdMV+oSa84+VLw9HfWs0pQtJDExhIJyCzKw26ZbRn1CgfeIoJD5PuGxXfDLa5uF58skeXeZmlLEMVb65Ix5eg29qsR8KWh/1a39No1X+4VB/I/j+BLPH3G/Pnvn9auLHagq3FOExRzW8UEMSMz62KqFJCYADMBkjLj+rWmw45LDZW+sWkeYI9Kh5ZXYCEfViSIM+2NlzUhZDmXInOd2IQeiRI65/F5jn3qo+C+Fx3kUzKwFwpWJy+iXHLj5JRoQ5MWgodJBXPlbuRQdlzxq9ugigRpCxYYAKyTlQXMZUSEwYXJaMsHIU7jdauXDeDRRIAkUa7YOAPXOM43FYtawW4a4k5alE8876dWlUALO5Hooz8B7VE3/ixmcRWkcjOPNIXgk8kZQkOI3aMyAsAMK2d+hyKD7414Lqga6gAW6twZom6ZMY1aD20sAVwdt/jnju/EFzdgR8PXloy5NzJjPQHEUbA56/XYafQHrTgtlJfM011OJYY5CscUSGKF8BWDsGZmkIJ04Y+V0YY2q4RQqowoAHtQUPg9kiTCGdGjmOAZC2pnP2SzE5JY7BiZBny6lbStXuGEKMKAB6CoDx5ZarJ5BtLFh426EMHAwD79Pjg9qmbe+BgWZyFUoHJYhQoK6jknoBQdVQ3HfEqW/l0tJJ5fo064ZsLn3YghV6sRsNmI4b/wASvIwhs1JZhkSY6qTjWikYCdfpH8u3lEp8tdXAfDCwHmyHmTnJLnJ0lvradW5J6FjucAeVQqKFX8F/J7eWZeUXwXnM0sltyRJErOcnBLg6h0yMZwOtWx+EXDppku2BIwTFDGg/J9Z/WpmlBFw8GdQB86uiAABtB2GO0P8AfWZ4U/8A3m5/9D/6qkaUESeAset1eZ9dUa/osYFSoFfaUClKUClKUClKUClKUClKUCoO2uFPEJgSA6xRKiHYkankkZQfrAlowSO6VOVTvFuLiUW5VGih+kfIDEsE1gb/AFQFw3vkdgchYLu5DAgbqDpxn9o3ZB7fePsR2atMltkiLILYaR29WZTGu3p5mwOwQDtVabhpQ6I5LhUTKqFmkwOWuPKCSFyAdhgDOOg3h76d431Ncz4+j1oZ3VmV42VSMMGwshUkDrk9OlBZfkkP/Qtn2wjD8RM6n9RU7xm48pjXcsNx7E6QP3mIX4Fj2qr+G5ZLVDbW0RnhBeSJVdVZEf6RMux0MGZ2xuGA38wwakJOMNHmaW3vCqDmNpi1FnwRsoY4VV6D8c7ZITNpCFk0jcRRhc+pdtTZ9/Ip/erwi1+TK9uOK3UyCVLU3NxqljmWJnAnclE3znIxuMA9a9h4Vf3NzGZYEihSVmbmTHmOMHQByUIAIVQDqfYg7V32qwWSrE0vmld21SEapJHbU7YUADLMBgAAEqO4yFNg8IMiM8CXMhZhEq3XneMNEAzh5RqRFkHmwSrrqGk5Um6cJ8NQ27l4V0KRhYlwscedOvQgA06iiE+652yc67vxMqJrEcxX77BYE9stOU29wD+NRp8QXMu0KJj1jSWfPwkkEMX9pvgaC1mo+74/DG3LZ8yfxcYaV/6kYLAe5GKhP4Eupv2z7ejyuRj3htxEjfvO/wAa77TwsAuh5G0fxUCi1j/KLzn4FyD6UHBxnj3NU25iVdY3WbMkmM5BW2ty0jdAd2THqKwtuBzT6TLrVVxhp9DFcdOVbJqijI7PIXcelWay4dHCumJI0XqQihcn1OOp9zWye5VBliAOnxPYAdSfYUGjh3Co4ARGDljl3YlndsY1O7bscDG/QbDA2rqkkCjJIA9TtVd47xWcGNIUYNISQPLq0qNydWyDUyDucE50YzXOOJSyQJHbxu5+jLSSOWGdTOfMV837LGSFA1ocY2ATd/xlIw2SuoMEAY6RqOnG52x9In5+u1ddrPrGoY0n6pBzkev41Xo+EYn5k0jzShg6RIAqxtpA1H46Ru2O+AdgJpbNm/aHA/i4yVX8W2Zv0HtQdK3ClioZSw6jIyPiO1bKwiiCjCgAegGB+QrOgUpSgUpSgUpSgUpSgUpSgVrncgZUAn0Jx+uDWylBGSXk+DiEZ/pP+KVXJ+C3DTmc29u7ORnWQGTChNSSKAcaQMoRg4GCN83alBQLjg8hbSII1OTnTb8zt1y8rKd/UDNZScCAGHjuGQ9QsIjySe8dvpBHTrnpvV9pQUvw7xtbaN4pYXiIllxkpGGXmHlkCVkOOWEAABwFAzttJHxS745FtM4PdvKPwKhlP55qw19oKfwnhV4iyIhEcbSPIF8kZXWc6QfpvKPgp+FSdl4a3ka4czGROXpYuVVDu4Gtj9Y4yRpB0rsMVO0oI+14DBGwdY01j/tGGt/94+WP51IUpQKUpQK0XWrA0BdWerfZ9Tgbk+22fUVvpQcFtwtVZ3JLs6hSW64Gonp6ljsAAMDasbeEsoRRyolAAUDDEAYA/wDDGP3v5pqRpQa4IFQaVAA/53PqfetlKUClKUClKUClKUClKUH/2Q=="/>
          <p:cNvSpPr>
            <a:spLocks noChangeAspect="1" noChangeArrowheads="1"/>
          </p:cNvSpPr>
          <p:nvPr/>
        </p:nvSpPr>
        <p:spPr bwMode="auto">
          <a:xfrm>
            <a:off x="76200" y="-936625"/>
            <a:ext cx="2343150" cy="1952625"/>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5128" name="AutoShape 8" descr="data:image/jpg;base64,/9j/4AAQSkZJRgABAQAAAQABAAD/2wCEAAkGBhQSEBQQERQQFRIWGBgWFxQVFhcUGxcaGBAYFBUZGRcXHCYeFxwjGhQWHy8kIycpLCwsGh4xODAqNScrLCkBCQoKBQUFDQUFDSkYEhgpKSkpKSkpKSkpKSkpKSkpKSkpKSkpKSkpKSkpKSkpKSkpKSkpKSkpKSkpKSkpKSkpKf/AABEIAM0A9gMBIgACEQEDEQH/xAAcAAEAAgMBAQEAAAAAAAAAAAAABQYCAwQHAQj/xABKEAACAQMCBAQBCQIKBgsAAAABAgMABBESIQUTMUEGIlFhcQcUIzJCUoGRoTOCFVNicnOSorGywQhEg5PR8CU0Q1RjdKOzwtPh/8QAFAEBAAAAAAAAAAAAAAAAAAAAAP/EABQRAQAAAAAAAAAAAAAAAAAAAAD/2gAMAwEAAhEDEQA/APcaUpQKUpQKUpQKUpQKUpQKVovL1IkMkjBUHUn3OAPckkAAbkkAVwG6uJf2UaxL9+fzN7YhQ/4mUj0oJalRg4S5+tc3BP8AJ5SD8AsefzJobCZd45y3tMisPzjCEfE5oJOlcFjxTWxikXlzAZKZ1BlzjXG2BrXJA6AgkZAyM99ApSlApSlApSlApSlApSlApSlApSlApSlApSlApSlApSlApSlAr4zYBJr7UR4mOYOSOs7pD+7I4Evw+iElBq4RD84YXsm4O9uh3CR4IWTHTmODqz1CsF282p4r8Y23DoeddPpByEUDU7kDOFXv232AyMkVNIuBgDAGwA7V4J8unhy8uOKQiKKWVHjVIgikgEMS4J6KcnJJxtjfbYJw/wCkjbczAtbgx/f1pq/qdP7Vep8F4zFdQJcQOHjcZBHxwQR2IOQRX5j+Un5PI+FC2UTmWaRWaRNIATGkAjfOktrAz92vRP8ARtu5Db3URDcpZEZW+yGZCHUb5zhUOw/vFB6vxewMiZQgSodcTejgbZ/ksMqw7qxrdw69EsSSqCAwzg9VPRlPuCCD7g10Govg3lluYx0WbUBnpzIUlb4ZdnP40ErSlKBSlKBSlKBSlKBSlKBSlKBSlKBSlKBSlKBSlKBSlKBSlKBULxe9j+cWsRkj5gm1cvUurBtpgDpznv6dqlLu8SJdcroi7DU7BRk7AZY4qpSI8cDhbeV5RObrmDQVkAuObqDhskmICMLjUPKMYGaC51E+K+NfM7K4u8ZMUbOAehYDyg+xYgVJQShlDqQVYAgjoQRkEfhUX4u4AL2yntC2nmpgN6MCGUn21KM+2aDwDwl8nV5xyZr66lZYWbzTt5mkI2KxL0AGMdlXoAcEV+heAeH4bK3S2t00RoOnUk92Y/aYncmubwVZ8nh9tCYzG0cSRshGCHQaZPiC4Yg9CCD3qboBqK4M2ZbpuxnwP3LaFD/aDV3Xt4sUbSucKoLH127AdyegHc1zcBtGjgQOMSNqkkHXDyu0rgHuAzkD2AoJClKUClKUClKUClKUClKUClKUClKUClKUClKUClKUClKUClKGgguMxF7iExPbNNGHxDK2P2gAEoC5bUoVh03DuMjrUlwyx5MSx5Jxkk4xksxZiANlGScAdBgdqgfmYS8KM9sOZKLgnJ5z4ASNDtgAEFQ2d1BUL1NS3FL+RZIoYRGZJNZzIWChUA1fVGSSXQAe5PbBDRZXAtnFtJ5Y2Y8hz08xJ5JPRWUkhR3XAGSrV38WhkeCVIHEczRusbkZCOUIRiPYkGoK64tJO3zEwok51GUSxtPCIl+2p8ol1EqApKkZOR5cH5wewk1zQiaSMxMozGdcbB0DgcufmNGQDjSr4wVPfAD78nvhy4srTk3dwbiZnZyxZmC5AGhWfdh5SckDdjtVmdwASSABuSdgB3JqJPDLkjBuyPdIIwf7WofpX1PDUbYNw0twwORziCoI6EQoFiyPXTn3oNMbm8lRxn5pGdSnpz5AfIwHeJOoP2mwRsoLTopSgUpSgUr4RX2gUpSgUpSgUpSgUpSgUpSgUpSgUpSgUpSgUpSgUpSgj7jg0bzCc69QC5UMQrctmaMsvfSzsR7464GKb4t8QyRzhJlQATZhAjkLGIIBKQykrJqR5AVbl423OnNXPjHE+SmQAzt5UXOMtgnc/ZUAFmbsoJ32BoB4VzZg8x1M7IGYjBKlu4+yCAW0/ZXC74YsEjYeKV0s6JpOPMVa2GkYzjLyIkfvnUfXoMVy1+UCWzkWIEXRdZZJMDlpnmHS5uWUCaQ6HVioEahQFACbynEOHJNzrh0VpGeGTUwBIXmTFFDHsFVBt2ArXYW8aS85ojNKMLGoZlzIv0sRONgMtcsxIOFUbHJBD0Tg/EDPAkxQprGdJKt16EFSQQeo6HHUA7Dsqo8G8Uzm4jguFiZZiyo8Ssml1jaXSwd2yCqPvkbrjB7W6gUpSgUpSgUpSgUpSgUpSgUpSgUpSgUpSgUpSgUpSgUpSgUpSgUpSgq/EpeZdtHnDYWJfUDCyzMo/wBpAT/R471HlxgMBjVqOPQOoCj8NIH71R19ftBxqV5FIgMbHnMraEWOxaR8N0BJYZ65EftXVecQiWJX1oUBWPIIIy0s5Zcg/eVV+I7dg7TBnVHkY51qh7f6urN6bEN/fULxCaWOCSS33nV4uV3HMkPLU49MArv2PxqWu+Owrd6DJHkSLK3mA0hbByAQTttoPp61W7XxPHJOLVQzM1zZrqGwGJJGfJJ6jQ3TI3XBNBe+FeFRHMLiWQyyKGCeRY0TXgOQq7ljjqScZOAMmp+vgr7QKUpQKUpQKUpQKUpQKUpQKUpQKUpQKUpQKUpQKUpQKUpQKUpQKxdgASTgdyayqk+N+J81zZhsQquqdgAcsJI2jh3z1XUzAAnBQbaxkMvFV2t7EYUSWS21FZbiLBKnUYisKt+2zl1crkAalGok6alf/JzbSgzzcQxaMeWOiszMzSZlJGFlWSWZt12XYhRqq5y38SqIwpRHkJGFCAIAVHl2IG4b6oGWPrWfEZ7SSeN8RGRvKzlDkrlQykkb+ViMeh9KCq8U+RiAo0kl06Mqt52CBSXXB5nTIyW6EbNjtv0cL8MpbXUclnDLJJks5m0IrRmRSeXG2GR10qqM2noeuSamz8ziurfRny68ajM4XCgKI+ZkKBuMLjA9q7l45GbpiiSsRGM6VznJUjG++2KCT4Vx6C4yIZY2dQC8YYa48jOJE+sjexAqRrzu8uC14htkaO8+kciRnXmR86RUUpHJjBk0qxZTgKNxpBq78G4hz7eKbABdFYqDq0sR5lz3w2R+FB21pu7tIkaSRlRFGWZiAAPUk1z8a4vHbQvPKTpUdB1Y9lX3P5dzgAmqTxZb6eNZJJzApfUsUccH0ckREsUbvcFdRZkUbA+bqFGwC28G8UQ3LvHGZA6dVkjeIkbeYBwCV3G/uPUZl68qnhuLfPEJby65rRyYBS2yYkVGDKE1oMuY104OSw+ruw9QtC3LTmY16Rqx01Y82PbOaDbTNfGbAzVGbidzfzLyGENmHKBvOHlIiZ85R0YKCF2DDqAcnUqBbE45CZzbCRTKPs7+mcZxjOATjOcA13Zryj+AdUfMLw80qjRmIsRzbiQ7lpoy5jGDIzBtRw/Qirt4HvjLa68OF1ty9btITGSHjJLkt9VhsScdAcYoLDSlV7j/ABtxItpbZM7bkjHkX4spVScbkghR2ZmRXCS4pxmOBcvzGYgkRxo0rsB10xoCxAyMnGBketb7C/SaNZYySjDIJBX9GAI/GvO77gR+ctFJ9LKREObqi0ZZ/MkpljmeM6SCgbZzkKFxiu/hfCI4byNImKjnMq6VjiLJBbtzsiBEV15rxrhlONJIO4wF9pSlApSlApSlApSlApSlApSlBG+IOJGCAugUyMVjjVuhkkcRx6sb6dTAnHYGvOPmMchjsmZ7idZ5nm07gIWmBdmUYMjsqNgeYgEYAzVu+UEK0KK4YquuXSvVjHCwRfcs8iADuSB3rg8MosMssssWh8kMVA0K7ANIqnYFUGiJdPUIxwCxFBLrxuLn4bKLGi4UjOM5GMKSemPyFbbvi0LTR5ZSFLZ1A/dIOxGdiB+dbeG8YiYyNzBu5G+V6HSOvsB+tZTTwtMnmiPTG6nPkkz/AJfpQc7cVh+chg6hVjPTO5LjoAPh+dYRcfQ3EmnzAqMHZc7Jj62DjzHoDXWssYn6whdLHqo/i8f51zScajW5J1ZyrYAHXPLGxOx3Ru/pQRqRiW6TUTHPpn5LBWGNNzqPUDUCDvnqM471s8McRcXc8UihQ7MQFGFEkYQSlTjcPq1Y9UkO+Tjn4vZvdS6BGNKuk+HZ4ThACNMijVGxZsZVW2yMjO3COIyQw2Lk6lJW5Ehxq0uuZVfHU8uVzqHXAz0JoJS5Pz3iXK6wWmGcdmkO6jrvuMe3LkB2erBaQRvGQwRxzJDhgCNQnbse4I/SqrZ28YnuEkjvVkjmdWmtml0yLJK15GGELasqt1jJXrqAJFdYitwCETjB3JwGvlySSTu7rjJJOcighPHDqZuUuFRQIQoGANFhczsAOmkc22OB00j2r0SzfMaH1VT+ag15wqc25K8owwwLOBHIwkdmZJDNI7am1MxAA8zHyk59PQeDOTbQk9THGT/uxQQvj7iJjtGRd2kDLj1RY2kl+AKoUz6uK7IrFYBaQjcKzLqxjLfN5GZj7sdZPua0eLIQBHMyGWMFoJIgQCyXOmHy5IGQ+juNi3fFRrwK2kaONSaTlQTy9JwV/aSMhzgkZ1b5O5oMPlQvSlthfrCO6kH4WMsIP9e4QfEipvwjGFtsDoHkUfBJDGP8FVPxBwqUqpEBjWR0R2uLh7mV1VucIwCzrEhaIasMc4Ax3Fy8Nx6YnXfaa46/+akI6exFB33dyscbSMcKilmPoFUsf0FV3wbbEme4kxzXfQx64KqDIPwkZk/mxxjtU5xiy51vLCDpMiMgbrgshAOB1wTVXtDzdT/NuIq5dxKsFwI4jIjmKRkPPTYsh3wpOMkAncLlpHpVJ4NIHu7abIP0T7ejXZku2OPdYU/Oul+GxnIaw4g+eoe4jcHbvquyCKx4SuZI5OWYw904EeVOgQ2MtuoGjYDEYOBnBJ3IxQXGlKUClKUClKUClKUClKUClKGgqXjO7QT2obJMTNcSDIAEccbFS2epM6w4A3Oltjg1M8BkQQRpqGvSCwOzFm8zkg75LE1FmcSzTSrujSRWY76uXKzzn4Zd0/cJ6GpbiHC4ijNoUEKx2JTsTvpI/Wgx4XZI0ep0UliScqD7HqM74z+Na5eERc9SI4ugyNI9JO3bcj8qw4dwJREuiSZRg40vjYkkfDY9q0ycJYToObIRg51Fmzs+Or/HtQbk4VCLn9lFgqx+qOv0X/E18uLiKG4UgxqCMHTjPSQnIXfqFrQ3Bx85GpskjsiHqpPVwxH7I9Mdfeum7skSSJsZx3Y6sZljUkZ6HDN0x3oOa74mxuYmhidtasmp/o1OF1jBbc9zsO1QnEFaCK8glCk/NXMQDAKqMrgoNZBIRgAMAkBl9QKtfGjpEcv3JUJ+DExN+Qkz+FR/i61DiEZQFpEibUdzFLIiShR1ySE3HSg2xPyrwFtkuY1AJ/jog3l/nPG2R/Qmpw1qurNJUKSIroeqsAQcHI2PvvXnfFeGXAubyCySbVoi5bi7mTlloiMlTJpZcqcZGMg7tjSA73tRLd3NtHnnOzBzjIhhfdpMkYDMHZUGTuzHGFarzFGFUKBgAAAegAwKr3gW/E1uX5UsUgcpKkszXDB1VTgyMctgMBjbByMetkoOXidiJoXhJK61I1Dqp+yw9wcEe4qKh8Scoab5eS42MmCYX90k7Z+62GHp3M/XwigqviTjdpLCuLi1YpIj6RPECwBwyrqbGoqWxnqfTrUt4ckLQ8zDASSSyKGBB0vMzJkHdSVIOD0qqcP4DcmGOWGRHKSyyLHIAgVy0sbKSFJ8rOTucbYwvUWfwtxV54dUoXmDTq0jAOqJJBtk4I16TuRlSRsQKCZqBjvxaPKk+VhZ2kjm0koNZ1OrsBiMhyxy2AQw3yDierCVMgj12/OgjB4rsyMi6tMf00Z/+VRXBkaWZRFvBDLLLztJ0zc1XCLGxxnTzGBIyDpXByTpqnC5LiL5pci7hnmkEFs9vyk5vlLAqSpJGgu5c4BAXOdsH1UUH2lKUClKUClKUClKUClKUCozxFeNFbSOh0tgKGxnRrYJzD7Jq1H2U1J1GWV4HLhiCMn0I2LKc9ui5oI2fw9EstvHFrj06iCjkEBI9C7HIP1jnbqT3NdPEYLiONtMquD5QHXSfMQo8ydetYiwkglDRKZYVQgIWwyAsDpjZjhgMfVbGAcBsYUZ3nF0lQxxticFDyn8kinWCMo2DjY4PQ42JoMrLiMgjQmByNK7oynbSN9P+VaZuLDnxExzLk90x0ilyOuftj8qmbRgUUr00jGQQcaRjIO4rjvP+sQDIx5zj4RkH/EP+eoR11xkfOEOiYAY+zjOQ6dPQNIn4kVlxi7kZPJEdsjJ1Ddo2UYDBc7sveurjbaSjnooLHb7ksUp3/mxsffFdXFGAhdj0QBz7hGDn9FoI7ittLJbSlnVQY2YKo/klh5j07d//wAw4nw1WtWmTUZAFuFOo7tERMgI2BBKgHI6E10NxGFLYrNJGgAaEliBkrmPpnJJxnA33rhsZJrm1EcQ5cbqw57jqjk4aKL62Sp2L6cbHDdKCx204dFdfqsAw+BGR+hrkvuCxysHYOHA0h45JIm05zpLRspK53wdq64YwihR0UAD4AYFVzjHjqOItHBHNcyrsVhUlVOrGGlxpBznYZO2MZxQTfC+FRW0SwwIEjXOFBJ6kkkliSSSSck11lqoEHFpb06TO8frBCGgdMYyCz4kcjuQVUZ3xUlZfJ7AGLSqr75OrL6jjAYmQswOPQ+uc9SFouLpUGWP4dz8PWlvcq4yvt+qhh+hFUvxZbQWhieFtEhdR81VhiRHYLIUiY4jYDJ1LpHlweu2XDjeyZ0L83Vgoy2HkCgYGM5Rd85I5m2OlBYp/DcLM7DmpzCS4jlkjViRuSisFye5ABPrWrhYt7bFvDsCQM5J3CrGoJPoFVAOgwAMYrlg8Juf2t1ekHGVW4dR0P3cFe3RsH0FcvFvB8iqXtZXZwdQjmOvUevllOGRsj7RYZ7DrQW8Urg4HxZLm3jnjOVdQe2x6Mpx0YNkEdiCK7XcAZPSgwW1QMXCqGIwWAGSPQnqa21ijggEbg7g/GsqBSlKBSlKBSlKBSlKBSlKDVcOwBKrqPYZ0539e1VSDg14CcrajOobTSHZtXpCMYDEfl+NwpQQiJeAks1oATn6sr48uMAZHcZ/Oqxx7wMvEZ5RNI0N1HHAY57fXHgF5yMozHVuD3ztsRXoVRLADiAx1e3bP+znXT/7zfmaDybinhfxHZEta3kt2nswdgB6xzg7/wA0tVM438oXHLdwt1LcQyFCF1wxxnSxGoqeWO6DcdMV+oSa84+VLw9HfWs0pQtJDExhIJyCzKw26ZbRn1CgfeIoJD5PuGxXfDLa5uF58skeXeZmlLEMVb65Ix5eg29qsR8KWh/1a39No1X+4VB/I/j+BLPH3G/Pnvn9auLHagq3FOExRzW8UEMSMz62KqFJCYADMBkjLj+rWmw45LDZW+sWkeYI9Kh5ZXYCEfViSIM+2NlzUhZDmXInOd2IQeiRI65/F5jn3qo+C+Fx3kUzKwFwpWJy+iXHLj5JRoQ5MWgodJBXPlbuRQdlzxq9ugigRpCxYYAKyTlQXMZUSEwYXJaMsHIU7jdauXDeDRRIAkUa7YOAPXOM43FYtawW4a4k5alE8876dWlUALO5Hooz8B7VE3/ixmcRWkcjOPNIXgk8kZQkOI3aMyAsAMK2d+hyKD7414Lqga6gAW6twZom6ZMY1aD20sAVwdt/jnju/EFzdgR8PXloy5NzJjPQHEUbA56/XYafQHrTgtlJfM011OJYY5CscUSGKF8BWDsGZmkIJ04Y+V0YY2q4RQqowoAHtQUPg9kiTCGdGjmOAZC2pnP2SzE5JY7BiZBny6lbStXuGEKMKAB6CoDx5ZarJ5BtLFh426EMHAwD79Pjg9qmbe+BgWZyFUoHJYhQoK6jknoBQdVQ3HfEqW/l0tJJ5fo064ZsLn3YghV6sRsNmI4b/wASvIwhs1JZhkSY6qTjWikYCdfpH8u3lEp8tdXAfDCwHmyHmTnJLnJ0lvradW5J6FjucAeVQqKFX8F/J7eWZeUXwXnM0sltyRJErOcnBLg6h0yMZwOtWx+EXDppku2BIwTFDGg/J9Z/WpmlBFw8GdQB86uiAABtB2GO0P8AfWZ4U/8A3m5/9D/6qkaUESeAset1eZ9dUa/osYFSoFfaUClKUClKUClKUClKUClKUCoO2uFPEJgSA6xRKiHYkankkZQfrAlowSO6VOVTvFuLiUW5VGih+kfIDEsE1gb/AFQFw3vkdgchYLu5DAgbqDpxn9o3ZB7fePsR2atMltkiLILYaR29WZTGu3p5mwOwQDtVabhpQ6I5LhUTKqFmkwOWuPKCSFyAdhgDOOg3h76d431Ncz4+j1oZ3VmV42VSMMGwshUkDrk9OlBZfkkP/Qtn2wjD8RM6n9RU7xm48pjXcsNx7E6QP3mIX4Fj2qr+G5ZLVDbW0RnhBeSJVdVZEf6RMux0MGZ2xuGA38wwakJOMNHmaW3vCqDmNpi1FnwRsoY4VV6D8c7ZITNpCFk0jcRRhc+pdtTZ9/Ip/erwi1+TK9uOK3UyCVLU3NxqljmWJnAnclE3znIxuMA9a9h4Vf3NzGZYEihSVmbmTHmOMHQByUIAIVQDqfYg7V32qwWSrE0vmld21SEapJHbU7YUADLMBgAAEqO4yFNg8IMiM8CXMhZhEq3XneMNEAzh5RqRFkHmwSrrqGk5Um6cJ8NQ27l4V0KRhYlwscedOvQgA06iiE+652yc67vxMqJrEcxX77BYE9stOU29wD+NRp8QXMu0KJj1jSWfPwkkEMX9pvgaC1mo+74/DG3LZ8yfxcYaV/6kYLAe5GKhP4Eupv2z7ejyuRj3htxEjfvO/wAa77TwsAuh5G0fxUCi1j/KLzn4FyD6UHBxnj3NU25iVdY3WbMkmM5BW2ty0jdAd2THqKwtuBzT6TLrVVxhp9DFcdOVbJqijI7PIXcelWay4dHCumJI0XqQihcn1OOp9zWye5VBliAOnxPYAdSfYUGjh3Co4ARGDljl3YlndsY1O7bscDG/QbDA2rqkkCjJIA9TtVd47xWcGNIUYNISQPLq0qNydWyDUyDucE50YzXOOJSyQJHbxu5+jLSSOWGdTOfMV837LGSFA1ocY2ATd/xlIw2SuoMEAY6RqOnG52x9In5+u1ddrPrGoY0n6pBzkev41Xo+EYn5k0jzShg6RIAqxtpA1H46Ru2O+AdgJpbNm/aHA/i4yVX8W2Zv0HtQdK3ClioZSw6jIyPiO1bKwiiCjCgAegGB+QrOgUpSgUpSgUpSgUpSgUpSgVrncgZUAn0Jx+uDWylBGSXk+DiEZ/pP+KVXJ+C3DTmc29u7ORnWQGTChNSSKAcaQMoRg4GCN83alBQLjg8hbSII1OTnTb8zt1y8rKd/UDNZScCAGHjuGQ9QsIjySe8dvpBHTrnpvV9pQUvw7xtbaN4pYXiIllxkpGGXmHlkCVkOOWEAABwFAzttJHxS745FtM4PdvKPwKhlP55qw19oKfwnhV4iyIhEcbSPIF8kZXWc6QfpvKPgp+FSdl4a3ka4czGROXpYuVVDu4Gtj9Y4yRpB0rsMVO0oI+14DBGwdY01j/tGGt/94+WP51IUpQKUpQK0XWrA0BdWerfZ9Tgbk+22fUVvpQcFtwtVZ3JLs6hSW64Gonp6ljsAAMDasbeEsoRRyolAAUDDEAYA/wDDGP3v5pqRpQa4IFQaVAA/53PqfetlKUClKUClKUClKUClKUH/2Q=="/>
          <p:cNvSpPr>
            <a:spLocks noChangeAspect="1" noChangeArrowheads="1"/>
          </p:cNvSpPr>
          <p:nvPr/>
        </p:nvSpPr>
        <p:spPr bwMode="auto">
          <a:xfrm>
            <a:off x="76200" y="-936625"/>
            <a:ext cx="2343150" cy="1952625"/>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5130" name="AutoShape 10" descr="data:image/jpg;base64,/9j/4AAQSkZJRgABAQAAAQABAAD/2wCEAAkGBhQSEBQQERQQFRIWGBgWFxQVFhcUGxcaGBAYFBUZGRcXHCYeFxwjGhQWHy8kIycpLCwsGh4xODAqNScrLCkBCQoKBQUFDQUFDSkYEhgpKSkpKSkpKSkpKSkpKSkpKSkpKSkpKSkpKSkpKSkpKSkpKSkpKSkpKSkpKSkpKSkpKf/AABEIAM0A9gMBIgACEQEDEQH/xAAcAAEAAgMBAQEAAAAAAAAAAAAABQYCAwQHAQj/xABKEAACAQMCBAQBCQIKBgsAAAABAgMABBESIQUTMUEGIlFhcQcUIzJCUoGRoTOCFVNicnOSorGywQhEg5PR8CU0Q1RjdKOzwtPh/8QAFAEBAAAAAAAAAAAAAAAAAAAAAP/EABQRAQAAAAAAAAAAAAAAAAAAAAD/2gAMAwEAAhEDEQA/APcaUpQKUpQKUpQKUpQKUpQKVovL1IkMkjBUHUn3OAPckkAAbkkAVwG6uJf2UaxL9+fzN7YhQ/4mUj0oJalRg4S5+tc3BP8AJ5SD8AsefzJobCZd45y3tMisPzjCEfE5oJOlcFjxTWxikXlzAZKZ1BlzjXG2BrXJA6AgkZAyM99ApSlApSlApSlApSlApSlApSlApSlApSlApSlApSlApSlApSlAr4zYBJr7UR4mOYOSOs7pD+7I4Evw+iElBq4RD84YXsm4O9uh3CR4IWTHTmODqz1CsF282p4r8Y23DoeddPpByEUDU7kDOFXv232AyMkVNIuBgDAGwA7V4J8unhy8uOKQiKKWVHjVIgikgEMS4J6KcnJJxtjfbYJw/wCkjbczAtbgx/f1pq/qdP7Vep8F4zFdQJcQOHjcZBHxwQR2IOQRX5j+Un5PI+FC2UTmWaRWaRNIATGkAjfOktrAz92vRP8ARtu5Db3URDcpZEZW+yGZCHUb5zhUOw/vFB6vxewMiZQgSodcTejgbZ/ksMqw7qxrdw69EsSSqCAwzg9VPRlPuCCD7g10Govg3lluYx0WbUBnpzIUlb4ZdnP40ErSlKBSlKBSlKBSlKBSlKBSlKBSlKBSlKBSlKBSlKBSlKBSlKBULxe9j+cWsRkj5gm1cvUurBtpgDpznv6dqlLu8SJdcroi7DU7BRk7AZY4qpSI8cDhbeV5RObrmDQVkAuObqDhskmICMLjUPKMYGaC51E+K+NfM7K4u8ZMUbOAehYDyg+xYgVJQShlDqQVYAgjoQRkEfhUX4u4AL2yntC2nmpgN6MCGUn21KM+2aDwDwl8nV5xyZr66lZYWbzTt5mkI2KxL0AGMdlXoAcEV+heAeH4bK3S2t00RoOnUk92Y/aYncmubwVZ8nh9tCYzG0cSRshGCHQaZPiC4Yg9CCD3qboBqK4M2ZbpuxnwP3LaFD/aDV3Xt4sUbSucKoLH127AdyegHc1zcBtGjgQOMSNqkkHXDyu0rgHuAzkD2AoJClKUClKUClKUClKUClKUClKUClKUClKUClKUClKUClKUClKGgguMxF7iExPbNNGHxDK2P2gAEoC5bUoVh03DuMjrUlwyx5MSx5Jxkk4xksxZiANlGScAdBgdqgfmYS8KM9sOZKLgnJ5z4ASNDtgAEFQ2d1BUL1NS3FL+RZIoYRGZJNZzIWChUA1fVGSSXQAe5PbBDRZXAtnFtJ5Y2Y8hz08xJ5JPRWUkhR3XAGSrV38WhkeCVIHEczRusbkZCOUIRiPYkGoK64tJO3zEwok51GUSxtPCIl+2p8ol1EqApKkZOR5cH5wewk1zQiaSMxMozGdcbB0DgcufmNGQDjSr4wVPfAD78nvhy4srTk3dwbiZnZyxZmC5AGhWfdh5SckDdjtVmdwASSABuSdgB3JqJPDLkjBuyPdIIwf7WofpX1PDUbYNw0twwORziCoI6EQoFiyPXTn3oNMbm8lRxn5pGdSnpz5AfIwHeJOoP2mwRsoLTopSgUpSgUr4RX2gUpSgUpSgUpSgUpSgUpSgUpSgUpSgUpSgUpSgUpSgj7jg0bzCc69QC5UMQrctmaMsvfSzsR7464GKb4t8QyRzhJlQATZhAjkLGIIBKQykrJqR5AVbl423OnNXPjHE+SmQAzt5UXOMtgnc/ZUAFmbsoJ32BoB4VzZg8x1M7IGYjBKlu4+yCAW0/ZXC74YsEjYeKV0s6JpOPMVa2GkYzjLyIkfvnUfXoMVy1+UCWzkWIEXRdZZJMDlpnmHS5uWUCaQ6HVioEahQFACbynEOHJNzrh0VpGeGTUwBIXmTFFDHsFVBt2ArXYW8aS85ojNKMLGoZlzIv0sRONgMtcsxIOFUbHJBD0Tg/EDPAkxQprGdJKt16EFSQQeo6HHUA7Dsqo8G8Uzm4jguFiZZiyo8Ssml1jaXSwd2yCqPvkbrjB7W6gUpSgUpSgUpSgUpSgUpSgUpSgUpSgUpSgUpSgUpSgUpSgUpSgUpSgq/EpeZdtHnDYWJfUDCyzMo/wBpAT/R471HlxgMBjVqOPQOoCj8NIH71R19ftBxqV5FIgMbHnMraEWOxaR8N0BJYZ65EftXVecQiWJX1oUBWPIIIy0s5Zcg/eVV+I7dg7TBnVHkY51qh7f6urN6bEN/fULxCaWOCSS33nV4uV3HMkPLU49MArv2PxqWu+Owrd6DJHkSLK3mA0hbByAQTttoPp61W7XxPHJOLVQzM1zZrqGwGJJGfJJ6jQ3TI3XBNBe+FeFRHMLiWQyyKGCeRY0TXgOQq7ljjqScZOAMmp+vgr7QKUpQKUpQKUpQKUpQKUpQKUpQKUpQKUpQKUpQKUpQKUpQKUpQKxdgASTgdyayqk+N+J81zZhsQquqdgAcsJI2jh3z1XUzAAnBQbaxkMvFV2t7EYUSWS21FZbiLBKnUYisKt+2zl1crkAalGok6alf/JzbSgzzcQxaMeWOiszMzSZlJGFlWSWZt12XYhRqq5y38SqIwpRHkJGFCAIAVHl2IG4b6oGWPrWfEZ7SSeN8RGRvKzlDkrlQykkb+ViMeh9KCq8U+RiAo0kl06Mqt52CBSXXB5nTIyW6EbNjtv0cL8MpbXUclnDLJJks5m0IrRmRSeXG2GR10qqM2noeuSamz8ziurfRny68ajM4XCgKI+ZkKBuMLjA9q7l45GbpiiSsRGM6VznJUjG++2KCT4Vx6C4yIZY2dQC8YYa48jOJE+sjexAqRrzu8uC14htkaO8+kciRnXmR86RUUpHJjBk0qxZTgKNxpBq78G4hz7eKbABdFYqDq0sR5lz3w2R+FB21pu7tIkaSRlRFGWZiAAPUk1z8a4vHbQvPKTpUdB1Y9lX3P5dzgAmqTxZb6eNZJJzApfUsUccH0ckREsUbvcFdRZkUbA+bqFGwC28G8UQ3LvHGZA6dVkjeIkbeYBwCV3G/uPUZl68qnhuLfPEJby65rRyYBS2yYkVGDKE1oMuY104OSw+ruw9QtC3LTmY16Rqx01Y82PbOaDbTNfGbAzVGbidzfzLyGENmHKBvOHlIiZ85R0YKCF2DDqAcnUqBbE45CZzbCRTKPs7+mcZxjOATjOcA13Zryj+AdUfMLw80qjRmIsRzbiQ7lpoy5jGDIzBtRw/Qirt4HvjLa68OF1ty9btITGSHjJLkt9VhsScdAcYoLDSlV7j/ABtxItpbZM7bkjHkX4spVScbkghR2ZmRXCS4pxmOBcvzGYgkRxo0rsB10xoCxAyMnGBketb7C/SaNZYySjDIJBX9GAI/GvO77gR+ctFJ9LKREObqi0ZZ/MkpljmeM6SCgbZzkKFxiu/hfCI4byNImKjnMq6VjiLJBbtzsiBEV15rxrhlONJIO4wF9pSlApSlApSlApSlApSlApSlBG+IOJGCAugUyMVjjVuhkkcRx6sb6dTAnHYGvOPmMchjsmZ7idZ5nm07gIWmBdmUYMjsqNgeYgEYAzVu+UEK0KK4YquuXSvVjHCwRfcs8iADuSB3rg8MosMssssWh8kMVA0K7ANIqnYFUGiJdPUIxwCxFBLrxuLn4bKLGi4UjOM5GMKSemPyFbbvi0LTR5ZSFLZ1A/dIOxGdiB+dbeG8YiYyNzBu5G+V6HSOvsB+tZTTwtMnmiPTG6nPkkz/AJfpQc7cVh+chg6hVjPTO5LjoAPh+dYRcfQ3EmnzAqMHZc7Jj62DjzHoDXWssYn6whdLHqo/i8f51zScajW5J1ZyrYAHXPLGxOx3Ru/pQRqRiW6TUTHPpn5LBWGNNzqPUDUCDvnqM471s8McRcXc8UihQ7MQFGFEkYQSlTjcPq1Y9UkO+Tjn4vZvdS6BGNKuk+HZ4ThACNMijVGxZsZVW2yMjO3COIyQw2Lk6lJW5Ehxq0uuZVfHU8uVzqHXAz0JoJS5Pz3iXK6wWmGcdmkO6jrvuMe3LkB2erBaQRvGQwRxzJDhgCNQnbse4I/SqrZ28YnuEkjvVkjmdWmtml0yLJK15GGELasqt1jJXrqAJFdYitwCETjB3JwGvlySSTu7rjJJOcighPHDqZuUuFRQIQoGANFhczsAOmkc22OB00j2r0SzfMaH1VT+ag15wqc25K8owwwLOBHIwkdmZJDNI7am1MxAA8zHyk59PQeDOTbQk9THGT/uxQQvj7iJjtGRd2kDLj1RY2kl+AKoUz6uK7IrFYBaQjcKzLqxjLfN5GZj7sdZPua0eLIQBHMyGWMFoJIgQCyXOmHy5IGQ+juNi3fFRrwK2kaONSaTlQTy9JwV/aSMhzgkZ1b5O5oMPlQvSlthfrCO6kH4WMsIP9e4QfEipvwjGFtsDoHkUfBJDGP8FVPxBwqUqpEBjWR0R2uLh7mV1VucIwCzrEhaIasMc4Ax3Fy8Nx6YnXfaa46/+akI6exFB33dyscbSMcKilmPoFUsf0FV3wbbEme4kxzXfQx64KqDIPwkZk/mxxjtU5xiy51vLCDpMiMgbrgshAOB1wTVXtDzdT/NuIq5dxKsFwI4jIjmKRkPPTYsh3wpOMkAncLlpHpVJ4NIHu7abIP0T7ejXZku2OPdYU/Oul+GxnIaw4g+eoe4jcHbvquyCKx4SuZI5OWYw904EeVOgQ2MtuoGjYDEYOBnBJ3IxQXGlKUClKUClKUClKUClKUClKGgqXjO7QT2obJMTNcSDIAEccbFS2epM6w4A3Oltjg1M8BkQQRpqGvSCwOzFm8zkg75LE1FmcSzTSrujSRWY76uXKzzn4Zd0/cJ6GpbiHC4ijNoUEKx2JTsTvpI/Wgx4XZI0ep0UliScqD7HqM74z+Na5eERc9SI4ugyNI9JO3bcj8qw4dwJREuiSZRg40vjYkkfDY9q0ycJYToObIRg51Fmzs+Or/HtQbk4VCLn9lFgqx+qOv0X/E18uLiKG4UgxqCMHTjPSQnIXfqFrQ3Bx85GpskjsiHqpPVwxH7I9Mdfeum7skSSJsZx3Y6sZljUkZ6HDN0x3oOa74mxuYmhidtasmp/o1OF1jBbc9zsO1QnEFaCK8glCk/NXMQDAKqMrgoNZBIRgAMAkBl9QKtfGjpEcv3JUJ+DExN+Qkz+FR/i61DiEZQFpEibUdzFLIiShR1ySE3HSg2xPyrwFtkuY1AJ/jog3l/nPG2R/Qmpw1qurNJUKSIroeqsAQcHI2PvvXnfFeGXAubyCySbVoi5bi7mTlloiMlTJpZcqcZGMg7tjSA73tRLd3NtHnnOzBzjIhhfdpMkYDMHZUGTuzHGFarzFGFUKBgAAAegAwKr3gW/E1uX5UsUgcpKkszXDB1VTgyMctgMBjbByMetkoOXidiJoXhJK61I1Dqp+yw9wcEe4qKh8Scoab5eS42MmCYX90k7Z+62GHp3M/XwigqviTjdpLCuLi1YpIj6RPECwBwyrqbGoqWxnqfTrUt4ckLQ8zDASSSyKGBB0vMzJkHdSVIOD0qqcP4DcmGOWGRHKSyyLHIAgVy0sbKSFJ8rOTucbYwvUWfwtxV54dUoXmDTq0jAOqJJBtk4I16TuRlSRsQKCZqBjvxaPKk+VhZ2kjm0koNZ1OrsBiMhyxy2AQw3yDierCVMgj12/OgjB4rsyMi6tMf00Z/+VRXBkaWZRFvBDLLLztJ0zc1XCLGxxnTzGBIyDpXByTpqnC5LiL5pci7hnmkEFs9vyk5vlLAqSpJGgu5c4BAXOdsH1UUH2lKUClKUClKUClKUClKUCozxFeNFbSOh0tgKGxnRrYJzD7Jq1H2U1J1GWV4HLhiCMn0I2LKc9ui5oI2fw9EstvHFrj06iCjkEBI9C7HIP1jnbqT3NdPEYLiONtMquD5QHXSfMQo8ydetYiwkglDRKZYVQgIWwyAsDpjZjhgMfVbGAcBsYUZ3nF0lQxxticFDyn8kinWCMo2DjY4PQ42JoMrLiMgjQmByNK7oynbSN9P+VaZuLDnxExzLk90x0ilyOuftj8qmbRgUUr00jGQQcaRjIO4rjvP+sQDIx5zj4RkH/EP+eoR11xkfOEOiYAY+zjOQ6dPQNIn4kVlxi7kZPJEdsjJ1Ddo2UYDBc7sveurjbaSjnooLHb7ksUp3/mxsffFdXFGAhdj0QBz7hGDn9FoI7ittLJbSlnVQY2YKo/klh5j07d//wAw4nw1WtWmTUZAFuFOo7tERMgI2BBKgHI6E10NxGFLYrNJGgAaEliBkrmPpnJJxnA33rhsZJrm1EcQ5cbqw57jqjk4aKL62Sp2L6cbHDdKCx204dFdfqsAw+BGR+hrkvuCxysHYOHA0h45JIm05zpLRspK53wdq64YwihR0UAD4AYFVzjHjqOItHBHNcyrsVhUlVOrGGlxpBznYZO2MZxQTfC+FRW0SwwIEjXOFBJ6kkkliSSSSck11lqoEHFpb06TO8frBCGgdMYyCz4kcjuQVUZ3xUlZfJ7AGLSqr75OrL6jjAYmQswOPQ+uc9SFouLpUGWP4dz8PWlvcq4yvt+qhh+hFUvxZbQWhieFtEhdR81VhiRHYLIUiY4jYDJ1LpHlweu2XDjeyZ0L83Vgoy2HkCgYGM5Rd85I5m2OlBYp/DcLM7DmpzCS4jlkjViRuSisFye5ABPrWrhYt7bFvDsCQM5J3CrGoJPoFVAOgwAMYrlg8Juf2t1ekHGVW4dR0P3cFe3RsH0FcvFvB8iqXtZXZwdQjmOvUevllOGRsj7RYZ7DrQW8Urg4HxZLm3jnjOVdQe2x6Mpx0YNkEdiCK7XcAZPSgwW1QMXCqGIwWAGSPQnqa21ijggEbg7g/GsqBSlKBSlKBSlKBSlKBSlKDVcOwBKrqPYZ0539e1VSDg14CcrajOobTSHZtXpCMYDEfl+NwpQQiJeAks1oATn6sr48uMAZHcZ/Oqxx7wMvEZ5RNI0N1HHAY57fXHgF5yMozHVuD3ztsRXoVRLADiAx1e3bP+znXT/7zfmaDybinhfxHZEta3kt2nswdgB6xzg7/wA0tVM438oXHLdwt1LcQyFCF1wxxnSxGoqeWO6DcdMV+oSa84+VLw9HfWs0pQtJDExhIJyCzKw26ZbRn1CgfeIoJD5PuGxXfDLa5uF58skeXeZmlLEMVb65Ix5eg29qsR8KWh/1a39No1X+4VB/I/j+BLPH3G/Pnvn9auLHagq3FOExRzW8UEMSMz62KqFJCYADMBkjLj+rWmw45LDZW+sWkeYI9Kh5ZXYCEfViSIM+2NlzUhZDmXInOd2IQeiRI65/F5jn3qo+C+Fx3kUzKwFwpWJy+iXHLj5JRoQ5MWgodJBXPlbuRQdlzxq9ugigRpCxYYAKyTlQXMZUSEwYXJaMsHIU7jdauXDeDRRIAkUa7YOAPXOM43FYtawW4a4k5alE8876dWlUALO5Hooz8B7VE3/ixmcRWkcjOPNIXgk8kZQkOI3aMyAsAMK2d+hyKD7414Lqga6gAW6twZom6ZMY1aD20sAVwdt/jnju/EFzdgR8PXloy5NzJjPQHEUbA56/XYafQHrTgtlJfM011OJYY5CscUSGKF8BWDsGZmkIJ04Y+V0YY2q4RQqowoAHtQUPg9kiTCGdGjmOAZC2pnP2SzE5JY7BiZBny6lbStXuGEKMKAB6CoDx5ZarJ5BtLFh426EMHAwD79Pjg9qmbe+BgWZyFUoHJYhQoK6jknoBQdVQ3HfEqW/l0tJJ5fo064ZsLn3YghV6sRsNmI4b/wASvIwhs1JZhkSY6qTjWikYCdfpH8u3lEp8tdXAfDCwHmyHmTnJLnJ0lvradW5J6FjucAeVQqKFX8F/J7eWZeUXwXnM0sltyRJErOcnBLg6h0yMZwOtWx+EXDppku2BIwTFDGg/J9Z/WpmlBFw8GdQB86uiAABtB2GO0P8AfWZ4U/8A3m5/9D/6qkaUESeAset1eZ9dUa/osYFSoFfaUClKUClKUClKUClKUClKUCoO2uFPEJgSA6xRKiHYkankkZQfrAlowSO6VOVTvFuLiUW5VGih+kfIDEsE1gb/AFQFw3vkdgchYLu5DAgbqDpxn9o3ZB7fePsR2atMltkiLILYaR29WZTGu3p5mwOwQDtVabhpQ6I5LhUTKqFmkwOWuPKCSFyAdhgDOOg3h76d431Ncz4+j1oZ3VmV42VSMMGwshUkDrk9OlBZfkkP/Qtn2wjD8RM6n9RU7xm48pjXcsNx7E6QP3mIX4Fj2qr+G5ZLVDbW0RnhBeSJVdVZEf6RMux0MGZ2xuGA38wwakJOMNHmaW3vCqDmNpi1FnwRsoY4VV6D8c7ZITNpCFk0jcRRhc+pdtTZ9/Ip/erwi1+TK9uOK3UyCVLU3NxqljmWJnAnclE3znIxuMA9a9h4Vf3NzGZYEihSVmbmTHmOMHQByUIAIVQDqfYg7V32qwWSrE0vmld21SEapJHbU7YUADLMBgAAEqO4yFNg8IMiM8CXMhZhEq3XneMNEAzh5RqRFkHmwSrrqGk5Um6cJ8NQ27l4V0KRhYlwscedOvQgA06iiE+652yc67vxMqJrEcxX77BYE9stOU29wD+NRp8QXMu0KJj1jSWfPwkkEMX9pvgaC1mo+74/DG3LZ8yfxcYaV/6kYLAe5GKhP4Eupv2z7ejyuRj3htxEjfvO/wAa77TwsAuh5G0fxUCi1j/KLzn4FyD6UHBxnj3NU25iVdY3WbMkmM5BW2ty0jdAd2THqKwtuBzT6TLrVVxhp9DFcdOVbJqijI7PIXcelWay4dHCumJI0XqQihcn1OOp9zWye5VBliAOnxPYAdSfYUGjh3Co4ARGDljl3YlndsY1O7bscDG/QbDA2rqkkCjJIA9TtVd47xWcGNIUYNISQPLq0qNydWyDUyDucE50YzXOOJSyQJHbxu5+jLSSOWGdTOfMV837LGSFA1ocY2ATd/xlIw2SuoMEAY6RqOnG52x9In5+u1ddrPrGoY0n6pBzkev41Xo+EYn5k0jzShg6RIAqxtpA1H46Ru2O+AdgJpbNm/aHA/i4yVX8W2Zv0HtQdK3ClioZSw6jIyPiO1bKwiiCjCgAegGB+QrOgUpSgUpSgUpSgUpSgUpSgVrncgZUAn0Jx+uDWylBGSXk+DiEZ/pP+KVXJ+C3DTmc29u7ORnWQGTChNSSKAcaQMoRg4GCN83alBQLjg8hbSII1OTnTb8zt1y8rKd/UDNZScCAGHjuGQ9QsIjySe8dvpBHTrnpvV9pQUvw7xtbaN4pYXiIllxkpGGXmHlkCVkOOWEAABwFAzttJHxS745FtM4PdvKPwKhlP55qw19oKfwnhV4iyIhEcbSPIF8kZXWc6QfpvKPgp+FSdl4a3ka4czGROXpYuVVDu4Gtj9Y4yRpB0rsMVO0oI+14DBGwdY01j/tGGt/94+WP51IUpQKUpQK0XWrA0BdWerfZ9Tgbk+22fUVvpQcFtwtVZ3JLs6hSW64Gonp6ljsAAMDasbeEsoRRyolAAUDDEAYA/wDDGP3v5pqRpQa4IFQaVAA/53PqfetlKUClKUClKUClKUClKUH/2Q=="/>
          <p:cNvSpPr>
            <a:spLocks noChangeAspect="1" noChangeArrowheads="1"/>
          </p:cNvSpPr>
          <p:nvPr/>
        </p:nvSpPr>
        <p:spPr bwMode="auto">
          <a:xfrm>
            <a:off x="76200" y="-936625"/>
            <a:ext cx="2343150" cy="1952625"/>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3" name="Freccia a destra 12"/>
          <p:cNvSpPr/>
          <p:nvPr/>
        </p:nvSpPr>
        <p:spPr>
          <a:xfrm>
            <a:off x="4644008" y="4077072"/>
            <a:ext cx="792088" cy="36004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13"/>
          <p:cNvSpPr txBox="1"/>
          <p:nvPr/>
        </p:nvSpPr>
        <p:spPr>
          <a:xfrm>
            <a:off x="611560" y="1556792"/>
            <a:ext cx="2664296" cy="369332"/>
          </a:xfrm>
          <a:prstGeom prst="rect">
            <a:avLst/>
          </a:prstGeom>
          <a:noFill/>
        </p:spPr>
        <p:txBody>
          <a:bodyPr wrap="square" rtlCol="0">
            <a:spAutoFit/>
          </a:bodyPr>
          <a:lstStyle/>
          <a:p>
            <a:pPr algn="just"/>
            <a:r>
              <a:rPr lang="it-IT" dirty="0" smtClean="0"/>
              <a:t>DISCRIMINAZIONE</a:t>
            </a:r>
          </a:p>
        </p:txBody>
      </p:sp>
      <p:sp>
        <p:nvSpPr>
          <p:cNvPr id="15" name="CasellaDiTesto 14"/>
          <p:cNvSpPr txBox="1"/>
          <p:nvPr/>
        </p:nvSpPr>
        <p:spPr>
          <a:xfrm>
            <a:off x="4283968" y="836712"/>
            <a:ext cx="3888432" cy="523220"/>
          </a:xfrm>
          <a:prstGeom prst="rect">
            <a:avLst/>
          </a:prstGeom>
          <a:noFill/>
        </p:spPr>
        <p:txBody>
          <a:bodyPr wrap="square" rtlCol="0">
            <a:spAutoFit/>
          </a:bodyPr>
          <a:lstStyle/>
          <a:p>
            <a:pPr algn="just"/>
            <a:r>
              <a:rPr lang="it-IT" sz="2800" dirty="0" smtClean="0">
                <a:latin typeface="Forte" pitchFamily="66" charset="0"/>
              </a:rPr>
              <a:t>individuale</a:t>
            </a:r>
          </a:p>
        </p:txBody>
      </p:sp>
      <p:sp>
        <p:nvSpPr>
          <p:cNvPr id="16" name="CasellaDiTesto 15"/>
          <p:cNvSpPr txBox="1"/>
          <p:nvPr/>
        </p:nvSpPr>
        <p:spPr>
          <a:xfrm>
            <a:off x="4355976" y="2276872"/>
            <a:ext cx="3888432" cy="892552"/>
          </a:xfrm>
          <a:prstGeom prst="rect">
            <a:avLst/>
          </a:prstGeom>
          <a:noFill/>
        </p:spPr>
        <p:txBody>
          <a:bodyPr wrap="square" rtlCol="0">
            <a:spAutoFit/>
          </a:bodyPr>
          <a:lstStyle/>
          <a:p>
            <a:pPr algn="just"/>
            <a:r>
              <a:rPr lang="it-IT" sz="2800" dirty="0" smtClean="0">
                <a:latin typeface="Forte" pitchFamily="66" charset="0"/>
              </a:rPr>
              <a:t>strutturale</a:t>
            </a:r>
          </a:p>
          <a:p>
            <a:pPr algn="just"/>
            <a:r>
              <a:rPr lang="it-IT" sz="2400" b="1" dirty="0" smtClean="0">
                <a:solidFill>
                  <a:schemeClr val="accent1">
                    <a:lumMod val="75000"/>
                  </a:schemeClr>
                </a:solidFill>
                <a:effectLst>
                  <a:outerShdw blurRad="38100" dist="38100" dir="2700000" algn="tl">
                    <a:srgbClr val="C0C0C0"/>
                  </a:outerShdw>
                </a:effectLst>
                <a:latin typeface="Tahoma" pitchFamily="34" charset="0"/>
              </a:rPr>
              <a:t>Razzismo istituzionale</a:t>
            </a:r>
          </a:p>
        </p:txBody>
      </p:sp>
      <p:sp>
        <p:nvSpPr>
          <p:cNvPr id="17" name="CasellaDiTesto 16"/>
          <p:cNvSpPr txBox="1"/>
          <p:nvPr/>
        </p:nvSpPr>
        <p:spPr>
          <a:xfrm>
            <a:off x="3779912" y="1268760"/>
            <a:ext cx="3888432" cy="936104"/>
          </a:xfrm>
          <a:prstGeom prst="rect">
            <a:avLst/>
          </a:prstGeom>
          <a:noFill/>
        </p:spPr>
        <p:txBody>
          <a:bodyPr wrap="square" rtlCol="0">
            <a:spAutoFit/>
          </a:bodyPr>
          <a:lstStyle/>
          <a:p>
            <a:pPr algn="just"/>
            <a:r>
              <a:rPr lang="it-IT" dirty="0" smtClean="0"/>
              <a:t>A applica uno stereotipo a B e lo discrimina es. gli nega il lavoro, rifiuta di affittargli un appartamento, ecc.</a:t>
            </a:r>
          </a:p>
        </p:txBody>
      </p:sp>
      <p:cxnSp>
        <p:nvCxnSpPr>
          <p:cNvPr id="18" name="Connettore 1 17"/>
          <p:cNvCxnSpPr>
            <a:endCxn id="15" idx="1"/>
          </p:cNvCxnSpPr>
          <p:nvPr/>
        </p:nvCxnSpPr>
        <p:spPr>
          <a:xfrm flipV="1">
            <a:off x="2339752" y="1098322"/>
            <a:ext cx="1944216" cy="45847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9" name="Connettore 1 18"/>
          <p:cNvCxnSpPr/>
          <p:nvPr/>
        </p:nvCxnSpPr>
        <p:spPr>
          <a:xfrm>
            <a:off x="2411760" y="1916832"/>
            <a:ext cx="1800200" cy="648072"/>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pic>
        <p:nvPicPr>
          <p:cNvPr id="24" name="Picture 16" descr="http://t0.gstatic.com/images?q=tbn:ANd9GcTlHJJF0n2iBQL29s6xdmf3iPxnB8FR0griK5N9xM1JPL-VpeWk"/>
          <p:cNvPicPr>
            <a:picLocks noChangeAspect="1" noChangeArrowheads="1"/>
          </p:cNvPicPr>
          <p:nvPr/>
        </p:nvPicPr>
        <p:blipFill>
          <a:blip r:embed="rId2" cstate="print"/>
          <a:srcRect/>
          <a:stretch>
            <a:fillRect/>
          </a:stretch>
        </p:blipFill>
        <p:spPr bwMode="auto">
          <a:xfrm>
            <a:off x="323528" y="4509120"/>
            <a:ext cx="2200275" cy="1647825"/>
          </a:xfrm>
          <a:prstGeom prst="rect">
            <a:avLst/>
          </a:prstGeom>
          <a:noFill/>
        </p:spPr>
      </p:pic>
      <p:pic>
        <p:nvPicPr>
          <p:cNvPr id="25" name="Picture 14" descr="http://t3.gstatic.com/images?q=tbn:ANd9GcSqc4onWByNf79xjkk81bzZCxW6gMkD6hZRMwP-5CMjRfj2NfQ1"/>
          <p:cNvPicPr>
            <a:picLocks noChangeAspect="1" noChangeArrowheads="1"/>
          </p:cNvPicPr>
          <p:nvPr/>
        </p:nvPicPr>
        <p:blipFill>
          <a:blip r:embed="rId3" cstate="print"/>
          <a:srcRect/>
          <a:stretch>
            <a:fillRect/>
          </a:stretch>
        </p:blipFill>
        <p:spPr bwMode="auto">
          <a:xfrm>
            <a:off x="2555776" y="4509120"/>
            <a:ext cx="2200275" cy="1647825"/>
          </a:xfrm>
          <a:prstGeom prst="rect">
            <a:avLst/>
          </a:prstGeom>
          <a:noFill/>
        </p:spPr>
      </p:pic>
      <p:pic>
        <p:nvPicPr>
          <p:cNvPr id="26" name="Picture 12" descr="http://files.splinder.com/4831116e3d34752a6f4f59f827a3dac9.jpeg"/>
          <p:cNvPicPr>
            <a:picLocks noChangeAspect="1" noChangeArrowheads="1"/>
          </p:cNvPicPr>
          <p:nvPr/>
        </p:nvPicPr>
        <p:blipFill>
          <a:blip r:embed="rId4" cstate="print"/>
          <a:srcRect/>
          <a:stretch>
            <a:fillRect/>
          </a:stretch>
        </p:blipFill>
        <p:spPr bwMode="auto">
          <a:xfrm>
            <a:off x="7164288" y="4509119"/>
            <a:ext cx="1728192" cy="1444769"/>
          </a:xfrm>
          <a:prstGeom prst="rect">
            <a:avLst/>
          </a:prstGeom>
          <a:noFill/>
        </p:spPr>
      </p:pic>
      <p:pic>
        <p:nvPicPr>
          <p:cNvPr id="27" name="Picture 2" descr="http://t2.gstatic.com/images?q=tbn:ANd9GcSgJNZftxl6RMtUsacqugl79KPWrEsjBV90NujBGAG7373azqSx"/>
          <p:cNvPicPr>
            <a:picLocks noChangeAspect="1" noChangeArrowheads="1"/>
          </p:cNvPicPr>
          <p:nvPr/>
        </p:nvPicPr>
        <p:blipFill>
          <a:blip r:embed="rId5" cstate="print"/>
          <a:srcRect/>
          <a:stretch>
            <a:fillRect/>
          </a:stretch>
        </p:blipFill>
        <p:spPr bwMode="auto">
          <a:xfrm>
            <a:off x="4788024" y="4509120"/>
            <a:ext cx="2376264" cy="1657131"/>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71</a:t>
            </a:fld>
            <a:endParaRPr lang="it-IT" dirty="0"/>
          </a:p>
        </p:txBody>
      </p:sp>
      <p:sp>
        <p:nvSpPr>
          <p:cNvPr id="3" name="CasellaDiTesto 2"/>
          <p:cNvSpPr txBox="1"/>
          <p:nvPr/>
        </p:nvSpPr>
        <p:spPr>
          <a:xfrm>
            <a:off x="467544" y="908720"/>
            <a:ext cx="7920880" cy="5078313"/>
          </a:xfrm>
          <a:prstGeom prst="rect">
            <a:avLst/>
          </a:prstGeom>
          <a:solidFill>
            <a:schemeClr val="bg1">
              <a:lumMod val="95000"/>
            </a:schemeClr>
          </a:solidFill>
          <a:ln w="28575">
            <a:solidFill>
              <a:schemeClr val="bg1">
                <a:lumMod val="65000"/>
              </a:schemeClr>
            </a:solidFill>
          </a:ln>
        </p:spPr>
        <p:txBody>
          <a:bodyPr wrap="square" rtlCol="0">
            <a:spAutoFit/>
          </a:bodyPr>
          <a:lstStyle/>
          <a:p>
            <a:pPr lvl="0" algn="just"/>
            <a:r>
              <a:rPr lang="it-IT" sz="2400" b="1" dirty="0" smtClean="0">
                <a:solidFill>
                  <a:schemeClr val="accent1">
                    <a:lumMod val="75000"/>
                  </a:schemeClr>
                </a:solidFill>
                <a:effectLst>
                  <a:outerShdw blurRad="38100" dist="38100" dir="2700000" algn="tl">
                    <a:srgbClr val="C0C0C0"/>
                  </a:outerShdw>
                </a:effectLst>
                <a:latin typeface="Tahoma" pitchFamily="34" charset="0"/>
              </a:rPr>
              <a:t>La perdita di </a:t>
            </a:r>
            <a:r>
              <a:rPr lang="it-IT" sz="2400" b="1" i="1" dirty="0" smtClean="0">
                <a:solidFill>
                  <a:schemeClr val="accent1">
                    <a:lumMod val="75000"/>
                  </a:schemeClr>
                </a:solidFill>
                <a:effectLst>
                  <a:outerShdw blurRad="38100" dist="38100" dir="2700000" algn="tl">
                    <a:srgbClr val="C0C0C0"/>
                  </a:outerShdw>
                </a:effectLst>
                <a:latin typeface="Tahoma" pitchFamily="34" charset="0"/>
              </a:rPr>
              <a:t>status</a:t>
            </a:r>
            <a:r>
              <a:rPr lang="it-IT" sz="2400" b="1" dirty="0" smtClean="0">
                <a:solidFill>
                  <a:schemeClr val="accent1">
                    <a:lumMod val="75000"/>
                  </a:schemeClr>
                </a:solidFill>
                <a:effectLst>
                  <a:outerShdw blurRad="38100" dist="38100" dir="2700000" algn="tl">
                    <a:srgbClr val="C0C0C0"/>
                  </a:outerShdw>
                </a:effectLst>
                <a:latin typeface="Tahoma" pitchFamily="34" charset="0"/>
              </a:rPr>
              <a:t> come fonte di discriminazione</a:t>
            </a:r>
          </a:p>
          <a:p>
            <a:pPr algn="just"/>
            <a:endParaRPr lang="it-IT" sz="2000" dirty="0" smtClean="0"/>
          </a:p>
          <a:p>
            <a:pPr algn="just"/>
            <a:r>
              <a:rPr lang="it-IT" sz="2000" dirty="0" smtClean="0"/>
              <a:t>Non è necessario rivisitare le ragioni connesse all’</a:t>
            </a:r>
            <a:r>
              <a:rPr lang="it-IT" sz="2000" dirty="0" err="1" smtClean="0"/>
              <a:t>etichettamento</a:t>
            </a:r>
            <a:r>
              <a:rPr lang="it-IT" sz="2000" dirty="0" smtClean="0"/>
              <a:t> e alla costruzione delle stereotipo che hanno condotto alla perdita di </a:t>
            </a:r>
            <a:r>
              <a:rPr lang="it-IT" sz="2000" i="1" dirty="0" smtClean="0"/>
              <a:t>status</a:t>
            </a:r>
            <a:r>
              <a:rPr lang="it-IT" sz="2000" dirty="0" smtClean="0"/>
              <a:t>, perché quest’ultimo costituisce autonomamente la base della discriminazione.</a:t>
            </a:r>
          </a:p>
          <a:p>
            <a:pPr algn="just"/>
            <a:r>
              <a:rPr lang="it-IT" sz="2000" dirty="0" smtClean="0"/>
              <a:t>Il ridimensionamento della posizione dell’individuo nella gerarchia dello status produce una serie di effetti negativi “a cascata” che incide sulle opportunità disponibili.</a:t>
            </a:r>
          </a:p>
          <a:p>
            <a:pPr algn="just"/>
            <a:endParaRPr lang="it-IT" sz="2000" dirty="0" smtClean="0"/>
          </a:p>
          <a:p>
            <a:pPr algn="just"/>
            <a:r>
              <a:rPr lang="it-IT" sz="2000" dirty="0" smtClean="0"/>
              <a:t>Nella misura in cui i gruppi stigmatizzati accetteranno la visione dominante della loro diminuzione di </a:t>
            </a:r>
            <a:r>
              <a:rPr lang="it-IT" sz="2000" i="1" dirty="0" smtClean="0"/>
              <a:t>status</a:t>
            </a:r>
            <a:r>
              <a:rPr lang="it-IT" sz="2000" dirty="0" smtClean="0"/>
              <a:t> avranno una minore probabilità di “sfidare” le forme strutturali di discriminazione che ostacolano le opportunità a cui essi aspirano. La discriminazione diretta rinforza la loro aspettativa di essere trattati secondo gli stereotipi e quindi rinforza i processi descritti nel contesto della teoria dell’</a:t>
            </a:r>
            <a:r>
              <a:rPr lang="it-IT" sz="2000" dirty="0" err="1" smtClean="0"/>
              <a:t>etichettamento</a:t>
            </a:r>
            <a:r>
              <a:rPr lang="it-IT" sz="2000" dirty="0" smtClean="0"/>
              <a: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a:xfrm>
            <a:off x="8392247" y="6021288"/>
            <a:ext cx="751753" cy="412997"/>
          </a:xfrm>
        </p:spPr>
        <p:txBody>
          <a:bodyPr/>
          <a:lstStyle/>
          <a:p>
            <a:fld id="{25B1BEC0-A0A9-49AB-8D0A-BE2D34DF3DF6}" type="slidenum">
              <a:rPr lang="it-IT" smtClean="0"/>
              <a:pPr/>
              <a:t>72</a:t>
            </a:fld>
            <a:endParaRPr lang="it-IT" dirty="0"/>
          </a:p>
        </p:txBody>
      </p:sp>
      <p:pic>
        <p:nvPicPr>
          <p:cNvPr id="5122" name="Picture 2" descr="http://i43.tinypic.com/23kycrt.jpg"/>
          <p:cNvPicPr>
            <a:picLocks noChangeAspect="1" noChangeArrowheads="1"/>
          </p:cNvPicPr>
          <p:nvPr/>
        </p:nvPicPr>
        <p:blipFill>
          <a:blip r:embed="rId2" cstate="print"/>
          <a:srcRect/>
          <a:stretch>
            <a:fillRect/>
          </a:stretch>
        </p:blipFill>
        <p:spPr bwMode="auto">
          <a:xfrm>
            <a:off x="6238875" y="1412776"/>
            <a:ext cx="2905125" cy="4305301"/>
          </a:xfrm>
          <a:prstGeom prst="rect">
            <a:avLst/>
          </a:prstGeom>
          <a:noFill/>
        </p:spPr>
      </p:pic>
      <p:sp>
        <p:nvSpPr>
          <p:cNvPr id="6" name="Rettangolo 5"/>
          <p:cNvSpPr/>
          <p:nvPr/>
        </p:nvSpPr>
        <p:spPr>
          <a:xfrm>
            <a:off x="251520" y="1772816"/>
            <a:ext cx="6984776" cy="4524315"/>
          </a:xfrm>
          <a:prstGeom prst="rect">
            <a:avLst/>
          </a:prstGeom>
          <a:solidFill>
            <a:schemeClr val="bg1">
              <a:lumMod val="95000"/>
            </a:schemeClr>
          </a:solidFill>
        </p:spPr>
        <p:txBody>
          <a:bodyPr wrap="square">
            <a:spAutoFit/>
          </a:bodyPr>
          <a:lstStyle/>
          <a:p>
            <a:pPr algn="just"/>
            <a:r>
              <a:rPr lang="en-US" dirty="0" smtClean="0"/>
              <a:t>Drawing on field work and interviews from South India (Kerala), the author analyzes married women's experiences of stigma when they are childless and their everyday resistance practices. As stigma theory predicts, childless women deviate from the "ordinary and natural" life course and are deeply discredited, but contrary to </a:t>
            </a:r>
            <a:r>
              <a:rPr lang="en-US" dirty="0" err="1" smtClean="0"/>
              <a:t>Goffman's</a:t>
            </a:r>
            <a:r>
              <a:rPr lang="en-US" dirty="0" smtClean="0"/>
              <a:t> theory, South Indian women cannot "pass" or selectively disclose the "invisible" attribute, and they make serious attempts to </a:t>
            </a:r>
            <a:r>
              <a:rPr lang="en-US" dirty="0" err="1" smtClean="0"/>
              <a:t>destigmatize</a:t>
            </a:r>
            <a:r>
              <a:rPr lang="en-US" dirty="0" smtClean="0"/>
              <a:t> themselves. Social class and age mediate stigma and resistance processes: Poor village women of childbearing age are devalued in ways affluent and professional women avoid; differently situated women challenge dominant definition sand ideologies of family in distinctive ways. South Indian women are creating spaces for childless marriages within the gendered margins of families and culturally prevalent definitions of womanhood. The findings contribute to rethinking Western assumptions in </a:t>
            </a:r>
            <a:r>
              <a:rPr lang="en-US" dirty="0" err="1" smtClean="0"/>
              <a:t>Goffman's</a:t>
            </a:r>
            <a:r>
              <a:rPr lang="en-US" dirty="0" smtClean="0"/>
              <a:t> theory and suggest new directions for research on power and everyday resistance. </a:t>
            </a:r>
            <a:endParaRPr lang="it-IT" dirty="0" smtClean="0"/>
          </a:p>
        </p:txBody>
      </p:sp>
      <p:pic>
        <p:nvPicPr>
          <p:cNvPr id="97283" name="Picture 3"/>
          <p:cNvPicPr>
            <a:picLocks noChangeAspect="1" noChangeArrowheads="1"/>
          </p:cNvPicPr>
          <p:nvPr/>
        </p:nvPicPr>
        <p:blipFill>
          <a:blip r:embed="rId3" cstate="print"/>
          <a:srcRect/>
          <a:stretch>
            <a:fillRect/>
          </a:stretch>
        </p:blipFill>
        <p:spPr bwMode="auto">
          <a:xfrm>
            <a:off x="251519" y="836711"/>
            <a:ext cx="6984777" cy="763285"/>
          </a:xfrm>
          <a:prstGeom prst="rect">
            <a:avLst/>
          </a:prstGeom>
          <a:noFill/>
          <a:ln w="9525">
            <a:no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73</a:t>
            </a:fld>
            <a:endParaRPr lang="it-IT" dirty="0"/>
          </a:p>
        </p:txBody>
      </p:sp>
      <p:sp>
        <p:nvSpPr>
          <p:cNvPr id="3" name="Rettangolo 2"/>
          <p:cNvSpPr/>
          <p:nvPr/>
        </p:nvSpPr>
        <p:spPr>
          <a:xfrm>
            <a:off x="323528" y="980728"/>
            <a:ext cx="5112568" cy="5016758"/>
          </a:xfrm>
          <a:prstGeom prst="rect">
            <a:avLst/>
          </a:prstGeom>
        </p:spPr>
        <p:txBody>
          <a:bodyPr wrap="square">
            <a:spAutoFit/>
          </a:bodyPr>
          <a:lstStyle/>
          <a:p>
            <a:pPr algn="just"/>
            <a:r>
              <a:rPr lang="en-US" sz="2400" dirty="0" smtClean="0"/>
              <a:t>Recent research has done on the economics of prostitution </a:t>
            </a:r>
            <a:r>
              <a:rPr lang="en-US" sz="2400" dirty="0" err="1" smtClean="0"/>
              <a:t>focussing</a:t>
            </a:r>
            <a:r>
              <a:rPr lang="en-US" sz="2400" dirty="0" smtClean="0"/>
              <a:t> on the role of </a:t>
            </a:r>
            <a:r>
              <a:rPr lang="en-US" sz="2800" dirty="0" smtClean="0">
                <a:latin typeface="Forte" pitchFamily="66" charset="0"/>
              </a:rPr>
              <a:t>stigma</a:t>
            </a:r>
            <a:r>
              <a:rPr lang="en-US" sz="2400" dirty="0" smtClean="0"/>
              <a:t> in shaping the interaction between demand and supply and the resulting sub-markets in which this activity is typically </a:t>
            </a:r>
            <a:r>
              <a:rPr lang="en-US" sz="2400" dirty="0" err="1" smtClean="0"/>
              <a:t>organised</a:t>
            </a:r>
            <a:r>
              <a:rPr lang="en-US" sz="2400" dirty="0" smtClean="0"/>
              <a:t>.</a:t>
            </a:r>
          </a:p>
          <a:p>
            <a:pPr algn="just"/>
            <a:r>
              <a:rPr lang="en-US" sz="2400" dirty="0" smtClean="0"/>
              <a:t>We extend the framework to consider the role of reputation and </a:t>
            </a:r>
            <a:r>
              <a:rPr lang="en-US" sz="2800" dirty="0" smtClean="0">
                <a:latin typeface="Forte" pitchFamily="66" charset="0"/>
              </a:rPr>
              <a:t>stigma </a:t>
            </a:r>
            <a:r>
              <a:rPr lang="en-US" sz="2400" dirty="0" smtClean="0"/>
              <a:t>in determining policy decisions regarding the regulation of prostitution and show how sub-optimal outcomes (from the point of view of the welfare of sex workers) may </a:t>
            </a:r>
            <a:r>
              <a:rPr lang="it-IT" sz="2400" dirty="0" err="1" smtClean="0"/>
              <a:t>prevail</a:t>
            </a:r>
            <a:r>
              <a:rPr lang="it-IT" sz="2400" dirty="0" smtClean="0"/>
              <a:t>.</a:t>
            </a:r>
            <a:endParaRPr lang="it-IT" sz="2400" dirty="0"/>
          </a:p>
        </p:txBody>
      </p:sp>
      <p:sp>
        <p:nvSpPr>
          <p:cNvPr id="6" name="Rettangolo 5"/>
          <p:cNvSpPr/>
          <p:nvPr/>
        </p:nvSpPr>
        <p:spPr>
          <a:xfrm>
            <a:off x="5724128" y="836712"/>
            <a:ext cx="3419872" cy="1477328"/>
          </a:xfrm>
          <a:prstGeom prst="rect">
            <a:avLst/>
          </a:prstGeom>
        </p:spPr>
        <p:txBody>
          <a:bodyPr wrap="square">
            <a:spAutoFit/>
          </a:bodyPr>
          <a:lstStyle/>
          <a:p>
            <a:r>
              <a:rPr lang="en-US" dirty="0" smtClean="0"/>
              <a:t>Simulating the impact of regulation changes on the market for prostitution services </a:t>
            </a:r>
          </a:p>
          <a:p>
            <a:endParaRPr lang="en-US" dirty="0" smtClean="0"/>
          </a:p>
          <a:p>
            <a:r>
              <a:rPr lang="it-IT" dirty="0" smtClean="0"/>
              <a:t>Marina Della Giusta</a:t>
            </a:r>
            <a:endParaRPr lang="it-IT" dirty="0"/>
          </a:p>
        </p:txBody>
      </p:sp>
      <p:sp>
        <p:nvSpPr>
          <p:cNvPr id="7" name="Rettangolo 6"/>
          <p:cNvSpPr/>
          <p:nvPr/>
        </p:nvSpPr>
        <p:spPr>
          <a:xfrm>
            <a:off x="5796136" y="2492896"/>
            <a:ext cx="3029740" cy="369332"/>
          </a:xfrm>
          <a:prstGeom prst="rect">
            <a:avLst/>
          </a:prstGeom>
        </p:spPr>
        <p:txBody>
          <a:bodyPr wrap="none">
            <a:spAutoFit/>
          </a:bodyPr>
          <a:lstStyle/>
          <a:p>
            <a:r>
              <a:rPr lang="en-US" dirty="0" err="1" smtClean="0"/>
              <a:t>Eur</a:t>
            </a:r>
            <a:r>
              <a:rPr lang="en-US" dirty="0" smtClean="0"/>
              <a:t> J Law Econ (2010) 29:1–14</a:t>
            </a:r>
            <a:endParaRPr lang="it-IT" dirty="0"/>
          </a:p>
        </p:txBody>
      </p:sp>
      <p:pic>
        <p:nvPicPr>
          <p:cNvPr id="107522" name="Picture 2" descr="http://t3.gstatic.com/images?q=tbn:ANd9GcQO6mWs5P1Efv5DWc0IiaV7uqMQ1g3zvXbK1CDw5OCfcBTzucSPSw"/>
          <p:cNvPicPr>
            <a:picLocks noChangeAspect="1" noChangeArrowheads="1"/>
          </p:cNvPicPr>
          <p:nvPr/>
        </p:nvPicPr>
        <p:blipFill>
          <a:blip r:embed="rId2" cstate="print"/>
          <a:srcRect/>
          <a:stretch>
            <a:fillRect/>
          </a:stretch>
        </p:blipFill>
        <p:spPr bwMode="auto">
          <a:xfrm>
            <a:off x="5868144" y="2924944"/>
            <a:ext cx="2216496" cy="2880320"/>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74</a:t>
            </a:fld>
            <a:endParaRPr lang="it-IT" dirty="0"/>
          </a:p>
        </p:txBody>
      </p:sp>
      <p:sp>
        <p:nvSpPr>
          <p:cNvPr id="3" name="CasellaDiTesto 2"/>
          <p:cNvSpPr txBox="1"/>
          <p:nvPr/>
        </p:nvSpPr>
        <p:spPr>
          <a:xfrm>
            <a:off x="539552" y="2348880"/>
            <a:ext cx="7632848" cy="3539430"/>
          </a:xfrm>
          <a:prstGeom prst="rect">
            <a:avLst/>
          </a:prstGeom>
          <a:solidFill>
            <a:schemeClr val="bg1">
              <a:lumMod val="95000"/>
            </a:schemeClr>
          </a:solidFill>
          <a:ln w="28575">
            <a:solidFill>
              <a:schemeClr val="bg1">
                <a:lumMod val="65000"/>
              </a:schemeClr>
            </a:solidFill>
          </a:ln>
        </p:spPr>
        <p:txBody>
          <a:bodyPr wrap="square" rtlCol="0">
            <a:spAutoFit/>
          </a:bodyPr>
          <a:lstStyle/>
          <a:p>
            <a:pPr algn="just"/>
            <a:r>
              <a:rPr lang="it-IT" sz="2000" dirty="0" smtClean="0"/>
              <a:t>La convalida di uno </a:t>
            </a:r>
            <a:r>
              <a:rPr lang="it-IT" sz="2000" i="1" dirty="0" smtClean="0"/>
              <a:t>status</a:t>
            </a:r>
            <a:r>
              <a:rPr lang="it-IT" sz="2000" dirty="0" smtClean="0"/>
              <a:t> permanente genera il diritto all’assistenza</a:t>
            </a:r>
          </a:p>
          <a:p>
            <a:pPr algn="just"/>
            <a:endParaRPr lang="it-IT" sz="2000" dirty="0" smtClean="0"/>
          </a:p>
          <a:p>
            <a:pPr algn="just"/>
            <a:r>
              <a:rPr lang="it-IT" sz="2000" dirty="0" smtClean="0"/>
              <a:t>La combinazione di riprovazione e giustificazione da luogo alla c.d. </a:t>
            </a:r>
            <a:r>
              <a:rPr lang="it-IT" sz="2400" dirty="0" smtClean="0">
                <a:latin typeface="Forte" pitchFamily="66" charset="0"/>
              </a:rPr>
              <a:t>ideologia della doppia morale</a:t>
            </a:r>
            <a:r>
              <a:rPr lang="it-IT" sz="2000" dirty="0" smtClean="0"/>
              <a:t>: </a:t>
            </a:r>
          </a:p>
          <a:p>
            <a:pPr algn="just"/>
            <a:r>
              <a:rPr lang="it-IT" sz="2000" dirty="0" smtClean="0"/>
              <a:t>Il rifiuto combinato con gli interventi riabilitativi finalizzati al reinserimento sociale attenua le reazioni pubbliche nei confronti di </a:t>
            </a:r>
          </a:p>
          <a:p>
            <a:pPr marL="987425" algn="just">
              <a:buBlip>
                <a:blip r:embed="rId2"/>
              </a:buBlip>
            </a:pPr>
            <a:r>
              <a:rPr lang="it-IT" sz="2000" dirty="0" smtClean="0"/>
              <a:t>	alcoolisti</a:t>
            </a:r>
          </a:p>
          <a:p>
            <a:pPr marL="987425" algn="just">
              <a:buBlip>
                <a:blip r:embed="rId2"/>
              </a:buBlip>
            </a:pPr>
            <a:r>
              <a:rPr lang="it-IT" sz="2000" dirty="0" smtClean="0"/>
              <a:t>	tossicodipendenti</a:t>
            </a:r>
          </a:p>
          <a:p>
            <a:pPr marL="987425" algn="just">
              <a:buBlip>
                <a:blip r:embed="rId2"/>
              </a:buBlip>
            </a:pPr>
            <a:r>
              <a:rPr lang="it-IT" sz="2000" dirty="0" smtClean="0"/>
              <a:t>	criminali</a:t>
            </a:r>
          </a:p>
          <a:p>
            <a:pPr marL="987425" algn="just">
              <a:buBlip>
                <a:blip r:embed="rId2"/>
              </a:buBlip>
            </a:pPr>
            <a:r>
              <a:rPr lang="it-IT" sz="2000" dirty="0" smtClean="0"/>
              <a:t>	handicappati</a:t>
            </a:r>
          </a:p>
          <a:p>
            <a:pPr marL="987425" algn="just">
              <a:buBlip>
                <a:blip r:embed="rId2"/>
              </a:buBlip>
            </a:pPr>
            <a:r>
              <a:rPr lang="it-IT" sz="2000" dirty="0" smtClean="0"/>
              <a:t>	indigenti</a:t>
            </a:r>
          </a:p>
        </p:txBody>
      </p:sp>
      <p:sp>
        <p:nvSpPr>
          <p:cNvPr id="4" name="CasellaDiTesto 3"/>
          <p:cNvSpPr txBox="1"/>
          <p:nvPr/>
        </p:nvSpPr>
        <p:spPr>
          <a:xfrm>
            <a:off x="467544" y="980728"/>
            <a:ext cx="7704856" cy="1107996"/>
          </a:xfrm>
          <a:prstGeom prst="rect">
            <a:avLst/>
          </a:prstGeom>
          <a:solidFill>
            <a:srgbClr val="00B050"/>
          </a:solidFill>
        </p:spPr>
        <p:txBody>
          <a:bodyPr wrap="square" rtlCol="0">
            <a:spAutoFit/>
          </a:bodyPr>
          <a:lstStyle/>
          <a:p>
            <a:pPr algn="just"/>
            <a:r>
              <a:rPr lang="it-IT" sz="2400" b="1" dirty="0" smtClean="0"/>
              <a:t>Come lo stigma associato alle misure di </a:t>
            </a:r>
            <a:r>
              <a:rPr lang="it-IT" sz="2400" b="1" i="1" dirty="0" smtClean="0"/>
              <a:t>welfare</a:t>
            </a:r>
            <a:r>
              <a:rPr lang="it-IT" sz="2400" b="1" dirty="0" smtClean="0"/>
              <a:t> conduce a perpetuare l’uso del </a:t>
            </a:r>
            <a:r>
              <a:rPr lang="it-IT" sz="2400" b="1" i="1" dirty="0" smtClean="0"/>
              <a:t>welfare</a:t>
            </a:r>
            <a:r>
              <a:rPr lang="it-IT" sz="2400" b="1" dirty="0" smtClean="0"/>
              <a:t> </a:t>
            </a:r>
            <a:r>
              <a:rPr lang="it-IT" dirty="0" smtClean="0"/>
              <a:t>(R.M. </a:t>
            </a:r>
            <a:r>
              <a:rPr lang="it-IT" dirty="0" err="1" smtClean="0"/>
              <a:t>Page</a:t>
            </a:r>
            <a:r>
              <a:rPr lang="it-IT" dirty="0" smtClean="0"/>
              <a:t>, </a:t>
            </a:r>
            <a:r>
              <a:rPr lang="it-IT" i="1" dirty="0" smtClean="0"/>
              <a:t>Stigma</a:t>
            </a:r>
            <a:r>
              <a:rPr lang="it-IT" dirty="0" smtClean="0"/>
              <a:t>, London, </a:t>
            </a:r>
            <a:r>
              <a:rPr lang="it-IT" dirty="0" err="1" smtClean="0"/>
              <a:t>Routledge</a:t>
            </a:r>
            <a:r>
              <a:rPr lang="it-IT" dirty="0" smtClean="0"/>
              <a:t> &amp; Keegan Paul, 1984)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75</a:t>
            </a:fld>
            <a:endParaRPr lang="it-IT" dirty="0"/>
          </a:p>
        </p:txBody>
      </p:sp>
      <p:sp>
        <p:nvSpPr>
          <p:cNvPr id="3" name="Rectangle 4" descr="Marmo bianco"/>
          <p:cNvSpPr txBox="1">
            <a:spLocks noChangeArrowheads="1"/>
          </p:cNvSpPr>
          <p:nvPr/>
        </p:nvSpPr>
        <p:spPr>
          <a:xfrm>
            <a:off x="683568" y="836712"/>
            <a:ext cx="7772400" cy="762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000" b="1" i="0" u="none" strike="noStrike" kern="1200" cap="none" spc="0" normalizeH="0" baseline="0" noProof="0" dirty="0" smtClean="0">
                <a:ln>
                  <a:noFill/>
                </a:ln>
                <a:solidFill>
                  <a:schemeClr val="accent1">
                    <a:lumMod val="75000"/>
                  </a:schemeClr>
                </a:solidFill>
                <a:effectLst>
                  <a:outerShdw blurRad="38100" dist="38100" dir="2700000" algn="tl">
                    <a:srgbClr val="C0C0C0"/>
                  </a:outerShdw>
                </a:effectLst>
                <a:uLnTx/>
                <a:uFillTx/>
                <a:latin typeface="Tahoma" pitchFamily="34" charset="0"/>
                <a:ea typeface="+mn-ea"/>
                <a:cs typeface="+mn-cs"/>
              </a:rPr>
              <a:t>Stigmatizzazione</a:t>
            </a:r>
          </a:p>
        </p:txBody>
      </p:sp>
      <p:sp>
        <p:nvSpPr>
          <p:cNvPr id="5" name="CasellaDiTesto 4"/>
          <p:cNvSpPr txBox="1"/>
          <p:nvPr/>
        </p:nvSpPr>
        <p:spPr>
          <a:xfrm>
            <a:off x="2987824" y="1700808"/>
            <a:ext cx="5112568" cy="646331"/>
          </a:xfrm>
          <a:prstGeom prst="rect">
            <a:avLst/>
          </a:prstGeom>
          <a:solidFill>
            <a:schemeClr val="bg1">
              <a:lumMod val="95000"/>
            </a:schemeClr>
          </a:solidFill>
          <a:ln w="28575">
            <a:solidFill>
              <a:schemeClr val="bg1">
                <a:lumMod val="65000"/>
              </a:schemeClr>
            </a:solidFill>
          </a:ln>
        </p:spPr>
        <p:txBody>
          <a:bodyPr wrap="square" rtlCol="0">
            <a:spAutoFit/>
          </a:bodyPr>
          <a:lstStyle/>
          <a:p>
            <a:r>
              <a:rPr lang="it-IT" dirty="0" smtClean="0"/>
              <a:t>Processi che creano, mantengono o intensificano lo stigma (Mead, </a:t>
            </a:r>
            <a:r>
              <a:rPr lang="it-IT" dirty="0" err="1" smtClean="0"/>
              <a:t>Pound</a:t>
            </a:r>
            <a:r>
              <a:rPr lang="it-IT" dirty="0" smtClean="0"/>
              <a:t>, ecc.)</a:t>
            </a:r>
          </a:p>
        </p:txBody>
      </p:sp>
      <p:sp>
        <p:nvSpPr>
          <p:cNvPr id="6" name="CasellaDiTesto 5"/>
          <p:cNvSpPr txBox="1"/>
          <p:nvPr/>
        </p:nvSpPr>
        <p:spPr>
          <a:xfrm>
            <a:off x="2987824" y="2420888"/>
            <a:ext cx="5112568" cy="2446824"/>
          </a:xfrm>
          <a:prstGeom prst="rect">
            <a:avLst/>
          </a:prstGeom>
          <a:noFill/>
        </p:spPr>
        <p:txBody>
          <a:bodyPr wrap="square" rtlCol="0">
            <a:spAutoFit/>
          </a:bodyPr>
          <a:lstStyle/>
          <a:p>
            <a:pPr algn="just"/>
            <a:r>
              <a:rPr lang="it-IT" dirty="0" smtClean="0"/>
              <a:t>La </a:t>
            </a:r>
            <a:r>
              <a:rPr lang="it-IT" dirty="0" smtClean="0">
                <a:latin typeface="Forte" pitchFamily="66" charset="0"/>
              </a:rPr>
              <a:t>coerente applicazione delle sanzioni </a:t>
            </a:r>
            <a:r>
              <a:rPr lang="it-IT" dirty="0" smtClean="0"/>
              <a:t>(Mead)</a:t>
            </a:r>
          </a:p>
          <a:p>
            <a:pPr algn="just"/>
            <a:endParaRPr lang="it-IT" sz="900" dirty="0" smtClean="0"/>
          </a:p>
          <a:p>
            <a:pPr algn="just"/>
            <a:r>
              <a:rPr lang="it-IT" dirty="0" smtClean="0"/>
              <a:t>Un atteggiamento fermo nei confronti dei cosiddetti “avanzi di galera” genera un antagonismo reattivo, ostilità e intransigenza e favorisce le recidive</a:t>
            </a:r>
          </a:p>
          <a:p>
            <a:pPr algn="just"/>
            <a:r>
              <a:rPr lang="it-IT" dirty="0" smtClean="0"/>
              <a:t>A tale atteggiamento si contrappone un modello di giustizia individualizzata (es. Tribunale per i minorenni, anche se </a:t>
            </a:r>
            <a:r>
              <a:rPr lang="it-IT" dirty="0" err="1" smtClean="0"/>
              <a:t>Matza</a:t>
            </a:r>
            <a:r>
              <a:rPr lang="it-IT" dirty="0" smtClean="0"/>
              <a:t> ritiene che tale modello comporti l’incoerenza delle sanzioni)</a:t>
            </a:r>
          </a:p>
        </p:txBody>
      </p:sp>
      <p:sp>
        <p:nvSpPr>
          <p:cNvPr id="7" name="CasellaDiTesto 6"/>
          <p:cNvSpPr txBox="1"/>
          <p:nvPr/>
        </p:nvSpPr>
        <p:spPr>
          <a:xfrm>
            <a:off x="323528" y="4941168"/>
            <a:ext cx="7632848" cy="1338828"/>
          </a:xfrm>
          <a:prstGeom prst="rect">
            <a:avLst/>
          </a:prstGeom>
          <a:noFill/>
        </p:spPr>
        <p:txBody>
          <a:bodyPr wrap="square" rtlCol="0">
            <a:spAutoFit/>
          </a:bodyPr>
          <a:lstStyle/>
          <a:p>
            <a:pPr algn="just"/>
            <a:r>
              <a:rPr lang="it-IT" dirty="0" smtClean="0"/>
              <a:t>La </a:t>
            </a:r>
            <a:r>
              <a:rPr lang="it-IT" dirty="0" smtClean="0">
                <a:latin typeface="Forte" pitchFamily="66" charset="0"/>
              </a:rPr>
              <a:t>incoerente applicazione delle sanzioni </a:t>
            </a:r>
            <a:r>
              <a:rPr lang="it-IT" dirty="0" smtClean="0"/>
              <a:t>(</a:t>
            </a:r>
            <a:r>
              <a:rPr lang="it-IT" dirty="0" err="1" smtClean="0"/>
              <a:t>Pound</a:t>
            </a:r>
            <a:r>
              <a:rPr lang="it-IT" dirty="0" smtClean="0"/>
              <a:t>) indagini sulla criminalità nelle città americane negli anni ‘20</a:t>
            </a:r>
          </a:p>
          <a:p>
            <a:pPr algn="just"/>
            <a:endParaRPr lang="it-IT" sz="900" dirty="0" smtClean="0"/>
          </a:p>
          <a:p>
            <a:pPr algn="just"/>
            <a:r>
              <a:rPr lang="it-IT" dirty="0" smtClean="0"/>
              <a:t>Genera senso di ingiustizia, confusione di giurisdizioni e di procedure ed è il fattore principale che determina l’avviamento alla carriera deviante</a:t>
            </a:r>
          </a:p>
        </p:txBody>
      </p:sp>
      <p:sp>
        <p:nvSpPr>
          <p:cNvPr id="8" name="CasellaDiTesto 7"/>
          <p:cNvSpPr txBox="1"/>
          <p:nvPr/>
        </p:nvSpPr>
        <p:spPr>
          <a:xfrm>
            <a:off x="179512" y="2636912"/>
            <a:ext cx="2664296" cy="2031325"/>
          </a:xfrm>
          <a:prstGeom prst="rect">
            <a:avLst/>
          </a:prstGeom>
          <a:noFill/>
        </p:spPr>
        <p:txBody>
          <a:bodyPr wrap="square" rtlCol="0">
            <a:spAutoFit/>
          </a:bodyPr>
          <a:lstStyle/>
          <a:p>
            <a:r>
              <a:rPr lang="it-IT" dirty="0" smtClean="0"/>
              <a:t>Le pene che non assicurano il reinserimento sociale del condannato generano ostilità e quindi assicurano il mantenimento di una “classe criminale”</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25B1BEC0-A0A9-49AB-8D0A-BE2D34DF3DF6}" type="slidenum">
              <a:rPr lang="it-IT" smtClean="0"/>
              <a:pPr/>
              <a:t>76</a:t>
            </a:fld>
            <a:endParaRPr lang="it-IT" dirty="0"/>
          </a:p>
        </p:txBody>
      </p:sp>
      <p:sp>
        <p:nvSpPr>
          <p:cNvPr id="3" name="CasellaDiTesto 2"/>
          <p:cNvSpPr txBox="1"/>
          <p:nvPr/>
        </p:nvSpPr>
        <p:spPr>
          <a:xfrm>
            <a:off x="827584" y="1628800"/>
            <a:ext cx="7488832" cy="3170099"/>
          </a:xfrm>
          <a:prstGeom prst="rect">
            <a:avLst/>
          </a:prstGeom>
          <a:noFill/>
        </p:spPr>
        <p:txBody>
          <a:bodyPr wrap="square" rtlCol="0">
            <a:spAutoFit/>
          </a:bodyPr>
          <a:lstStyle/>
          <a:p>
            <a:pPr algn="just"/>
            <a:r>
              <a:rPr lang="it-IT" sz="4000" dirty="0" smtClean="0"/>
              <a:t>Gli elementi </a:t>
            </a:r>
            <a:r>
              <a:rPr lang="it-IT" sz="4000" b="1" dirty="0" smtClean="0">
                <a:effectLst>
                  <a:outerShdw blurRad="38100" dist="38100" dir="2700000" algn="tl">
                    <a:srgbClr val="000000">
                      <a:alpha val="43137"/>
                    </a:srgbClr>
                  </a:outerShdw>
                </a:effectLst>
              </a:rPr>
              <a:t>motivazionali</a:t>
            </a:r>
            <a:r>
              <a:rPr lang="it-IT" sz="4000" dirty="0" smtClean="0"/>
              <a:t> che inducono un individuo a compiere atti devianti non sono sempre congruenti con i </a:t>
            </a:r>
            <a:r>
              <a:rPr lang="it-IT" sz="4000" b="1" dirty="0" smtClean="0">
                <a:effectLst>
                  <a:outerShdw blurRad="38100" dist="38100" dir="2700000" algn="tl">
                    <a:srgbClr val="000000">
                      <a:alpha val="43137"/>
                    </a:srgbClr>
                  </a:outerShdw>
                </a:effectLst>
              </a:rPr>
              <a:t>comportamenti</a:t>
            </a:r>
            <a:r>
              <a:rPr lang="it-IT" sz="4000" dirty="0" smtClean="0"/>
              <a:t> </a:t>
            </a:r>
            <a:r>
              <a:rPr lang="it-IT" sz="4000" b="1" dirty="0" smtClean="0">
                <a:effectLst>
                  <a:outerShdw blurRad="38100" dist="38100" dir="2700000" algn="tl">
                    <a:srgbClr val="000000">
                      <a:alpha val="43137"/>
                    </a:srgbClr>
                  </a:outerShdw>
                </a:effectLst>
              </a:rPr>
              <a:t>manifesti</a:t>
            </a:r>
          </a:p>
        </p:txBody>
      </p:sp>
      <p:sp>
        <p:nvSpPr>
          <p:cNvPr id="5" name="Freccia a destra 4"/>
          <p:cNvSpPr/>
          <p:nvPr/>
        </p:nvSpPr>
        <p:spPr>
          <a:xfrm>
            <a:off x="5076056" y="4941168"/>
            <a:ext cx="2520280" cy="1080120"/>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egnaposto numero diapositiva 5"/>
          <p:cNvSpPr>
            <a:spLocks noGrp="1"/>
          </p:cNvSpPr>
          <p:nvPr>
            <p:ph type="sldNum" sz="quarter" idx="12"/>
          </p:nvPr>
        </p:nvSpPr>
        <p:spPr/>
        <p:txBody>
          <a:bodyPr/>
          <a:lstStyle/>
          <a:p>
            <a:fld id="{5D78EAC8-6501-43FA-B6D2-9A3C3A7F2667}" type="slidenum">
              <a:rPr lang="it-IT"/>
              <a:pPr/>
              <a:t>77</a:t>
            </a:fld>
            <a:endParaRPr lang="it-IT"/>
          </a:p>
        </p:txBody>
      </p:sp>
      <p:sp>
        <p:nvSpPr>
          <p:cNvPr id="17412" name="Rectangle 4" descr="Marmo bianco"/>
          <p:cNvSpPr>
            <a:spLocks noGrp="1" noChangeArrowheads="1"/>
          </p:cNvSpPr>
          <p:nvPr>
            <p:ph type="title" idx="4294967295"/>
          </p:nvPr>
        </p:nvSpPr>
        <p:spPr>
          <a:xfrm>
            <a:off x="611560" y="620688"/>
            <a:ext cx="7772400" cy="762000"/>
          </a:xfrm>
        </p:spPr>
        <p:txBody>
          <a:bodyPr>
            <a:normAutofit/>
          </a:bodyPr>
          <a:lstStyle/>
          <a:p>
            <a:r>
              <a:rPr lang="it-IT" sz="4000" b="1" dirty="0" err="1" smtClean="0">
                <a:solidFill>
                  <a:schemeClr val="accent1">
                    <a:lumMod val="75000"/>
                  </a:schemeClr>
                </a:solidFill>
                <a:effectLst>
                  <a:outerShdw blurRad="38100" dist="38100" dir="2700000" algn="tl">
                    <a:srgbClr val="C0C0C0"/>
                  </a:outerShdw>
                </a:effectLst>
                <a:latin typeface="Tahoma" pitchFamily="34" charset="0"/>
                <a:ea typeface="+mn-ea"/>
                <a:cs typeface="+mn-cs"/>
              </a:rPr>
              <a:t>Blacke</a:t>
            </a:r>
            <a:r>
              <a:rPr lang="it-IT" sz="4000" b="1" dirty="0" smtClean="0">
                <a:solidFill>
                  <a:schemeClr val="accent1">
                    <a:lumMod val="75000"/>
                  </a:schemeClr>
                </a:solidFill>
                <a:effectLst>
                  <a:outerShdw blurRad="38100" dist="38100" dir="2700000" algn="tl">
                    <a:srgbClr val="C0C0C0"/>
                  </a:outerShdw>
                </a:effectLst>
                <a:latin typeface="Tahoma" pitchFamily="34" charset="0"/>
                <a:ea typeface="+mn-ea"/>
                <a:cs typeface="+mn-cs"/>
              </a:rPr>
              <a:t> e Davis (1964)</a:t>
            </a:r>
          </a:p>
        </p:txBody>
      </p:sp>
      <p:graphicFrame>
        <p:nvGraphicFramePr>
          <p:cNvPr id="17487" name="Group 79"/>
          <p:cNvGraphicFramePr>
            <a:graphicFrameLocks noGrp="1"/>
          </p:cNvGraphicFramePr>
          <p:nvPr>
            <p:ph idx="4294967295"/>
          </p:nvPr>
        </p:nvGraphicFramePr>
        <p:xfrm>
          <a:off x="395536" y="1772816"/>
          <a:ext cx="8062912" cy="4872053"/>
        </p:xfrm>
        <a:graphic>
          <a:graphicData uri="http://schemas.openxmlformats.org/drawingml/2006/table">
            <a:tbl>
              <a:tblPr/>
              <a:tblGrid>
                <a:gridCol w="2259012"/>
                <a:gridCol w="3116263"/>
                <a:gridCol w="2687637"/>
              </a:tblGrid>
              <a:tr h="626443">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2000" b="1" i="0" u="none" strike="noStrike" cap="none" normalizeH="0" baseline="0" dirty="0" smtClean="0">
                        <a:ln>
                          <a:noFill/>
                        </a:ln>
                        <a:solidFill>
                          <a:schemeClr val="tx1"/>
                        </a:solidFill>
                        <a:effectLst>
                          <a:outerShdw blurRad="38100" dist="38100" dir="2700000" algn="tl">
                            <a:srgbClr val="C0C0C0"/>
                          </a:outerShdw>
                        </a:effectLst>
                        <a:latin typeface="+mn-lt"/>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rgbClr val="000099"/>
                          </a:solidFill>
                          <a:effectLst>
                            <a:outerShdw blurRad="38100" dist="38100" dir="2700000" algn="tl">
                              <a:srgbClr val="C0C0C0"/>
                            </a:outerShdw>
                          </a:effectLst>
                          <a:latin typeface="+mn-lt"/>
                        </a:rPr>
                        <a:t>Desideri o motivi</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2000" b="1" i="0" u="none" strike="noStrike" cap="none" normalizeH="0" baseline="0" dirty="0" smtClean="0">
                        <a:ln>
                          <a:noFill/>
                        </a:ln>
                        <a:solidFill>
                          <a:schemeClr val="tx1"/>
                        </a:solidFill>
                        <a:effectLst>
                          <a:outerShdw blurRad="38100" dist="38100" dir="2700000" algn="tl">
                            <a:srgbClr val="C0C0C0"/>
                          </a:outerShdw>
                        </a:effectLst>
                        <a:latin typeface="+mn-lt"/>
                      </a:endParaRPr>
                    </a:p>
                  </a:txBody>
                  <a:tcPr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smtClean="0">
                          <a:ln>
                            <a:noFill/>
                          </a:ln>
                          <a:solidFill>
                            <a:srgbClr val="FF0000"/>
                          </a:solidFill>
                          <a:effectLst>
                            <a:outerShdw blurRad="38100" dist="38100" dir="2700000" algn="tl">
                              <a:srgbClr val="C0C0C0"/>
                            </a:outerShdw>
                          </a:effectLst>
                          <a:latin typeface="+mn-lt"/>
                        </a:rPr>
                        <a:t>Comportamento</a:t>
                      </a:r>
                    </a:p>
                  </a:txBody>
                  <a:tcPr anchor="ctr" anchorCtr="1"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it-IT"/>
                    </a:p>
                  </a:txBody>
                  <a:tcPr/>
                </a:tc>
              </a:tr>
              <a:tr h="527050">
                <a:tc vMerge="1">
                  <a:txBody>
                    <a:bodyPr/>
                    <a:lstStyle/>
                    <a:p>
                      <a:endParaRPr lang="it-IT"/>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smtClean="0">
                          <a:ln>
                            <a:noFill/>
                          </a:ln>
                          <a:solidFill>
                            <a:srgbClr val="FF0000"/>
                          </a:solidFill>
                          <a:effectLst/>
                          <a:latin typeface="+mn-lt"/>
                        </a:rPr>
                        <a:t>Conformistico</a:t>
                      </a:r>
                    </a:p>
                  </a:txBody>
                  <a:tcPr horzOverflow="overflow">
                    <a:lnL>
                      <a:noFill/>
                    </a:lnL>
                    <a:lnR>
                      <a:noFill/>
                    </a:lnR>
                    <a:lnT w="12700" cap="flat" cmpd="sng" algn="ctr">
                      <a:solidFill>
                        <a:schemeClr val="tx1"/>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smtClean="0">
                          <a:ln>
                            <a:noFill/>
                          </a:ln>
                          <a:solidFill>
                            <a:srgbClr val="FF0000"/>
                          </a:solidFill>
                          <a:effectLst/>
                          <a:latin typeface="+mn-lt"/>
                        </a:rPr>
                        <a:t>Deviante</a:t>
                      </a:r>
                    </a:p>
                  </a:txBody>
                  <a:tcP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r>
              <a:tr h="15462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smtClean="0">
                          <a:ln>
                            <a:noFill/>
                          </a:ln>
                          <a:solidFill>
                            <a:srgbClr val="000099"/>
                          </a:solidFill>
                          <a:effectLst>
                            <a:outerShdw blurRad="38100" dist="38100" dir="2700000" algn="tl">
                              <a:srgbClr val="C0C0C0"/>
                            </a:outerShdw>
                          </a:effectLst>
                          <a:latin typeface="+mn-lt"/>
                        </a:rPr>
                        <a:t>Conformistico</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rgbClr val="FF33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3600" b="1" i="0" u="none" strike="noStrike" cap="none" normalizeH="0" baseline="0" dirty="0" smtClean="0">
                          <a:ln>
                            <a:noFill/>
                          </a:ln>
                          <a:solidFill>
                            <a:srgbClr val="800000"/>
                          </a:solidFill>
                          <a:effectLst/>
                          <a:latin typeface="+mn-lt"/>
                        </a:rPr>
                        <a:t>A</a:t>
                      </a:r>
                      <a:r>
                        <a:rPr kumimoji="0" lang="it-IT" sz="2800" b="0" i="0" u="none" strike="noStrike" cap="none" normalizeH="0" baseline="0" dirty="0" smtClean="0">
                          <a:ln>
                            <a:noFill/>
                          </a:ln>
                          <a:solidFill>
                            <a:srgbClr val="800000"/>
                          </a:solidFill>
                          <a:effectLst/>
                          <a:latin typeface="+mn-lt"/>
                        </a:rPr>
                        <a:t> (++)</a:t>
                      </a:r>
                    </a:p>
                  </a:txBody>
                  <a:tcPr anchor="ctr" anchorCtr="1"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solidFill>
                      <a:srgbClr val="FFCC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3600" b="1" i="0" u="none" strike="noStrike" cap="none" normalizeH="0" baseline="0" dirty="0" smtClean="0">
                          <a:ln>
                            <a:noFill/>
                          </a:ln>
                          <a:solidFill>
                            <a:srgbClr val="800000"/>
                          </a:solidFill>
                          <a:effectLst/>
                          <a:latin typeface="+mn-lt"/>
                        </a:rPr>
                        <a:t>B</a:t>
                      </a:r>
                      <a:r>
                        <a:rPr kumimoji="0" lang="it-IT" sz="2800" b="0" i="0" u="none" strike="noStrike" cap="none" normalizeH="0" baseline="0" dirty="0" smtClean="0">
                          <a:ln>
                            <a:noFill/>
                          </a:ln>
                          <a:solidFill>
                            <a:srgbClr val="800000"/>
                          </a:solidFill>
                          <a:effectLst/>
                          <a:latin typeface="+mn-lt"/>
                        </a:rPr>
                        <a:t> (+ </a:t>
                      </a:r>
                      <a:r>
                        <a:rPr kumimoji="0" lang="it-IT" sz="2800" b="0" i="0" u="none" strike="noStrike" cap="none" normalizeH="0" baseline="0" dirty="0" smtClean="0">
                          <a:ln>
                            <a:noFill/>
                          </a:ln>
                          <a:solidFill>
                            <a:srgbClr val="800000"/>
                          </a:solidFill>
                          <a:effectLst/>
                          <a:latin typeface="+mn-lt"/>
                          <a:cs typeface="Times New Roman" pitchFamily="18" charset="0"/>
                        </a:rPr>
                        <a:t>–</a:t>
                      </a:r>
                      <a:r>
                        <a:rPr kumimoji="0" lang="it-IT" sz="2800" b="0" i="0" u="none" strike="noStrike" cap="none" normalizeH="0" baseline="0" dirty="0" smtClean="0">
                          <a:ln>
                            <a:noFill/>
                          </a:ln>
                          <a:solidFill>
                            <a:srgbClr val="800000"/>
                          </a:solidFill>
                          <a:effectLst/>
                          <a:latin typeface="+mn-lt"/>
                        </a:rPr>
                        <a:t>)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dirty="0" smtClean="0">
                          <a:ln>
                            <a:noFill/>
                          </a:ln>
                          <a:solidFill>
                            <a:srgbClr val="800000"/>
                          </a:solidFill>
                          <a:effectLst/>
                          <a:latin typeface="+mn-lt"/>
                        </a:rPr>
                        <a:t>incertezza sulle regole del sistema sociale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dirty="0" smtClean="0">
                          <a:ln>
                            <a:noFill/>
                          </a:ln>
                          <a:solidFill>
                            <a:srgbClr val="800000"/>
                          </a:solidFill>
                          <a:effectLst/>
                          <a:latin typeface="+mn-lt"/>
                        </a:rPr>
                        <a:t>Difetti nelle procedure di apprendimento delle norme</a:t>
                      </a:r>
                      <a:endParaRPr kumimoji="0" lang="it-IT" sz="1600" b="1" i="1" u="none" strike="noStrike" cap="none" normalizeH="0" baseline="0" dirty="0" smtClean="0">
                        <a:ln>
                          <a:noFill/>
                        </a:ln>
                        <a:solidFill>
                          <a:srgbClr val="800000"/>
                        </a:solidFill>
                        <a:effectLst>
                          <a:outerShdw blurRad="38100" dist="38100" dir="2700000" algn="tl">
                            <a:srgbClr val="000000"/>
                          </a:outerShdw>
                        </a:effectLst>
                        <a:latin typeface="+mn-lt"/>
                      </a:endParaRPr>
                    </a:p>
                  </a:txBody>
                  <a:tcP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solidFill>
                      <a:srgbClr val="FFCC99"/>
                    </a:solidFill>
                  </a:tcPr>
                </a:tc>
              </a:tr>
              <a:tr h="1193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smtClean="0">
                          <a:ln>
                            <a:noFill/>
                          </a:ln>
                          <a:solidFill>
                            <a:srgbClr val="000099"/>
                          </a:solidFill>
                          <a:effectLst>
                            <a:outerShdw blurRad="38100" dist="38100" dir="2700000" algn="tl">
                              <a:srgbClr val="C0C0C0"/>
                            </a:outerShdw>
                          </a:effectLst>
                          <a:latin typeface="+mn-lt"/>
                        </a:rPr>
                        <a:t>Deviante</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rgbClr val="FF33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3600" b="1" i="0" u="none" strike="noStrike" cap="none" normalizeH="0" baseline="0" dirty="0" smtClean="0">
                          <a:ln>
                            <a:noFill/>
                          </a:ln>
                          <a:solidFill>
                            <a:srgbClr val="800000"/>
                          </a:solidFill>
                          <a:effectLst/>
                          <a:latin typeface="+mn-lt"/>
                        </a:rPr>
                        <a:t>C</a:t>
                      </a:r>
                      <a:r>
                        <a:rPr kumimoji="0" lang="it-IT" sz="2800" b="0" i="0" u="none" strike="noStrike" cap="none" normalizeH="0" baseline="0" dirty="0" smtClean="0">
                          <a:ln>
                            <a:noFill/>
                          </a:ln>
                          <a:solidFill>
                            <a:srgbClr val="800000"/>
                          </a:solidFill>
                          <a:effectLst/>
                          <a:latin typeface="+mn-lt"/>
                        </a:rPr>
                        <a:t> (</a:t>
                      </a:r>
                      <a:r>
                        <a:rPr kumimoji="0" lang="it-IT" sz="2800" b="0" i="0" u="none" strike="noStrike" cap="none" normalizeH="0" baseline="0" dirty="0" smtClean="0">
                          <a:ln>
                            <a:noFill/>
                          </a:ln>
                          <a:solidFill>
                            <a:srgbClr val="800000"/>
                          </a:solidFill>
                          <a:effectLst/>
                          <a:latin typeface="+mn-lt"/>
                          <a:cs typeface="Times New Roman" pitchFamily="18" charset="0"/>
                        </a:rPr>
                        <a:t>–</a:t>
                      </a:r>
                      <a:r>
                        <a:rPr kumimoji="0" lang="it-IT" sz="2800" b="0" i="0" u="none" strike="noStrike" cap="none" normalizeH="0" baseline="0" dirty="0" smtClean="0">
                          <a:ln>
                            <a:noFill/>
                          </a:ln>
                          <a:solidFill>
                            <a:srgbClr val="800000"/>
                          </a:solidFill>
                          <a:effectLst/>
                          <a:latin typeface="+mn-lt"/>
                        </a:rPr>
                        <a:t> +) </a:t>
                      </a:r>
                      <a:r>
                        <a:rPr kumimoji="0" lang="it-IT" sz="1600" b="0" i="0" u="none" strike="noStrike" cap="none" normalizeH="0" baseline="0" dirty="0" smtClean="0">
                          <a:ln>
                            <a:noFill/>
                          </a:ln>
                          <a:solidFill>
                            <a:srgbClr val="800000"/>
                          </a:solidFill>
                          <a:effectLst/>
                          <a:latin typeface="+mn-lt"/>
                        </a:rPr>
                        <a:t>interiorizzazione delle norme (</a:t>
                      </a:r>
                      <a:r>
                        <a:rPr kumimoji="0" lang="it-IT" sz="1600" b="0" i="0" u="none" strike="noStrike" cap="none" normalizeH="0" baseline="0" dirty="0" err="1" smtClean="0">
                          <a:ln>
                            <a:noFill/>
                          </a:ln>
                          <a:solidFill>
                            <a:srgbClr val="800000"/>
                          </a:solidFill>
                          <a:effectLst/>
                          <a:latin typeface="+mn-lt"/>
                        </a:rPr>
                        <a:t>Parsons</a:t>
                      </a:r>
                      <a:r>
                        <a:rPr kumimoji="0" lang="it-IT" sz="1600" b="0" i="0" u="none" strike="noStrike" cap="none" normalizeH="0" baseline="0" dirty="0" smtClean="0">
                          <a:ln>
                            <a:noFill/>
                          </a:ln>
                          <a:solidFill>
                            <a:srgbClr val="800000"/>
                          </a:solidFill>
                          <a:effectLst/>
                          <a:latin typeface="+mn-lt"/>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dirty="0" smtClean="0">
                          <a:ln>
                            <a:noFill/>
                          </a:ln>
                          <a:solidFill>
                            <a:srgbClr val="800000"/>
                          </a:solidFill>
                          <a:effectLst/>
                          <a:latin typeface="+mn-lt"/>
                        </a:rPr>
                        <a:t>Perdita dell’approvazione da parte degli altri membri del gruppo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dirty="0" smtClean="0">
                          <a:ln>
                            <a:noFill/>
                          </a:ln>
                          <a:solidFill>
                            <a:srgbClr val="800000"/>
                          </a:solidFill>
                          <a:effectLst/>
                          <a:latin typeface="+mn-lt"/>
                        </a:rPr>
                        <a:t>Sistema delle sanzioni formali</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dirty="0" smtClean="0">
                          <a:ln>
                            <a:noFill/>
                          </a:ln>
                          <a:solidFill>
                            <a:srgbClr val="800000"/>
                          </a:solidFill>
                          <a:effectLst/>
                          <a:latin typeface="+mn-lt"/>
                        </a:rPr>
                        <a:t>Mancanza di concrete opportunità</a:t>
                      </a:r>
                    </a:p>
                  </a:txBody>
                  <a:tcP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solidFill>
                      <a:srgbClr val="FFCC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3600" b="1" i="0" u="none" strike="noStrike" cap="none" normalizeH="0" baseline="0" dirty="0" smtClean="0">
                          <a:ln>
                            <a:noFill/>
                          </a:ln>
                          <a:solidFill>
                            <a:srgbClr val="800000"/>
                          </a:solidFill>
                          <a:effectLst/>
                          <a:latin typeface="+mn-lt"/>
                        </a:rPr>
                        <a:t>D</a:t>
                      </a:r>
                      <a:r>
                        <a:rPr kumimoji="0" lang="it-IT" sz="2800" b="0" i="0" u="none" strike="noStrike" cap="none" normalizeH="0" baseline="0" dirty="0" smtClean="0">
                          <a:ln>
                            <a:noFill/>
                          </a:ln>
                          <a:solidFill>
                            <a:srgbClr val="800000"/>
                          </a:solidFill>
                          <a:effectLst/>
                          <a:latin typeface="+mn-lt"/>
                        </a:rPr>
                        <a:t> (</a:t>
                      </a:r>
                      <a:r>
                        <a:rPr kumimoji="0" lang="it-IT" sz="2800" b="0" i="0" u="none" strike="noStrike" cap="none" normalizeH="0" baseline="0" dirty="0" smtClean="0">
                          <a:ln>
                            <a:noFill/>
                          </a:ln>
                          <a:solidFill>
                            <a:srgbClr val="800000"/>
                          </a:solidFill>
                          <a:effectLst/>
                          <a:latin typeface="+mn-lt"/>
                          <a:cs typeface="Times New Roman" pitchFamily="18" charset="0"/>
                        </a:rPr>
                        <a:t>– –)</a:t>
                      </a:r>
                    </a:p>
                  </a:txBody>
                  <a:tcPr anchor="ctr" anchorCtr="1"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solidFill>
                      <a:srgbClr val="FFCC99"/>
                    </a:solidFill>
                  </a:tcPr>
                </a:tc>
              </a:tr>
            </a:tbl>
          </a:graphicData>
        </a:graphic>
      </p:graphicFrame>
      <p:sp>
        <p:nvSpPr>
          <p:cNvPr id="17413" name="Text Box 5"/>
          <p:cNvSpPr txBox="1">
            <a:spLocks noChangeArrowheads="1"/>
          </p:cNvSpPr>
          <p:nvPr/>
        </p:nvSpPr>
        <p:spPr bwMode="auto">
          <a:xfrm>
            <a:off x="539552" y="1196752"/>
            <a:ext cx="7777162" cy="523220"/>
          </a:xfrm>
          <a:prstGeom prst="rect">
            <a:avLst/>
          </a:prstGeom>
          <a:noFill/>
          <a:ln w="9525">
            <a:noFill/>
            <a:miter lim="800000"/>
            <a:headEnd/>
            <a:tailEnd/>
          </a:ln>
          <a:effectLst/>
        </p:spPr>
        <p:txBody>
          <a:bodyPr>
            <a:spAutoFit/>
          </a:bodyPr>
          <a:lstStyle/>
          <a:p>
            <a:pPr algn="ctr">
              <a:spcBef>
                <a:spcPct val="50000"/>
              </a:spcBef>
            </a:pPr>
            <a:r>
              <a:rPr lang="it-IT" sz="2800" i="1" dirty="0" err="1">
                <a:effectLst>
                  <a:outerShdw blurRad="38100" dist="38100" dir="2700000" algn="tl">
                    <a:srgbClr val="C0C0C0"/>
                  </a:outerShdw>
                </a:effectLst>
              </a:rPr>
              <a:t>Norms</a:t>
            </a:r>
            <a:r>
              <a:rPr lang="it-IT" sz="2800" i="1" dirty="0">
                <a:effectLst>
                  <a:outerShdw blurRad="38100" dist="38100" dir="2700000" algn="tl">
                    <a:srgbClr val="C0C0C0"/>
                  </a:outerShdw>
                </a:effectLst>
              </a:rPr>
              <a:t>, </a:t>
            </a:r>
            <a:r>
              <a:rPr lang="it-IT" sz="2800" i="1" dirty="0" err="1">
                <a:effectLst>
                  <a:outerShdw blurRad="38100" dist="38100" dir="2700000" algn="tl">
                    <a:srgbClr val="C0C0C0"/>
                  </a:outerShdw>
                </a:effectLst>
              </a:rPr>
              <a:t>Values</a:t>
            </a:r>
            <a:r>
              <a:rPr lang="it-IT" sz="2800" i="1" dirty="0">
                <a:effectLst>
                  <a:outerShdw blurRad="38100" dist="38100" dir="2700000" algn="tl">
                    <a:srgbClr val="C0C0C0"/>
                  </a:outerShdw>
                </a:effectLst>
              </a:rPr>
              <a:t> and </a:t>
            </a:r>
            <a:r>
              <a:rPr lang="it-IT" sz="2800" i="1" dirty="0" err="1">
                <a:effectLst>
                  <a:outerShdw blurRad="38100" dist="38100" dir="2700000" algn="tl">
                    <a:srgbClr val="C0C0C0"/>
                  </a:outerShdw>
                </a:effectLst>
              </a:rPr>
              <a:t>Sanctions</a:t>
            </a:r>
            <a:endParaRPr lang="it-IT" sz="2800" i="1" dirty="0">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just">
          <a:defRPr dirty="0" smtClean="0"/>
        </a:defPPr>
      </a:lstStyle>
    </a:txDef>
  </a:objectDefaults>
  <a:extraClrSchemeLst/>
</a:theme>
</file>

<file path=ppt/theme/theme2.xml><?xml version="1.0" encoding="utf-8"?>
<a:theme xmlns:a="http://schemas.openxmlformats.org/drawingml/2006/main" name="Colonne corinzie">
  <a:themeElements>
    <a:clrScheme name="Colonne corinz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Colonne corinzie">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lonne corinz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lonne corinz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lonne corinz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lonne corinz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lonne corinz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lonne corinz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lonne corinz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lonne corinz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lonne corinz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lonne corinz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lonne corinz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lonne corinz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Colonne corinzie">
  <a:themeElements>
    <a:clrScheme name="Colonne corinz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Colonne corinzie">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lonne corinz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lonne corinz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lonne corinz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lonne corinz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lonne corinz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lonne corinz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lonne corinz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lonne corinz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lonne corinz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lonne corinz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lonne corinz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lonne corinz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Colonne corinzie">
  <a:themeElements>
    <a:clrScheme name="Colonne corinz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Colonne corinzie">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lonne corinz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lonne corinz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lonne corinz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lonne corinz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lonne corinz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lonne corinz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lonne corinz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lonne corinz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lonne corinz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lonne corinz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lonne corinz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lonne corinz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Colonne corinzie">
  <a:themeElements>
    <a:clrScheme name="Colonne corinz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Colonne corinzie">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lonne corinz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lonne corinz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lonne corinz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lonne corinz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lonne corinz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lonne corinz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lonne corinz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lonne corinz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lonne corinz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lonne corinz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lonne corinz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lonne corinz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5669</Words>
  <Application>Microsoft Office PowerPoint</Application>
  <PresentationFormat>Presentazione su schermo (4:3)</PresentationFormat>
  <Paragraphs>614</Paragraphs>
  <Slides>77</Slides>
  <Notes>6</Notes>
  <HiddenSlides>0</HiddenSlides>
  <MMClips>0</MMClips>
  <ScaleCrop>false</ScaleCrop>
  <HeadingPairs>
    <vt:vector size="4" baseType="variant">
      <vt:variant>
        <vt:lpstr>Tema</vt:lpstr>
      </vt:variant>
      <vt:variant>
        <vt:i4>5</vt:i4>
      </vt:variant>
      <vt:variant>
        <vt:lpstr>Titoli diapositive</vt:lpstr>
      </vt:variant>
      <vt:variant>
        <vt:i4>77</vt:i4>
      </vt:variant>
    </vt:vector>
  </HeadingPairs>
  <TitlesOfParts>
    <vt:vector size="82" baseType="lpstr">
      <vt:lpstr>Tema di Office</vt:lpstr>
      <vt:lpstr>Colonne corinzie</vt:lpstr>
      <vt:lpstr>1_Colonne corinzie</vt:lpstr>
      <vt:lpstr>2_Colonne corinzie</vt:lpstr>
      <vt:lpstr>3_Colonne corinzie</vt:lpstr>
      <vt:lpstr>Diapositiva 1</vt:lpstr>
      <vt:lpstr>Diapositiva 2</vt:lpstr>
      <vt:lpstr>Talcott Parsons (1951)</vt:lpstr>
      <vt:lpstr>Diapositiva 4</vt:lpstr>
      <vt:lpstr>Diapositiva 5</vt:lpstr>
      <vt:lpstr>Diapositiva 6</vt:lpstr>
      <vt:lpstr>Diapositiva 7</vt:lpstr>
      <vt:lpstr>Diapositiva 8</vt:lpstr>
      <vt:lpstr>Teoria dell’anomia</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 Elaborazioni della teoria di Merton </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Diapositiva 59</vt:lpstr>
      <vt:lpstr>Howard S. Becker</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Diapositiva 75</vt:lpstr>
      <vt:lpstr>Diapositiva 76</vt:lpstr>
      <vt:lpstr>Blacke e Davis (1964)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5538G</dc:creator>
  <cp:lastModifiedBy>5538G</cp:lastModifiedBy>
  <cp:revision>271</cp:revision>
  <dcterms:created xsi:type="dcterms:W3CDTF">2011-03-24T23:27:43Z</dcterms:created>
  <dcterms:modified xsi:type="dcterms:W3CDTF">2012-02-19T17:34:47Z</dcterms:modified>
</cp:coreProperties>
</file>