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2" r:id="rId2"/>
    <p:sldId id="256" r:id="rId3"/>
    <p:sldId id="257" r:id="rId4"/>
    <p:sldId id="258" r:id="rId5"/>
    <p:sldId id="259" r:id="rId6"/>
    <p:sldId id="260" r:id="rId7"/>
    <p:sldId id="261" r:id="rId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82" d="100"/>
          <a:sy n="82" d="100"/>
        </p:scale>
        <p:origin x="-1376" y="-1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3" name="Rettangolo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ttangolo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ttangolo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ttangolo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ttangolo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ttangolo arrotondato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ttangolo arrotondato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ttangolo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705600" y="4206240"/>
            <a:ext cx="960120" cy="457200"/>
          </a:xfrm>
        </p:spPr>
        <p:txBody>
          <a:bodyPr/>
          <a:lstStyle/>
          <a:p>
            <a:fld id="{927A04F8-12C0-4B8D-8FA1-B7DE5C24066F}" type="datetimeFigureOut">
              <a:rPr lang="it-IT" smtClean="0"/>
              <a:t>13/01/14</a:t>
            </a:fld>
            <a:endParaRPr lang="it-IT"/>
          </a:p>
        </p:txBody>
      </p:sp>
      <p:sp>
        <p:nvSpPr>
          <p:cNvPr id="17" name="Segnaposto piè di pagina 16"/>
          <p:cNvSpPr>
            <a:spLocks noGrp="1"/>
          </p:cNvSpPr>
          <p:nvPr>
            <p:ph type="ftr" sz="quarter" idx="11"/>
          </p:nvPr>
        </p:nvSpPr>
        <p:spPr>
          <a:xfrm>
            <a:off x="5410200" y="4205288"/>
            <a:ext cx="1295400" cy="457200"/>
          </a:xfrm>
        </p:spPr>
        <p:txBody>
          <a:bodyPr/>
          <a:lstStyle/>
          <a:p>
            <a:endParaRPr lang="it-IT"/>
          </a:p>
        </p:txBody>
      </p:sp>
      <p:sp>
        <p:nvSpPr>
          <p:cNvPr id="29" name="Segnaposto numero diapositiva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478E1A3-AD43-462C-A489-78B09A79B594}"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27A04F8-12C0-4B8D-8FA1-B7DE5C24066F}" type="datetimeFigureOut">
              <a:rPr lang="it-IT" smtClean="0"/>
              <a:t>13/01/14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478E1A3-AD43-462C-A489-78B09A79B594}"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927A04F8-12C0-4B8D-8FA1-B7DE5C24066F}" type="datetimeFigureOut">
              <a:rPr lang="it-IT" smtClean="0"/>
              <a:t>13/01/14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478E1A3-AD43-462C-A489-78B09A79B594}"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927A04F8-12C0-4B8D-8FA1-B7DE5C24066F}" type="datetimeFigureOut">
              <a:rPr lang="it-IT" smtClean="0"/>
              <a:t>13/01/14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478E1A3-AD43-462C-A489-78B09A79B594}"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81000" y="1143000"/>
            <a:ext cx="8382000" cy="1069848"/>
          </a:xfrm>
        </p:spPr>
        <p:txBody>
          <a:bodyPr anchor="ctr"/>
          <a:lstStyle>
            <a:lvl1pPr>
              <a:defRPr sz="4000" b="0" i="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data 25"/>
          <p:cNvSpPr>
            <a:spLocks noGrp="1"/>
          </p:cNvSpPr>
          <p:nvPr>
            <p:ph type="dt" sz="half" idx="10"/>
          </p:nvPr>
        </p:nvSpPr>
        <p:spPr/>
        <p:txBody>
          <a:bodyPr rtlCol="0"/>
          <a:lstStyle/>
          <a:p>
            <a:fld id="{927A04F8-12C0-4B8D-8FA1-B7DE5C24066F}" type="datetimeFigureOut">
              <a:rPr lang="it-IT" smtClean="0"/>
              <a:t>13/01/14</a:t>
            </a:fld>
            <a:endParaRPr lang="it-IT"/>
          </a:p>
        </p:txBody>
      </p:sp>
      <p:sp>
        <p:nvSpPr>
          <p:cNvPr id="27" name="Segnaposto numero diapositiva 26"/>
          <p:cNvSpPr>
            <a:spLocks noGrp="1"/>
          </p:cNvSpPr>
          <p:nvPr>
            <p:ph type="sldNum" sz="quarter" idx="11"/>
          </p:nvPr>
        </p:nvSpPr>
        <p:spPr/>
        <p:txBody>
          <a:bodyPr rtlCol="0"/>
          <a:lstStyle/>
          <a:p>
            <a:fld id="{B478E1A3-AD43-462C-A489-78B09A79B594}" type="slidenum">
              <a:rPr lang="it-IT" smtClean="0"/>
              <a:t>‹n.›</a:t>
            </a:fld>
            <a:endParaRPr lang="it-IT"/>
          </a:p>
        </p:txBody>
      </p:sp>
      <p:sp>
        <p:nvSpPr>
          <p:cNvPr id="28" name="Segnaposto piè di pagina 27"/>
          <p:cNvSpPr>
            <a:spLocks noGrp="1"/>
          </p:cNvSpPr>
          <p:nvPr>
            <p:ph type="ftr" sz="quarter" idx="12"/>
          </p:nvPr>
        </p:nvSpPr>
        <p:spPr/>
        <p:txBody>
          <a:bodyPr rtlCol="0"/>
          <a:lstStyle/>
          <a:p>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a:xfrm>
            <a:off x="6583680" y="612648"/>
            <a:ext cx="957264" cy="457200"/>
          </a:xfrm>
        </p:spPr>
        <p:txBody>
          <a:bodyPr/>
          <a:lstStyle/>
          <a:p>
            <a:fld id="{927A04F8-12C0-4B8D-8FA1-B7DE5C24066F}" type="datetimeFigureOut">
              <a:rPr lang="it-IT" smtClean="0"/>
              <a:t>13/01/14</a:t>
            </a:fld>
            <a:endParaRPr lang="it-IT"/>
          </a:p>
        </p:txBody>
      </p:sp>
      <p:sp>
        <p:nvSpPr>
          <p:cNvPr id="4" name="Segnaposto piè di pagina 3"/>
          <p:cNvSpPr>
            <a:spLocks noGrp="1"/>
          </p:cNvSpPr>
          <p:nvPr>
            <p:ph type="ftr" sz="quarter" idx="11"/>
          </p:nvPr>
        </p:nvSpPr>
        <p:spPr>
          <a:xfrm>
            <a:off x="5257800" y="612648"/>
            <a:ext cx="1325880" cy="457200"/>
          </a:xfrm>
        </p:spPr>
        <p:txBody>
          <a:bodyPr/>
          <a:lstStyle/>
          <a:p>
            <a:endParaRPr lang="it-IT"/>
          </a:p>
        </p:txBody>
      </p:sp>
      <p:sp>
        <p:nvSpPr>
          <p:cNvPr id="5" name="Segnaposto numero diapositiva 4"/>
          <p:cNvSpPr>
            <a:spLocks noGrp="1"/>
          </p:cNvSpPr>
          <p:nvPr>
            <p:ph type="sldNum" sz="quarter" idx="12"/>
          </p:nvPr>
        </p:nvSpPr>
        <p:spPr>
          <a:xfrm>
            <a:off x="8174736" y="2272"/>
            <a:ext cx="762000" cy="365760"/>
          </a:xfrm>
        </p:spPr>
        <p:txBody>
          <a:bodyPr/>
          <a:lstStyle/>
          <a:p>
            <a:fld id="{B478E1A3-AD43-462C-A489-78B09A79B594}"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27A04F8-12C0-4B8D-8FA1-B7DE5C24066F}" type="datetimeFigureOut">
              <a:rPr lang="it-IT" smtClean="0"/>
              <a:t>13/01/14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478E1A3-AD43-462C-A489-78B09A79B594}"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53496" y="1101970"/>
            <a:ext cx="3383280" cy="877824"/>
          </a:xfrm>
        </p:spPr>
        <p:txBody>
          <a:bodyPr anchor="b"/>
          <a:lstStyle>
            <a:lvl1pPr algn="l">
              <a:buNone/>
              <a:defRPr sz="1800" b="1"/>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927A04F8-12C0-4B8D-8FA1-B7DE5C24066F}" type="datetimeFigureOut">
              <a:rPr lang="it-IT" smtClean="0"/>
              <a:t>13/01/14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478E1A3-AD43-462C-A489-78B09A79B594}"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927A04F8-12C0-4B8D-8FA1-B7DE5C24066F}" type="datetimeFigureOut">
              <a:rPr lang="it-IT" smtClean="0"/>
              <a:t>13/01/14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478E1A3-AD43-462C-A489-78B09A79B594}"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27A04F8-12C0-4B8D-8FA1-B7DE5C24066F}" type="datetimeFigureOut">
              <a:rPr lang="it-IT" smtClean="0"/>
              <a:t>13/01/14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478E1A3-AD43-462C-A489-78B09A79B594}"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1143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143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27A04F8-12C0-4B8D-8FA1-B7DE5C24066F}" type="datetimeFigureOut">
              <a:rPr lang="it-IT" smtClean="0"/>
              <a:t>13/01/14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478E1A3-AD43-462C-A489-78B09A79B594}"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ttangolo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ttangolo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ttangolo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ttangolo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ttangolo arrotondato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ttangolo arrotondato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ttangolo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ttangolo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ttangolo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ttangolo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ttangolo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ttangolo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Segnaposto titolo 21"/>
          <p:cNvSpPr>
            <a:spLocks noGrp="1"/>
          </p:cNvSpPr>
          <p:nvPr>
            <p:ph type="title"/>
          </p:nvPr>
        </p:nvSpPr>
        <p:spPr>
          <a:xfrm>
            <a:off x="457200" y="1143000"/>
            <a:ext cx="8229600" cy="1066800"/>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927A04F8-12C0-4B8D-8FA1-B7DE5C24066F}" type="datetimeFigureOut">
              <a:rPr lang="it-IT" smtClean="0"/>
              <a:t>13/01/14</a:t>
            </a:fld>
            <a:endParaRPr lang="it-IT"/>
          </a:p>
        </p:txBody>
      </p:sp>
      <p:sp>
        <p:nvSpPr>
          <p:cNvPr id="3" name="Segnaposto piè di pagina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t-IT"/>
          </a:p>
        </p:txBody>
      </p:sp>
      <p:sp>
        <p:nvSpPr>
          <p:cNvPr id="23" name="Segnaposto numero diapositiva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478E1A3-AD43-462C-A489-78B09A79B594}"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Autofit/>
          </a:bodyPr>
          <a:lstStyle/>
          <a:p>
            <a:r>
              <a:rPr lang="it-IT" sz="6000" dirty="0" smtClean="0"/>
              <a:t>Pensiero giuridico nazionalsocialista e comunità del popolo</a:t>
            </a:r>
            <a:endParaRPr lang="it-IT" sz="6000" dirty="0"/>
          </a:p>
        </p:txBody>
      </p:sp>
    </p:spTree>
    <p:extLst>
      <p:ext uri="{BB962C8B-B14F-4D97-AF65-F5344CB8AC3E}">
        <p14:creationId xmlns:p14="http://schemas.microsoft.com/office/powerpoint/2010/main" val="357189111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p:txBody>
          <a:bodyPr/>
          <a:lstStyle/>
          <a:p>
            <a:endParaRPr lang="it-IT"/>
          </a:p>
        </p:txBody>
      </p:sp>
      <p:sp>
        <p:nvSpPr>
          <p:cNvPr id="3" name="Sottotitolo 2"/>
          <p:cNvSpPr>
            <a:spLocks noGrp="1"/>
          </p:cNvSpPr>
          <p:nvPr>
            <p:ph sz="half" idx="1"/>
          </p:nvPr>
        </p:nvSpPr>
        <p:spPr/>
        <p:txBody>
          <a:bodyPr>
            <a:noAutofit/>
          </a:bodyPr>
          <a:lstStyle/>
          <a:p>
            <a:pPr marL="109728" indent="0">
              <a:buNone/>
            </a:pPr>
            <a:r>
              <a:rPr lang="it-IT" sz="4800" b="1" dirty="0" smtClean="0"/>
              <a:t>Pensiero giuridico nazional-socialista </a:t>
            </a:r>
          </a:p>
          <a:p>
            <a:pPr marL="109728" indent="0">
              <a:buNone/>
            </a:pPr>
            <a:r>
              <a:rPr lang="it-IT" sz="4800" b="1" dirty="0" smtClean="0"/>
              <a:t>e </a:t>
            </a:r>
          </a:p>
          <a:p>
            <a:pPr marL="109728" indent="0">
              <a:buNone/>
            </a:pPr>
            <a:r>
              <a:rPr lang="it-IT" sz="4800" b="1" dirty="0" smtClean="0"/>
              <a:t>comunità </a:t>
            </a:r>
            <a:endParaRPr lang="it-IT" sz="48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6825" y="764703"/>
            <a:ext cx="4536504" cy="6000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descr="C:\Users\user\Pictures\recht.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48841" y="847825"/>
            <a:ext cx="4427984" cy="592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0808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Stato del popolo/comunità del popolo</a:t>
            </a:r>
            <a:endParaRPr lang="it-IT" dirty="0"/>
          </a:p>
        </p:txBody>
      </p:sp>
      <p:sp>
        <p:nvSpPr>
          <p:cNvPr id="3" name="Segnaposto contenuto 2"/>
          <p:cNvSpPr>
            <a:spLocks noGrp="1"/>
          </p:cNvSpPr>
          <p:nvPr>
            <p:ph idx="1"/>
          </p:nvPr>
        </p:nvSpPr>
        <p:spPr/>
        <p:txBody>
          <a:bodyPr>
            <a:normAutofit/>
          </a:bodyPr>
          <a:lstStyle/>
          <a:p>
            <a:r>
              <a:rPr lang="it-IT" dirty="0"/>
              <a:t>Carl Friedrich von </a:t>
            </a:r>
            <a:r>
              <a:rPr lang="it-IT" dirty="0" err="1" smtClean="0"/>
              <a:t>Gerber</a:t>
            </a:r>
            <a:r>
              <a:rPr lang="it-IT" dirty="0"/>
              <a:t> </a:t>
            </a:r>
            <a:r>
              <a:rPr lang="it-IT" dirty="0" smtClean="0"/>
              <a:t>(1823-1891): </a:t>
            </a:r>
          </a:p>
          <a:p>
            <a:endParaRPr lang="it-IT" dirty="0" smtClean="0"/>
          </a:p>
          <a:p>
            <a:pPr marL="109728" indent="0">
              <a:buNone/>
            </a:pPr>
            <a:r>
              <a:rPr lang="it-IT" dirty="0" smtClean="0"/>
              <a:t>«Disponendo </a:t>
            </a:r>
            <a:r>
              <a:rPr lang="it-IT" dirty="0"/>
              <a:t>del proprio diritto di dominio, lo Stato esige che il cittadino si sottometta ai suoi legittimi enunciati di ogni forma e che dimostri </a:t>
            </a:r>
            <a:r>
              <a:rPr lang="it-IT" dirty="0" smtClean="0"/>
              <a:t>obbedienza. Solo </a:t>
            </a:r>
            <a:r>
              <a:rPr lang="it-IT" dirty="0"/>
              <a:t>nello Stato </a:t>
            </a:r>
            <a:r>
              <a:rPr lang="it-IT" dirty="0" smtClean="0"/>
              <a:t>il </a:t>
            </a:r>
            <a:r>
              <a:rPr lang="it-IT" dirty="0"/>
              <a:t>popolo si innalza alla coscienza </a:t>
            </a:r>
            <a:r>
              <a:rPr lang="it-IT" dirty="0" smtClean="0"/>
              <a:t>giuridica </a:t>
            </a:r>
            <a:r>
              <a:rPr lang="it-IT" dirty="0"/>
              <a:t>unitaria e </a:t>
            </a:r>
            <a:r>
              <a:rPr lang="it-IT" dirty="0" smtClean="0"/>
              <a:t>può edificare </a:t>
            </a:r>
            <a:r>
              <a:rPr lang="it-IT" dirty="0"/>
              <a:t>la propria volontà». </a:t>
            </a:r>
          </a:p>
        </p:txBody>
      </p:sp>
    </p:spTree>
    <p:extLst>
      <p:ext uri="{BB962C8B-B14F-4D97-AF65-F5344CB8AC3E}">
        <p14:creationId xmlns:p14="http://schemas.microsoft.com/office/powerpoint/2010/main" val="30917004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a:t>Jerusalem</a:t>
            </a:r>
            <a:r>
              <a:rPr lang="it-IT" dirty="0"/>
              <a:t> e </a:t>
            </a:r>
            <a:r>
              <a:rPr lang="it-IT" dirty="0" err="1" smtClean="0"/>
              <a:t>Höhn</a:t>
            </a:r>
            <a:r>
              <a:rPr lang="it-IT" dirty="0" smtClean="0"/>
              <a:t>, </a:t>
            </a:r>
            <a:r>
              <a:rPr lang="it-IT" i="1" dirty="0" smtClean="0"/>
              <a:t>Comunità e Stato, 1930</a:t>
            </a:r>
            <a:endParaRPr lang="it-IT" i="1" dirty="0"/>
          </a:p>
        </p:txBody>
      </p:sp>
      <p:sp>
        <p:nvSpPr>
          <p:cNvPr id="3" name="Segnaposto contenuto 2"/>
          <p:cNvSpPr>
            <a:spLocks noGrp="1"/>
          </p:cNvSpPr>
          <p:nvPr>
            <p:ph idx="1"/>
          </p:nvPr>
        </p:nvSpPr>
        <p:spPr/>
        <p:txBody>
          <a:bodyPr>
            <a:noAutofit/>
          </a:bodyPr>
          <a:lstStyle/>
          <a:p>
            <a:pPr marL="109728" indent="0">
              <a:buNone/>
            </a:pPr>
            <a:r>
              <a:rPr lang="it-IT" sz="2000" dirty="0" smtClean="0"/>
              <a:t>«Viviamo </a:t>
            </a:r>
            <a:r>
              <a:rPr lang="it-IT" sz="2000" dirty="0"/>
              <a:t>nell'epoca della crisi. Non vi è un ambito dell'agire umano che non sia divento problematico. Stiamo sperimentando una crisi della moralità, della famiglia, ma prima di tutto una crisi dello Stato. […] </a:t>
            </a:r>
            <a:r>
              <a:rPr lang="it-IT" sz="2000" dirty="0" err="1"/>
              <a:t>Spengler</a:t>
            </a:r>
            <a:r>
              <a:rPr lang="it-IT" sz="2000" dirty="0"/>
              <a:t> aveva conferito una problematicità generale a questa sensazione con la frase sulla imminente fine della cultura occidentale. Noi al contrario affermiamo: non si tratta della fine generale della nostra cultura, ma della fine di un'epoca, alla quale seguirà concettualmente un'altra epoca. Viviamo in un'era di passaggio concettuale dall'individualismo al collettivismo, dall'enfasi sul singolo e sul suo valore all'enfasi sulla comunità e i valori di essa. Di conseguenza stiamo assistendo allo spettacolo della trasformazione delle forme culturali, che prima erano contrassegnate dal principio dell'individualismo e che d'ora in poi saranno riformate nel principio del collettivismo, ossia della </a:t>
            </a:r>
            <a:r>
              <a:rPr lang="it-IT" sz="2000" dirty="0" smtClean="0"/>
              <a:t>comunità».</a:t>
            </a:r>
            <a:endParaRPr lang="it-IT" sz="2000" dirty="0"/>
          </a:p>
        </p:txBody>
      </p:sp>
    </p:spTree>
    <p:extLst>
      <p:ext uri="{BB962C8B-B14F-4D97-AF65-F5344CB8AC3E}">
        <p14:creationId xmlns:p14="http://schemas.microsoft.com/office/powerpoint/2010/main" val="126301015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a:t>Jerusalem</a:t>
            </a:r>
            <a:r>
              <a:rPr lang="it-IT" dirty="0"/>
              <a:t> e </a:t>
            </a:r>
            <a:r>
              <a:rPr lang="it-IT" dirty="0" err="1"/>
              <a:t>Höhn</a:t>
            </a:r>
            <a:r>
              <a:rPr lang="it-IT" dirty="0"/>
              <a:t>, </a:t>
            </a:r>
            <a:r>
              <a:rPr lang="it-IT" i="1" dirty="0"/>
              <a:t>Comunità e </a:t>
            </a:r>
            <a:r>
              <a:rPr lang="it-IT" i="1" dirty="0" smtClean="0"/>
              <a:t>Stato, 1930</a:t>
            </a:r>
            <a:endParaRPr lang="it-IT" dirty="0"/>
          </a:p>
        </p:txBody>
      </p:sp>
      <p:sp>
        <p:nvSpPr>
          <p:cNvPr id="3" name="Segnaposto contenuto 2"/>
          <p:cNvSpPr>
            <a:spLocks noGrp="1"/>
          </p:cNvSpPr>
          <p:nvPr>
            <p:ph idx="1"/>
          </p:nvPr>
        </p:nvSpPr>
        <p:spPr/>
        <p:txBody>
          <a:bodyPr>
            <a:noAutofit/>
          </a:bodyPr>
          <a:lstStyle/>
          <a:p>
            <a:pPr marL="109728" indent="0">
              <a:buNone/>
            </a:pPr>
            <a:r>
              <a:rPr lang="it-IT" sz="2000" dirty="0"/>
              <a:t>Se il singolo si pone verso l'esterno come una parte del tutto, la comunità vive in lui. L'ampiezza di questa rappresentanza per tramite del singolo dipende quindi dalla posizione che egli occupa nella comunità. Se egli è solo una parte di essa del tutto priva di autonomia, allora non sarà in grado di parlare o di agire per l'insieme. </a:t>
            </a:r>
            <a:endParaRPr lang="it-IT" sz="2000" dirty="0" smtClean="0"/>
          </a:p>
          <a:p>
            <a:pPr marL="109728" indent="0">
              <a:buNone/>
            </a:pPr>
            <a:r>
              <a:rPr lang="it-IT" sz="2000" dirty="0" smtClean="0"/>
              <a:t>Diverso </a:t>
            </a:r>
            <a:r>
              <a:rPr lang="it-IT" sz="2000" dirty="0"/>
              <a:t>è il caso se il rappresentante svolge al contempo anche le funzioni di guida della comunità. […] Il rappresentante qualificato è colui che può parlare e agire in nome della comunità in virtù delle sue funzioni di guida. Ne consegue che il rappresentante-guida [</a:t>
            </a:r>
            <a:r>
              <a:rPr lang="it-IT" sz="2000" i="1" dirty="0" err="1"/>
              <a:t>Führerrepräsantant</a:t>
            </a:r>
            <a:r>
              <a:rPr lang="it-IT" sz="2000" dirty="0"/>
              <a:t>] risulta anche autorizzato a rappresentare un collettivo di grado inferiore di fronte a quello di grado superiore. Allora non c'è bisogno che i membri della comunità inferiore siano presenti in quella superiore per renderla capace di agire. In loro nome agisce il rappresentante.</a:t>
            </a:r>
          </a:p>
        </p:txBody>
      </p:sp>
    </p:spTree>
    <p:extLst>
      <p:ext uri="{BB962C8B-B14F-4D97-AF65-F5344CB8AC3E}">
        <p14:creationId xmlns:p14="http://schemas.microsoft.com/office/powerpoint/2010/main" val="19451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t>Höhn</a:t>
            </a:r>
            <a:r>
              <a:rPr lang="it-IT" dirty="0" smtClean="0"/>
              <a:t>, </a:t>
            </a:r>
            <a:r>
              <a:rPr lang="it-IT" i="1" dirty="0" smtClean="0"/>
              <a:t>L'evoluzione </a:t>
            </a:r>
            <a:r>
              <a:rPr lang="it-IT" i="1" dirty="0"/>
              <a:t>nel pensiero </a:t>
            </a:r>
            <a:r>
              <a:rPr lang="it-IT" i="1" dirty="0" err="1"/>
              <a:t>giuspubblicistico</a:t>
            </a:r>
            <a:r>
              <a:rPr lang="it-IT" dirty="0"/>
              <a:t> del 1934. </a:t>
            </a:r>
          </a:p>
        </p:txBody>
      </p:sp>
      <p:sp>
        <p:nvSpPr>
          <p:cNvPr id="3" name="Segnaposto contenuto 2"/>
          <p:cNvSpPr>
            <a:spLocks noGrp="1"/>
          </p:cNvSpPr>
          <p:nvPr>
            <p:ph idx="1"/>
          </p:nvPr>
        </p:nvSpPr>
        <p:spPr/>
        <p:txBody>
          <a:bodyPr>
            <a:normAutofit fontScale="92500" lnSpcReduction="10000"/>
          </a:bodyPr>
          <a:lstStyle/>
          <a:p>
            <a:pPr marL="109728" indent="0">
              <a:buNone/>
            </a:pPr>
            <a:r>
              <a:rPr lang="it-IT" dirty="0"/>
              <a:t>La responsabilità del </a:t>
            </a:r>
            <a:r>
              <a:rPr lang="it-IT" i="1" dirty="0"/>
              <a:t>Führer </a:t>
            </a:r>
            <a:r>
              <a:rPr lang="it-IT" dirty="0"/>
              <a:t>nei confronti della comunità del popolo deriva dal suo ruolo di guida. Se il suo atteggiamento </a:t>
            </a:r>
            <a:r>
              <a:rPr lang="it-IT" dirty="0" smtClean="0"/>
              <a:t>non </a:t>
            </a:r>
            <a:r>
              <a:rPr lang="it-IT" dirty="0"/>
              <a:t>corrisponde più a tale spirito, egli non sarà più una guida, ma solo un singolo privo del sostegno della comunità. Se non ne trae le conseguenze e rimane al potere, si tramuterà in dittatore. Ma come tale manterrà la sua posizione solo fintanto che dalla comunità non emergerà un nuovo </a:t>
            </a:r>
            <a:r>
              <a:rPr lang="it-IT" i="1" dirty="0"/>
              <a:t>Führer</a:t>
            </a:r>
            <a:r>
              <a:rPr lang="it-IT" dirty="0"/>
              <a:t> che lo spodesterà. Il che succederà tanto più velocemente quanto più vigorosa sarà la vita comunitaria.</a:t>
            </a:r>
          </a:p>
        </p:txBody>
      </p:sp>
    </p:spTree>
    <p:extLst>
      <p:ext uri="{BB962C8B-B14F-4D97-AF65-F5344CB8AC3E}">
        <p14:creationId xmlns:p14="http://schemas.microsoft.com/office/powerpoint/2010/main" val="144376248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a:t>Höhn</a:t>
            </a:r>
            <a:r>
              <a:rPr lang="it-IT" dirty="0" smtClean="0"/>
              <a:t>,</a:t>
            </a:r>
            <a:r>
              <a:rPr lang="it-IT" i="1" dirty="0"/>
              <a:t> Comunità del diritto e comunità del </a:t>
            </a:r>
            <a:r>
              <a:rPr lang="it-IT" i="1" dirty="0" smtClean="0"/>
              <a:t>popolo</a:t>
            </a:r>
            <a:r>
              <a:rPr lang="it-IT" dirty="0"/>
              <a:t>,</a:t>
            </a:r>
            <a:r>
              <a:rPr lang="it-IT" dirty="0" smtClean="0"/>
              <a:t> </a:t>
            </a:r>
            <a:r>
              <a:rPr lang="it-IT" dirty="0"/>
              <a:t>1935</a:t>
            </a:r>
          </a:p>
        </p:txBody>
      </p:sp>
      <p:sp>
        <p:nvSpPr>
          <p:cNvPr id="3" name="Segnaposto contenuto 2"/>
          <p:cNvSpPr>
            <a:spLocks noGrp="1"/>
          </p:cNvSpPr>
          <p:nvPr>
            <p:ph idx="1"/>
          </p:nvPr>
        </p:nvSpPr>
        <p:spPr/>
        <p:txBody>
          <a:bodyPr>
            <a:normAutofit fontScale="92500" lnSpcReduction="10000"/>
          </a:bodyPr>
          <a:lstStyle/>
          <a:p>
            <a:pPr marL="109728" indent="0">
              <a:buNone/>
            </a:pPr>
            <a:r>
              <a:rPr lang="it-IT" dirty="0"/>
              <a:t>«</a:t>
            </a:r>
            <a:r>
              <a:rPr lang="it-IT" dirty="0" smtClean="0"/>
              <a:t>Il </a:t>
            </a:r>
            <a:r>
              <a:rPr lang="it-IT" dirty="0"/>
              <a:t>tradimento distrugge la comunità e dissolve </a:t>
            </a:r>
            <a:r>
              <a:rPr lang="it-IT" dirty="0" smtClean="0"/>
              <a:t>l'ordinamento. Così </a:t>
            </a:r>
            <a:r>
              <a:rPr lang="it-IT" dirty="0"/>
              <a:t>oggi un furto all'interno di un ordinamento comunitario, che si tratti del servizio di lavoro o delle </a:t>
            </a:r>
            <a:r>
              <a:rPr lang="it-IT" dirty="0" smtClean="0"/>
              <a:t>SS, non </a:t>
            </a:r>
            <a:r>
              <a:rPr lang="it-IT" dirty="0"/>
              <a:t>sarà inteso dalla comunità semplicemente come una “lesione della proprietà privata”. Chi ruba all'interno di questa comunità non sarà più tollerato come membro e chi ruba fuori di essa sarà indegno di farne parte. Egli dunque non sarà più un camerata di diritto (</a:t>
            </a:r>
            <a:r>
              <a:rPr lang="it-IT" i="1" dirty="0" err="1"/>
              <a:t>Rechtsgenosse</a:t>
            </a:r>
            <a:r>
              <a:rPr lang="it-IT" dirty="0"/>
              <a:t>). Anche se ha scontato la sua pena il delinquente non potrà ritornare ad essere membro della </a:t>
            </a:r>
            <a:r>
              <a:rPr lang="it-IT" dirty="0" smtClean="0"/>
              <a:t>comunità».</a:t>
            </a:r>
            <a:endParaRPr lang="it-IT" dirty="0"/>
          </a:p>
        </p:txBody>
      </p:sp>
    </p:spTree>
    <p:extLst>
      <p:ext uri="{BB962C8B-B14F-4D97-AF65-F5344CB8AC3E}">
        <p14:creationId xmlns:p14="http://schemas.microsoft.com/office/powerpoint/2010/main" val="24693911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monto">
  <a:themeElements>
    <a:clrScheme name="Tramont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Tramont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63</TotalTime>
  <Words>627</Words>
  <Application>Microsoft Macintosh PowerPoint</Application>
  <PresentationFormat>Presentazione su schermo (4:3)</PresentationFormat>
  <Paragraphs>17</Paragraphs>
  <Slides>7</Slides>
  <Notes>0</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Tramonto</vt:lpstr>
      <vt:lpstr>Pensiero giuridico nazionalsocialista e comunità del popolo</vt:lpstr>
      <vt:lpstr>Presentazione di PowerPoint</vt:lpstr>
      <vt:lpstr>Stato del popolo/comunità del popolo</vt:lpstr>
      <vt:lpstr>Jerusalem e Höhn, Comunità e Stato, 1930</vt:lpstr>
      <vt:lpstr>Jerusalem e Höhn, Comunità e Stato, 1930</vt:lpstr>
      <vt:lpstr>Höhn, L'evoluzione nel pensiero giuspubblicistico del 1934. </vt:lpstr>
      <vt:lpstr>Höhn, Comunità del diritto e comunità del popolo, 1935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user</dc:creator>
  <cp:lastModifiedBy>User</cp:lastModifiedBy>
  <cp:revision>7</cp:revision>
  <dcterms:created xsi:type="dcterms:W3CDTF">2013-11-25T15:11:02Z</dcterms:created>
  <dcterms:modified xsi:type="dcterms:W3CDTF">2014-01-13T13:31:23Z</dcterms:modified>
</cp:coreProperties>
</file>