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mp4" ContentType="video/unknown"/>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7" r:id="rId1"/>
  </p:sldMasterIdLst>
  <p:notesMasterIdLst>
    <p:notesMasterId r:id="rId70"/>
  </p:notesMasterIdLst>
  <p:sldIdLst>
    <p:sldId id="256" r:id="rId2"/>
    <p:sldId id="353" r:id="rId3"/>
    <p:sldId id="377" r:id="rId4"/>
    <p:sldId id="355" r:id="rId5"/>
    <p:sldId id="356" r:id="rId6"/>
    <p:sldId id="357" r:id="rId7"/>
    <p:sldId id="358" r:id="rId8"/>
    <p:sldId id="359" r:id="rId9"/>
    <p:sldId id="360" r:id="rId10"/>
    <p:sldId id="361" r:id="rId11"/>
    <p:sldId id="362" r:id="rId12"/>
    <p:sldId id="375" r:id="rId13"/>
    <p:sldId id="363" r:id="rId14"/>
    <p:sldId id="364" r:id="rId15"/>
    <p:sldId id="369" r:id="rId16"/>
    <p:sldId id="378" r:id="rId17"/>
    <p:sldId id="374" r:id="rId18"/>
    <p:sldId id="397" r:id="rId19"/>
    <p:sldId id="399" r:id="rId20"/>
    <p:sldId id="372" r:id="rId21"/>
    <p:sldId id="368" r:id="rId22"/>
    <p:sldId id="323" r:id="rId23"/>
    <p:sldId id="300" r:id="rId24"/>
    <p:sldId id="365" r:id="rId25"/>
    <p:sldId id="349" r:id="rId26"/>
    <p:sldId id="320" r:id="rId27"/>
    <p:sldId id="302" r:id="rId28"/>
    <p:sldId id="380" r:id="rId29"/>
    <p:sldId id="389" r:id="rId30"/>
    <p:sldId id="390" r:id="rId31"/>
    <p:sldId id="391" r:id="rId32"/>
    <p:sldId id="392" r:id="rId33"/>
    <p:sldId id="393" r:id="rId34"/>
    <p:sldId id="394" r:id="rId35"/>
    <p:sldId id="395" r:id="rId36"/>
    <p:sldId id="381" r:id="rId37"/>
    <p:sldId id="382" r:id="rId38"/>
    <p:sldId id="383" r:id="rId39"/>
    <p:sldId id="384" r:id="rId40"/>
    <p:sldId id="385" r:id="rId41"/>
    <p:sldId id="386" r:id="rId42"/>
    <p:sldId id="258" r:id="rId43"/>
    <p:sldId id="259" r:id="rId44"/>
    <p:sldId id="260" r:id="rId45"/>
    <p:sldId id="261" r:id="rId46"/>
    <p:sldId id="262" r:id="rId47"/>
    <p:sldId id="263" r:id="rId48"/>
    <p:sldId id="264" r:id="rId49"/>
    <p:sldId id="401" r:id="rId50"/>
    <p:sldId id="402" r:id="rId51"/>
    <p:sldId id="403" r:id="rId52"/>
    <p:sldId id="404" r:id="rId53"/>
    <p:sldId id="405" r:id="rId54"/>
    <p:sldId id="406" r:id="rId55"/>
    <p:sldId id="407" r:id="rId56"/>
    <p:sldId id="408" r:id="rId57"/>
    <p:sldId id="409" r:id="rId58"/>
    <p:sldId id="410" r:id="rId59"/>
    <p:sldId id="411" r:id="rId60"/>
    <p:sldId id="412" r:id="rId61"/>
    <p:sldId id="413" r:id="rId62"/>
    <p:sldId id="414" r:id="rId63"/>
    <p:sldId id="415" r:id="rId64"/>
    <p:sldId id="416" r:id="rId65"/>
    <p:sldId id="417" r:id="rId66"/>
    <p:sldId id="418" r:id="rId67"/>
    <p:sldId id="419" r:id="rId68"/>
    <p:sldId id="420" r:id="rId69"/>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51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image" Target="../media/image2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A20F61-ED0A-4837-AB5F-1265491322CB}" type="datetimeFigureOut">
              <a:rPr lang="it-IT" smtClean="0"/>
              <a:t>16/05/2013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4B13DE-BC73-422B-A591-825B82EC12DB}" type="slidenum">
              <a:rPr lang="it-IT" smtClean="0"/>
              <a:t>‹N›</a:t>
            </a:fld>
            <a:endParaRPr lang="it-IT"/>
          </a:p>
        </p:txBody>
      </p:sp>
    </p:spTree>
    <p:extLst>
      <p:ext uri="{BB962C8B-B14F-4D97-AF65-F5344CB8AC3E}">
        <p14:creationId xmlns:p14="http://schemas.microsoft.com/office/powerpoint/2010/main" val="951139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s-ES_tradnl" dirty="0"/>
          </a:p>
        </p:txBody>
      </p:sp>
      <p:sp>
        <p:nvSpPr>
          <p:cNvPr id="4" name="Slide Number Placeholder 3"/>
          <p:cNvSpPr>
            <a:spLocks noGrp="1"/>
          </p:cNvSpPr>
          <p:nvPr>
            <p:ph type="sldNum" sz="quarter" idx="10"/>
          </p:nvPr>
        </p:nvSpPr>
        <p:spPr/>
        <p:txBody>
          <a:bodyPr/>
          <a:lstStyle/>
          <a:p>
            <a:fld id="{E0C7DB4F-AC74-4148-A633-9B108EE2AD17}" type="slidenum">
              <a:rPr lang="fr-FR" smtClean="0"/>
              <a:pPr/>
              <a:t>2</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egnaposto immagine diapositiva 1"/>
          <p:cNvSpPr>
            <a:spLocks noGrp="1" noRot="1" noChangeAspect="1" noTextEdit="1"/>
          </p:cNvSpPr>
          <p:nvPr>
            <p:ph type="sldImg"/>
          </p:nvPr>
        </p:nvSpPr>
        <p:spPr>
          <a:ln/>
        </p:spPr>
      </p:sp>
      <p:sp>
        <p:nvSpPr>
          <p:cNvPr id="155651"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it-IT" smtClean="0">
              <a:latin typeface="Bosch Office Sans" pitchFamily="34" charset="0"/>
            </a:endParaRPr>
          </a:p>
        </p:txBody>
      </p:sp>
      <p:sp>
        <p:nvSpPr>
          <p:cNvPr id="155652"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Bosch Office Sans" pitchFamily="34" charset="0"/>
              </a:defRPr>
            </a:lvl1pPr>
            <a:lvl2pPr marL="742950" indent="-285750" eaLnBrk="0" hangingPunct="0">
              <a:defRPr>
                <a:solidFill>
                  <a:schemeClr val="tx1"/>
                </a:solidFill>
                <a:latin typeface="Bosch Office Sans" pitchFamily="34" charset="0"/>
              </a:defRPr>
            </a:lvl2pPr>
            <a:lvl3pPr marL="1143000" indent="-228600" eaLnBrk="0" hangingPunct="0">
              <a:defRPr>
                <a:solidFill>
                  <a:schemeClr val="tx1"/>
                </a:solidFill>
                <a:latin typeface="Bosch Office Sans" pitchFamily="34" charset="0"/>
              </a:defRPr>
            </a:lvl3pPr>
            <a:lvl4pPr marL="1600200" indent="-228600" eaLnBrk="0" hangingPunct="0">
              <a:defRPr>
                <a:solidFill>
                  <a:schemeClr val="tx1"/>
                </a:solidFill>
                <a:latin typeface="Bosch Office Sans" pitchFamily="34" charset="0"/>
              </a:defRPr>
            </a:lvl4pPr>
            <a:lvl5pPr marL="2057400" indent="-228600" eaLnBrk="0" hangingPunct="0">
              <a:defRPr>
                <a:solidFill>
                  <a:schemeClr val="tx1"/>
                </a:solidFill>
                <a:latin typeface="Bosch Office Sans" pitchFamily="34" charset="0"/>
              </a:defRPr>
            </a:lvl5pPr>
            <a:lvl6pPr marL="2514600" indent="-228600" eaLnBrk="0" fontAlgn="base" hangingPunct="0">
              <a:spcBef>
                <a:spcPct val="0"/>
              </a:spcBef>
              <a:spcAft>
                <a:spcPct val="0"/>
              </a:spcAft>
              <a:defRPr>
                <a:solidFill>
                  <a:schemeClr val="tx1"/>
                </a:solidFill>
                <a:latin typeface="Bosch Office Sans" pitchFamily="34" charset="0"/>
              </a:defRPr>
            </a:lvl6pPr>
            <a:lvl7pPr marL="2971800" indent="-228600" eaLnBrk="0" fontAlgn="base" hangingPunct="0">
              <a:spcBef>
                <a:spcPct val="0"/>
              </a:spcBef>
              <a:spcAft>
                <a:spcPct val="0"/>
              </a:spcAft>
              <a:defRPr>
                <a:solidFill>
                  <a:schemeClr val="tx1"/>
                </a:solidFill>
                <a:latin typeface="Bosch Office Sans" pitchFamily="34" charset="0"/>
              </a:defRPr>
            </a:lvl7pPr>
            <a:lvl8pPr marL="3429000" indent="-228600" eaLnBrk="0" fontAlgn="base" hangingPunct="0">
              <a:spcBef>
                <a:spcPct val="0"/>
              </a:spcBef>
              <a:spcAft>
                <a:spcPct val="0"/>
              </a:spcAft>
              <a:defRPr>
                <a:solidFill>
                  <a:schemeClr val="tx1"/>
                </a:solidFill>
                <a:latin typeface="Bosch Office Sans" pitchFamily="34" charset="0"/>
              </a:defRPr>
            </a:lvl8pPr>
            <a:lvl9pPr marL="3886200" indent="-228600" eaLnBrk="0" fontAlgn="base" hangingPunct="0">
              <a:spcBef>
                <a:spcPct val="0"/>
              </a:spcBef>
              <a:spcAft>
                <a:spcPct val="0"/>
              </a:spcAft>
              <a:defRPr>
                <a:solidFill>
                  <a:schemeClr val="tx1"/>
                </a:solidFill>
                <a:latin typeface="Bosch Office Sans" pitchFamily="34" charset="0"/>
              </a:defRPr>
            </a:lvl9pPr>
          </a:lstStyle>
          <a:p>
            <a:pPr eaLnBrk="1" hangingPunct="1"/>
            <a:fld id="{ADEB1A25-092C-47C3-A6F4-3361BD4F7C14}" type="slidenum">
              <a:rPr lang="it-IT" smtClean="0"/>
              <a:pPr eaLnBrk="1" hangingPunct="1"/>
              <a:t>25</a:t>
            </a:fld>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1pPr>
            <a:lvl2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2pPr>
            <a:lvl3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3pPr>
            <a:lvl4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4pPr>
            <a:lvl5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5pPr>
            <a:lvl6pPr marL="2204550"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6pPr>
            <a:lvl7pPr marL="2605377"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7pPr>
            <a:lvl8pPr marL="3006204"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8pPr>
            <a:lvl9pPr marL="3407032"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9pPr>
          </a:lstStyle>
          <a:p>
            <a:pPr eaLnBrk="1"/>
            <a:fld id="{4B624875-58D6-4C9C-B3D9-A79C2899AA82}" type="slidenum">
              <a:rPr lang="it-IT" smtClean="0">
                <a:solidFill>
                  <a:srgbClr val="000000"/>
                </a:solidFill>
                <a:latin typeface="Times New Roman" charset="0"/>
              </a:rPr>
              <a:pPr eaLnBrk="1"/>
              <a:t>49</a:t>
            </a:fld>
            <a:endParaRPr lang="it-IT" smtClean="0">
              <a:solidFill>
                <a:srgbClr val="000000"/>
              </a:solidFill>
              <a:latin typeface="Times New Roman" charset="0"/>
            </a:endParaRPr>
          </a:p>
        </p:txBody>
      </p:sp>
      <p:sp>
        <p:nvSpPr>
          <p:cNvPr id="60419" name="Text Box 1"/>
          <p:cNvSpPr>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60420" name="Text Box 2"/>
          <p:cNvSpPr>
            <a:spLocks noGrp="1" noChangeArrowheads="1"/>
          </p:cNvSpPr>
          <p:nvPr>
            <p:ph type="body" idx="1"/>
          </p:nvPr>
        </p:nvSpPr>
        <p:spPr>
          <a:xfrm>
            <a:off x="685513" y="4343231"/>
            <a:ext cx="5481215" cy="41097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1pPr>
            <a:lvl2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2pPr>
            <a:lvl3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3pPr>
            <a:lvl4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4pPr>
            <a:lvl5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5pPr>
            <a:lvl6pPr marL="2204550"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6pPr>
            <a:lvl7pPr marL="2605377"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7pPr>
            <a:lvl8pPr marL="3006204"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8pPr>
            <a:lvl9pPr marL="3407032"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9pPr>
          </a:lstStyle>
          <a:p>
            <a:pPr eaLnBrk="1"/>
            <a:fld id="{2076F66F-627A-4F6F-8A5B-B779791E9840}" type="slidenum">
              <a:rPr lang="it-IT" smtClean="0">
                <a:solidFill>
                  <a:srgbClr val="000000"/>
                </a:solidFill>
                <a:latin typeface="Times New Roman" charset="0"/>
              </a:rPr>
              <a:pPr eaLnBrk="1"/>
              <a:t>50</a:t>
            </a:fld>
            <a:endParaRPr lang="it-IT" smtClean="0">
              <a:solidFill>
                <a:srgbClr val="000000"/>
              </a:solidFill>
              <a:latin typeface="Times New Roman" charset="0"/>
            </a:endParaRPr>
          </a:p>
        </p:txBody>
      </p:sp>
      <p:sp>
        <p:nvSpPr>
          <p:cNvPr id="61443" name="Text Box 1"/>
          <p:cNvSpPr>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61444" name="Text Box 2"/>
          <p:cNvSpPr>
            <a:spLocks noGrp="1" noChangeArrowheads="1"/>
          </p:cNvSpPr>
          <p:nvPr>
            <p:ph type="body" idx="1"/>
          </p:nvPr>
        </p:nvSpPr>
        <p:spPr>
          <a:xfrm>
            <a:off x="685513" y="4343231"/>
            <a:ext cx="5481215" cy="41097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2466"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1pPr>
            <a:lvl2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2pPr>
            <a:lvl3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3pPr>
            <a:lvl4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4pPr>
            <a:lvl5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5pPr>
            <a:lvl6pPr marL="2204550"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6pPr>
            <a:lvl7pPr marL="2605377"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7pPr>
            <a:lvl8pPr marL="3006204"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8pPr>
            <a:lvl9pPr marL="3407032"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9pPr>
          </a:lstStyle>
          <a:p>
            <a:pPr eaLnBrk="1"/>
            <a:fld id="{15BC1294-FB13-4DF0-9662-0782B042170B}" type="slidenum">
              <a:rPr lang="it-IT" smtClean="0">
                <a:solidFill>
                  <a:srgbClr val="000000"/>
                </a:solidFill>
                <a:latin typeface="Times New Roman" charset="0"/>
              </a:rPr>
              <a:pPr eaLnBrk="1"/>
              <a:t>51</a:t>
            </a:fld>
            <a:endParaRPr lang="it-IT" smtClean="0">
              <a:solidFill>
                <a:srgbClr val="000000"/>
              </a:solidFill>
              <a:latin typeface="Times New Roman" charset="0"/>
            </a:endParaRPr>
          </a:p>
        </p:txBody>
      </p:sp>
      <p:sp>
        <p:nvSpPr>
          <p:cNvPr id="62467" name="Text Box 1"/>
          <p:cNvSpPr>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62468" name="Text Box 2"/>
          <p:cNvSpPr>
            <a:spLocks noGrp="1" noChangeArrowheads="1"/>
          </p:cNvSpPr>
          <p:nvPr>
            <p:ph type="body" idx="1"/>
          </p:nvPr>
        </p:nvSpPr>
        <p:spPr>
          <a:xfrm>
            <a:off x="685512" y="4343230"/>
            <a:ext cx="5486976" cy="411513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6"/>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1pPr>
            <a:lvl2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2pPr>
            <a:lvl3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3pPr>
            <a:lvl4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4pPr>
            <a:lvl5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5pPr>
            <a:lvl6pPr marL="2204550"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6pPr>
            <a:lvl7pPr marL="2605377"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7pPr>
            <a:lvl8pPr marL="3006204"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8pPr>
            <a:lvl9pPr marL="3407032"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9pPr>
          </a:lstStyle>
          <a:p>
            <a:pPr eaLnBrk="1"/>
            <a:fld id="{6F3F5A3C-DBDA-43CB-9EF1-EC88C36EBF85}" type="slidenum">
              <a:rPr lang="it-IT" smtClean="0">
                <a:solidFill>
                  <a:srgbClr val="000000"/>
                </a:solidFill>
                <a:latin typeface="Times New Roman" charset="0"/>
              </a:rPr>
              <a:pPr eaLnBrk="1"/>
              <a:t>52</a:t>
            </a:fld>
            <a:endParaRPr lang="it-IT" smtClean="0">
              <a:solidFill>
                <a:srgbClr val="000000"/>
              </a:solidFill>
              <a:latin typeface="Times New Roman" charset="0"/>
            </a:endParaRPr>
          </a:p>
        </p:txBody>
      </p:sp>
      <p:sp>
        <p:nvSpPr>
          <p:cNvPr id="63491" name="Text Box 1"/>
          <p:cNvSpPr>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63492" name="Text Box 2"/>
          <p:cNvSpPr>
            <a:spLocks noGrp="1" noChangeArrowheads="1"/>
          </p:cNvSpPr>
          <p:nvPr>
            <p:ph type="body" idx="1"/>
          </p:nvPr>
        </p:nvSpPr>
        <p:spPr>
          <a:xfrm>
            <a:off x="685512" y="4343230"/>
            <a:ext cx="5486976" cy="411513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4514"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1pPr>
            <a:lvl2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2pPr>
            <a:lvl3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3pPr>
            <a:lvl4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4pPr>
            <a:lvl5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5pPr>
            <a:lvl6pPr marL="2204550"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6pPr>
            <a:lvl7pPr marL="2605377"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7pPr>
            <a:lvl8pPr marL="3006204"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8pPr>
            <a:lvl9pPr marL="3407032"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9pPr>
          </a:lstStyle>
          <a:p>
            <a:pPr eaLnBrk="1"/>
            <a:fld id="{5FD0117C-68B9-4ABC-A8F4-E64A812DE4D0}" type="slidenum">
              <a:rPr lang="it-IT" smtClean="0">
                <a:solidFill>
                  <a:srgbClr val="000000"/>
                </a:solidFill>
                <a:latin typeface="Times New Roman" charset="0"/>
              </a:rPr>
              <a:pPr eaLnBrk="1"/>
              <a:t>53</a:t>
            </a:fld>
            <a:endParaRPr lang="it-IT" smtClean="0">
              <a:solidFill>
                <a:srgbClr val="000000"/>
              </a:solidFill>
              <a:latin typeface="Times New Roman" charset="0"/>
            </a:endParaRPr>
          </a:p>
        </p:txBody>
      </p:sp>
      <p:sp>
        <p:nvSpPr>
          <p:cNvPr id="64515" name="Text Box 1"/>
          <p:cNvSpPr>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64516" name="Text Box 2"/>
          <p:cNvSpPr>
            <a:spLocks noGrp="1" noChangeArrowheads="1"/>
          </p:cNvSpPr>
          <p:nvPr>
            <p:ph type="body" idx="1"/>
          </p:nvPr>
        </p:nvSpPr>
        <p:spPr>
          <a:xfrm>
            <a:off x="685513" y="4343231"/>
            <a:ext cx="5481215" cy="41097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10"/>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1pPr>
            <a:lvl2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2pPr>
            <a:lvl3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3pPr>
            <a:lvl4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4pPr>
            <a:lvl5pPr eaLnBrk="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5pPr>
            <a:lvl6pPr marL="2204550"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6pPr>
            <a:lvl7pPr marL="2605377"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7pPr>
            <a:lvl8pPr marL="3006204"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8pPr>
            <a:lvl9pPr marL="3407032" indent="-200414" defTabSz="393869" eaLnBrk="0" fontAlgn="base" hangingPunct="0">
              <a:lnSpc>
                <a:spcPct val="93000"/>
              </a:lnSpc>
              <a:spcBef>
                <a:spcPct val="0"/>
              </a:spcBef>
              <a:spcAft>
                <a:spcPct val="0"/>
              </a:spcAft>
              <a:buClr>
                <a:srgbClr val="000000"/>
              </a:buClr>
              <a:buSzPct val="100000"/>
              <a:buFont typeface="Times New Roman" charset="0"/>
              <a:tabLst>
                <a:tab pos="0" algn="l"/>
                <a:tab pos="392477" algn="l"/>
                <a:tab pos="786346" algn="l"/>
                <a:tab pos="1180214" algn="l"/>
                <a:tab pos="1574082" algn="l"/>
                <a:tab pos="1967950" algn="l"/>
                <a:tab pos="2361819" algn="l"/>
                <a:tab pos="2755687" algn="l"/>
                <a:tab pos="3149556" algn="l"/>
                <a:tab pos="3543424" algn="l"/>
                <a:tab pos="3937293" algn="l"/>
                <a:tab pos="4331161" algn="l"/>
                <a:tab pos="4725030" algn="l"/>
                <a:tab pos="5118898" algn="l"/>
                <a:tab pos="5512767" algn="l"/>
                <a:tab pos="5906635" algn="l"/>
                <a:tab pos="6300504" algn="l"/>
                <a:tab pos="6694372" algn="l"/>
                <a:tab pos="7088240" algn="l"/>
                <a:tab pos="7482108" algn="l"/>
                <a:tab pos="7875977" algn="l"/>
              </a:tabLst>
              <a:defRPr>
                <a:solidFill>
                  <a:schemeClr val="bg1"/>
                </a:solidFill>
                <a:latin typeface="Arial" charset="0"/>
                <a:ea typeface="Lucida Sans Unicode" charset="-52"/>
                <a:cs typeface="Lucida Sans Unicode" charset="-52"/>
              </a:defRPr>
            </a:lvl9pPr>
          </a:lstStyle>
          <a:p>
            <a:pPr eaLnBrk="1"/>
            <a:fld id="{399613ED-F082-4125-B0F4-3734CD9A8E9E}" type="slidenum">
              <a:rPr lang="it-IT" smtClean="0">
                <a:solidFill>
                  <a:srgbClr val="000000"/>
                </a:solidFill>
                <a:latin typeface="Times New Roman" charset="0"/>
              </a:rPr>
              <a:pPr eaLnBrk="1"/>
              <a:t>54</a:t>
            </a:fld>
            <a:endParaRPr lang="it-IT" smtClean="0">
              <a:solidFill>
                <a:srgbClr val="000000"/>
              </a:solidFill>
              <a:latin typeface="Times New Roman" charset="0"/>
            </a:endParaRPr>
          </a:p>
        </p:txBody>
      </p:sp>
      <p:sp>
        <p:nvSpPr>
          <p:cNvPr id="65539" name="Text Box 1"/>
          <p:cNvSpPr>
            <a:spLocks noGrp="1" noRot="1" noChangeAspect="1" noChangeArrowheads="1" noTextEdit="1"/>
          </p:cNvSpPr>
          <p:nvPr>
            <p:ph type="sldImg"/>
          </p:nvPr>
        </p:nvSpPr>
        <p:spPr>
          <a:xfrm>
            <a:off x="1143000" y="695325"/>
            <a:ext cx="4570413" cy="3427413"/>
          </a:xfrm>
          <a:solidFill>
            <a:srgbClr val="FFFFFF"/>
          </a:solidFill>
          <a:ln>
            <a:solidFill>
              <a:srgbClr val="000000"/>
            </a:solidFill>
            <a:miter lim="800000"/>
            <a:headEnd/>
            <a:tailEnd/>
          </a:ln>
        </p:spPr>
      </p:sp>
      <p:sp>
        <p:nvSpPr>
          <p:cNvPr id="65540" name="Text Box 2"/>
          <p:cNvSpPr>
            <a:spLocks noGrp="1" noChangeArrowheads="1"/>
          </p:cNvSpPr>
          <p:nvPr>
            <p:ph type="body" idx="1"/>
          </p:nvPr>
        </p:nvSpPr>
        <p:spPr>
          <a:xfrm>
            <a:off x="685513" y="4343231"/>
            <a:ext cx="5481215" cy="410970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egnaposto immagine diapositiva 1"/>
          <p:cNvSpPr>
            <a:spLocks noGrp="1" noRot="1" noChangeAspect="1" noTextEdit="1"/>
          </p:cNvSpPr>
          <p:nvPr>
            <p:ph type="sldImg"/>
          </p:nvPr>
        </p:nvSpPr>
        <p:spPr>
          <a:ln/>
        </p:spPr>
      </p:sp>
      <p:sp>
        <p:nvSpPr>
          <p:cNvPr id="43011"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latin typeface="Arial" pitchFamily="34" charset="0"/>
            </a:endParaRPr>
          </a:p>
        </p:txBody>
      </p:sp>
      <p:sp>
        <p:nvSpPr>
          <p:cNvPr id="43012"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fld id="{BAB5C548-2827-4DCF-83DD-4CA97FB73377}" type="slidenum">
              <a:rPr lang="it-IT" smtClean="0">
                <a:solidFill>
                  <a:schemeClr val="tx1"/>
                </a:solidFill>
                <a:latin typeface="Arial" pitchFamily="34" charset="0"/>
              </a:rPr>
              <a:pPr eaLnBrk="1" hangingPunct="1"/>
              <a:t>55</a:t>
            </a:fld>
            <a:endParaRPr lang="it-IT" smtClean="0">
              <a:solidFill>
                <a:schemeClr val="tx1"/>
              </a:solidFill>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egnaposto immagine diapositiva 1"/>
          <p:cNvSpPr>
            <a:spLocks noGrp="1" noRot="1" noChangeAspect="1" noTextEdit="1"/>
          </p:cNvSpPr>
          <p:nvPr>
            <p:ph type="sldImg"/>
          </p:nvPr>
        </p:nvSpPr>
        <p:spPr>
          <a:ln/>
        </p:spPr>
      </p:sp>
      <p:sp>
        <p:nvSpPr>
          <p:cNvPr id="44035"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latin typeface="Arial" pitchFamily="34" charset="0"/>
            </a:endParaRPr>
          </a:p>
        </p:txBody>
      </p:sp>
      <p:sp>
        <p:nvSpPr>
          <p:cNvPr id="44036"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fld id="{19680594-BFA5-4847-8E3D-A30AF9F217AE}" type="slidenum">
              <a:rPr lang="it-IT" smtClean="0">
                <a:solidFill>
                  <a:schemeClr val="tx1"/>
                </a:solidFill>
                <a:latin typeface="Arial" pitchFamily="34" charset="0"/>
              </a:rPr>
              <a:pPr eaLnBrk="1" hangingPunct="1"/>
              <a:t>56</a:t>
            </a:fld>
            <a:endParaRPr lang="it-IT" smtClean="0">
              <a:solidFill>
                <a:schemeClr val="tx1"/>
              </a:solidFill>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
          <p:cNvSpPr>
            <a:spLocks noGrp="1" noChangeArrowheads="1"/>
          </p:cNvSpPr>
          <p:nvPr>
            <p:ph type="ftr" sz="quarter" idx="4"/>
          </p:nvPr>
        </p:nvSpPr>
        <p:spPr/>
        <p:txBody>
          <a:bodyPr/>
          <a:lstStyle/>
          <a:p>
            <a:pPr>
              <a:defRPr/>
            </a:pPr>
            <a:r>
              <a:rPr lang="it-IT"/>
              <a:t>Rev 00</a:t>
            </a:r>
          </a:p>
        </p:txBody>
      </p:sp>
      <p:sp>
        <p:nvSpPr>
          <p:cNvPr id="4608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fld id="{BDFD9A37-A878-4EA7-B565-914A9409B3D6}" type="slidenum">
              <a:rPr lang="it-IT" smtClean="0">
                <a:solidFill>
                  <a:schemeClr val="tx1"/>
                </a:solidFill>
                <a:latin typeface="Arial" pitchFamily="34" charset="0"/>
              </a:rPr>
              <a:pPr eaLnBrk="1" hangingPunct="1"/>
              <a:t>57</a:t>
            </a:fld>
            <a:endParaRPr lang="it-IT" smtClean="0">
              <a:solidFill>
                <a:schemeClr val="tx1"/>
              </a:solidFill>
              <a:latin typeface="Arial" pitchFamily="34" charset="0"/>
            </a:endParaRPr>
          </a:p>
        </p:txBody>
      </p:sp>
      <p:sp>
        <p:nvSpPr>
          <p:cNvPr id="46084" name="Rectangle 2"/>
          <p:cNvSpPr>
            <a:spLocks noGrp="1" noRot="1" noChangeAspect="1" noChangeArrowheads="1" noTextEdit="1"/>
          </p:cNvSpPr>
          <p:nvPr>
            <p:ph type="sldImg"/>
          </p:nvPr>
        </p:nvSpPr>
        <p:spPr>
          <a:xfrm>
            <a:off x="1141413" y="685800"/>
            <a:ext cx="4575175" cy="3430588"/>
          </a:xfrm>
          <a:ln/>
        </p:spPr>
      </p:sp>
      <p:sp>
        <p:nvSpPr>
          <p:cNvPr id="4608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egnaposto immagine diapositiva 1"/>
          <p:cNvSpPr>
            <a:spLocks noGrp="1" noRot="1" noChangeAspect="1" noTextEdit="1"/>
          </p:cNvSpPr>
          <p:nvPr>
            <p:ph type="sldImg"/>
          </p:nvPr>
        </p:nvSpPr>
        <p:spPr>
          <a:ln/>
        </p:spPr>
      </p:sp>
      <p:sp>
        <p:nvSpPr>
          <p:cNvPr id="47107"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latin typeface="Arial" pitchFamily="34" charset="0"/>
            </a:endParaRPr>
          </a:p>
        </p:txBody>
      </p:sp>
      <p:sp>
        <p:nvSpPr>
          <p:cNvPr id="47108"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fld id="{073A0357-D119-41B0-809B-C62C538B515A}" type="slidenum">
              <a:rPr lang="it-IT" smtClean="0">
                <a:solidFill>
                  <a:schemeClr val="tx1"/>
                </a:solidFill>
                <a:latin typeface="Arial" pitchFamily="34" charset="0"/>
              </a:rPr>
              <a:pPr eaLnBrk="1" hangingPunct="1"/>
              <a:t>58</a:t>
            </a:fld>
            <a:endParaRPr lang="it-IT" smtClean="0">
              <a:solidFill>
                <a:schemeClr val="tx1"/>
              </a:solidFill>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300163" y="801688"/>
            <a:ext cx="4265612" cy="3198812"/>
          </a:xfrm>
          <a:ln/>
        </p:spPr>
      </p:sp>
      <p:sp>
        <p:nvSpPr>
          <p:cNvPr id="48131" name="Rectangle 7"/>
          <p:cNvSpPr txBox="1">
            <a:spLocks noGrp="1" noChangeArrowheads="1"/>
          </p:cNvSpPr>
          <p:nvPr/>
        </p:nvSpPr>
        <p:spPr bwMode="auto">
          <a:xfrm>
            <a:off x="3883003" y="8685559"/>
            <a:ext cx="2973399" cy="456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55" tIns="45677" rIns="91355" bIns="45677" anchor="b"/>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fld id="{BB6946D6-732E-4BA3-BB79-D8C32310A14A}" type="slidenum">
              <a:rPr lang="it-IT">
                <a:solidFill>
                  <a:schemeClr val="tx1"/>
                </a:solidFill>
              </a:rPr>
              <a:pPr algn="r" eaLnBrk="1" hangingPunct="1"/>
              <a:t>59</a:t>
            </a:fld>
            <a:endParaRPr lang="it-IT">
              <a:solidFill>
                <a:schemeClr val="tx1"/>
              </a:solidFill>
            </a:endParaRPr>
          </a:p>
        </p:txBody>
      </p:sp>
      <p:sp>
        <p:nvSpPr>
          <p:cNvPr id="48132" name="Segnaposto note 4"/>
          <p:cNvSpPr>
            <a:spLocks noGrp="1"/>
          </p:cNvSpPr>
          <p:nvPr/>
        </p:nvSpPr>
        <p:spPr bwMode="auto">
          <a:xfrm>
            <a:off x="685801" y="4343510"/>
            <a:ext cx="5486400" cy="4114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hangingPunct="0">
              <a:spcBef>
                <a:spcPct val="30000"/>
              </a:spcBef>
            </a:pPr>
            <a:endParaRPr lang="it-IT" sz="1200">
              <a:solidFill>
                <a:schemeClr val="tx1"/>
              </a:solidFill>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egnaposto immagine diapositiva 1"/>
          <p:cNvSpPr>
            <a:spLocks noGrp="1" noRot="1" noChangeAspect="1" noTextEdit="1"/>
          </p:cNvSpPr>
          <p:nvPr>
            <p:ph type="sldImg"/>
          </p:nvPr>
        </p:nvSpPr>
        <p:spPr>
          <a:ln/>
        </p:spPr>
      </p:sp>
      <p:sp>
        <p:nvSpPr>
          <p:cNvPr id="50179"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latin typeface="Arial" pitchFamily="34" charset="0"/>
            </a:endParaRPr>
          </a:p>
          <a:p>
            <a:r>
              <a:rPr lang="it-IT" b="1" smtClean="0">
                <a:latin typeface="Arial" pitchFamily="34" charset="0"/>
              </a:rPr>
              <a:t>Cosa ha fatto Terna – </a:t>
            </a:r>
            <a:r>
              <a:rPr lang="it-IT" b="1" smtClean="0">
                <a:solidFill>
                  <a:srgbClr val="C00000"/>
                </a:solidFill>
                <a:latin typeface="Arial" pitchFamily="34" charset="0"/>
              </a:rPr>
              <a:t>SLIDE 7</a:t>
            </a:r>
            <a:endParaRPr lang="it-IT" smtClean="0">
              <a:solidFill>
                <a:srgbClr val="C00000"/>
              </a:solidFill>
              <a:latin typeface="Arial" pitchFamily="34" charset="0"/>
            </a:endParaRPr>
          </a:p>
          <a:p>
            <a:r>
              <a:rPr lang="it-IT" smtClean="0">
                <a:latin typeface="Arial" pitchFamily="34" charset="0"/>
              </a:rPr>
              <a:t> </a:t>
            </a:r>
          </a:p>
          <a:p>
            <a:r>
              <a:rPr lang="it-IT" smtClean="0">
                <a:latin typeface="Arial" pitchFamily="34" charset="0"/>
              </a:rPr>
              <a:t>Dopo anni di sottosviluppo, l’accelerazione impressa per colmare il gap che ci separava dagli altri Paesi è testimoniata dai </a:t>
            </a:r>
            <a:r>
              <a:rPr lang="it-IT" b="1" u="sng" smtClean="0">
                <a:latin typeface="Arial" pitchFamily="34" charset="0"/>
              </a:rPr>
              <a:t>FATTI:</a:t>
            </a:r>
            <a:endParaRPr lang="it-IT" smtClean="0">
              <a:latin typeface="Arial" pitchFamily="34" charset="0"/>
            </a:endParaRPr>
          </a:p>
          <a:p>
            <a:r>
              <a:rPr lang="it-IT" smtClean="0">
                <a:latin typeface="Arial" pitchFamily="34" charset="0"/>
              </a:rPr>
              <a:t> </a:t>
            </a:r>
          </a:p>
          <a:p>
            <a:pPr>
              <a:buClr>
                <a:srgbClr val="005EA8"/>
              </a:buClr>
              <a:buFont typeface="Wingdings" pitchFamily="2" charset="2"/>
              <a:buChar char="§"/>
            </a:pPr>
            <a:r>
              <a:rPr lang="it-IT" b="1" smtClean="0">
                <a:latin typeface="Arial" pitchFamily="34" charset="0"/>
              </a:rPr>
              <a:t> oltre 5 miliardi di euro di investimenti realizzati</a:t>
            </a:r>
          </a:p>
          <a:p>
            <a:pPr>
              <a:buClr>
                <a:srgbClr val="005EA8"/>
              </a:buClr>
              <a:buFont typeface="Wingdings" pitchFamily="2" charset="2"/>
              <a:buChar char="§"/>
            </a:pPr>
            <a:r>
              <a:rPr lang="it-IT" b="1" smtClean="0">
                <a:latin typeface="Arial" pitchFamily="34" charset="0"/>
              </a:rPr>
              <a:t> crescita media annua degli investimenti del 30%</a:t>
            </a:r>
          </a:p>
          <a:p>
            <a:pPr>
              <a:buClr>
                <a:srgbClr val="005EA8"/>
              </a:buClr>
              <a:buFont typeface="Wingdings" pitchFamily="2" charset="2"/>
              <a:buChar char="§"/>
            </a:pPr>
            <a:r>
              <a:rPr lang="it-IT" b="1" smtClean="0">
                <a:latin typeface="Arial" pitchFamily="34" charset="0"/>
              </a:rPr>
              <a:t> circa 2.400 km di nuove linee</a:t>
            </a:r>
          </a:p>
          <a:p>
            <a:pPr>
              <a:buClr>
                <a:srgbClr val="005EA8"/>
              </a:buClr>
              <a:buFont typeface="Wingdings" pitchFamily="2" charset="2"/>
              <a:buChar char="§"/>
            </a:pPr>
            <a:r>
              <a:rPr lang="it-IT" b="1" smtClean="0">
                <a:latin typeface="Arial" pitchFamily="34" charset="0"/>
              </a:rPr>
              <a:t> oltre 70 stazioni</a:t>
            </a:r>
          </a:p>
          <a:p>
            <a:pPr>
              <a:buClr>
                <a:srgbClr val="005EA8"/>
              </a:buClr>
              <a:buFont typeface="Wingdings" pitchFamily="2" charset="2"/>
              <a:buChar char="§"/>
            </a:pPr>
            <a:r>
              <a:rPr lang="it-IT" b="1" smtClean="0">
                <a:latin typeface="Arial" pitchFamily="34" charset="0"/>
              </a:rPr>
              <a:t> circa 700 km di vecchi elettrodotti dismessi</a:t>
            </a:r>
          </a:p>
          <a:p>
            <a:r>
              <a:rPr lang="it-IT" smtClean="0">
                <a:latin typeface="Arial" pitchFamily="34" charset="0"/>
              </a:rPr>
              <a:t> </a:t>
            </a:r>
          </a:p>
          <a:p>
            <a:pPr algn="just"/>
            <a:r>
              <a:rPr lang="it-IT" smtClean="0">
                <a:latin typeface="Arial" pitchFamily="34" charset="0"/>
              </a:rPr>
              <a:t>Uno sforzo che, grazie anche anche alle operazioni di M&amp;A , ha portato Terna ad essere il </a:t>
            </a:r>
            <a:r>
              <a:rPr lang="it-IT" b="1" smtClean="0">
                <a:latin typeface="Arial" pitchFamily="34" charset="0"/>
              </a:rPr>
              <a:t>1° TSO indipendente in Europa e il 6° al mondo per km di linee gestiti</a:t>
            </a:r>
          </a:p>
          <a:p>
            <a:endParaRPr lang="it-IT" smtClean="0">
              <a:latin typeface="Arial" pitchFamily="34" charset="0"/>
            </a:endParaRPr>
          </a:p>
        </p:txBody>
      </p:sp>
      <p:sp>
        <p:nvSpPr>
          <p:cNvPr id="50180"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fld id="{0C470941-2A6E-4EE0-9BF5-A2A246798C42}" type="slidenum">
              <a:rPr lang="it-IT" smtClean="0">
                <a:solidFill>
                  <a:srgbClr val="000000"/>
                </a:solidFill>
                <a:latin typeface="Arial" pitchFamily="34" charset="0"/>
              </a:rPr>
              <a:pPr eaLnBrk="1" hangingPunct="1"/>
              <a:t>60</a:t>
            </a:fld>
            <a:endParaRPr lang="it-IT" smtClean="0">
              <a:solidFill>
                <a:srgbClr val="000000"/>
              </a:solidFill>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egnaposto immagine diapositiva 1"/>
          <p:cNvSpPr>
            <a:spLocks noGrp="1" noRot="1" noChangeAspect="1" noTextEdit="1"/>
          </p:cNvSpPr>
          <p:nvPr>
            <p:ph type="sldImg"/>
          </p:nvPr>
        </p:nvSpPr>
        <p:spPr>
          <a:ln/>
        </p:spPr>
      </p:sp>
      <p:sp>
        <p:nvSpPr>
          <p:cNvPr id="53251"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latin typeface="Arial" pitchFamily="34" charset="0"/>
            </a:endParaRPr>
          </a:p>
        </p:txBody>
      </p:sp>
      <p:sp>
        <p:nvSpPr>
          <p:cNvPr id="53252"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fld id="{EA48B7E1-7A30-4CC0-A035-809E42F9083C}" type="slidenum">
              <a:rPr lang="it-IT" smtClean="0">
                <a:solidFill>
                  <a:schemeClr val="tx1"/>
                </a:solidFill>
                <a:latin typeface="Arial" pitchFamily="34" charset="0"/>
              </a:rPr>
              <a:pPr eaLnBrk="1" hangingPunct="1"/>
              <a:t>61</a:t>
            </a:fld>
            <a:endParaRPr lang="it-IT" smtClean="0">
              <a:solidFill>
                <a:schemeClr val="tx1"/>
              </a:solidFill>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egnaposto immagine diapositiva 1"/>
          <p:cNvSpPr>
            <a:spLocks noGrp="1" noRot="1" noChangeAspect="1" noTextEdit="1"/>
          </p:cNvSpPr>
          <p:nvPr>
            <p:ph type="sldImg"/>
          </p:nvPr>
        </p:nvSpPr>
        <p:spPr>
          <a:ln/>
        </p:spPr>
      </p:sp>
      <p:sp>
        <p:nvSpPr>
          <p:cNvPr id="54275" name="Segnaposto note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it-IT" smtClean="0">
              <a:latin typeface="Arial" pitchFamily="34" charset="0"/>
            </a:endParaRPr>
          </a:p>
        </p:txBody>
      </p:sp>
      <p:sp>
        <p:nvSpPr>
          <p:cNvPr id="54276" name="Segnaposto numero diapositiva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fld id="{79E97903-B994-416C-A677-5C4651B2CD2B}" type="slidenum">
              <a:rPr lang="it-IT" smtClean="0">
                <a:solidFill>
                  <a:schemeClr val="tx1"/>
                </a:solidFill>
                <a:latin typeface="Arial" pitchFamily="34" charset="0"/>
              </a:rPr>
              <a:pPr eaLnBrk="1" hangingPunct="1"/>
              <a:t>62</a:t>
            </a:fld>
            <a:endParaRPr lang="it-IT" smtClean="0">
              <a:solidFill>
                <a:schemeClr val="tx1"/>
              </a:solidFill>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txBox="1">
            <a:spLocks noGrp="1" noChangeArrowheads="1"/>
          </p:cNvSpPr>
          <p:nvPr/>
        </p:nvSpPr>
        <p:spPr bwMode="auto">
          <a:xfrm>
            <a:off x="3884601" y="8685559"/>
            <a:ext cx="2973399" cy="458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7280" tIns="48642" rIns="97280" bIns="48642" anchor="b"/>
          <a:lstStyle>
            <a:lvl1pPr defTabSz="1003300" eaLnBrk="0" hangingPunct="0">
              <a:defRPr>
                <a:solidFill>
                  <a:srgbClr val="D8DCED"/>
                </a:solidFill>
                <a:latin typeface="Helvetica Neue" pitchFamily="2"/>
                <a:ea typeface="MS PGothic" pitchFamily="34" charset="-128"/>
              </a:defRPr>
            </a:lvl1pPr>
            <a:lvl2pPr marL="742950" indent="-285750" defTabSz="1003300" eaLnBrk="0" hangingPunct="0">
              <a:defRPr>
                <a:solidFill>
                  <a:srgbClr val="D8DCED"/>
                </a:solidFill>
                <a:latin typeface="Helvetica Neue" pitchFamily="2"/>
                <a:ea typeface="MS PGothic" pitchFamily="34" charset="-128"/>
              </a:defRPr>
            </a:lvl2pPr>
            <a:lvl3pPr marL="1143000" indent="-228600" defTabSz="1003300" eaLnBrk="0" hangingPunct="0">
              <a:defRPr>
                <a:solidFill>
                  <a:srgbClr val="D8DCED"/>
                </a:solidFill>
                <a:latin typeface="Helvetica Neue" pitchFamily="2"/>
                <a:ea typeface="MS PGothic" pitchFamily="34" charset="-128"/>
              </a:defRPr>
            </a:lvl3pPr>
            <a:lvl4pPr marL="1600200" indent="-228600" defTabSz="1003300" eaLnBrk="0" hangingPunct="0">
              <a:defRPr>
                <a:solidFill>
                  <a:srgbClr val="D8DCED"/>
                </a:solidFill>
                <a:latin typeface="Helvetica Neue" pitchFamily="2"/>
                <a:ea typeface="MS PGothic" pitchFamily="34" charset="-128"/>
              </a:defRPr>
            </a:lvl4pPr>
            <a:lvl5pPr marL="2057400" indent="-228600" defTabSz="1003300" eaLnBrk="0" hangingPunct="0">
              <a:defRPr>
                <a:solidFill>
                  <a:srgbClr val="D8DCED"/>
                </a:solidFill>
                <a:latin typeface="Helvetica Neue" pitchFamily="2"/>
                <a:ea typeface="MS PGothic" pitchFamily="34" charset="-128"/>
              </a:defRPr>
            </a:lvl5pPr>
            <a:lvl6pPr marL="2514600" indent="-228600" defTabSz="10033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defTabSz="10033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defTabSz="10033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defTabSz="1003300" eaLnBrk="0" fontAlgn="base" hangingPunct="0">
              <a:spcBef>
                <a:spcPct val="0"/>
              </a:spcBef>
              <a:spcAft>
                <a:spcPct val="0"/>
              </a:spcAft>
              <a:defRPr>
                <a:solidFill>
                  <a:srgbClr val="D8DCED"/>
                </a:solidFill>
                <a:latin typeface="Helvetica Neue" pitchFamily="2"/>
                <a:ea typeface="MS PGothic" pitchFamily="34" charset="-128"/>
              </a:defRPr>
            </a:lvl9pPr>
          </a:lstStyle>
          <a:p>
            <a:pPr algn="r"/>
            <a:fld id="{4B88EDC0-8D6D-4758-8AB8-29189C84F114}" type="slidenum">
              <a:rPr lang="en-US" sz="1300">
                <a:solidFill>
                  <a:srgbClr val="000000"/>
                </a:solidFill>
                <a:latin typeface="ThordisSans"/>
              </a:rPr>
              <a:pPr algn="r"/>
              <a:t>63</a:t>
            </a:fld>
            <a:endParaRPr lang="en-US" sz="1300">
              <a:solidFill>
                <a:srgbClr val="000000"/>
              </a:solidFill>
              <a:latin typeface="ThordisSans"/>
            </a:endParaRPr>
          </a:p>
        </p:txBody>
      </p:sp>
      <p:sp>
        <p:nvSpPr>
          <p:cNvPr id="55299" name="Rectangle 7"/>
          <p:cNvSpPr txBox="1">
            <a:spLocks noGrp="1" noChangeArrowheads="1"/>
          </p:cNvSpPr>
          <p:nvPr/>
        </p:nvSpPr>
        <p:spPr bwMode="auto">
          <a:xfrm>
            <a:off x="3887799" y="8687019"/>
            <a:ext cx="2968603" cy="455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0" tIns="49479" rIns="98960" bIns="49479" anchor="b"/>
          <a:lstStyle>
            <a:lvl1pPr defTabSz="1017588" eaLnBrk="0" hangingPunct="0">
              <a:defRPr>
                <a:solidFill>
                  <a:srgbClr val="D8DCED"/>
                </a:solidFill>
                <a:latin typeface="Helvetica Neue" pitchFamily="2"/>
                <a:ea typeface="MS PGothic" pitchFamily="34" charset="-128"/>
              </a:defRPr>
            </a:lvl1pPr>
            <a:lvl2pPr marL="742950" indent="-285750" defTabSz="1017588" eaLnBrk="0" hangingPunct="0">
              <a:defRPr>
                <a:solidFill>
                  <a:srgbClr val="D8DCED"/>
                </a:solidFill>
                <a:latin typeface="Helvetica Neue" pitchFamily="2"/>
                <a:ea typeface="MS PGothic" pitchFamily="34" charset="-128"/>
              </a:defRPr>
            </a:lvl2pPr>
            <a:lvl3pPr marL="1143000" indent="-228600" defTabSz="1017588" eaLnBrk="0" hangingPunct="0">
              <a:defRPr>
                <a:solidFill>
                  <a:srgbClr val="D8DCED"/>
                </a:solidFill>
                <a:latin typeface="Helvetica Neue" pitchFamily="2"/>
                <a:ea typeface="MS PGothic" pitchFamily="34" charset="-128"/>
              </a:defRPr>
            </a:lvl3pPr>
            <a:lvl4pPr marL="1600200" indent="-228600" defTabSz="1017588" eaLnBrk="0" hangingPunct="0">
              <a:defRPr>
                <a:solidFill>
                  <a:srgbClr val="D8DCED"/>
                </a:solidFill>
                <a:latin typeface="Helvetica Neue" pitchFamily="2"/>
                <a:ea typeface="MS PGothic" pitchFamily="34" charset="-128"/>
              </a:defRPr>
            </a:lvl4pPr>
            <a:lvl5pPr marL="2057400" indent="-228600" defTabSz="1017588" eaLnBrk="0" hangingPunct="0">
              <a:defRPr>
                <a:solidFill>
                  <a:srgbClr val="D8DCED"/>
                </a:solidFill>
                <a:latin typeface="Helvetica Neue" pitchFamily="2"/>
                <a:ea typeface="MS PGothic" pitchFamily="34" charset="-128"/>
              </a:defRPr>
            </a:lvl5pPr>
            <a:lvl6pPr marL="2514600" indent="-228600" defTabSz="1017588"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defTabSz="1017588"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defTabSz="1017588"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defTabSz="1017588"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lnSpc>
                <a:spcPct val="120000"/>
              </a:lnSpc>
              <a:spcBef>
                <a:spcPct val="20000"/>
              </a:spcBef>
            </a:pPr>
            <a:fld id="{DED31DAD-DEF9-4713-8B13-F4294335B7C1}" type="slidenum">
              <a:rPr lang="en-US">
                <a:solidFill>
                  <a:srgbClr val="000000"/>
                </a:solidFill>
                <a:latin typeface="Calibri" pitchFamily="34" charset="0"/>
                <a:sym typeface="Wingdings" pitchFamily="2" charset="2"/>
              </a:rPr>
              <a:pPr algn="r" eaLnBrk="1" hangingPunct="1">
                <a:lnSpc>
                  <a:spcPct val="120000"/>
                </a:lnSpc>
                <a:spcBef>
                  <a:spcPct val="20000"/>
                </a:spcBef>
              </a:pPr>
              <a:t>63</a:t>
            </a:fld>
            <a:endParaRPr lang="en-US">
              <a:solidFill>
                <a:srgbClr val="000000"/>
              </a:solidFill>
              <a:latin typeface="Calibri" pitchFamily="34" charset="0"/>
              <a:sym typeface="Wingdings" pitchFamily="2" charset="2"/>
            </a:endParaRPr>
          </a:p>
        </p:txBody>
      </p:sp>
      <p:sp>
        <p:nvSpPr>
          <p:cNvPr id="55300" name="Rectangle 2"/>
          <p:cNvSpPr>
            <a:spLocks noGrp="1" noRot="1" noChangeAspect="1" noChangeArrowheads="1" noTextEdit="1"/>
          </p:cNvSpPr>
          <p:nvPr>
            <p:ph type="sldImg"/>
          </p:nvPr>
        </p:nvSpPr>
        <p:spPr>
          <a:xfrm>
            <a:off x="1146175" y="690563"/>
            <a:ext cx="4567238" cy="3425825"/>
          </a:xfrm>
          <a:ln/>
        </p:spPr>
      </p:sp>
      <p:sp>
        <p:nvSpPr>
          <p:cNvPr id="55301" name="Rectangle 3"/>
          <p:cNvSpPr>
            <a:spLocks noGrp="1" noChangeArrowheads="1"/>
          </p:cNvSpPr>
          <p:nvPr>
            <p:ph type="body" idx="1"/>
          </p:nvPr>
        </p:nvSpPr>
        <p:spPr>
          <a:xfrm>
            <a:off x="685801" y="4343510"/>
            <a:ext cx="5486400" cy="4111369"/>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960" tIns="49479" rIns="98960" bIns="49479"/>
          <a:lstStyle/>
          <a:p>
            <a:pPr>
              <a:spcBef>
                <a:spcPct val="0"/>
              </a:spcBef>
            </a:pPr>
            <a:endParaRPr lang="pt-BR" smtClean="0">
              <a:latin typeface="ThordisSans"/>
            </a:endParaRPr>
          </a:p>
        </p:txBody>
      </p:sp>
      <p:sp>
        <p:nvSpPr>
          <p:cNvPr id="239622" name="Segnaposto piè di pagina 5"/>
          <p:cNvSpPr>
            <a:spLocks noGrp="1"/>
          </p:cNvSpPr>
          <p:nvPr>
            <p:ph type="ftr" sz="quarter" idx="4"/>
          </p:nvPr>
        </p:nvSpPr>
        <p:spPr/>
        <p:txBody>
          <a:bodyPr/>
          <a:lstStyle/>
          <a:p>
            <a:pPr defTabSz="968375">
              <a:defRPr/>
            </a:pPr>
            <a:r>
              <a:rPr lang="it-IT" smtClean="0">
                <a:solidFill>
                  <a:srgbClr val="FFFFFF"/>
                </a:solidFill>
                <a:latin typeface="ThordisSans"/>
              </a:rPr>
              <a:t>Area di Sviluppo Est Europa ed Interconnessioni</a:t>
            </a:r>
            <a:endParaRPr lang="en-US" smtClean="0">
              <a:solidFill>
                <a:srgbClr val="FFFFFF"/>
              </a:solidFill>
              <a:latin typeface="ThordisSa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it-IT" smtClean="0"/>
              <a:t>Fare clic per modificare lo stile del titolo</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7" name="Date Placeholder 6"/>
          <p:cNvSpPr>
            <a:spLocks noGrp="1"/>
          </p:cNvSpPr>
          <p:nvPr>
            <p:ph type="dt" sz="half" idx="10"/>
          </p:nvPr>
        </p:nvSpPr>
        <p:spPr/>
        <p:txBody>
          <a:bodyPr/>
          <a:lstStyle/>
          <a:p>
            <a:fld id="{7F49D355-16BD-4E45-BD9A-5EA878CF7CBD}" type="datetimeFigureOut">
              <a:rPr lang="it-IT" smtClean="0"/>
              <a:t>16/05/2013</a:t>
            </a:fld>
            <a:endParaRPr lang="it-IT"/>
          </a:p>
        </p:txBody>
      </p:sp>
      <p:sp>
        <p:nvSpPr>
          <p:cNvPr id="8" name="Slide Number Placeholder 7"/>
          <p:cNvSpPr>
            <a:spLocks noGrp="1"/>
          </p:cNvSpPr>
          <p:nvPr>
            <p:ph type="sldNum" sz="quarter" idx="11"/>
          </p:nvPr>
        </p:nvSpPr>
        <p:spPr/>
        <p:txBody>
          <a:bodyPr/>
          <a:lstStyle/>
          <a:p>
            <a:fld id="{E7A41E1B-4F70-4964-A407-84C68BE8251C}" type="slidenum">
              <a:rPr lang="it-IT" smtClean="0"/>
              <a:t>‹N›</a:t>
            </a:fld>
            <a:endParaRPr lang="it-IT"/>
          </a:p>
        </p:txBody>
      </p:sp>
      <p:sp>
        <p:nvSpPr>
          <p:cNvPr id="9" name="Footer Placeholder 8"/>
          <p:cNvSpPr>
            <a:spLocks noGrp="1"/>
          </p:cNvSpPr>
          <p:nvPr>
            <p:ph type="ftr" sz="quarter" idx="12"/>
          </p:nvPr>
        </p:nvSpPr>
        <p:spPr/>
        <p:txBody>
          <a:bodyPr/>
          <a:lstStyle/>
          <a:p>
            <a:endParaRPr 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7F49D355-16BD-4E45-BD9A-5EA878CF7CBD}" type="datetimeFigureOut">
              <a:rPr lang="it-IT" smtClean="0"/>
              <a:t>16/05/2013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it-IT" smtClean="0"/>
              <a:t>Fare clic per modificare lo stile del titolo</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7F49D355-16BD-4E45-BD9A-5EA878CF7CBD}" type="datetimeFigureOut">
              <a:rPr lang="it-IT" smtClean="0"/>
              <a:t>16/05/2013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F49D355-16BD-4E45-BD9A-5EA878CF7CBD}" type="datetimeFigureOut">
              <a:rPr lang="it-IT" smtClean="0"/>
              <a:t>16/05/2013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A41E1B-4F70-4964-A407-84C68BE8251C}" type="slidenum">
              <a:rPr lang="it-IT" smtClean="0"/>
              <a:t>‹N›</a:t>
            </a:fld>
            <a:endParaRPr lang="it-IT"/>
          </a:p>
        </p:txBody>
      </p:sp>
      <p:sp>
        <p:nvSpPr>
          <p:cNvPr id="9" name="Title 8"/>
          <p:cNvSpPr>
            <a:spLocks noGrp="1"/>
          </p:cNvSpPr>
          <p:nvPr>
            <p:ph type="title"/>
          </p:nvPr>
        </p:nvSpPr>
        <p:spPr>
          <a:xfrm>
            <a:off x="914400" y="1544715"/>
            <a:ext cx="7315200" cy="1154097"/>
          </a:xfrm>
        </p:spPr>
        <p:txBody>
          <a:bodyPr/>
          <a:lstStyle/>
          <a:p>
            <a:r>
              <a:rPr lang="it-IT" smtClean="0"/>
              <a:t>Fare clic per modificare lo stile del titolo</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7" name="Date Placeholder 6"/>
          <p:cNvSpPr>
            <a:spLocks noGrp="1"/>
          </p:cNvSpPr>
          <p:nvPr>
            <p:ph type="dt" sz="half" idx="10"/>
          </p:nvPr>
        </p:nvSpPr>
        <p:spPr/>
        <p:txBody>
          <a:bodyPr/>
          <a:lstStyle/>
          <a:p>
            <a:fld id="{7F49D355-16BD-4E45-BD9A-5EA878CF7CBD}" type="datetimeFigureOut">
              <a:rPr lang="it-IT" smtClean="0"/>
              <a:t>16/05/2013</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E7A41E1B-4F70-4964-A407-84C68BE8251C}" type="slidenum">
              <a:rPr lang="it-IT" smtClean="0"/>
              <a:t>‹N›</a:t>
            </a:fld>
            <a:endParaRPr lang="it-IT"/>
          </a:p>
        </p:txBody>
      </p:sp>
      <p:sp>
        <p:nvSpPr>
          <p:cNvPr id="10" name="Title 9"/>
          <p:cNvSpPr>
            <a:spLocks noGrp="1"/>
          </p:cNvSpPr>
          <p:nvPr>
            <p:ph type="title"/>
          </p:nvPr>
        </p:nvSpPr>
        <p:spPr>
          <a:xfrm>
            <a:off x="914400" y="1544715"/>
            <a:ext cx="7315200" cy="1154097"/>
          </a:xfrm>
        </p:spPr>
        <p:txBody>
          <a:bodyPr/>
          <a:lstStyle/>
          <a:p>
            <a:r>
              <a:rPr lang="it-IT" smtClean="0"/>
              <a:t>Fare clic per modificare lo stile del titolo</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Date Placeholder 2"/>
          <p:cNvSpPr>
            <a:spLocks noGrp="1"/>
          </p:cNvSpPr>
          <p:nvPr>
            <p:ph type="dt" sz="half" idx="10"/>
          </p:nvPr>
        </p:nvSpPr>
        <p:spPr/>
        <p:txBody>
          <a:bodyPr/>
          <a:lstStyle/>
          <a:p>
            <a:fld id="{7F49D355-16BD-4E45-BD9A-5EA878CF7CBD}" type="datetimeFigureOut">
              <a:rPr lang="it-IT" smtClean="0"/>
              <a:t>16/05/2013</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49D355-16BD-4E45-BD9A-5EA878CF7CBD}" type="datetimeFigureOut">
              <a:rPr lang="it-IT" smtClean="0"/>
              <a:t>16/05/2013</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7F49D355-16BD-4E45-BD9A-5EA878CF7CBD}" type="datetimeFigureOut">
              <a:rPr lang="it-IT" smtClean="0"/>
              <a:t>16/05/2013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it-IT" smtClean="0"/>
              <a:t>Fare clic per modificare lo stile del titolo</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7F49D355-16BD-4E45-BD9A-5EA878CF7CBD}" type="datetimeFigureOut">
              <a:rPr lang="it-IT" smtClean="0"/>
              <a:t>16/05/2013</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7F49D355-16BD-4E45-BD9A-5EA878CF7CBD}" type="datetimeFigureOut">
              <a:rPr lang="it-IT" smtClean="0"/>
              <a:t>16/05/2013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7F49D355-16BD-4E45-BD9A-5EA878CF7CBD}" type="datetimeFigureOut">
              <a:rPr lang="it-IT" smtClean="0"/>
              <a:t>16/05/2013</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E7A41E1B-4F70-4964-A407-84C68BE8251C}" type="slidenum">
              <a:rPr lang="it-IT" smtClean="0"/>
              <a:t>‹N›</a:t>
            </a:fld>
            <a:endParaRPr 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pic>
        <p:nvPicPr>
          <p:cNvPr id="2" name="Picture 6"/>
          <p:cNvPicPr>
            <a:picLocks noChangeAspect="1"/>
          </p:cNvPicPr>
          <p:nvPr userDrawn="1"/>
        </p:nvPicPr>
        <p:blipFill>
          <a:blip r:embed="rId2"/>
          <a:srcRect/>
          <a:stretch>
            <a:fillRect/>
          </a:stretch>
        </p:blipFill>
        <p:spPr bwMode="auto">
          <a:xfrm>
            <a:off x="0" y="0"/>
            <a:ext cx="9144000" cy="6858000"/>
          </a:xfrm>
          <a:prstGeom prst="rect">
            <a:avLst/>
          </a:prstGeom>
          <a:noFill/>
          <a:ln w="9525">
            <a:noFill/>
            <a:miter lim="800000"/>
            <a:headEnd/>
            <a:tailEnd/>
          </a:ln>
        </p:spPr>
      </p:pic>
    </p:spTree>
    <p:extLst>
      <p:ext uri="{BB962C8B-B14F-4D97-AF65-F5344CB8AC3E}">
        <p14:creationId xmlns:p14="http://schemas.microsoft.com/office/powerpoint/2010/main" val="3221456161"/>
      </p:ext>
    </p:extLst>
  </p:cSld>
  <p:clrMapOvr>
    <a:masterClrMapping/>
  </p:clrMapOvr>
  <p:transition>
    <p:plus/>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7F49D355-16BD-4E45-BD9A-5EA878CF7CBD}" type="datetimeFigureOut">
              <a:rPr lang="it-IT" smtClean="0"/>
              <a:t>16/05/2013</a:t>
            </a:fld>
            <a:endParaRPr lang="it-IT"/>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E7A41E1B-4F70-4964-A407-84C68BE8251C}" type="slidenum">
              <a:rPr lang="it-IT" smtClean="0"/>
              <a:t>‹N›</a:t>
            </a:fld>
            <a:endParaRPr lang="it-IT"/>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it-IT"/>
          </a:p>
        </p:txBody>
      </p:sp>
    </p:spTree>
  </p:cSld>
  <p:clrMap bg1="dk1" tx1="lt1" bg2="dk2" tx2="lt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22.emf"/><Relationship Id="rId4" Type="http://schemas.openxmlformats.org/officeDocument/2006/relationships/oleObject" Target="../embeddings/oleObject1.bin"/></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4.emf"/><Relationship Id="rId4" Type="http://schemas.openxmlformats.org/officeDocument/2006/relationships/oleObject" Target="../embeddings/oleObject3.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25.png"/><Relationship Id="rId4" Type="http://schemas.openxmlformats.org/officeDocument/2006/relationships/oleObject" Target="../embeddings/oleObject4.bin"/></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3" Type="http://schemas.openxmlformats.org/officeDocument/2006/relationships/hyperlink" Target="http://www.terna.it/default/home_en/sustainability.aspx"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 Id="rId4" Type="http://schemas.openxmlformats.org/officeDocument/2006/relationships/hyperlink" Target="http://www.terna.it/Default.aspx?tabid=5533"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b="1" dirty="0" smtClean="0">
                <a:latin typeface="Garamond" pitchFamily="18" charset="0"/>
              </a:rPr>
              <a:t>LA COMUNICAZIONE DI EMERGENZA</a:t>
            </a:r>
            <a:endParaRPr lang="it-IT" b="1" dirty="0">
              <a:latin typeface="Garamond" pitchFamily="18" charset="0"/>
            </a:endParaRPr>
          </a:p>
        </p:txBody>
      </p:sp>
      <p:sp>
        <p:nvSpPr>
          <p:cNvPr id="3" name="Sottotitolo 2"/>
          <p:cNvSpPr>
            <a:spLocks noGrp="1"/>
          </p:cNvSpPr>
          <p:nvPr>
            <p:ph type="subTitle" idx="1"/>
          </p:nvPr>
        </p:nvSpPr>
        <p:spPr>
          <a:xfrm>
            <a:off x="899592" y="5229200"/>
            <a:ext cx="7315200" cy="1144632"/>
          </a:xfrm>
        </p:spPr>
        <p:txBody>
          <a:bodyPr>
            <a:normAutofit fontScale="92500" lnSpcReduction="20000"/>
          </a:bodyPr>
          <a:lstStyle/>
          <a:p>
            <a:r>
              <a:rPr lang="it-IT" sz="1900" b="1" dirty="0">
                <a:latin typeface="Garamond" pitchFamily="18" charset="0"/>
              </a:rPr>
              <a:t>Gestire l’inevitabile per salvaguardare il valore di u</a:t>
            </a:r>
            <a:r>
              <a:rPr lang="it-IT" sz="1900" b="1" dirty="0" smtClean="0">
                <a:latin typeface="Garamond" pitchFamily="18" charset="0"/>
              </a:rPr>
              <a:t>n’organizzazione</a:t>
            </a:r>
            <a:r>
              <a:rPr lang="it-IT" sz="1900" b="1" dirty="0">
                <a:latin typeface="Garamond" pitchFamily="18" charset="0"/>
              </a:rPr>
              <a:t>					</a:t>
            </a:r>
          </a:p>
          <a:p>
            <a:r>
              <a:rPr lang="it-IT" sz="1800" b="1" dirty="0">
                <a:latin typeface="Garamond" pitchFamily="18" charset="0"/>
              </a:rPr>
              <a:t>					</a:t>
            </a:r>
          </a:p>
          <a:p>
            <a:r>
              <a:rPr lang="it-IT" sz="1800" b="1" dirty="0">
                <a:latin typeface="Garamond" pitchFamily="18" charset="0"/>
              </a:rPr>
              <a:t>			</a:t>
            </a:r>
            <a:r>
              <a:rPr lang="it-IT" sz="1800" b="1" dirty="0" smtClean="0">
                <a:latin typeface="Garamond" pitchFamily="18" charset="0"/>
              </a:rPr>
              <a:t>	          </a:t>
            </a:r>
            <a:r>
              <a:rPr lang="it-IT" sz="1600" b="1" dirty="0" smtClean="0">
                <a:latin typeface="Garamond" pitchFamily="18" charset="0"/>
              </a:rPr>
              <a:t>Stefano </a:t>
            </a:r>
            <a:r>
              <a:rPr lang="it-IT" sz="1600" b="1" dirty="0">
                <a:latin typeface="Garamond" pitchFamily="18" charset="0"/>
              </a:rPr>
              <a:t>Maria </a:t>
            </a:r>
            <a:r>
              <a:rPr lang="it-IT" sz="1600" b="1">
                <a:latin typeface="Garamond" pitchFamily="18" charset="0"/>
              </a:rPr>
              <a:t>Cianciotta </a:t>
            </a:r>
            <a:r>
              <a:rPr lang="it-IT" sz="1600" b="1" smtClean="0">
                <a:latin typeface="Garamond" pitchFamily="18" charset="0"/>
              </a:rPr>
              <a:t>  </a:t>
            </a:r>
            <a:endParaRPr lang="it-IT" sz="1600" b="1" dirty="0">
              <a:latin typeface="Garamond" pitchFamily="18" charset="0"/>
            </a:endParaRPr>
          </a:p>
        </p:txBody>
      </p:sp>
    </p:spTree>
    <p:extLst>
      <p:ext uri="{BB962C8B-B14F-4D97-AF65-F5344CB8AC3E}">
        <p14:creationId xmlns:p14="http://schemas.microsoft.com/office/powerpoint/2010/main" val="1416333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9"/>
          <p:cNvGrpSpPr>
            <a:grpSpLocks/>
          </p:cNvGrpSpPr>
          <p:nvPr/>
        </p:nvGrpSpPr>
        <p:grpSpPr bwMode="auto">
          <a:xfrm rot="353313">
            <a:off x="3036888" y="5686425"/>
            <a:ext cx="5157787" cy="1012825"/>
            <a:chOff x="755576" y="908720"/>
            <a:chExt cx="5157226" cy="1011938"/>
          </a:xfrm>
        </p:grpSpPr>
        <p:pic>
          <p:nvPicPr>
            <p:cNvPr id="3096" name="Picture 30"/>
            <p:cNvPicPr>
              <a:picLocks noChangeAspect="1"/>
            </p:cNvPicPr>
            <p:nvPr/>
          </p:nvPicPr>
          <p:blipFill>
            <a:blip r:embed="rId3"/>
            <a:srcRect/>
            <a:stretch>
              <a:fillRect/>
            </a:stretch>
          </p:blipFill>
          <p:spPr bwMode="auto">
            <a:xfrm>
              <a:off x="755576" y="908720"/>
              <a:ext cx="5157226" cy="1011938"/>
            </a:xfrm>
            <a:prstGeom prst="rect">
              <a:avLst/>
            </a:prstGeom>
            <a:noFill/>
            <a:ln w="9525">
              <a:noFill/>
              <a:miter lim="800000"/>
              <a:headEnd/>
              <a:tailEnd/>
            </a:ln>
          </p:spPr>
        </p:pic>
        <p:sp>
          <p:nvSpPr>
            <p:cNvPr id="3097" name="TextBox 31"/>
            <p:cNvSpPr txBox="1">
              <a:spLocks noChangeArrowheads="1"/>
            </p:cNvSpPr>
            <p:nvPr/>
          </p:nvSpPr>
          <p:spPr bwMode="auto">
            <a:xfrm>
              <a:off x="3202375" y="1200935"/>
              <a:ext cx="2299219" cy="400110"/>
            </a:xfrm>
            <a:prstGeom prst="rect">
              <a:avLst/>
            </a:prstGeom>
            <a:noFill/>
            <a:ln w="9525">
              <a:noFill/>
              <a:miter lim="800000"/>
              <a:headEnd/>
              <a:tailEnd/>
            </a:ln>
          </p:spPr>
          <p:txBody>
            <a:bodyPr wrap="none">
              <a:prstTxWarp prst="textNoShape">
                <a:avLst/>
              </a:prstTxWarp>
              <a:spAutoFit/>
            </a:bodyPr>
            <a:lstStyle/>
            <a:p>
              <a:r>
                <a:rPr lang="en-GB" sz="2000" b="1">
                  <a:latin typeface="Times New Roman" pitchFamily="30" charset="0"/>
                  <a:ea typeface="Times New Roman" pitchFamily="30" charset="0"/>
                  <a:cs typeface="Times New Roman" pitchFamily="30" charset="0"/>
                </a:rPr>
                <a:t>FIERCE STORMS</a:t>
              </a:r>
            </a:p>
          </p:txBody>
        </p:sp>
      </p:grpSp>
      <p:grpSp>
        <p:nvGrpSpPr>
          <p:cNvPr id="3" name="Group 25"/>
          <p:cNvGrpSpPr>
            <a:grpSpLocks/>
          </p:cNvGrpSpPr>
          <p:nvPr/>
        </p:nvGrpSpPr>
        <p:grpSpPr bwMode="auto">
          <a:xfrm rot="-920069">
            <a:off x="15875" y="3065463"/>
            <a:ext cx="5237163" cy="1951037"/>
            <a:chOff x="589432" y="3173939"/>
            <a:chExt cx="5237028" cy="1950282"/>
          </a:xfrm>
        </p:grpSpPr>
        <p:pic>
          <p:nvPicPr>
            <p:cNvPr id="3094" name="Picture 23"/>
            <p:cNvPicPr>
              <a:picLocks noChangeAspect="1"/>
            </p:cNvPicPr>
            <p:nvPr/>
          </p:nvPicPr>
          <p:blipFill>
            <a:blip r:embed="rId4"/>
            <a:srcRect/>
            <a:stretch>
              <a:fillRect/>
            </a:stretch>
          </p:blipFill>
          <p:spPr bwMode="auto">
            <a:xfrm>
              <a:off x="589432" y="3173939"/>
              <a:ext cx="5237028" cy="1950282"/>
            </a:xfrm>
            <a:prstGeom prst="rect">
              <a:avLst/>
            </a:prstGeom>
            <a:noFill/>
            <a:ln w="9525">
              <a:noFill/>
              <a:miter lim="800000"/>
              <a:headEnd/>
              <a:tailEnd/>
            </a:ln>
          </p:spPr>
        </p:pic>
        <p:sp>
          <p:nvSpPr>
            <p:cNvPr id="3095" name="TextBox 26"/>
            <p:cNvSpPr txBox="1">
              <a:spLocks noChangeArrowheads="1"/>
            </p:cNvSpPr>
            <p:nvPr/>
          </p:nvSpPr>
          <p:spPr bwMode="auto">
            <a:xfrm>
              <a:off x="1014544" y="3841884"/>
              <a:ext cx="1481496" cy="523220"/>
            </a:xfrm>
            <a:prstGeom prst="rect">
              <a:avLst/>
            </a:prstGeom>
            <a:noFill/>
            <a:ln w="9525">
              <a:noFill/>
              <a:miter lim="800000"/>
              <a:headEnd/>
              <a:tailEnd/>
            </a:ln>
          </p:spPr>
          <p:txBody>
            <a:bodyPr wrap="none">
              <a:prstTxWarp prst="textNoShape">
                <a:avLst/>
              </a:prstTxWarp>
              <a:spAutoFit/>
            </a:bodyPr>
            <a:lstStyle/>
            <a:p>
              <a:r>
                <a:rPr lang="en-GB" sz="2800" b="1" dirty="0">
                  <a:solidFill>
                    <a:schemeClr val="bg2"/>
                  </a:solidFill>
                  <a:latin typeface="Times New Roman" pitchFamily="30" charset="0"/>
                  <a:ea typeface="Times New Roman" pitchFamily="30" charset="0"/>
                  <a:cs typeface="Times New Roman" pitchFamily="30" charset="0"/>
                </a:rPr>
                <a:t>SHOCK</a:t>
              </a:r>
            </a:p>
          </p:txBody>
        </p:sp>
      </p:grpSp>
      <p:grpSp>
        <p:nvGrpSpPr>
          <p:cNvPr id="4" name="Group 34"/>
          <p:cNvGrpSpPr>
            <a:grpSpLocks/>
          </p:cNvGrpSpPr>
          <p:nvPr/>
        </p:nvGrpSpPr>
        <p:grpSpPr bwMode="auto">
          <a:xfrm rot="331159">
            <a:off x="1871663" y="860425"/>
            <a:ext cx="3997325" cy="1581150"/>
            <a:chOff x="1617921" y="1077307"/>
            <a:chExt cx="3997646" cy="1581101"/>
          </a:xfrm>
        </p:grpSpPr>
        <p:pic>
          <p:nvPicPr>
            <p:cNvPr id="3092" name="Picture 13"/>
            <p:cNvPicPr>
              <a:picLocks noChangeAspect="1"/>
            </p:cNvPicPr>
            <p:nvPr/>
          </p:nvPicPr>
          <p:blipFill>
            <a:blip r:embed="rId5"/>
            <a:srcRect/>
            <a:stretch>
              <a:fillRect/>
            </a:stretch>
          </p:blipFill>
          <p:spPr bwMode="auto">
            <a:xfrm>
              <a:off x="1617921" y="1077307"/>
              <a:ext cx="3997646" cy="1581101"/>
            </a:xfrm>
            <a:prstGeom prst="rect">
              <a:avLst/>
            </a:prstGeom>
            <a:noFill/>
            <a:ln w="9525">
              <a:noFill/>
              <a:miter lim="800000"/>
              <a:headEnd/>
              <a:tailEnd/>
            </a:ln>
          </p:spPr>
        </p:pic>
        <p:sp>
          <p:nvSpPr>
            <p:cNvPr id="3093" name="TextBox 4"/>
            <p:cNvSpPr txBox="1">
              <a:spLocks noChangeArrowheads="1"/>
            </p:cNvSpPr>
            <p:nvPr/>
          </p:nvSpPr>
          <p:spPr bwMode="auto">
            <a:xfrm>
              <a:off x="1904767" y="1747038"/>
              <a:ext cx="3532020" cy="523204"/>
            </a:xfrm>
            <a:prstGeom prst="rect">
              <a:avLst/>
            </a:prstGeom>
            <a:noFill/>
            <a:ln w="9525">
              <a:noFill/>
              <a:miter lim="800000"/>
              <a:headEnd/>
              <a:tailEnd/>
            </a:ln>
          </p:spPr>
          <p:txBody>
            <a:bodyPr wrap="none">
              <a:prstTxWarp prst="textNoShape">
                <a:avLst/>
              </a:prstTxWarp>
              <a:spAutoFit/>
            </a:bodyPr>
            <a:lstStyle/>
            <a:p>
              <a:r>
                <a:rPr lang="en-GB" sz="2800" b="1" dirty="0" smtClean="0">
                  <a:solidFill>
                    <a:schemeClr val="bg2"/>
                  </a:solidFill>
                  <a:latin typeface="Times New Roman" pitchFamily="30" charset="0"/>
                  <a:ea typeface="Times New Roman" pitchFamily="30" charset="0"/>
                  <a:cs typeface="Times New Roman" pitchFamily="30" charset="0"/>
                </a:rPr>
                <a:t>PRODUCT</a:t>
              </a:r>
              <a:r>
                <a:rPr lang="en-GB" sz="2800" b="1" dirty="0" smtClean="0">
                  <a:latin typeface="Times New Roman" pitchFamily="30" charset="0"/>
                  <a:ea typeface="Times New Roman" pitchFamily="30" charset="0"/>
                  <a:cs typeface="Times New Roman" pitchFamily="30" charset="0"/>
                </a:rPr>
                <a:t> </a:t>
              </a:r>
              <a:r>
                <a:rPr lang="en-GB" sz="2800" b="1" dirty="0" smtClean="0">
                  <a:solidFill>
                    <a:schemeClr val="bg2"/>
                  </a:solidFill>
                  <a:latin typeface="Times New Roman" pitchFamily="30" charset="0"/>
                  <a:ea typeface="Times New Roman" pitchFamily="30" charset="0"/>
                  <a:cs typeface="Times New Roman" pitchFamily="30" charset="0"/>
                </a:rPr>
                <a:t>RECALL</a:t>
              </a:r>
              <a:endParaRPr lang="en-GB" sz="2800" b="1" dirty="0">
                <a:solidFill>
                  <a:schemeClr val="bg2"/>
                </a:solidFill>
                <a:latin typeface="Times New Roman" pitchFamily="30" charset="0"/>
                <a:ea typeface="Times New Roman" pitchFamily="30" charset="0"/>
                <a:cs typeface="Times New Roman" pitchFamily="30" charset="0"/>
              </a:endParaRPr>
            </a:p>
          </p:txBody>
        </p:sp>
      </p:grpSp>
      <p:grpSp>
        <p:nvGrpSpPr>
          <p:cNvPr id="5" name="Group 15"/>
          <p:cNvGrpSpPr>
            <a:grpSpLocks/>
          </p:cNvGrpSpPr>
          <p:nvPr/>
        </p:nvGrpSpPr>
        <p:grpSpPr bwMode="auto">
          <a:xfrm rot="909528">
            <a:off x="6227580" y="361708"/>
            <a:ext cx="2592180" cy="2579688"/>
            <a:chOff x="6228184" y="358490"/>
            <a:chExt cx="2592288" cy="2580663"/>
          </a:xfrm>
        </p:grpSpPr>
        <p:pic>
          <p:nvPicPr>
            <p:cNvPr id="3090" name="Picture 5"/>
            <p:cNvPicPr>
              <a:picLocks noChangeAspect="1"/>
            </p:cNvPicPr>
            <p:nvPr/>
          </p:nvPicPr>
          <p:blipFill>
            <a:blip r:embed="rId6"/>
            <a:srcRect/>
            <a:stretch>
              <a:fillRect/>
            </a:stretch>
          </p:blipFill>
          <p:spPr bwMode="auto">
            <a:xfrm>
              <a:off x="6228184" y="358490"/>
              <a:ext cx="2592288" cy="2580663"/>
            </a:xfrm>
            <a:prstGeom prst="rect">
              <a:avLst/>
            </a:prstGeom>
            <a:noFill/>
            <a:ln w="9525">
              <a:noFill/>
              <a:miter lim="800000"/>
              <a:headEnd/>
              <a:tailEnd/>
            </a:ln>
          </p:spPr>
        </p:pic>
        <p:sp>
          <p:nvSpPr>
            <p:cNvPr id="3091" name="TextBox 7"/>
            <p:cNvSpPr txBox="1">
              <a:spLocks noChangeArrowheads="1"/>
            </p:cNvSpPr>
            <p:nvPr/>
          </p:nvSpPr>
          <p:spPr bwMode="auto">
            <a:xfrm>
              <a:off x="6289123" y="995406"/>
              <a:ext cx="2403322" cy="646575"/>
            </a:xfrm>
            <a:prstGeom prst="rect">
              <a:avLst/>
            </a:prstGeom>
            <a:noFill/>
            <a:ln w="9525">
              <a:noFill/>
              <a:miter lim="800000"/>
              <a:headEnd/>
              <a:tailEnd/>
            </a:ln>
          </p:spPr>
          <p:txBody>
            <a:bodyPr wrap="none">
              <a:prstTxWarp prst="textNoShape">
                <a:avLst/>
              </a:prstTxWarp>
              <a:spAutoFit/>
            </a:bodyPr>
            <a:lstStyle/>
            <a:p>
              <a:r>
                <a:rPr lang="en-GB" sz="3600" b="1" dirty="0" smtClean="0">
                  <a:solidFill>
                    <a:schemeClr val="bg2"/>
                  </a:solidFill>
                  <a:latin typeface="Times New Roman" pitchFamily="30" charset="0"/>
                  <a:ea typeface="Times New Roman" pitchFamily="30" charset="0"/>
                  <a:cs typeface="Times New Roman" pitchFamily="30" charset="0"/>
                </a:rPr>
                <a:t>SCANDAL</a:t>
              </a:r>
              <a:endParaRPr lang="en-GB" sz="3600" b="1" dirty="0">
                <a:solidFill>
                  <a:schemeClr val="bg2"/>
                </a:solidFill>
                <a:latin typeface="Times New Roman" pitchFamily="30" charset="0"/>
                <a:ea typeface="Times New Roman" pitchFamily="30" charset="0"/>
                <a:cs typeface="Times New Roman" pitchFamily="30" charset="0"/>
              </a:endParaRPr>
            </a:p>
          </p:txBody>
        </p:sp>
      </p:grpSp>
      <p:grpSp>
        <p:nvGrpSpPr>
          <p:cNvPr id="6" name="Group 14"/>
          <p:cNvGrpSpPr>
            <a:grpSpLocks/>
          </p:cNvGrpSpPr>
          <p:nvPr/>
        </p:nvGrpSpPr>
        <p:grpSpPr bwMode="auto">
          <a:xfrm rot="-941329">
            <a:off x="103188" y="414338"/>
            <a:ext cx="4102100" cy="1325562"/>
            <a:chOff x="323528" y="2924944"/>
            <a:chExt cx="4102616" cy="1325883"/>
          </a:xfrm>
        </p:grpSpPr>
        <p:pic>
          <p:nvPicPr>
            <p:cNvPr id="3088" name="Picture 6"/>
            <p:cNvPicPr>
              <a:picLocks noChangeAspect="1"/>
            </p:cNvPicPr>
            <p:nvPr/>
          </p:nvPicPr>
          <p:blipFill>
            <a:blip r:embed="rId7"/>
            <a:srcRect/>
            <a:stretch>
              <a:fillRect/>
            </a:stretch>
          </p:blipFill>
          <p:spPr bwMode="auto">
            <a:xfrm>
              <a:off x="323528" y="2924944"/>
              <a:ext cx="4102616" cy="1325883"/>
            </a:xfrm>
            <a:prstGeom prst="rect">
              <a:avLst/>
            </a:prstGeom>
            <a:noFill/>
            <a:ln w="9525">
              <a:noFill/>
              <a:miter lim="800000"/>
              <a:headEnd/>
              <a:tailEnd/>
            </a:ln>
          </p:spPr>
        </p:pic>
        <p:sp>
          <p:nvSpPr>
            <p:cNvPr id="3089" name="TextBox 9"/>
            <p:cNvSpPr txBox="1">
              <a:spLocks noChangeArrowheads="1"/>
            </p:cNvSpPr>
            <p:nvPr/>
          </p:nvSpPr>
          <p:spPr bwMode="auto">
            <a:xfrm>
              <a:off x="830900" y="3068070"/>
              <a:ext cx="3021020" cy="461665"/>
            </a:xfrm>
            <a:prstGeom prst="rect">
              <a:avLst/>
            </a:prstGeom>
            <a:noFill/>
            <a:ln w="9525">
              <a:noFill/>
              <a:miter lim="800000"/>
              <a:headEnd/>
              <a:tailEnd/>
            </a:ln>
          </p:spPr>
          <p:txBody>
            <a:bodyPr wrap="none">
              <a:prstTxWarp prst="textNoShape">
                <a:avLst/>
              </a:prstTxWarp>
              <a:spAutoFit/>
            </a:bodyPr>
            <a:lstStyle/>
            <a:p>
              <a:r>
                <a:rPr lang="en-GB" sz="2400" b="1" dirty="0">
                  <a:solidFill>
                    <a:schemeClr val="bg2"/>
                  </a:solidFill>
                  <a:latin typeface="Times New Roman" pitchFamily="30" charset="0"/>
                  <a:ea typeface="Times New Roman" pitchFamily="30" charset="0"/>
                  <a:cs typeface="Times New Roman" pitchFamily="30" charset="0"/>
                </a:rPr>
                <a:t>FINANCIAL CRISIS</a:t>
              </a:r>
            </a:p>
          </p:txBody>
        </p:sp>
      </p:grpSp>
      <p:grpSp>
        <p:nvGrpSpPr>
          <p:cNvPr id="7" name="Group 28"/>
          <p:cNvGrpSpPr>
            <a:grpSpLocks/>
          </p:cNvGrpSpPr>
          <p:nvPr/>
        </p:nvGrpSpPr>
        <p:grpSpPr bwMode="auto">
          <a:xfrm rot="-559359">
            <a:off x="-85968" y="4820542"/>
            <a:ext cx="5159208" cy="1633538"/>
            <a:chOff x="-88659" y="4797152"/>
            <a:chExt cx="5159475" cy="1633731"/>
          </a:xfrm>
        </p:grpSpPr>
        <p:pic>
          <p:nvPicPr>
            <p:cNvPr id="3086" name="Picture 8"/>
            <p:cNvPicPr>
              <a:picLocks noChangeAspect="1"/>
            </p:cNvPicPr>
            <p:nvPr/>
          </p:nvPicPr>
          <p:blipFill>
            <a:blip r:embed="rId8"/>
            <a:srcRect/>
            <a:stretch>
              <a:fillRect/>
            </a:stretch>
          </p:blipFill>
          <p:spPr bwMode="auto">
            <a:xfrm rot="10800000">
              <a:off x="712023" y="4797152"/>
              <a:ext cx="3843536" cy="1633731"/>
            </a:xfrm>
            <a:prstGeom prst="rect">
              <a:avLst/>
            </a:prstGeom>
            <a:noFill/>
            <a:ln w="9525">
              <a:noFill/>
              <a:miter lim="800000"/>
              <a:headEnd/>
              <a:tailEnd/>
            </a:ln>
          </p:spPr>
        </p:pic>
        <p:sp>
          <p:nvSpPr>
            <p:cNvPr id="3087" name="TextBox 11"/>
            <p:cNvSpPr txBox="1">
              <a:spLocks noChangeArrowheads="1"/>
            </p:cNvSpPr>
            <p:nvPr/>
          </p:nvSpPr>
          <p:spPr bwMode="auto">
            <a:xfrm>
              <a:off x="-88659" y="5504230"/>
              <a:ext cx="5159475" cy="523282"/>
            </a:xfrm>
            <a:prstGeom prst="rect">
              <a:avLst/>
            </a:prstGeom>
            <a:noFill/>
            <a:ln w="9525">
              <a:noFill/>
              <a:miter lim="800000"/>
              <a:headEnd/>
              <a:tailEnd/>
            </a:ln>
          </p:spPr>
          <p:txBody>
            <a:bodyPr wrap="square">
              <a:prstTxWarp prst="textNoShape">
                <a:avLst/>
              </a:prstTxWarp>
              <a:spAutoFit/>
            </a:bodyPr>
            <a:lstStyle/>
            <a:p>
              <a:r>
                <a:rPr lang="en-GB" sz="2800" b="1" dirty="0" smtClean="0">
                  <a:solidFill>
                    <a:schemeClr val="bg2"/>
                  </a:solidFill>
                  <a:latin typeface="Times New Roman" pitchFamily="30" charset="0"/>
                  <a:ea typeface="Times New Roman" pitchFamily="30" charset="0"/>
                  <a:cs typeface="Times New Roman" pitchFamily="30" charset="0"/>
                </a:rPr>
                <a:t>DIOSSINA OLTRE I LIMITI</a:t>
              </a:r>
              <a:endParaRPr lang="en-GB" sz="2800" b="1" dirty="0">
                <a:solidFill>
                  <a:schemeClr val="bg2"/>
                </a:solidFill>
                <a:latin typeface="Times New Roman" pitchFamily="30" charset="0"/>
                <a:ea typeface="Times New Roman" pitchFamily="30" charset="0"/>
                <a:cs typeface="Times New Roman" pitchFamily="30" charset="0"/>
              </a:endParaRPr>
            </a:p>
          </p:txBody>
        </p:sp>
      </p:grpSp>
      <p:grpSp>
        <p:nvGrpSpPr>
          <p:cNvPr id="8" name="Group 33"/>
          <p:cNvGrpSpPr>
            <a:grpSpLocks/>
          </p:cNvGrpSpPr>
          <p:nvPr/>
        </p:nvGrpSpPr>
        <p:grpSpPr bwMode="auto">
          <a:xfrm>
            <a:off x="655638" y="2349500"/>
            <a:ext cx="7804150" cy="1858963"/>
            <a:chOff x="1251867" y="2479957"/>
            <a:chExt cx="6704509" cy="1597115"/>
          </a:xfrm>
        </p:grpSpPr>
        <p:pic>
          <p:nvPicPr>
            <p:cNvPr id="3084" name="Picture 3"/>
            <p:cNvPicPr>
              <a:picLocks noChangeAspect="1"/>
            </p:cNvPicPr>
            <p:nvPr/>
          </p:nvPicPr>
          <p:blipFill>
            <a:blip r:embed="rId9"/>
            <a:srcRect/>
            <a:stretch>
              <a:fillRect/>
            </a:stretch>
          </p:blipFill>
          <p:spPr bwMode="auto">
            <a:xfrm>
              <a:off x="1251867" y="2479957"/>
              <a:ext cx="6704509" cy="1597115"/>
            </a:xfrm>
            <a:prstGeom prst="rect">
              <a:avLst/>
            </a:prstGeom>
            <a:noFill/>
            <a:ln w="9525">
              <a:noFill/>
              <a:miter lim="800000"/>
              <a:headEnd/>
              <a:tailEnd/>
            </a:ln>
          </p:spPr>
        </p:pic>
        <p:sp>
          <p:nvSpPr>
            <p:cNvPr id="3085" name="TextBox 16"/>
            <p:cNvSpPr txBox="1">
              <a:spLocks noChangeArrowheads="1"/>
            </p:cNvSpPr>
            <p:nvPr/>
          </p:nvSpPr>
          <p:spPr bwMode="auto">
            <a:xfrm>
              <a:off x="1936552" y="2988241"/>
              <a:ext cx="5299744" cy="555186"/>
            </a:xfrm>
            <a:prstGeom prst="rect">
              <a:avLst/>
            </a:prstGeom>
            <a:noFill/>
            <a:ln w="9525">
              <a:noFill/>
              <a:miter lim="800000"/>
              <a:headEnd/>
              <a:tailEnd/>
            </a:ln>
          </p:spPr>
          <p:txBody>
            <a:bodyPr>
              <a:prstTxWarp prst="textNoShape">
                <a:avLst/>
              </a:prstTxWarp>
              <a:spAutoFit/>
            </a:bodyPr>
            <a:lstStyle/>
            <a:p>
              <a:pPr algn="ctr"/>
              <a:r>
                <a:rPr lang="en-GB" sz="3600" b="1" dirty="0" smtClean="0">
                  <a:solidFill>
                    <a:schemeClr val="bg2"/>
                  </a:solidFill>
                  <a:latin typeface="Times New Roman" pitchFamily="30" charset="0"/>
                  <a:ea typeface="Times New Roman" pitchFamily="30" charset="0"/>
                  <a:cs typeface="Times New Roman" pitchFamily="30" charset="0"/>
                </a:rPr>
                <a:t>COMPANY RELOCATION</a:t>
              </a:r>
              <a:endParaRPr lang="en-GB" sz="3600" b="1" dirty="0">
                <a:solidFill>
                  <a:schemeClr val="bg2"/>
                </a:solidFill>
                <a:latin typeface="Times New Roman" pitchFamily="30" charset="0"/>
                <a:ea typeface="Times New Roman" pitchFamily="30" charset="0"/>
                <a:cs typeface="Times New Roman" pitchFamily="30" charset="0"/>
              </a:endParaRPr>
            </a:p>
          </p:txBody>
        </p:sp>
      </p:grpSp>
      <p:grpSp>
        <p:nvGrpSpPr>
          <p:cNvPr id="9" name="Group 27"/>
          <p:cNvGrpSpPr>
            <a:grpSpLocks/>
          </p:cNvGrpSpPr>
          <p:nvPr/>
        </p:nvGrpSpPr>
        <p:grpSpPr bwMode="auto">
          <a:xfrm rot="1689533">
            <a:off x="4368800" y="4149725"/>
            <a:ext cx="4783138" cy="2033588"/>
            <a:chOff x="4368378" y="4149080"/>
            <a:chExt cx="4784049" cy="2033505"/>
          </a:xfrm>
        </p:grpSpPr>
        <p:pic>
          <p:nvPicPr>
            <p:cNvPr id="3082" name="Picture 18"/>
            <p:cNvPicPr>
              <a:picLocks noChangeAspect="1"/>
            </p:cNvPicPr>
            <p:nvPr/>
          </p:nvPicPr>
          <p:blipFill>
            <a:blip r:embed="rId10"/>
            <a:srcRect/>
            <a:stretch>
              <a:fillRect/>
            </a:stretch>
          </p:blipFill>
          <p:spPr bwMode="auto">
            <a:xfrm rot="-937018">
              <a:off x="4368378" y="4149080"/>
              <a:ext cx="4784049" cy="2033505"/>
            </a:xfrm>
            <a:prstGeom prst="rect">
              <a:avLst/>
            </a:prstGeom>
            <a:noFill/>
            <a:ln w="9525">
              <a:noFill/>
              <a:miter lim="800000"/>
              <a:headEnd/>
              <a:tailEnd/>
            </a:ln>
          </p:spPr>
        </p:pic>
        <p:sp>
          <p:nvSpPr>
            <p:cNvPr id="3083" name="TextBox 24"/>
            <p:cNvSpPr txBox="1">
              <a:spLocks noChangeArrowheads="1"/>
            </p:cNvSpPr>
            <p:nvPr/>
          </p:nvSpPr>
          <p:spPr bwMode="auto">
            <a:xfrm rot="20662982">
              <a:off x="4788024" y="4804072"/>
              <a:ext cx="3810659" cy="830997"/>
            </a:xfrm>
            <a:prstGeom prst="rect">
              <a:avLst/>
            </a:prstGeom>
            <a:noFill/>
            <a:ln w="9525">
              <a:noFill/>
              <a:miter lim="800000"/>
              <a:headEnd/>
              <a:tailEnd/>
            </a:ln>
          </p:spPr>
          <p:txBody>
            <a:bodyPr wrap="none">
              <a:prstTxWarp prst="textNoShape">
                <a:avLst/>
              </a:prstTxWarp>
              <a:spAutoFit/>
            </a:bodyPr>
            <a:lstStyle/>
            <a:p>
              <a:r>
                <a:rPr lang="en-GB" sz="4800" b="1" dirty="0">
                  <a:solidFill>
                    <a:schemeClr val="bg2"/>
                  </a:solidFill>
                  <a:latin typeface="Times New Roman" pitchFamily="30" charset="0"/>
                  <a:ea typeface="Times New Roman" pitchFamily="30" charset="0"/>
                  <a:cs typeface="Times New Roman" pitchFamily="30" charset="0"/>
                </a:rPr>
                <a:t>EXPLOSION</a:t>
              </a:r>
            </a:p>
          </p:txBody>
        </p:sp>
      </p:grpSp>
    </p:spTree>
    <p:extLst>
      <p:ext uri="{BB962C8B-B14F-4D97-AF65-F5344CB8AC3E}">
        <p14:creationId xmlns:p14="http://schemas.microsoft.com/office/powerpoint/2010/main" val="1899247777"/>
      </p:ext>
    </p:extLst>
  </p:cSld>
  <p:clrMapOvr>
    <a:masterClrMapping/>
  </p:clrMapOvr>
  <p:transition>
    <p:plus/>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116632"/>
            <a:ext cx="7315200" cy="1268760"/>
          </a:xfrm>
        </p:spPr>
        <p:txBody>
          <a:bodyPr>
            <a:normAutofit fontScale="90000"/>
          </a:bodyPr>
          <a:lstStyle/>
          <a:p>
            <a:pPr algn="ctr"/>
            <a:r>
              <a:rPr lang="it-IT" dirty="0" smtClean="0">
                <a:latin typeface="Garamond" pitchFamily="18" charset="0"/>
              </a:rPr>
              <a:t/>
            </a:r>
            <a:br>
              <a:rPr lang="it-IT" dirty="0" smtClean="0">
                <a:latin typeface="Garamond" pitchFamily="18" charset="0"/>
              </a:rPr>
            </a:br>
            <a:r>
              <a:rPr lang="it-IT" dirty="0">
                <a:latin typeface="Garamond" pitchFamily="18" charset="0"/>
              </a:rPr>
              <a:t/>
            </a:r>
            <a:br>
              <a:rPr lang="it-IT" dirty="0">
                <a:latin typeface="Garamond" pitchFamily="18" charset="0"/>
              </a:rPr>
            </a:br>
            <a:r>
              <a:rPr lang="it-IT" dirty="0" smtClean="0">
                <a:latin typeface="Garamond" pitchFamily="18" charset="0"/>
              </a:rPr>
              <a:t>I MEDIA E LA CRISI </a:t>
            </a:r>
            <a:endParaRPr lang="it-IT" dirty="0">
              <a:latin typeface="Garamond" pitchFamily="18" charset="0"/>
            </a:endParaRPr>
          </a:p>
        </p:txBody>
      </p:sp>
      <p:pic>
        <p:nvPicPr>
          <p:cNvPr id="4" name="TG1_THYSSENKRUPP.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331640" y="1502193"/>
            <a:ext cx="6408712" cy="4806533"/>
          </a:xfrm>
        </p:spPr>
      </p:pic>
    </p:spTree>
    <p:extLst>
      <p:ext uri="{BB962C8B-B14F-4D97-AF65-F5344CB8AC3E}">
        <p14:creationId xmlns:p14="http://schemas.microsoft.com/office/powerpoint/2010/main" val="296994561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r>
              <a:rPr lang="it-IT" sz="3600" dirty="0" smtClean="0">
                <a:latin typeface="Garamond" pitchFamily="18" charset="0"/>
              </a:rPr>
              <a:t>THYSSEN KRUPP</a:t>
            </a:r>
            <a:endParaRPr lang="it-IT" sz="3600" dirty="0">
              <a:latin typeface="Garamond" pitchFamily="18" charset="0"/>
            </a:endParaRPr>
          </a:p>
        </p:txBody>
      </p:sp>
      <p:sp>
        <p:nvSpPr>
          <p:cNvPr id="3" name="Segnaposto contenuto 2"/>
          <p:cNvSpPr>
            <a:spLocks noGrp="1"/>
          </p:cNvSpPr>
          <p:nvPr>
            <p:ph idx="1"/>
          </p:nvPr>
        </p:nvSpPr>
        <p:spPr>
          <a:xfrm>
            <a:off x="914400" y="1484785"/>
            <a:ext cx="7618040" cy="4824576"/>
          </a:xfrm>
        </p:spPr>
        <p:txBody>
          <a:bodyPr>
            <a:normAutofit lnSpcReduction="10000"/>
          </a:bodyPr>
          <a:lstStyle/>
          <a:p>
            <a:pPr marL="45720" indent="0" algn="ctr">
              <a:buNone/>
            </a:pPr>
            <a:endParaRPr lang="it-IT" b="1" dirty="0" smtClean="0">
              <a:latin typeface="Garamond" pitchFamily="18" charset="0"/>
            </a:endParaRPr>
          </a:p>
          <a:p>
            <a:pPr marL="45720" indent="0" algn="ctr">
              <a:buNone/>
            </a:pPr>
            <a:r>
              <a:rPr lang="it-IT" b="1" dirty="0" smtClean="0">
                <a:latin typeface="Garamond" pitchFamily="18" charset="0"/>
              </a:rPr>
              <a:t>COMUNICATO STAMPA</a:t>
            </a:r>
          </a:p>
          <a:p>
            <a:pPr marL="45720" indent="0" algn="just">
              <a:buNone/>
            </a:pPr>
            <a:endParaRPr lang="it-IT" i="1" dirty="0" smtClean="0">
              <a:latin typeface="Garamond" pitchFamily="18" charset="0"/>
            </a:endParaRPr>
          </a:p>
          <a:p>
            <a:pPr marL="45720" indent="0" algn="just">
              <a:buNone/>
            </a:pPr>
            <a:r>
              <a:rPr lang="it-IT" i="1" dirty="0" smtClean="0">
                <a:latin typeface="Garamond" pitchFamily="18" charset="0"/>
              </a:rPr>
              <a:t>«</a:t>
            </a:r>
            <a:r>
              <a:rPr lang="it-IT" i="1" dirty="0" err="1" smtClean="0">
                <a:latin typeface="Garamond" pitchFamily="18" charset="0"/>
              </a:rPr>
              <a:t>Thyssen</a:t>
            </a:r>
            <a:r>
              <a:rPr lang="it-IT" i="1" dirty="0" smtClean="0">
                <a:latin typeface="Garamond" pitchFamily="18" charset="0"/>
              </a:rPr>
              <a:t> Krupp Acciai Speciali Terni è consapevole della propria responsabilità umana verso i familiari delle vittime dell’incidente del 6 dicembre nello stabilimento di Torino e non si sottrarrà dal farsi pienamente carico di tutte le conseguenze. Non possiamo cambiare ciò che, purtroppo è successo, ma possiamo e faremo tutto ciò che è nelle nostre possibilità per tentare di mitigare le dolorose conseguenze per i familiari. </a:t>
            </a:r>
          </a:p>
          <a:p>
            <a:pPr marL="45720" indent="0" algn="just">
              <a:buNone/>
            </a:pPr>
            <a:endParaRPr lang="it-IT" i="1" dirty="0" smtClean="0">
              <a:latin typeface="Garamond" pitchFamily="18" charset="0"/>
            </a:endParaRPr>
          </a:p>
          <a:p>
            <a:pPr marL="45720" indent="0" algn="just">
              <a:buNone/>
            </a:pPr>
            <a:r>
              <a:rPr lang="it-IT" i="1" dirty="0" smtClean="0">
                <a:latin typeface="Garamond" pitchFamily="18" charset="0"/>
              </a:rPr>
              <a:t>TK ha assicurato il suo supporto umano e finanziario alle famiglie delle vittime. A ciò si aggiungerà poi il beneficio del ricavato dai conti che sono stati aperti per le donazioni sia in Italia che in Germania. L’azienda si impegnerà anche a sostenere il futuro dei figli delle vittime attraverso la costituzione di un ulteriore fondo per finanziare gli studi la cui modalità verrà definita nelle prossime settimane. Per testimoniare la propria vicinanza ed il proprio cordoglio, dei rappresentanti della TK  e della casa madre tedesca parteciperanno ai funerali che si svolgeranno giovedì a Torino». </a:t>
            </a:r>
            <a:r>
              <a:rPr lang="it-IT" dirty="0" smtClean="0">
                <a:latin typeface="Garamond" pitchFamily="18" charset="0"/>
              </a:rPr>
              <a:t>           </a:t>
            </a:r>
            <a:endParaRPr lang="it-IT" dirty="0"/>
          </a:p>
        </p:txBody>
      </p:sp>
    </p:spTree>
    <p:extLst>
      <p:ext uri="{BB962C8B-B14F-4D97-AF65-F5344CB8AC3E}">
        <p14:creationId xmlns:p14="http://schemas.microsoft.com/office/powerpoint/2010/main" val="262157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71600" y="260648"/>
            <a:ext cx="7315200" cy="1154097"/>
          </a:xfrm>
        </p:spPr>
        <p:txBody>
          <a:bodyPr>
            <a:normAutofit/>
          </a:bodyPr>
          <a:lstStyle/>
          <a:p>
            <a:pPr algn="ctr"/>
            <a:r>
              <a:rPr lang="it-IT" sz="3600" dirty="0" smtClean="0">
                <a:latin typeface="Garamond" pitchFamily="18" charset="0"/>
              </a:rPr>
              <a:t>LO SCOPPIO DELLA CRISI</a:t>
            </a:r>
            <a:endParaRPr lang="it-IT" sz="3600" dirty="0">
              <a:latin typeface="Garamond" pitchFamily="18" charset="0"/>
            </a:endParaRPr>
          </a:p>
        </p:txBody>
      </p:sp>
      <p:sp>
        <p:nvSpPr>
          <p:cNvPr id="5" name="Segnaposto contenuto 4"/>
          <p:cNvSpPr>
            <a:spLocks noGrp="1"/>
          </p:cNvSpPr>
          <p:nvPr>
            <p:ph idx="1"/>
          </p:nvPr>
        </p:nvSpPr>
        <p:spPr>
          <a:xfrm>
            <a:off x="914400" y="1700809"/>
            <a:ext cx="7315200" cy="4608552"/>
          </a:xfrm>
        </p:spPr>
        <p:txBody>
          <a:bodyPr>
            <a:normAutofit fontScale="92500"/>
          </a:bodyPr>
          <a:lstStyle/>
          <a:p>
            <a:pPr marL="0" indent="0" algn="ctr">
              <a:buNone/>
            </a:pPr>
            <a:r>
              <a:rPr lang="it-IT" sz="1900" b="1" dirty="0" smtClean="0">
                <a:latin typeface="Garamond" pitchFamily="18" charset="0"/>
              </a:rPr>
              <a:t>«Ci </a:t>
            </a:r>
            <a:r>
              <a:rPr lang="it-IT" sz="1900" b="1" dirty="0">
                <a:latin typeface="Garamond" pitchFamily="18" charset="0"/>
              </a:rPr>
              <a:t>vogliono 20 anni per costruire una reputazione e bastano </a:t>
            </a:r>
            <a:endParaRPr lang="it-IT" sz="1900" b="1" dirty="0" smtClean="0">
              <a:latin typeface="Garamond" pitchFamily="18" charset="0"/>
            </a:endParaRPr>
          </a:p>
          <a:p>
            <a:pPr marL="0" indent="0" algn="ctr">
              <a:buNone/>
            </a:pPr>
            <a:r>
              <a:rPr lang="it-IT" sz="1900" b="1" dirty="0" smtClean="0">
                <a:latin typeface="Garamond" pitchFamily="18" charset="0"/>
              </a:rPr>
              <a:t>5 </a:t>
            </a:r>
            <a:r>
              <a:rPr lang="it-IT" sz="1900" b="1" dirty="0">
                <a:latin typeface="Garamond" pitchFamily="18" charset="0"/>
              </a:rPr>
              <a:t>minuti per </a:t>
            </a:r>
            <a:r>
              <a:rPr lang="it-IT" sz="1900" b="1" dirty="0" smtClean="0">
                <a:latin typeface="Garamond" pitchFamily="18" charset="0"/>
              </a:rPr>
              <a:t>rovinarla» </a:t>
            </a:r>
            <a:r>
              <a:rPr lang="it-IT" sz="1900" dirty="0" smtClean="0">
                <a:latin typeface="Garamond" pitchFamily="18" charset="0"/>
              </a:rPr>
              <a:t>(Warren Buffet) </a:t>
            </a:r>
          </a:p>
          <a:p>
            <a:pPr marL="0" indent="0" algn="just">
              <a:buNone/>
            </a:pPr>
            <a:endParaRPr lang="it-IT" sz="2400" dirty="0">
              <a:latin typeface="Garamond" pitchFamily="18" charset="0"/>
            </a:endParaRPr>
          </a:p>
          <a:p>
            <a:pPr marL="0" indent="0" algn="just">
              <a:buNone/>
            </a:pPr>
            <a:r>
              <a:rPr lang="it-IT" sz="2400" dirty="0" smtClean="0">
                <a:latin typeface="Garamond" pitchFamily="18" charset="0"/>
              </a:rPr>
              <a:t>Alle 2.41 del 6 dicembre, l’agenzia Ansa batte un sintetico take: «</a:t>
            </a:r>
            <a:r>
              <a:rPr lang="it-IT" sz="2400" i="1" dirty="0" smtClean="0">
                <a:latin typeface="Garamond" pitchFamily="18" charset="0"/>
              </a:rPr>
              <a:t>Un incendio è scoppiato poco prima dell’1.30 nell’acciaieria della </a:t>
            </a:r>
            <a:r>
              <a:rPr lang="it-IT" sz="2400" i="1" dirty="0" err="1" smtClean="0">
                <a:latin typeface="Garamond" pitchFamily="18" charset="0"/>
              </a:rPr>
              <a:t>Thyssenkrupp</a:t>
            </a:r>
            <a:r>
              <a:rPr lang="it-IT" sz="2400" i="1" dirty="0" smtClean="0">
                <a:latin typeface="Garamond" pitchFamily="18" charset="0"/>
              </a:rPr>
              <a:t>, che si trova a Torino, in corso Regina Margherita. Alcuni operai sono rimasti feriti. Sul posto sono intervenute otto squadre dei vigili del fuoco che stanno ancora operando </a:t>
            </a:r>
            <a:r>
              <a:rPr lang="it-IT" sz="2400" i="1" dirty="0">
                <a:latin typeface="Garamond" pitchFamily="18" charset="0"/>
              </a:rPr>
              <a:t>p</a:t>
            </a:r>
            <a:r>
              <a:rPr lang="it-IT" sz="2400" i="1" dirty="0" smtClean="0">
                <a:latin typeface="Garamond" pitchFamily="18" charset="0"/>
              </a:rPr>
              <a:t>er spegnere l’incendio».</a:t>
            </a:r>
          </a:p>
          <a:p>
            <a:pPr marL="0" indent="0" algn="just">
              <a:buNone/>
            </a:pPr>
            <a:r>
              <a:rPr lang="it-IT" sz="2400" dirty="0" smtClean="0">
                <a:latin typeface="Garamond" pitchFamily="18" charset="0"/>
              </a:rPr>
              <a:t>30 minuti dopo il primo bilancio dell’Ansa è serio: un morto e sei feriti gravi.   </a:t>
            </a:r>
          </a:p>
          <a:p>
            <a:pPr marL="0" indent="0" algn="ctr">
              <a:buNone/>
            </a:pPr>
            <a:r>
              <a:rPr lang="it-IT" sz="2400" dirty="0" smtClean="0">
                <a:latin typeface="Garamond" pitchFamily="18" charset="0"/>
              </a:rPr>
              <a:t>Sei persone perderanno la vita in quel drammatico incidente.  </a:t>
            </a:r>
          </a:p>
          <a:p>
            <a:pPr marL="0" indent="0" algn="just">
              <a:buNone/>
            </a:pPr>
            <a:r>
              <a:rPr lang="it-IT" sz="2400" dirty="0" smtClean="0">
                <a:latin typeface="Garamond" pitchFamily="18" charset="0"/>
              </a:rPr>
              <a:t>  </a:t>
            </a:r>
            <a:endParaRPr lang="it-IT" sz="2400" dirty="0">
              <a:latin typeface="Garamond" pitchFamily="18" charset="0"/>
            </a:endParaRPr>
          </a:p>
        </p:txBody>
      </p:sp>
    </p:spTree>
    <p:extLst>
      <p:ext uri="{BB962C8B-B14F-4D97-AF65-F5344CB8AC3E}">
        <p14:creationId xmlns:p14="http://schemas.microsoft.com/office/powerpoint/2010/main" val="229757216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71600" y="260648"/>
            <a:ext cx="7315200" cy="1154097"/>
          </a:xfrm>
        </p:spPr>
        <p:txBody>
          <a:bodyPr>
            <a:normAutofit/>
          </a:bodyPr>
          <a:lstStyle/>
          <a:p>
            <a:pPr algn="ctr"/>
            <a:r>
              <a:rPr lang="it-IT" sz="3600" dirty="0" smtClean="0">
                <a:latin typeface="Garamond" pitchFamily="18" charset="0"/>
              </a:rPr>
              <a:t>LA CRISI SI ACUISCE</a:t>
            </a:r>
            <a:endParaRPr lang="it-IT" sz="3600" dirty="0">
              <a:latin typeface="Garamond" pitchFamily="18" charset="0"/>
            </a:endParaRPr>
          </a:p>
        </p:txBody>
      </p:sp>
      <p:sp>
        <p:nvSpPr>
          <p:cNvPr id="5" name="Segnaposto contenuto 4"/>
          <p:cNvSpPr>
            <a:spLocks noGrp="1"/>
          </p:cNvSpPr>
          <p:nvPr>
            <p:ph idx="1"/>
          </p:nvPr>
        </p:nvSpPr>
        <p:spPr>
          <a:xfrm>
            <a:off x="914400" y="1916833"/>
            <a:ext cx="7618040" cy="4392528"/>
          </a:xfrm>
        </p:spPr>
        <p:txBody>
          <a:bodyPr>
            <a:normAutofit fontScale="92500" lnSpcReduction="20000"/>
          </a:bodyPr>
          <a:lstStyle/>
          <a:p>
            <a:pPr marL="0" indent="0" algn="just">
              <a:buNone/>
            </a:pPr>
            <a:r>
              <a:rPr lang="it-IT" sz="2400" dirty="0" smtClean="0">
                <a:latin typeface="Garamond" pitchFamily="18" charset="0"/>
              </a:rPr>
              <a:t>Alle 3.54 del 6 dicembre, mentre la dinamica dell’incidente si delinea nella sua gravità, l’Ansa fornisce un’ulteriore informazione: «</a:t>
            </a:r>
            <a:r>
              <a:rPr lang="it-IT" sz="2400" i="1" dirty="0" smtClean="0">
                <a:latin typeface="Garamond" pitchFamily="18" charset="0"/>
              </a:rPr>
              <a:t>Nello stesso complesso industriale della </a:t>
            </a:r>
            <a:r>
              <a:rPr lang="it-IT" sz="2400" i="1" dirty="0" err="1" smtClean="0">
                <a:latin typeface="Garamond" pitchFamily="18" charset="0"/>
              </a:rPr>
              <a:t>Thyssenkrupp</a:t>
            </a:r>
            <a:r>
              <a:rPr lang="it-IT" sz="2400" i="1" dirty="0" smtClean="0">
                <a:latin typeface="Garamond" pitchFamily="18" charset="0"/>
              </a:rPr>
              <a:t> si era verificato un grosso incendio circa quattro anni fa. Aveva preso fuoco una vasca d’olio e le fiamme erano state domate solo dopo alcuni giorni. In </a:t>
            </a:r>
            <a:r>
              <a:rPr lang="it-IT" sz="2400" i="1" dirty="0" err="1" smtClean="0">
                <a:latin typeface="Garamond" pitchFamily="18" charset="0"/>
              </a:rPr>
              <a:t>querll’occasione</a:t>
            </a:r>
            <a:r>
              <a:rPr lang="it-IT" sz="2400" i="1" dirty="0" smtClean="0">
                <a:latin typeface="Garamond" pitchFamily="18" charset="0"/>
              </a:rPr>
              <a:t>, però, non vi erano stati feriti».   </a:t>
            </a:r>
          </a:p>
          <a:p>
            <a:pPr marL="0" indent="0" algn="just">
              <a:buNone/>
            </a:pPr>
            <a:r>
              <a:rPr lang="it-IT" sz="2400" dirty="0" smtClean="0">
                <a:latin typeface="Garamond" pitchFamily="18" charset="0"/>
              </a:rPr>
              <a:t> </a:t>
            </a:r>
          </a:p>
          <a:p>
            <a:pPr marL="0" indent="0" algn="just">
              <a:buNone/>
            </a:pPr>
            <a:r>
              <a:rPr lang="it-IT" sz="2400" dirty="0" smtClean="0">
                <a:latin typeface="Garamond" pitchFamily="18" charset="0"/>
              </a:rPr>
              <a:t>Nel corso della giornata l’Ansa emetterà sull’incendio di Torino 45 lanci, riportando i commenti di </a:t>
            </a:r>
            <a:r>
              <a:rPr lang="it-IT" sz="2400" b="1" dirty="0" smtClean="0">
                <a:latin typeface="Garamond" pitchFamily="18" charset="0"/>
              </a:rPr>
              <a:t>uomini politici</a:t>
            </a:r>
            <a:r>
              <a:rPr lang="it-IT" sz="2400" dirty="0" smtClean="0">
                <a:latin typeface="Garamond" pitchFamily="18" charset="0"/>
              </a:rPr>
              <a:t>, </a:t>
            </a:r>
            <a:r>
              <a:rPr lang="it-IT" sz="2400" b="1" dirty="0" smtClean="0">
                <a:latin typeface="Garamond" pitchFamily="18" charset="0"/>
              </a:rPr>
              <a:t>Ministri</a:t>
            </a:r>
            <a:r>
              <a:rPr lang="it-IT" sz="2400" dirty="0" smtClean="0">
                <a:latin typeface="Garamond" pitchFamily="18" charset="0"/>
              </a:rPr>
              <a:t>, del </a:t>
            </a:r>
            <a:r>
              <a:rPr lang="it-IT" sz="2400" b="1" dirty="0" smtClean="0">
                <a:latin typeface="Garamond" pitchFamily="18" charset="0"/>
              </a:rPr>
              <a:t>Presidente Napolitano</a:t>
            </a:r>
            <a:r>
              <a:rPr lang="it-IT" sz="2400" dirty="0" smtClean="0">
                <a:latin typeface="Garamond" pitchFamily="18" charset="0"/>
              </a:rPr>
              <a:t>, del </a:t>
            </a:r>
            <a:r>
              <a:rPr lang="it-IT" sz="2400" b="1" dirty="0" smtClean="0">
                <a:latin typeface="Garamond" pitchFamily="18" charset="0"/>
              </a:rPr>
              <a:t>sindaco</a:t>
            </a:r>
            <a:r>
              <a:rPr lang="it-IT" sz="2400" dirty="0" smtClean="0">
                <a:latin typeface="Garamond" pitchFamily="18" charset="0"/>
              </a:rPr>
              <a:t>, dei </a:t>
            </a:r>
            <a:r>
              <a:rPr lang="it-IT" sz="2400" b="1" dirty="0" smtClean="0">
                <a:latin typeface="Garamond" pitchFamily="18" charset="0"/>
              </a:rPr>
              <a:t>sindacati</a:t>
            </a:r>
            <a:r>
              <a:rPr lang="it-IT" sz="2400" dirty="0" smtClean="0">
                <a:latin typeface="Garamond" pitchFamily="18" charset="0"/>
              </a:rPr>
              <a:t>, i </a:t>
            </a:r>
            <a:r>
              <a:rPr lang="it-IT" sz="2400" b="1" dirty="0" smtClean="0">
                <a:latin typeface="Garamond" pitchFamily="18" charset="0"/>
              </a:rPr>
              <a:t>primi racconti dei superstiti</a:t>
            </a:r>
            <a:r>
              <a:rPr lang="it-IT" sz="2400" dirty="0" smtClean="0">
                <a:latin typeface="Garamond" pitchFamily="18" charset="0"/>
              </a:rPr>
              <a:t>. </a:t>
            </a:r>
          </a:p>
          <a:p>
            <a:pPr marL="0" indent="0" algn="ctr">
              <a:buNone/>
            </a:pPr>
            <a:endParaRPr lang="it-IT" sz="2400" b="1" dirty="0" smtClean="0">
              <a:latin typeface="Garamond" pitchFamily="18" charset="0"/>
            </a:endParaRPr>
          </a:p>
          <a:p>
            <a:pPr marL="0" indent="0" algn="ctr">
              <a:buNone/>
            </a:pPr>
            <a:r>
              <a:rPr lang="it-IT" sz="2400" b="1" dirty="0" smtClean="0">
                <a:latin typeface="Garamond" pitchFamily="18" charset="0"/>
              </a:rPr>
              <a:t>TRA LE PRESE DI POSIZIONE PUBBLICHE, </a:t>
            </a:r>
          </a:p>
          <a:p>
            <a:pPr marL="0" indent="0" algn="ctr">
              <a:buNone/>
            </a:pPr>
            <a:r>
              <a:rPr lang="it-IT" sz="2400" b="1" dirty="0" smtClean="0">
                <a:latin typeface="Garamond" pitchFamily="18" charset="0"/>
              </a:rPr>
              <a:t>NON COMPARE QUELLA DELL’AZIENDA COINVOLTA</a:t>
            </a:r>
            <a:r>
              <a:rPr lang="it-IT" sz="2400" dirty="0" smtClean="0">
                <a:latin typeface="Garamond" pitchFamily="18" charset="0"/>
              </a:rPr>
              <a:t>.   </a:t>
            </a:r>
            <a:endParaRPr lang="it-IT" sz="2400" dirty="0">
              <a:latin typeface="Garamond" pitchFamily="18" charset="0"/>
            </a:endParaRPr>
          </a:p>
        </p:txBody>
      </p:sp>
    </p:spTree>
    <p:extLst>
      <p:ext uri="{BB962C8B-B14F-4D97-AF65-F5344CB8AC3E}">
        <p14:creationId xmlns:p14="http://schemas.microsoft.com/office/powerpoint/2010/main" val="6688949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r>
              <a:rPr lang="it-IT" sz="3600" dirty="0" smtClean="0">
                <a:latin typeface="Garamond" pitchFamily="18" charset="0"/>
              </a:rPr>
              <a:t>LA STRATEGIA DELL’AZIENDA</a:t>
            </a:r>
            <a:endParaRPr lang="it-IT" sz="3600" dirty="0">
              <a:latin typeface="Garamond" pitchFamily="18" charset="0"/>
            </a:endParaRPr>
          </a:p>
        </p:txBody>
      </p:sp>
      <p:sp>
        <p:nvSpPr>
          <p:cNvPr id="3" name="Segnaposto contenuto 2"/>
          <p:cNvSpPr>
            <a:spLocks noGrp="1"/>
          </p:cNvSpPr>
          <p:nvPr>
            <p:ph idx="1"/>
          </p:nvPr>
        </p:nvSpPr>
        <p:spPr>
          <a:xfrm>
            <a:off x="914400" y="1556793"/>
            <a:ext cx="8050088" cy="4752568"/>
          </a:xfrm>
        </p:spPr>
        <p:txBody>
          <a:bodyPr>
            <a:normAutofit fontScale="92500" lnSpcReduction="10000"/>
          </a:bodyPr>
          <a:lstStyle/>
          <a:p>
            <a:pPr marL="45720" indent="0" algn="just">
              <a:buNone/>
            </a:pPr>
            <a:r>
              <a:rPr lang="it-IT" dirty="0" smtClean="0">
                <a:latin typeface="Garamond" pitchFamily="18" charset="0"/>
              </a:rPr>
              <a:t>Nei giorni successivi sul sito internet dell’azienda, compare un comunicato stampa, datato 6 dicembre, ma di cui non vi è traccia sui lanci di agenzia e negli articoli del giorno dopo.  </a:t>
            </a:r>
          </a:p>
          <a:p>
            <a:pPr marL="45720" indent="0" algn="just">
              <a:buNone/>
            </a:pPr>
            <a:r>
              <a:rPr lang="it-IT" dirty="0" smtClean="0">
                <a:latin typeface="Garamond" pitchFamily="18" charset="0"/>
              </a:rPr>
              <a:t>«</a:t>
            </a:r>
            <a:r>
              <a:rPr lang="it-IT" i="1" dirty="0" smtClean="0">
                <a:latin typeface="Garamond" pitchFamily="18" charset="0"/>
              </a:rPr>
              <a:t>La </a:t>
            </a:r>
            <a:r>
              <a:rPr lang="it-IT" i="1" dirty="0" err="1" smtClean="0">
                <a:latin typeface="Garamond" pitchFamily="18" charset="0"/>
              </a:rPr>
              <a:t>Thyssen</a:t>
            </a:r>
            <a:r>
              <a:rPr lang="it-IT" i="1" dirty="0" smtClean="0">
                <a:latin typeface="Garamond" pitchFamily="18" charset="0"/>
              </a:rPr>
              <a:t> Krupp Acciai Speciali Terni annuncia con dolore che un incidente fatale ha coinvolto uno dei suoi lavoratori nel sito di Torino. La Società, in ogni suo ambito, esprime il proprio cordoglio alla famiglia…..</a:t>
            </a:r>
            <a:r>
              <a:rPr lang="it-IT" dirty="0" smtClean="0">
                <a:latin typeface="Garamond" pitchFamily="18" charset="0"/>
              </a:rPr>
              <a:t>».</a:t>
            </a:r>
          </a:p>
          <a:p>
            <a:pPr marL="45720" indent="0" algn="just">
              <a:buNone/>
            </a:pPr>
            <a:r>
              <a:rPr lang="it-IT" dirty="0" smtClean="0">
                <a:latin typeface="Garamond" pitchFamily="18" charset="0"/>
              </a:rPr>
              <a:t> - I familiari accuseranno l’azienda di indifferenza: </a:t>
            </a:r>
            <a:r>
              <a:rPr lang="it-IT" i="1" dirty="0" smtClean="0">
                <a:latin typeface="Garamond" pitchFamily="18" charset="0"/>
              </a:rPr>
              <a:t>«Non si è fatto vivo nessun dirigente». «Non ci hanno fatto nemmeno le condoglianze»</a:t>
            </a:r>
            <a:r>
              <a:rPr lang="it-IT" dirty="0" smtClean="0">
                <a:latin typeface="Garamond" pitchFamily="18" charset="0"/>
              </a:rPr>
              <a:t>.</a:t>
            </a:r>
          </a:p>
          <a:p>
            <a:pPr marL="45720" indent="0" algn="just">
              <a:buNone/>
            </a:pPr>
            <a:r>
              <a:rPr lang="it-IT" dirty="0" smtClean="0">
                <a:latin typeface="Garamond" pitchFamily="18" charset="0"/>
              </a:rPr>
              <a:t> - I superstiti accusano turni massacranti, manutenzioni carenti, estintori vuoti, impianto antincendio carente.</a:t>
            </a:r>
          </a:p>
          <a:p>
            <a:pPr marL="45720" indent="0" algn="just">
              <a:buNone/>
            </a:pPr>
            <a:r>
              <a:rPr lang="it-IT" dirty="0" smtClean="0">
                <a:latin typeface="Garamond" pitchFamily="18" charset="0"/>
              </a:rPr>
              <a:t> - Il 7 dicembre gli avvocati dell’azienda intervengono per esprimere il dolore della </a:t>
            </a:r>
            <a:r>
              <a:rPr lang="it-IT" dirty="0" err="1" smtClean="0">
                <a:latin typeface="Garamond" pitchFamily="18" charset="0"/>
              </a:rPr>
              <a:t>Thyssen</a:t>
            </a:r>
            <a:r>
              <a:rPr lang="it-IT" dirty="0" smtClean="0">
                <a:latin typeface="Garamond" pitchFamily="18" charset="0"/>
              </a:rPr>
              <a:t> Krupp per la scomparsa degli operai. </a:t>
            </a:r>
            <a:endParaRPr lang="it-IT" dirty="0">
              <a:latin typeface="Garamond" pitchFamily="18" charset="0"/>
            </a:endParaRPr>
          </a:p>
          <a:p>
            <a:pPr marL="45720" indent="0" algn="just">
              <a:buNone/>
            </a:pPr>
            <a:r>
              <a:rPr lang="it-IT" dirty="0" smtClean="0">
                <a:latin typeface="Garamond" pitchFamily="18" charset="0"/>
              </a:rPr>
              <a:t>L’azienda, dopo il comunicato rimasto disatteso, aggiunge sul proprio sito i dati di un conto corrente su cui far confluire i contributi a favore delle vittime. </a:t>
            </a:r>
          </a:p>
          <a:p>
            <a:pPr marL="45720" indent="0" algn="just">
              <a:buNone/>
            </a:pPr>
            <a:r>
              <a:rPr lang="it-IT" dirty="0" smtClean="0">
                <a:latin typeface="Garamond" pitchFamily="18" charset="0"/>
              </a:rPr>
              <a:t>    </a:t>
            </a:r>
          </a:p>
          <a:p>
            <a:pPr marL="45720" indent="0" algn="just">
              <a:buNone/>
            </a:pPr>
            <a:r>
              <a:rPr lang="it-IT" dirty="0" smtClean="0">
                <a:latin typeface="Garamond" pitchFamily="18" charset="0"/>
              </a:rPr>
              <a:t>     </a:t>
            </a:r>
            <a:endParaRPr lang="it-IT" dirty="0">
              <a:latin typeface="Garamond" pitchFamily="18" charset="0"/>
            </a:endParaRPr>
          </a:p>
        </p:txBody>
      </p:sp>
    </p:spTree>
    <p:extLst>
      <p:ext uri="{BB962C8B-B14F-4D97-AF65-F5344CB8AC3E}">
        <p14:creationId xmlns:p14="http://schemas.microsoft.com/office/powerpoint/2010/main" val="18836077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fontScale="90000"/>
          </a:bodyPr>
          <a:lstStyle/>
          <a:p>
            <a:pPr algn="ctr"/>
            <a:r>
              <a:rPr lang="it-IT" dirty="0" smtClean="0">
                <a:latin typeface="Garamond" pitchFamily="18" charset="0"/>
              </a:rPr>
              <a:t>LA STRATEGIA DELL’AZIENDA</a:t>
            </a:r>
            <a:endParaRPr lang="it-IT" dirty="0">
              <a:latin typeface="Garamond" pitchFamily="18" charset="0"/>
            </a:endParaRPr>
          </a:p>
        </p:txBody>
      </p:sp>
      <p:sp>
        <p:nvSpPr>
          <p:cNvPr id="3" name="Segnaposto contenuto 2"/>
          <p:cNvSpPr>
            <a:spLocks noGrp="1"/>
          </p:cNvSpPr>
          <p:nvPr>
            <p:ph idx="1"/>
          </p:nvPr>
        </p:nvSpPr>
        <p:spPr>
          <a:xfrm>
            <a:off x="683568" y="1412776"/>
            <a:ext cx="8280920" cy="5688632"/>
          </a:xfrm>
        </p:spPr>
        <p:txBody>
          <a:bodyPr>
            <a:normAutofit fontScale="55000" lnSpcReduction="20000"/>
          </a:bodyPr>
          <a:lstStyle/>
          <a:p>
            <a:pPr marL="45720" indent="0" algn="just">
              <a:lnSpc>
                <a:spcPct val="170000"/>
              </a:lnSpc>
              <a:buNone/>
            </a:pPr>
            <a:r>
              <a:rPr lang="it-IT" sz="2900" dirty="0" smtClean="0">
                <a:latin typeface="Garamond" pitchFamily="18" charset="0"/>
              </a:rPr>
              <a:t>I media accolgono questa decisione come una ulteriore prova di insensibilità. </a:t>
            </a:r>
          </a:p>
          <a:p>
            <a:pPr marL="45720" indent="0" algn="just">
              <a:lnSpc>
                <a:spcPct val="170000"/>
              </a:lnSpc>
              <a:buNone/>
            </a:pPr>
            <a:endParaRPr lang="it-IT" sz="2900" b="1" dirty="0" smtClean="0">
              <a:latin typeface="Garamond" pitchFamily="18" charset="0"/>
            </a:endParaRPr>
          </a:p>
          <a:p>
            <a:pPr marL="45720" indent="0" algn="just">
              <a:buNone/>
            </a:pPr>
            <a:r>
              <a:rPr lang="it-IT" sz="2900" b="1" dirty="0" smtClean="0">
                <a:latin typeface="Garamond" pitchFamily="18" charset="0"/>
              </a:rPr>
              <a:t>La Stampa</a:t>
            </a:r>
            <a:r>
              <a:rPr lang="it-IT" sz="2900" dirty="0" smtClean="0">
                <a:latin typeface="Garamond" pitchFamily="18" charset="0"/>
              </a:rPr>
              <a:t> di Torino titola: </a:t>
            </a:r>
          </a:p>
          <a:p>
            <a:pPr marL="45720" indent="0" algn="ctr">
              <a:buNone/>
            </a:pPr>
            <a:r>
              <a:rPr lang="it-IT" sz="2900" i="1" dirty="0" smtClean="0">
                <a:latin typeface="Garamond" pitchFamily="18" charset="0"/>
              </a:rPr>
              <a:t>«E dalla </a:t>
            </a:r>
            <a:r>
              <a:rPr lang="it-IT" sz="2900" i="1" dirty="0" err="1" smtClean="0">
                <a:latin typeface="Garamond" pitchFamily="18" charset="0"/>
              </a:rPr>
              <a:t>Thyssen</a:t>
            </a:r>
            <a:r>
              <a:rPr lang="it-IT" sz="2900" i="1" dirty="0" smtClean="0">
                <a:latin typeface="Garamond" pitchFamily="18" charset="0"/>
              </a:rPr>
              <a:t> neanche un Euro, l’Azienda apre solo una colletta».</a:t>
            </a:r>
          </a:p>
          <a:p>
            <a:pPr marL="45720" indent="0" algn="just">
              <a:buNone/>
            </a:pPr>
            <a:endParaRPr lang="it-IT" sz="2900" dirty="0" smtClean="0">
              <a:latin typeface="Garamond" pitchFamily="18" charset="0"/>
            </a:endParaRPr>
          </a:p>
          <a:p>
            <a:pPr marL="45720" indent="0" algn="just">
              <a:buNone/>
            </a:pPr>
            <a:r>
              <a:rPr lang="it-IT" sz="2900" dirty="0" smtClean="0">
                <a:latin typeface="Garamond" pitchFamily="18" charset="0"/>
              </a:rPr>
              <a:t>L’azienda </a:t>
            </a:r>
            <a:r>
              <a:rPr lang="it-IT" sz="2900" dirty="0">
                <a:latin typeface="Garamond" pitchFamily="18" charset="0"/>
              </a:rPr>
              <a:t>continua a tacere fino a quando il 9 dicembre esce un’intervista del Direttore del personale su Repubblica dal titolo:</a:t>
            </a:r>
          </a:p>
          <a:p>
            <a:pPr marL="45720" indent="0" algn="just">
              <a:buNone/>
            </a:pPr>
            <a:r>
              <a:rPr lang="it-IT" sz="2900" i="1" dirty="0" smtClean="0">
                <a:latin typeface="Garamond" pitchFamily="18" charset="0"/>
              </a:rPr>
              <a:t>«</a:t>
            </a:r>
            <a:r>
              <a:rPr lang="it-IT" sz="2900" i="1" dirty="0">
                <a:latin typeface="Garamond" pitchFamily="18" charset="0"/>
              </a:rPr>
              <a:t>L’azienda ed il giallo degli estintori: toccava agli operai ricaricarli». </a:t>
            </a:r>
          </a:p>
          <a:p>
            <a:pPr marL="45720" indent="0" algn="just">
              <a:buNone/>
            </a:pPr>
            <a:endParaRPr lang="it-IT" sz="2900" dirty="0" smtClean="0">
              <a:latin typeface="Garamond" pitchFamily="18" charset="0"/>
            </a:endParaRPr>
          </a:p>
          <a:p>
            <a:pPr marL="45720" indent="0" algn="just">
              <a:buNone/>
            </a:pPr>
            <a:r>
              <a:rPr lang="it-IT" sz="2900" dirty="0" smtClean="0">
                <a:latin typeface="Garamond" pitchFamily="18" charset="0"/>
              </a:rPr>
              <a:t> - Nel pomeriggio l’azienda dirama un comunicato, ripreso dall’Ansa:</a:t>
            </a:r>
          </a:p>
          <a:p>
            <a:pPr marL="45720" indent="0" algn="just">
              <a:buNone/>
            </a:pPr>
            <a:endParaRPr lang="it-IT" sz="2900" dirty="0" smtClean="0">
              <a:latin typeface="Garamond" pitchFamily="18" charset="0"/>
            </a:endParaRPr>
          </a:p>
          <a:p>
            <a:pPr marL="45720" indent="0" algn="just">
              <a:buNone/>
            </a:pPr>
            <a:r>
              <a:rPr lang="it-IT" sz="2900" dirty="0" smtClean="0">
                <a:latin typeface="Garamond" pitchFamily="18" charset="0"/>
              </a:rPr>
              <a:t>«</a:t>
            </a:r>
            <a:r>
              <a:rPr lang="it-IT" sz="2900" i="1" dirty="0" smtClean="0">
                <a:latin typeface="Garamond" pitchFamily="18" charset="0"/>
              </a:rPr>
              <a:t>Le cause precise dell’incendio sono tuttora in corso di accertamento, e al momento non c’è alcuna conferma, che all’origine dello stesso via sia la violazione dello standard di sicurezza».</a:t>
            </a:r>
          </a:p>
          <a:p>
            <a:pPr marL="45720" indent="0" algn="just">
              <a:buNone/>
            </a:pPr>
            <a:r>
              <a:rPr lang="it-IT" sz="2900" dirty="0" smtClean="0">
                <a:latin typeface="Garamond" pitchFamily="18" charset="0"/>
              </a:rPr>
              <a:t> - I sindacati  intervengono con una dura nota di condanna dell’atteggiamento dell’azienda, che ha voluto risparmiare sulla sicurezza. </a:t>
            </a:r>
          </a:p>
          <a:p>
            <a:pPr marL="45720" indent="0" algn="just">
              <a:buNone/>
            </a:pPr>
            <a:r>
              <a:rPr lang="it-IT" sz="2900" dirty="0" smtClean="0">
                <a:latin typeface="Garamond" pitchFamily="18" charset="0"/>
              </a:rPr>
              <a:t> - Il giorno seguente l’Italia assiste in TV ad un corteo per le strade di Torino al grido «Assassini». </a:t>
            </a:r>
          </a:p>
          <a:p>
            <a:pPr marL="45720" indent="0" algn="just">
              <a:buNone/>
            </a:pPr>
            <a:endParaRPr lang="it-IT" sz="2900" dirty="0">
              <a:latin typeface="Garamond" pitchFamily="18" charset="0"/>
            </a:endParaRPr>
          </a:p>
          <a:p>
            <a:pPr marL="45720" indent="0" algn="just">
              <a:buNone/>
            </a:pPr>
            <a:r>
              <a:rPr lang="it-IT" sz="2900" dirty="0" smtClean="0">
                <a:latin typeface="Garamond" pitchFamily="18" charset="0"/>
              </a:rPr>
              <a:t>Il 10 dicembre, alla vigilia dei funerali, la </a:t>
            </a:r>
            <a:r>
              <a:rPr lang="it-IT" sz="2900" dirty="0" err="1" smtClean="0">
                <a:latin typeface="Garamond" pitchFamily="18" charset="0"/>
              </a:rPr>
              <a:t>Thyssen</a:t>
            </a:r>
            <a:r>
              <a:rPr lang="it-IT" sz="2900" dirty="0" smtClean="0">
                <a:latin typeface="Garamond" pitchFamily="18" charset="0"/>
              </a:rPr>
              <a:t> Krupp diffonde una nota con la quale ha cambiato il suo atteggiamento dinanzi all’evento (il comunicato integrale è riportato sulla slide dal titolo </a:t>
            </a:r>
            <a:r>
              <a:rPr lang="it-IT" sz="2900" dirty="0" err="1" smtClean="0">
                <a:latin typeface="Garamond" pitchFamily="18" charset="0"/>
              </a:rPr>
              <a:t>Thyssen</a:t>
            </a:r>
            <a:r>
              <a:rPr lang="it-IT" sz="2900" dirty="0" smtClean="0">
                <a:latin typeface="Garamond" pitchFamily="18" charset="0"/>
              </a:rPr>
              <a:t> Krupp).      </a:t>
            </a:r>
          </a:p>
          <a:p>
            <a:pPr marL="45720" indent="0" algn="just">
              <a:buNone/>
            </a:pPr>
            <a:endParaRPr lang="it-IT" dirty="0">
              <a:latin typeface="Garamond" pitchFamily="18" charset="0"/>
            </a:endParaRPr>
          </a:p>
          <a:p>
            <a:pPr marL="45720" indent="0" algn="just">
              <a:buNone/>
            </a:pPr>
            <a:endParaRPr lang="it-IT" dirty="0" smtClean="0">
              <a:latin typeface="Garamond" pitchFamily="18" charset="0"/>
            </a:endParaRPr>
          </a:p>
          <a:p>
            <a:pPr marL="45720" indent="0" algn="just">
              <a:buNone/>
            </a:pPr>
            <a:r>
              <a:rPr lang="it-IT" dirty="0" smtClean="0">
                <a:latin typeface="Garamond" pitchFamily="18" charset="0"/>
              </a:rPr>
              <a:t>    </a:t>
            </a:r>
          </a:p>
          <a:p>
            <a:pPr marL="45720" indent="0" algn="just">
              <a:buNone/>
            </a:pPr>
            <a:r>
              <a:rPr lang="it-IT" dirty="0" smtClean="0">
                <a:latin typeface="Garamond" pitchFamily="18" charset="0"/>
              </a:rPr>
              <a:t>     </a:t>
            </a:r>
            <a:endParaRPr lang="it-IT" dirty="0">
              <a:latin typeface="Garamond" pitchFamily="18" charset="0"/>
            </a:endParaRPr>
          </a:p>
        </p:txBody>
      </p:sp>
    </p:spTree>
    <p:extLst>
      <p:ext uri="{BB962C8B-B14F-4D97-AF65-F5344CB8AC3E}">
        <p14:creationId xmlns:p14="http://schemas.microsoft.com/office/powerpoint/2010/main" val="4079312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r>
              <a:rPr lang="it-IT" sz="3600" dirty="0" smtClean="0">
                <a:latin typeface="Garamond" pitchFamily="18" charset="0"/>
              </a:rPr>
              <a:t>IL MEMORANDUM SEGRETO</a:t>
            </a:r>
            <a:endParaRPr lang="it-IT" sz="3600" dirty="0">
              <a:latin typeface="Garamond" pitchFamily="18" charset="0"/>
            </a:endParaRPr>
          </a:p>
        </p:txBody>
      </p:sp>
      <p:sp>
        <p:nvSpPr>
          <p:cNvPr id="3" name="Segnaposto contenuto 2"/>
          <p:cNvSpPr>
            <a:spLocks noGrp="1"/>
          </p:cNvSpPr>
          <p:nvPr>
            <p:ph idx="1"/>
          </p:nvPr>
        </p:nvSpPr>
        <p:spPr>
          <a:xfrm>
            <a:off x="914400" y="1412776"/>
            <a:ext cx="7315200" cy="4896584"/>
          </a:xfrm>
        </p:spPr>
        <p:txBody>
          <a:bodyPr/>
          <a:lstStyle/>
          <a:p>
            <a:pPr marL="45720" indent="0" algn="just">
              <a:buNone/>
            </a:pPr>
            <a:r>
              <a:rPr lang="it-IT" dirty="0" smtClean="0">
                <a:latin typeface="Garamond" pitchFamily="18" charset="0"/>
              </a:rPr>
              <a:t>A metà gennaio 2008 sul Corriere della Sera vengono pubblicati alcuni spezzoni di un memorandum sequestrati </a:t>
            </a:r>
            <a:r>
              <a:rPr lang="it-IT" dirty="0" err="1" smtClean="0">
                <a:latin typeface="Garamond" pitchFamily="18" charset="0"/>
              </a:rPr>
              <a:t>all’Ad</a:t>
            </a:r>
            <a:r>
              <a:rPr lang="it-IT" dirty="0" smtClean="0">
                <a:latin typeface="Garamond" pitchFamily="18" charset="0"/>
              </a:rPr>
              <a:t> durante le perquisizioni ordinate. </a:t>
            </a:r>
          </a:p>
          <a:p>
            <a:pPr marL="45720" indent="0" algn="just">
              <a:buNone/>
            </a:pPr>
            <a:r>
              <a:rPr lang="it-IT" dirty="0" smtClean="0">
                <a:latin typeface="Garamond" pitchFamily="18" charset="0"/>
              </a:rPr>
              <a:t>Il m. contiene dichiarazioni agghiaccianti: </a:t>
            </a:r>
          </a:p>
          <a:p>
            <a:pPr marL="45720" indent="0" algn="just">
              <a:buNone/>
            </a:pPr>
            <a:r>
              <a:rPr lang="it-IT" i="1" dirty="0" smtClean="0">
                <a:latin typeface="Garamond" pitchFamily="18" charset="0"/>
              </a:rPr>
              <a:t>«Il rogo è colpa degli operai; non potevano distrarsi. I superstiti passano di Tv in Tv e fanno gli eroi. Guariniello fa inchieste troppo aggressive e spesso inconcludenti….. Va fermato con azioni legali».</a:t>
            </a:r>
          </a:p>
          <a:p>
            <a:pPr marL="45720" indent="0" algn="just">
              <a:buNone/>
            </a:pPr>
            <a:endParaRPr lang="it-IT" dirty="0">
              <a:latin typeface="Garamond" pitchFamily="18" charset="0"/>
            </a:endParaRPr>
          </a:p>
          <a:p>
            <a:pPr marL="45720" indent="0" algn="just">
              <a:buNone/>
            </a:pPr>
            <a:r>
              <a:rPr lang="it-IT" dirty="0" smtClean="0">
                <a:latin typeface="Garamond" pitchFamily="18" charset="0"/>
              </a:rPr>
              <a:t>L’azienda prende le distanze dal documento ma ormai il danno è fatto.</a:t>
            </a:r>
          </a:p>
          <a:p>
            <a:pPr marL="45720" indent="0" algn="just">
              <a:buNone/>
            </a:pPr>
            <a:r>
              <a:rPr lang="it-IT" dirty="0" err="1" smtClean="0">
                <a:latin typeface="Garamond" pitchFamily="18" charset="0"/>
              </a:rPr>
              <a:t>Thyssen</a:t>
            </a:r>
            <a:r>
              <a:rPr lang="it-IT" dirty="0" smtClean="0">
                <a:latin typeface="Garamond" pitchFamily="18" charset="0"/>
              </a:rPr>
              <a:t> diventa sinonimo di azienda che antepone il profilo alle minime condizioni di sicurezza, unendo cinismo e disprezzo per i lavoratori e l’opinione pubblica.     </a:t>
            </a:r>
            <a:r>
              <a:rPr lang="it-IT" dirty="0" smtClean="0"/>
              <a:t> </a:t>
            </a:r>
            <a:endParaRPr lang="it-IT" dirty="0"/>
          </a:p>
        </p:txBody>
      </p:sp>
    </p:spTree>
    <p:extLst>
      <p:ext uri="{BB962C8B-B14F-4D97-AF65-F5344CB8AC3E}">
        <p14:creationId xmlns:p14="http://schemas.microsoft.com/office/powerpoint/2010/main" val="1530150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r>
              <a:rPr lang="it-IT" sz="3600" dirty="0" smtClean="0">
                <a:latin typeface="Garamond" pitchFamily="18" charset="0"/>
              </a:rPr>
              <a:t>GLI ERRORI COMMESSI</a:t>
            </a:r>
            <a:endParaRPr lang="it-IT" sz="3600" dirty="0">
              <a:latin typeface="Garamond" pitchFamily="18" charset="0"/>
            </a:endParaRPr>
          </a:p>
        </p:txBody>
      </p:sp>
      <p:sp>
        <p:nvSpPr>
          <p:cNvPr id="3" name="Segnaposto contenuto 2"/>
          <p:cNvSpPr>
            <a:spLocks noGrp="1"/>
          </p:cNvSpPr>
          <p:nvPr>
            <p:ph idx="1"/>
          </p:nvPr>
        </p:nvSpPr>
        <p:spPr>
          <a:xfrm>
            <a:off x="914400" y="1268761"/>
            <a:ext cx="7315200" cy="5040600"/>
          </a:xfrm>
        </p:spPr>
        <p:txBody>
          <a:bodyPr>
            <a:normAutofit fontScale="92500" lnSpcReduction="20000"/>
          </a:bodyPr>
          <a:lstStyle/>
          <a:p>
            <a:pPr marL="45720" indent="0" algn="ctr">
              <a:buNone/>
            </a:pPr>
            <a:endParaRPr lang="it-IT" sz="1800" b="1" dirty="0" smtClean="0">
              <a:latin typeface="Garamond" pitchFamily="18" charset="0"/>
            </a:endParaRPr>
          </a:p>
          <a:p>
            <a:pPr marL="45720" indent="0" algn="ctr">
              <a:buNone/>
            </a:pPr>
            <a:r>
              <a:rPr lang="it-IT" sz="1800" b="1" dirty="0" smtClean="0">
                <a:latin typeface="Garamond" pitchFamily="18" charset="0"/>
              </a:rPr>
              <a:t>TK è diventato un caso speciale per quanto concerne il </a:t>
            </a:r>
          </a:p>
          <a:p>
            <a:pPr marL="45720" indent="0" algn="ctr">
              <a:buNone/>
            </a:pPr>
            <a:r>
              <a:rPr lang="it-IT" sz="1800" b="1" dirty="0" err="1">
                <a:latin typeface="Garamond" pitchFamily="18" charset="0"/>
              </a:rPr>
              <a:t>C</a:t>
            </a:r>
            <a:r>
              <a:rPr lang="it-IT" sz="1800" b="1" dirty="0" err="1" smtClean="0">
                <a:latin typeface="Garamond" pitchFamily="18" charset="0"/>
              </a:rPr>
              <a:t>risis</a:t>
            </a:r>
            <a:r>
              <a:rPr lang="it-IT" sz="1800" b="1" dirty="0" smtClean="0">
                <a:latin typeface="Garamond" pitchFamily="18" charset="0"/>
              </a:rPr>
              <a:t> Management</a:t>
            </a:r>
          </a:p>
          <a:p>
            <a:pPr marL="45720" indent="0" algn="just">
              <a:buNone/>
            </a:pPr>
            <a:r>
              <a:rPr lang="it-IT" dirty="0" smtClean="0">
                <a:latin typeface="Garamond" pitchFamily="18" charset="0"/>
              </a:rPr>
              <a:t> </a:t>
            </a:r>
          </a:p>
          <a:p>
            <a:pPr marL="45720" indent="0" algn="just">
              <a:buNone/>
            </a:pPr>
            <a:r>
              <a:rPr lang="it-IT" dirty="0" smtClean="0">
                <a:latin typeface="Garamond" pitchFamily="18" charset="0"/>
              </a:rPr>
              <a:t>- TK ha fatto di tutto prima e dopo perché l’incidente si verificasse per rendere peggiore il suo impatto;</a:t>
            </a:r>
          </a:p>
          <a:p>
            <a:pPr marL="45720" indent="0" algn="just">
              <a:buNone/>
            </a:pPr>
            <a:r>
              <a:rPr lang="it-IT" dirty="0" smtClean="0">
                <a:latin typeface="Garamond" pitchFamily="18" charset="0"/>
              </a:rPr>
              <a:t> - Ha sottovalutato il rischio di un incidente;</a:t>
            </a:r>
          </a:p>
          <a:p>
            <a:pPr marL="45720" indent="0" algn="just">
              <a:buNone/>
            </a:pPr>
            <a:r>
              <a:rPr lang="it-IT" dirty="0" smtClean="0">
                <a:latin typeface="Garamond" pitchFamily="18" charset="0"/>
              </a:rPr>
              <a:t> - Ha sottovalutato il peso della cattiva reputazione che aveva acquisito a livello di collaboratori e organizzazioni sindacali;   </a:t>
            </a:r>
          </a:p>
          <a:p>
            <a:pPr marL="45720" indent="0" algn="just">
              <a:buNone/>
            </a:pPr>
            <a:r>
              <a:rPr lang="it-IT" dirty="0" smtClean="0">
                <a:latin typeface="Garamond" pitchFamily="18" charset="0"/>
              </a:rPr>
              <a:t> - E’ stata sempre in ritardo, la sua posizione è stata sempre controproducente;</a:t>
            </a:r>
          </a:p>
          <a:p>
            <a:pPr marL="45720" indent="0" algn="just">
              <a:buNone/>
            </a:pPr>
            <a:r>
              <a:rPr lang="it-IT" dirty="0">
                <a:latin typeface="Garamond" pitchFamily="18" charset="0"/>
              </a:rPr>
              <a:t> </a:t>
            </a:r>
            <a:r>
              <a:rPr lang="it-IT" dirty="0" smtClean="0">
                <a:latin typeface="Garamond" pitchFamily="18" charset="0"/>
              </a:rPr>
              <a:t>- </a:t>
            </a:r>
            <a:r>
              <a:rPr lang="it-IT" dirty="0">
                <a:latin typeface="Garamond" pitchFamily="18" charset="0"/>
              </a:rPr>
              <a:t>H</a:t>
            </a:r>
            <a:r>
              <a:rPr lang="it-IT" dirty="0" smtClean="0">
                <a:latin typeface="Garamond" pitchFamily="18" charset="0"/>
              </a:rPr>
              <a:t>a sottovalutato ciò che poteva emergere dall’indagine della magistratura;</a:t>
            </a:r>
          </a:p>
          <a:p>
            <a:pPr marL="45720" indent="0" algn="just">
              <a:buNone/>
            </a:pPr>
            <a:r>
              <a:rPr lang="it-IT" dirty="0">
                <a:latin typeface="Garamond" pitchFamily="18" charset="0"/>
              </a:rPr>
              <a:t> </a:t>
            </a:r>
            <a:r>
              <a:rPr lang="it-IT" dirty="0" smtClean="0">
                <a:latin typeface="Garamond" pitchFamily="18" charset="0"/>
              </a:rPr>
              <a:t>- I suoi silenzi hanno pesato più di qualunque dichiarazione avesse fatto;</a:t>
            </a:r>
          </a:p>
          <a:p>
            <a:pPr marL="45720" indent="0" algn="just">
              <a:buNone/>
            </a:pPr>
            <a:r>
              <a:rPr lang="it-IT" dirty="0">
                <a:latin typeface="Garamond" pitchFamily="18" charset="0"/>
              </a:rPr>
              <a:t> </a:t>
            </a:r>
            <a:r>
              <a:rPr lang="it-IT" dirty="0" smtClean="0">
                <a:latin typeface="Garamond" pitchFamily="18" charset="0"/>
              </a:rPr>
              <a:t>- E’ stata assolutamente intempestiva nella costruzione e gestione di una strategia di comunicazione</a:t>
            </a:r>
            <a:r>
              <a:rPr lang="it-IT" dirty="0">
                <a:latin typeface="Garamond" pitchFamily="18" charset="0"/>
              </a:rPr>
              <a:t>;</a:t>
            </a:r>
            <a:endParaRPr lang="it-IT" dirty="0" smtClean="0">
              <a:latin typeface="Garamond" pitchFamily="18" charset="0"/>
            </a:endParaRPr>
          </a:p>
          <a:p>
            <a:pPr marL="45720" indent="0" algn="just">
              <a:buNone/>
            </a:pPr>
            <a:r>
              <a:rPr lang="it-IT" dirty="0" smtClean="0">
                <a:latin typeface="Garamond" pitchFamily="18" charset="0"/>
              </a:rPr>
              <a:t> - La crisi e la sua evoluzione non possono prescindere dalla qualità delle relazioni che l’azienda ha costruito prima con i suoi comportamenti concreti.    </a:t>
            </a:r>
            <a:endParaRPr lang="it-IT" dirty="0">
              <a:latin typeface="Garamond" pitchFamily="18" charset="0"/>
            </a:endParaRPr>
          </a:p>
        </p:txBody>
      </p:sp>
    </p:spTree>
    <p:extLst>
      <p:ext uri="{BB962C8B-B14F-4D97-AF65-F5344CB8AC3E}">
        <p14:creationId xmlns:p14="http://schemas.microsoft.com/office/powerpoint/2010/main" val="5022837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71600" y="260648"/>
            <a:ext cx="7315200" cy="1154097"/>
          </a:xfrm>
        </p:spPr>
        <p:txBody>
          <a:bodyPr>
            <a:normAutofit/>
          </a:bodyPr>
          <a:lstStyle/>
          <a:p>
            <a:pPr algn="ctr"/>
            <a:r>
              <a:rPr lang="it-IT" sz="3600" dirty="0" smtClean="0">
                <a:latin typeface="Garamond" pitchFamily="18" charset="0"/>
              </a:rPr>
              <a:t>LE CONSEGUENZE</a:t>
            </a:r>
            <a:endParaRPr lang="it-IT" sz="3600" dirty="0">
              <a:latin typeface="Garamond" pitchFamily="18" charset="0"/>
            </a:endParaRPr>
          </a:p>
        </p:txBody>
      </p:sp>
      <p:sp>
        <p:nvSpPr>
          <p:cNvPr id="3" name="Segnaposto contenuto 2"/>
          <p:cNvSpPr>
            <a:spLocks noGrp="1"/>
          </p:cNvSpPr>
          <p:nvPr>
            <p:ph idx="1"/>
          </p:nvPr>
        </p:nvSpPr>
        <p:spPr>
          <a:xfrm>
            <a:off x="914400" y="1268761"/>
            <a:ext cx="7315200" cy="5040600"/>
          </a:xfrm>
        </p:spPr>
        <p:txBody>
          <a:bodyPr>
            <a:normAutofit/>
          </a:bodyPr>
          <a:lstStyle/>
          <a:p>
            <a:pPr marL="45720" indent="0" algn="just">
              <a:buNone/>
            </a:pPr>
            <a:endParaRPr lang="it-IT" dirty="0" smtClean="0">
              <a:latin typeface="Garamond" pitchFamily="18" charset="0"/>
            </a:endParaRPr>
          </a:p>
          <a:p>
            <a:pPr marL="45720" indent="0" algn="just">
              <a:buNone/>
            </a:pPr>
            <a:endParaRPr lang="it-IT" dirty="0">
              <a:latin typeface="Garamond" pitchFamily="18" charset="0"/>
            </a:endParaRPr>
          </a:p>
          <a:p>
            <a:pPr marL="45720" indent="0" algn="just">
              <a:buNone/>
            </a:pPr>
            <a:r>
              <a:rPr lang="it-IT" dirty="0" smtClean="0">
                <a:latin typeface="Garamond" pitchFamily="18" charset="0"/>
              </a:rPr>
              <a:t>- Per la prima volta è stato rinviato a giudizio e condannato un dirigente d’azienda con l’accusa di omicidio volontario;</a:t>
            </a:r>
          </a:p>
          <a:p>
            <a:pPr marL="45720" indent="0" algn="just">
              <a:buNone/>
            </a:pPr>
            <a:r>
              <a:rPr lang="it-IT" dirty="0" smtClean="0">
                <a:latin typeface="Garamond" pitchFamily="18" charset="0"/>
              </a:rPr>
              <a:t> - La vicenda è stata oggetto di pièce teatrali  e di documentari;</a:t>
            </a:r>
          </a:p>
          <a:p>
            <a:pPr marL="45720" indent="0" algn="just">
              <a:buNone/>
            </a:pPr>
            <a:r>
              <a:rPr lang="it-IT" dirty="0" smtClean="0">
                <a:latin typeface="Garamond" pitchFamily="18" charset="0"/>
              </a:rPr>
              <a:t> - La procura di Torino ha chiuso l’inchiesta a tempi di record;   </a:t>
            </a:r>
          </a:p>
          <a:p>
            <a:pPr marL="45720" indent="0" algn="just">
              <a:buNone/>
            </a:pPr>
            <a:r>
              <a:rPr lang="it-IT" dirty="0" smtClean="0">
                <a:latin typeface="Garamond" pitchFamily="18" charset="0"/>
              </a:rPr>
              <a:t> - I costi diretti, fra accordi extragiudiziari e parcelle legali sono stati di gran lunga superiori degli interventi che le erano stati raccomandati per aumentare la sicurezza dell’impianto di Torino;</a:t>
            </a:r>
          </a:p>
          <a:p>
            <a:pPr marL="45720" indent="0" algn="just">
              <a:buNone/>
            </a:pPr>
            <a:r>
              <a:rPr lang="it-IT" dirty="0">
                <a:latin typeface="Garamond" pitchFamily="18" charset="0"/>
              </a:rPr>
              <a:t> </a:t>
            </a:r>
            <a:r>
              <a:rPr lang="it-IT" dirty="0" smtClean="0">
                <a:latin typeface="Garamond" pitchFamily="18" charset="0"/>
              </a:rPr>
              <a:t>- Il rogo della </a:t>
            </a:r>
            <a:r>
              <a:rPr lang="it-IT" dirty="0" err="1" smtClean="0">
                <a:latin typeface="Garamond" pitchFamily="18" charset="0"/>
              </a:rPr>
              <a:t>Thyssen</a:t>
            </a:r>
            <a:r>
              <a:rPr lang="it-IT" dirty="0" smtClean="0">
                <a:latin typeface="Garamond" pitchFamily="18" charset="0"/>
              </a:rPr>
              <a:t> ha avuto anche un effetto più ampio: l’approvazione di un «Testo unico in materia di sicurezza sui luoghi di lavoro», con adempimenti molto severi per le aziende, e soprattutto ha innalzato la sensibilità sociale sugli incidenti sui luoghi di lavoro.  </a:t>
            </a:r>
          </a:p>
          <a:p>
            <a:pPr marL="45720" indent="0" algn="just">
              <a:buNone/>
            </a:pPr>
            <a:endParaRPr lang="it-IT" dirty="0">
              <a:latin typeface="Garamond" pitchFamily="18" charset="0"/>
            </a:endParaRPr>
          </a:p>
        </p:txBody>
      </p:sp>
    </p:spTree>
    <p:extLst>
      <p:ext uri="{BB962C8B-B14F-4D97-AF65-F5344CB8AC3E}">
        <p14:creationId xmlns:p14="http://schemas.microsoft.com/office/powerpoint/2010/main" val="12397784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60648"/>
            <a:ext cx="7992888" cy="1154097"/>
          </a:xfrm>
        </p:spPr>
        <p:txBody>
          <a:bodyPr>
            <a:normAutofit/>
          </a:bodyPr>
          <a:lstStyle/>
          <a:p>
            <a:pPr algn="ctr"/>
            <a:r>
              <a:rPr lang="it-IT" sz="2700" dirty="0" smtClean="0">
                <a:latin typeface="Garamond" pitchFamily="18" charset="0"/>
              </a:rPr>
              <a:t>QUANDO LA COMUNICAZIONE E’ DEFICITARIA</a:t>
            </a:r>
            <a:r>
              <a:rPr lang="it-IT" dirty="0" smtClean="0"/>
              <a:t> </a:t>
            </a:r>
            <a:endParaRPr lang="it-IT" dirty="0"/>
          </a:p>
        </p:txBody>
      </p:sp>
      <p:pic>
        <p:nvPicPr>
          <p:cNvPr id="4" name="L'Aquila, Commissione Grandi Rischi_ condannati a 6 anni.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043608" y="2332595"/>
            <a:ext cx="7056784" cy="3976130"/>
          </a:xfrm>
        </p:spPr>
      </p:pic>
    </p:spTree>
    <p:extLst>
      <p:ext uri="{BB962C8B-B14F-4D97-AF65-F5344CB8AC3E}">
        <p14:creationId xmlns:p14="http://schemas.microsoft.com/office/powerpoint/2010/main" val="55540899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260648"/>
            <a:ext cx="7315200" cy="1154097"/>
          </a:xfrm>
        </p:spPr>
        <p:txBody>
          <a:bodyPr>
            <a:normAutofit/>
          </a:bodyPr>
          <a:lstStyle/>
          <a:p>
            <a:pPr algn="ctr"/>
            <a:r>
              <a:rPr lang="it-IT" sz="3600" dirty="0" smtClean="0">
                <a:latin typeface="Garamond" pitchFamily="18" charset="0"/>
              </a:rPr>
              <a:t>IL CASO SARAS SARROCH</a:t>
            </a:r>
            <a:endParaRPr lang="it-IT" sz="3600" dirty="0">
              <a:latin typeface="Garamond" pitchFamily="18" charset="0"/>
            </a:endParaRPr>
          </a:p>
        </p:txBody>
      </p:sp>
      <p:sp>
        <p:nvSpPr>
          <p:cNvPr id="3" name="Segnaposto contenuto 2"/>
          <p:cNvSpPr>
            <a:spLocks noGrp="1"/>
          </p:cNvSpPr>
          <p:nvPr>
            <p:ph idx="1"/>
          </p:nvPr>
        </p:nvSpPr>
        <p:spPr>
          <a:xfrm>
            <a:off x="827584" y="1412776"/>
            <a:ext cx="7315200" cy="5184576"/>
          </a:xfrm>
        </p:spPr>
        <p:txBody>
          <a:bodyPr>
            <a:normAutofit fontScale="92500"/>
          </a:bodyPr>
          <a:lstStyle/>
          <a:p>
            <a:pPr algn="just"/>
            <a:endParaRPr lang="it-IT" dirty="0" smtClean="0">
              <a:latin typeface="Garamond" pitchFamily="18" charset="0"/>
            </a:endParaRPr>
          </a:p>
          <a:p>
            <a:pPr algn="just"/>
            <a:r>
              <a:rPr lang="it-IT" dirty="0" smtClean="0">
                <a:latin typeface="Garamond" pitchFamily="18" charset="0"/>
              </a:rPr>
              <a:t>Nel 2007 c’era stata nella raffineria della </a:t>
            </a:r>
            <a:r>
              <a:rPr lang="it-IT" dirty="0" err="1" smtClean="0">
                <a:latin typeface="Garamond" pitchFamily="18" charset="0"/>
              </a:rPr>
              <a:t>Saras</a:t>
            </a:r>
            <a:r>
              <a:rPr lang="it-IT" dirty="0" smtClean="0">
                <a:latin typeface="Garamond" pitchFamily="18" charset="0"/>
              </a:rPr>
              <a:t> a Sarroch in Sardegna un incidente mortale che aveva fatto una vittima;</a:t>
            </a:r>
          </a:p>
          <a:p>
            <a:pPr algn="just"/>
            <a:r>
              <a:rPr lang="it-IT" dirty="0" smtClean="0">
                <a:latin typeface="Garamond" pitchFamily="18" charset="0"/>
              </a:rPr>
              <a:t>Nello stesso anno un documentario sulla raffineria </a:t>
            </a:r>
            <a:r>
              <a:rPr lang="it-IT" dirty="0" err="1" smtClean="0">
                <a:latin typeface="Garamond" pitchFamily="18" charset="0"/>
              </a:rPr>
              <a:t>Oil</a:t>
            </a:r>
            <a:r>
              <a:rPr lang="it-IT" dirty="0" smtClean="0">
                <a:latin typeface="Garamond" pitchFamily="18" charset="0"/>
              </a:rPr>
              <a:t> aveva sollevato e critiche e la proprietà aveva cercato di bloccarlo;</a:t>
            </a:r>
          </a:p>
          <a:p>
            <a:pPr algn="just"/>
            <a:r>
              <a:rPr lang="it-IT" dirty="0" smtClean="0">
                <a:latin typeface="Garamond" pitchFamily="18" charset="0"/>
              </a:rPr>
              <a:t>Martedì 26 maggio 2009 tre dipendenti di una ditta esterna muoiono soffocati durante un’operazione di manutenzione;</a:t>
            </a:r>
          </a:p>
          <a:p>
            <a:pPr marL="45720" indent="0" algn="just">
              <a:buNone/>
            </a:pPr>
            <a:endParaRPr lang="it-IT" dirty="0" smtClean="0">
              <a:latin typeface="Garamond" pitchFamily="18" charset="0"/>
            </a:endParaRPr>
          </a:p>
          <a:p>
            <a:pPr marL="45720" indent="0" algn="ctr">
              <a:buNone/>
            </a:pPr>
            <a:r>
              <a:rPr lang="it-IT" dirty="0" smtClean="0">
                <a:latin typeface="Garamond" pitchFamily="18" charset="0"/>
              </a:rPr>
              <a:t>Corriere della Sera, 30 maggio 2009</a:t>
            </a:r>
          </a:p>
          <a:p>
            <a:pPr marL="45720" indent="0" algn="ctr" fontAlgn="base">
              <a:buNone/>
            </a:pPr>
            <a:endParaRPr lang="it-IT" cap="all" dirty="0" smtClean="0">
              <a:latin typeface="Garamond" pitchFamily="18" charset="0"/>
            </a:endParaRPr>
          </a:p>
          <a:p>
            <a:pPr marL="45720" indent="0" algn="ctr" fontAlgn="base">
              <a:buNone/>
            </a:pPr>
            <a:r>
              <a:rPr lang="it-IT" sz="1900" dirty="0" smtClean="0">
                <a:latin typeface="Garamond" pitchFamily="18" charset="0"/>
              </a:rPr>
              <a:t>L'impianto di proprietà della famiglia </a:t>
            </a:r>
            <a:r>
              <a:rPr lang="it-IT" sz="1900" dirty="0">
                <a:latin typeface="Garamond" pitchFamily="18" charset="0"/>
              </a:rPr>
              <a:t>M</a:t>
            </a:r>
            <a:r>
              <a:rPr lang="it-IT" sz="1900" dirty="0" smtClean="0">
                <a:latin typeface="Garamond" pitchFamily="18" charset="0"/>
              </a:rPr>
              <a:t>oratti</a:t>
            </a:r>
          </a:p>
          <a:p>
            <a:pPr marL="45720" indent="0" algn="ctr" fontAlgn="base">
              <a:buNone/>
            </a:pPr>
            <a:endParaRPr lang="it-IT" dirty="0" smtClean="0">
              <a:latin typeface="Garamond" pitchFamily="18" charset="0"/>
            </a:endParaRPr>
          </a:p>
          <a:p>
            <a:pPr marL="45720" indent="0" algn="ctr" fontAlgn="base">
              <a:buNone/>
            </a:pPr>
            <a:r>
              <a:rPr lang="it-IT" sz="2800" dirty="0" smtClean="0">
                <a:latin typeface="Garamond" pitchFamily="18" charset="0"/>
              </a:rPr>
              <a:t>TRAGEDIA ALLA SARAS, MORTI TRE OPERAI</a:t>
            </a:r>
          </a:p>
          <a:p>
            <a:pPr marL="45720" indent="0" algn="ctr" fontAlgn="base">
              <a:buNone/>
            </a:pPr>
            <a:endParaRPr lang="it-IT" i="1" dirty="0" smtClean="0">
              <a:latin typeface="Garamond" pitchFamily="18" charset="0"/>
            </a:endParaRPr>
          </a:p>
          <a:p>
            <a:pPr marL="45720" indent="0" algn="ctr" fontAlgn="base">
              <a:buNone/>
            </a:pPr>
            <a:r>
              <a:rPr lang="it-IT" i="1" dirty="0" smtClean="0">
                <a:latin typeface="Garamond" pitchFamily="18" charset="0"/>
              </a:rPr>
              <a:t>Si </a:t>
            </a:r>
            <a:r>
              <a:rPr lang="it-IT" i="1" dirty="0">
                <a:latin typeface="Garamond" pitchFamily="18" charset="0"/>
              </a:rPr>
              <a:t>trovavano in un impianto di desolforazione. Napolitano: «Cordoglio per le vittime»</a:t>
            </a:r>
          </a:p>
          <a:p>
            <a:pPr algn="just"/>
            <a:endParaRPr lang="it-IT" dirty="0" smtClean="0">
              <a:latin typeface="Garamond" pitchFamily="18" charset="0"/>
            </a:endParaRPr>
          </a:p>
        </p:txBody>
      </p:sp>
    </p:spTree>
    <p:extLst>
      <p:ext uri="{BB962C8B-B14F-4D97-AF65-F5344CB8AC3E}">
        <p14:creationId xmlns:p14="http://schemas.microsoft.com/office/powerpoint/2010/main" val="40997529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260648"/>
            <a:ext cx="7315200" cy="1154097"/>
          </a:xfrm>
        </p:spPr>
        <p:txBody>
          <a:bodyPr>
            <a:normAutofit/>
          </a:bodyPr>
          <a:lstStyle/>
          <a:p>
            <a:pPr algn="ctr"/>
            <a:r>
              <a:rPr lang="it-IT" sz="3600" dirty="0" smtClean="0">
                <a:latin typeface="Garamond" pitchFamily="18" charset="0"/>
              </a:rPr>
              <a:t>LA GESTIONE DELLA CRISI</a:t>
            </a:r>
            <a:endParaRPr lang="it-IT" sz="3600" dirty="0">
              <a:latin typeface="Garamond" pitchFamily="18" charset="0"/>
            </a:endParaRPr>
          </a:p>
        </p:txBody>
      </p:sp>
      <p:sp>
        <p:nvSpPr>
          <p:cNvPr id="3" name="Segnaposto contenuto 2"/>
          <p:cNvSpPr>
            <a:spLocks noGrp="1"/>
          </p:cNvSpPr>
          <p:nvPr>
            <p:ph idx="1"/>
          </p:nvPr>
        </p:nvSpPr>
        <p:spPr>
          <a:xfrm>
            <a:off x="827584" y="1412776"/>
            <a:ext cx="7315200" cy="5184576"/>
          </a:xfrm>
        </p:spPr>
        <p:txBody>
          <a:bodyPr>
            <a:normAutofit/>
          </a:bodyPr>
          <a:lstStyle/>
          <a:p>
            <a:pPr lvl="0" algn="just"/>
            <a:r>
              <a:rPr lang="it-IT" dirty="0" smtClean="0">
                <a:latin typeface="Garamond" pitchFamily="18" charset="0"/>
              </a:rPr>
              <a:t>Il </a:t>
            </a:r>
            <a:r>
              <a:rPr lang="it-IT" dirty="0">
                <a:latin typeface="Garamond" pitchFamily="18" charset="0"/>
              </a:rPr>
              <a:t>presidente Giammarco Moratti, </a:t>
            </a:r>
            <a:r>
              <a:rPr lang="it-IT" dirty="0" err="1">
                <a:latin typeface="Garamond" pitchFamily="18" charset="0"/>
              </a:rPr>
              <a:t>l’Ad</a:t>
            </a:r>
            <a:r>
              <a:rPr lang="it-IT" dirty="0">
                <a:latin typeface="Garamond" pitchFamily="18" charset="0"/>
              </a:rPr>
              <a:t> Massimo Moratti ed il vicepresidente Angelo Moratti arrivano sul luogo del delitto, incontrano i parenti delle vittime, il magistrato, si recano ad ispezionare la cisterna, non si tirano indietro alle domande dei </a:t>
            </a:r>
            <a:r>
              <a:rPr lang="it-IT" dirty="0" smtClean="0">
                <a:latin typeface="Garamond" pitchFamily="18" charset="0"/>
              </a:rPr>
              <a:t>giornalisti, ammettono che le morti potevano essere evitate.   </a:t>
            </a:r>
            <a:endParaRPr lang="it-IT" dirty="0">
              <a:latin typeface="Garamond" pitchFamily="18" charset="0"/>
            </a:endParaRPr>
          </a:p>
          <a:p>
            <a:pPr marL="45720" indent="0" algn="just">
              <a:buNone/>
            </a:pPr>
            <a:r>
              <a:rPr lang="it-IT" dirty="0">
                <a:latin typeface="Garamond" pitchFamily="18" charset="0"/>
              </a:rPr>
              <a:t>I sindacati commentano:</a:t>
            </a:r>
          </a:p>
          <a:p>
            <a:pPr algn="just"/>
            <a:r>
              <a:rPr lang="it-IT" dirty="0">
                <a:latin typeface="Garamond" pitchFamily="18" charset="0"/>
              </a:rPr>
              <a:t>«I Moratti non si danno pace </a:t>
            </a:r>
            <a:r>
              <a:rPr lang="it-IT" dirty="0" smtClean="0">
                <a:latin typeface="Garamond" pitchFamily="18" charset="0"/>
              </a:rPr>
              <a:t>per una tragedia di questa portata, </a:t>
            </a:r>
            <a:r>
              <a:rPr lang="it-IT" dirty="0">
                <a:latin typeface="Garamond" pitchFamily="18" charset="0"/>
              </a:rPr>
              <a:t>anche </a:t>
            </a:r>
            <a:r>
              <a:rPr lang="it-IT" dirty="0" smtClean="0">
                <a:latin typeface="Garamond" pitchFamily="18" charset="0"/>
              </a:rPr>
              <a:t>per la grande attenzione fatta agli investimenti in sicurezza».</a:t>
            </a:r>
          </a:p>
          <a:p>
            <a:pPr algn="just"/>
            <a:endParaRPr lang="it-IT" dirty="0">
              <a:latin typeface="Garamond" pitchFamily="18" charset="0"/>
            </a:endParaRPr>
          </a:p>
          <a:p>
            <a:pPr algn="just"/>
            <a:r>
              <a:rPr lang="it-IT" dirty="0" smtClean="0">
                <a:latin typeface="Garamond" pitchFamily="18" charset="0"/>
              </a:rPr>
              <a:t>Il giorno seguente intervista di Moratti che dichiara: «Questi morti ce li sentiamo dentro. Giusta la decisione di sospendere gli impianti. Siamo al fianco dei lavoratori. Il nostro appoggio non mancherà alle famiglie, al di là di quello che stabilirà un’inchiesta doverosa e giusta».      </a:t>
            </a:r>
            <a:endParaRPr lang="it-IT" dirty="0">
              <a:latin typeface="Garamond" pitchFamily="18" charset="0"/>
            </a:endParaRPr>
          </a:p>
          <a:p>
            <a:pPr algn="just"/>
            <a:r>
              <a:rPr lang="it-IT" dirty="0" smtClean="0">
                <a:latin typeface="Garamond" pitchFamily="18" charset="0"/>
              </a:rPr>
              <a:t>I Moratti, con i dirigenti della </a:t>
            </a:r>
            <a:r>
              <a:rPr lang="it-IT" dirty="0" err="1" smtClean="0">
                <a:latin typeface="Garamond" pitchFamily="18" charset="0"/>
              </a:rPr>
              <a:t>Saras</a:t>
            </a:r>
            <a:r>
              <a:rPr lang="it-IT" dirty="0" smtClean="0">
                <a:latin typeface="Garamond" pitchFamily="18" charset="0"/>
              </a:rPr>
              <a:t>, saranno presenti  cinque giorni dopo ai funerali. </a:t>
            </a:r>
          </a:p>
        </p:txBody>
      </p:sp>
    </p:spTree>
    <p:extLst>
      <p:ext uri="{BB962C8B-B14F-4D97-AF65-F5344CB8AC3E}">
        <p14:creationId xmlns:p14="http://schemas.microsoft.com/office/powerpoint/2010/main" val="2095197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1026"/>
          <p:cNvSpPr>
            <a:spLocks noGrp="1" noChangeArrowheads="1"/>
          </p:cNvSpPr>
          <p:nvPr>
            <p:ph type="title"/>
          </p:nvPr>
        </p:nvSpPr>
        <p:spPr>
          <a:xfrm>
            <a:off x="827584" y="-171400"/>
            <a:ext cx="7315200" cy="1574068"/>
          </a:xfrm>
        </p:spPr>
        <p:txBody>
          <a:bodyPr>
            <a:normAutofit/>
          </a:bodyPr>
          <a:lstStyle/>
          <a:p>
            <a:pPr algn="ctr" eaLnBrk="1" hangingPunct="1">
              <a:defRPr/>
            </a:pPr>
            <a:r>
              <a:rPr lang="it-IT" sz="3600" dirty="0" smtClean="0">
                <a:latin typeface="Garamond" pitchFamily="18" charset="0"/>
              </a:rPr>
              <a:t>CHE COSA E’ LA CRISI?</a:t>
            </a:r>
            <a:endParaRPr lang="it-IT" sz="3600" dirty="0">
              <a:latin typeface="Garamond" pitchFamily="18" charset="0"/>
            </a:endParaRPr>
          </a:p>
        </p:txBody>
      </p:sp>
      <p:sp>
        <p:nvSpPr>
          <p:cNvPr id="14339" name="Rectangle 1027"/>
          <p:cNvSpPr>
            <a:spLocks noGrp="1" noChangeArrowheads="1"/>
          </p:cNvSpPr>
          <p:nvPr>
            <p:ph idx="1"/>
          </p:nvPr>
        </p:nvSpPr>
        <p:spPr>
          <a:xfrm>
            <a:off x="827584" y="2132856"/>
            <a:ext cx="7315200" cy="3539527"/>
          </a:xfrm>
        </p:spPr>
        <p:txBody>
          <a:bodyPr>
            <a:normAutofit lnSpcReduction="10000"/>
          </a:bodyPr>
          <a:lstStyle/>
          <a:p>
            <a:pPr eaLnBrk="1" hangingPunct="1">
              <a:lnSpc>
                <a:spcPct val="90000"/>
              </a:lnSpc>
              <a:defRPr/>
            </a:pPr>
            <a:endParaRPr lang="it-IT" sz="2000" i="1" dirty="0"/>
          </a:p>
          <a:p>
            <a:pPr marL="45720" indent="0" algn="just" eaLnBrk="1" hangingPunct="1">
              <a:lnSpc>
                <a:spcPct val="90000"/>
              </a:lnSpc>
              <a:buNone/>
              <a:defRPr/>
            </a:pPr>
            <a:r>
              <a:rPr lang="it-IT" sz="2400" dirty="0" smtClean="0">
                <a:latin typeface="Garamond" pitchFamily="18" charset="0"/>
              </a:rPr>
              <a:t>«La </a:t>
            </a:r>
            <a:r>
              <a:rPr lang="it-IT" sz="2400" dirty="0">
                <a:latin typeface="Garamond" pitchFamily="18" charset="0"/>
              </a:rPr>
              <a:t>crisi è l’effetto dell’accumulo di uno o più eventi, interni o esterni all’impresa, che, in ragione della loro improbabilità e imprevedibilità, o per negligenza, creano una situazione di emergenza e di destabilizzazione del sistema organizzativo, in grado di compromettere le attività presenti e future e le relazioni con il pubblico, con danni a vari livelli, ma con la caratteristica di offrire anche nuove opportunità di </a:t>
            </a:r>
            <a:r>
              <a:rPr lang="it-IT" sz="2400" dirty="0" smtClean="0">
                <a:latin typeface="Garamond" pitchFamily="18" charset="0"/>
              </a:rPr>
              <a:t>sviluppo»</a:t>
            </a:r>
            <a:endParaRPr lang="it-IT" sz="2400" dirty="0">
              <a:latin typeface="Garamond" pitchFamily="18" charset="0"/>
            </a:endParaRPr>
          </a:p>
          <a:p>
            <a:pPr marL="45720" indent="0" algn="just" eaLnBrk="1" hangingPunct="1">
              <a:lnSpc>
                <a:spcPct val="90000"/>
              </a:lnSpc>
              <a:buNone/>
              <a:defRPr/>
            </a:pPr>
            <a:r>
              <a:rPr lang="it-IT" sz="2400" dirty="0">
                <a:latin typeface="Garamond" pitchFamily="18" charset="0"/>
              </a:rPr>
              <a:t> </a:t>
            </a:r>
            <a:r>
              <a:rPr lang="it-IT" sz="2400" dirty="0" smtClean="0">
                <a:latin typeface="Garamond" pitchFamily="18" charset="0"/>
              </a:rPr>
              <a:t>    </a:t>
            </a:r>
            <a:r>
              <a:rPr lang="it-IT" sz="1800" dirty="0" smtClean="0">
                <a:latin typeface="Garamond" pitchFamily="18" charset="0"/>
              </a:rPr>
              <a:t>(</a:t>
            </a:r>
            <a:r>
              <a:rPr lang="it-IT" sz="1800" dirty="0">
                <a:latin typeface="Garamond" pitchFamily="18" charset="0"/>
              </a:rPr>
              <a:t>Sergio Veneziani, La comunicazione nelle situazioni di crisi, pag. 160. Editore Il Sole 24 Ore)</a:t>
            </a:r>
          </a:p>
          <a:p>
            <a:pPr marL="0" indent="0" algn="ctr">
              <a:buNone/>
              <a:defRPr/>
            </a:pPr>
            <a:endParaRPr lang="it-IT" sz="2000" b="1" dirty="0">
              <a:latin typeface="Garamond" pitchFamily="18" charset="0"/>
            </a:endParaRPr>
          </a:p>
          <a:p>
            <a:pPr algn="just" eaLnBrk="1" hangingPunct="1">
              <a:lnSpc>
                <a:spcPct val="90000"/>
              </a:lnSpc>
              <a:defRPr/>
            </a:pPr>
            <a:endParaRPr lang="it-IT" sz="2000" dirty="0"/>
          </a:p>
        </p:txBody>
      </p:sp>
    </p:spTree>
    <p:extLst>
      <p:ext uri="{BB962C8B-B14F-4D97-AF65-F5344CB8AC3E}">
        <p14:creationId xmlns:p14="http://schemas.microsoft.com/office/powerpoint/2010/main" val="156550123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260648"/>
            <a:ext cx="7315200" cy="1154097"/>
          </a:xfrm>
        </p:spPr>
        <p:txBody>
          <a:bodyPr>
            <a:normAutofit/>
          </a:bodyPr>
          <a:lstStyle/>
          <a:p>
            <a:pPr algn="ctr"/>
            <a:r>
              <a:rPr lang="it-IT" sz="3600" dirty="0" smtClean="0">
                <a:latin typeface="Garamond" pitchFamily="18" charset="0"/>
              </a:rPr>
              <a:t>LA CRISI NON PREVISTA</a:t>
            </a:r>
            <a:endParaRPr lang="it-IT" sz="3600" dirty="0">
              <a:latin typeface="Garamond" pitchFamily="18" charset="0"/>
            </a:endParaRPr>
          </a:p>
        </p:txBody>
      </p:sp>
      <p:pic>
        <p:nvPicPr>
          <p:cNvPr id="4" name="COSTA_CROCIER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71600" y="2285866"/>
            <a:ext cx="7200800" cy="4050108"/>
          </a:xfrm>
        </p:spPr>
      </p:pic>
    </p:spTree>
    <p:extLst>
      <p:ext uri="{BB962C8B-B14F-4D97-AF65-F5344CB8AC3E}">
        <p14:creationId xmlns:p14="http://schemas.microsoft.com/office/powerpoint/2010/main" val="28576369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576" y="260648"/>
            <a:ext cx="7315200" cy="1154097"/>
          </a:xfrm>
        </p:spPr>
        <p:txBody>
          <a:bodyPr/>
          <a:lstStyle/>
          <a:p>
            <a:pPr algn="ctr"/>
            <a:r>
              <a:rPr lang="it-IT" dirty="0" smtClean="0"/>
              <a:t> </a:t>
            </a:r>
            <a:r>
              <a:rPr lang="it-IT" sz="3600" dirty="0" smtClean="0">
                <a:latin typeface="Garamond" pitchFamily="18" charset="0"/>
              </a:rPr>
              <a:t>IMPREVISTO/OPPORTUNITA’</a:t>
            </a:r>
            <a:endParaRPr lang="it-IT" sz="3600" dirty="0">
              <a:latin typeface="Garamond" pitchFamily="18"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9592" y="3212976"/>
            <a:ext cx="3466576" cy="2305273"/>
          </a:xfrm>
        </p:spPr>
      </p:pic>
      <p:pic>
        <p:nvPicPr>
          <p:cNvPr id="1026" name="Picture 2" descr="C:\Users\Stefano\Desktop\OBAMA_SANDY.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1999" y="3212976"/>
            <a:ext cx="4080115" cy="2295065"/>
          </a:xfrm>
          <a:prstGeom prst="rect">
            <a:avLst/>
          </a:prstGeom>
          <a:noFill/>
          <a:extLst>
            <a:ext uri="{909E8E84-426E-40DD-AFC4-6F175D3DCCD1}">
              <a14:hiddenFill xmlns:a14="http://schemas.microsoft.com/office/drawing/2010/main">
                <a:solidFill>
                  <a:srgbClr val="FFFFFF"/>
                </a:solidFill>
              </a14:hiddenFill>
            </a:ext>
          </a:extLst>
        </p:spPr>
      </p:pic>
      <p:sp>
        <p:nvSpPr>
          <p:cNvPr id="3" name="Rettangolo 2"/>
          <p:cNvSpPr/>
          <p:nvPr/>
        </p:nvSpPr>
        <p:spPr>
          <a:xfrm>
            <a:off x="1187623" y="1711016"/>
            <a:ext cx="6768752" cy="369332"/>
          </a:xfrm>
          <a:prstGeom prst="rect">
            <a:avLst/>
          </a:prstGeom>
        </p:spPr>
        <p:txBody>
          <a:bodyPr wrap="square">
            <a:spAutoFit/>
          </a:bodyPr>
          <a:lstStyle/>
          <a:p>
            <a:pPr algn="ctr"/>
            <a:r>
              <a:rPr lang="it-IT" b="1" dirty="0" smtClean="0">
                <a:latin typeface="Garamond" pitchFamily="18" charset="0"/>
              </a:rPr>
              <a:t>«Non </a:t>
            </a:r>
            <a:r>
              <a:rPr lang="it-IT" b="1" dirty="0">
                <a:latin typeface="Garamond" pitchFamily="18" charset="0"/>
              </a:rPr>
              <a:t>bisogna mai sprecare una crisi </a:t>
            </a:r>
            <a:r>
              <a:rPr lang="it-IT" b="1" dirty="0" smtClean="0">
                <a:latin typeface="Garamond" pitchFamily="18" charset="0"/>
              </a:rPr>
              <a:t>seria» </a:t>
            </a:r>
            <a:r>
              <a:rPr lang="it-IT" dirty="0" smtClean="0">
                <a:latin typeface="Garamond" pitchFamily="18" charset="0"/>
              </a:rPr>
              <a:t>(</a:t>
            </a:r>
            <a:r>
              <a:rPr lang="it-IT" dirty="0" err="1" smtClean="0">
                <a:latin typeface="Garamond" pitchFamily="18" charset="0"/>
              </a:rPr>
              <a:t>Rahm</a:t>
            </a:r>
            <a:r>
              <a:rPr lang="it-IT" dirty="0" smtClean="0">
                <a:latin typeface="Garamond" pitchFamily="18" charset="0"/>
              </a:rPr>
              <a:t> </a:t>
            </a:r>
            <a:r>
              <a:rPr lang="it-IT" dirty="0" err="1" smtClean="0">
                <a:latin typeface="Garamond" pitchFamily="18" charset="0"/>
              </a:rPr>
              <a:t>Emanuel</a:t>
            </a:r>
            <a:r>
              <a:rPr lang="it-IT" dirty="0" smtClean="0">
                <a:latin typeface="Garamond" pitchFamily="18" charset="0"/>
              </a:rPr>
              <a:t>)</a:t>
            </a:r>
            <a:r>
              <a:rPr lang="it-IT" b="1" dirty="0" smtClean="0">
                <a:latin typeface="Garamond" pitchFamily="18" charset="0"/>
              </a:rPr>
              <a:t> </a:t>
            </a:r>
            <a:endParaRPr lang="it-IT" dirty="0">
              <a:latin typeface="Garamond" pitchFamily="18" charset="0"/>
            </a:endParaRPr>
          </a:p>
        </p:txBody>
      </p:sp>
    </p:spTree>
    <p:extLst>
      <p:ext uri="{BB962C8B-B14F-4D97-AF65-F5344CB8AC3E}">
        <p14:creationId xmlns:p14="http://schemas.microsoft.com/office/powerpoint/2010/main" val="39184967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188640"/>
            <a:ext cx="7315200" cy="1154097"/>
          </a:xfrm>
        </p:spPr>
        <p:txBody>
          <a:bodyPr/>
          <a:lstStyle/>
          <a:p>
            <a:pPr algn="ctr"/>
            <a:r>
              <a:rPr lang="it-IT" dirty="0" smtClean="0">
                <a:latin typeface="Garamond" pitchFamily="18" charset="0"/>
              </a:rPr>
              <a:t>OPPORTUNITA</a:t>
            </a:r>
            <a:r>
              <a:rPr lang="it-IT" dirty="0">
                <a:latin typeface="Garamond" pitchFamily="18" charset="0"/>
              </a:rPr>
              <a:t>’</a:t>
            </a:r>
            <a:endParaRPr lang="it-IT" dirty="0"/>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1522" y="1988840"/>
            <a:ext cx="4361430" cy="2880320"/>
          </a:xfrm>
        </p:spPr>
      </p:pic>
      <p:pic>
        <p:nvPicPr>
          <p:cNvPr id="4098" name="Picture 2" descr="C:\Users\Stefano\Desktop\TRASPORTI_SOSPES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6017" y="1988840"/>
            <a:ext cx="4176464" cy="2880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113770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115616" y="260648"/>
            <a:ext cx="7315200" cy="1154097"/>
          </a:xfrm>
        </p:spPr>
        <p:txBody>
          <a:bodyPr/>
          <a:lstStyle/>
          <a:p>
            <a:pPr algn="ctr"/>
            <a:r>
              <a:rPr lang="it-IT" dirty="0">
                <a:latin typeface="Garamond" pitchFamily="18" charset="0"/>
              </a:rPr>
              <a:t>OPPORTUNITA’</a:t>
            </a:r>
            <a:endParaRPr lang="it-IT" dirty="0"/>
          </a:p>
        </p:txBody>
      </p:sp>
      <p:pic>
        <p:nvPicPr>
          <p:cNvPr id="6" name="Obama surveys Hurricane Sandy's destruction in New Jersey (1).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403648" y="2060848"/>
            <a:ext cx="6291262" cy="3538537"/>
          </a:xfrm>
        </p:spPr>
      </p:pic>
    </p:spTree>
    <p:extLst>
      <p:ext uri="{BB962C8B-B14F-4D97-AF65-F5344CB8AC3E}">
        <p14:creationId xmlns:p14="http://schemas.microsoft.com/office/powerpoint/2010/main" val="39806062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539552" y="404664"/>
            <a:ext cx="7468620" cy="991306"/>
          </a:xfrm>
        </p:spPr>
        <p:txBody>
          <a:bodyPr>
            <a:normAutofit fontScale="90000"/>
          </a:bodyPr>
          <a:lstStyle/>
          <a:p>
            <a:pPr marL="327262" indent="-327262" algn="ctr">
              <a:lnSpc>
                <a:spcPct val="85000"/>
              </a:lnSpc>
              <a:defRPr/>
            </a:pPr>
            <a:r>
              <a:rPr lang="it-IT" dirty="0" smtClean="0">
                <a:effectLst>
                  <a:outerShdw blurRad="38100" dist="38100" dir="2700000" algn="tl">
                    <a:srgbClr val="C0C0C0"/>
                  </a:outerShdw>
                </a:effectLst>
                <a:cs typeface="Times" charset="0"/>
              </a:rPr>
              <a:t> </a:t>
            </a:r>
            <a:r>
              <a:rPr lang="it-IT" dirty="0" smtClean="0">
                <a:solidFill>
                  <a:schemeClr val="tx1"/>
                </a:solidFill>
                <a:effectLst>
                  <a:outerShdw blurRad="38100" dist="38100" dir="2700000" algn="tl">
                    <a:srgbClr val="000000">
                      <a:alpha val="43137"/>
                    </a:srgbClr>
                  </a:outerShdw>
                </a:effectLst>
                <a:cs typeface="Times" charset="0"/>
              </a:rPr>
              <a:t/>
            </a:r>
            <a:br>
              <a:rPr lang="it-IT" dirty="0" smtClean="0">
                <a:solidFill>
                  <a:schemeClr val="tx1"/>
                </a:solidFill>
                <a:effectLst>
                  <a:outerShdw blurRad="38100" dist="38100" dir="2700000" algn="tl">
                    <a:srgbClr val="000000">
                      <a:alpha val="43137"/>
                    </a:srgbClr>
                  </a:outerShdw>
                </a:effectLst>
                <a:cs typeface="Times" charset="0"/>
              </a:rPr>
            </a:br>
            <a:r>
              <a:rPr lang="it-IT" dirty="0" smtClean="0">
                <a:latin typeface="Garamond" pitchFamily="18" charset="0"/>
                <a:cs typeface="Times" charset="0"/>
              </a:rPr>
              <a:t>PREPARARSI ALLA CRISI</a:t>
            </a:r>
            <a:endParaRPr lang="it-IT" dirty="0" smtClean="0">
              <a:solidFill>
                <a:schemeClr val="tx1"/>
              </a:solidFill>
              <a:latin typeface="Garamond" pitchFamily="18" charset="0"/>
              <a:cs typeface="Times" charset="0"/>
            </a:endParaRPr>
          </a:p>
        </p:txBody>
      </p:sp>
      <p:sp>
        <p:nvSpPr>
          <p:cNvPr id="19460" name="Rectangle 3"/>
          <p:cNvSpPr>
            <a:spLocks noGrp="1" noChangeArrowheads="1"/>
          </p:cNvSpPr>
          <p:nvPr>
            <p:ph idx="1"/>
          </p:nvPr>
        </p:nvSpPr>
        <p:spPr>
          <a:xfrm>
            <a:off x="467544" y="1556792"/>
            <a:ext cx="8676456" cy="5184576"/>
          </a:xfrm>
        </p:spPr>
        <p:txBody>
          <a:bodyPr>
            <a:normAutofit fontScale="40000" lnSpcReduction="20000"/>
          </a:bodyPr>
          <a:lstStyle/>
          <a:p>
            <a:pPr algn="just">
              <a:lnSpc>
                <a:spcPct val="170000"/>
              </a:lnSpc>
              <a:buFont typeface="Monotype Sorts" charset="2"/>
              <a:buNone/>
              <a:defRPr/>
            </a:pPr>
            <a:r>
              <a:rPr lang="it-IT" sz="1700" dirty="0">
                <a:latin typeface="Garamond" pitchFamily="18" charset="0"/>
              </a:rPr>
              <a:t>	</a:t>
            </a:r>
            <a:r>
              <a:rPr lang="it-IT" sz="4000" dirty="0">
                <a:latin typeface="Garamond" pitchFamily="18" charset="0"/>
              </a:rPr>
              <a:t>Nel corso della vita aziendale o durante un percorso di accreditamento di un progetto imprenditoriale </a:t>
            </a:r>
            <a:r>
              <a:rPr lang="it-IT" sz="4000" dirty="0" smtClean="0">
                <a:latin typeface="Garamond" pitchFamily="18" charset="0"/>
              </a:rPr>
              <a:t>possono </a:t>
            </a:r>
            <a:r>
              <a:rPr lang="it-IT" sz="4000" dirty="0">
                <a:latin typeface="Garamond" pitchFamily="18" charset="0"/>
              </a:rPr>
              <a:t>verificarsi eventi negativi, </a:t>
            </a:r>
            <a:r>
              <a:rPr lang="it-IT" sz="4000" dirty="0" smtClean="0">
                <a:latin typeface="Garamond" pitchFamily="18" charset="0"/>
              </a:rPr>
              <a:t>amplificati dai media, </a:t>
            </a:r>
            <a:r>
              <a:rPr lang="it-IT" sz="4000" dirty="0">
                <a:latin typeface="Garamond" pitchFamily="18" charset="0"/>
              </a:rPr>
              <a:t>in grado di minare la reputazione aziendale o del progetto. </a:t>
            </a:r>
          </a:p>
          <a:p>
            <a:pPr algn="just">
              <a:lnSpc>
                <a:spcPct val="170000"/>
              </a:lnSpc>
              <a:buFont typeface="Monotype Sorts" charset="2"/>
              <a:buNone/>
              <a:defRPr/>
            </a:pPr>
            <a:r>
              <a:rPr lang="it-IT" sz="4000" dirty="0">
                <a:latin typeface="Garamond" pitchFamily="18" charset="0"/>
              </a:rPr>
              <a:t>	Istanze sul fronte ambientale, occupazionale, finanziario, giudiziario o a causa di eventi accidentali sono in grado di trasformarsi in vere e proprie crisi e di incidere profondamente su aziende e progetti se non gestiti con professionalità.</a:t>
            </a:r>
          </a:p>
          <a:p>
            <a:pPr algn="just">
              <a:lnSpc>
                <a:spcPct val="90000"/>
              </a:lnSpc>
              <a:buFont typeface="Monotype Sorts" charset="2"/>
              <a:buNone/>
              <a:defRPr/>
            </a:pPr>
            <a:endParaRPr lang="it-IT" sz="4000" dirty="0" smtClean="0">
              <a:latin typeface="Garamond" pitchFamily="18" charset="0"/>
            </a:endParaRPr>
          </a:p>
          <a:p>
            <a:pPr algn="ctr">
              <a:lnSpc>
                <a:spcPct val="90000"/>
              </a:lnSpc>
              <a:buFont typeface="Monotype Sorts" charset="2"/>
              <a:buNone/>
              <a:defRPr/>
            </a:pPr>
            <a:endParaRPr lang="it-IT" sz="1700" b="1" dirty="0" smtClean="0">
              <a:latin typeface="Garamond" pitchFamily="18" charset="0"/>
            </a:endParaRPr>
          </a:p>
          <a:p>
            <a:pPr algn="ctr">
              <a:lnSpc>
                <a:spcPct val="90000"/>
              </a:lnSpc>
              <a:buFont typeface="Monotype Sorts" charset="2"/>
              <a:buNone/>
              <a:defRPr/>
            </a:pPr>
            <a:endParaRPr lang="it-IT" sz="1700" b="1" dirty="0" smtClean="0">
              <a:latin typeface="Garamond" pitchFamily="18" charset="0"/>
            </a:endParaRPr>
          </a:p>
          <a:p>
            <a:pPr algn="ctr">
              <a:lnSpc>
                <a:spcPct val="90000"/>
              </a:lnSpc>
              <a:buFont typeface="Monotype Sorts" charset="2"/>
              <a:buNone/>
              <a:defRPr/>
            </a:pPr>
            <a:r>
              <a:rPr lang="it-IT" sz="5500" b="1" dirty="0" smtClean="0">
                <a:latin typeface="Garamond" pitchFamily="18" charset="0"/>
              </a:rPr>
              <a:t>OCCORRE PREPARARSI A GESTIRE LA CRISI</a:t>
            </a:r>
          </a:p>
          <a:p>
            <a:pPr algn="ctr">
              <a:lnSpc>
                <a:spcPct val="90000"/>
              </a:lnSpc>
              <a:buFont typeface="Monotype Sorts" charset="2"/>
              <a:buNone/>
              <a:defRPr/>
            </a:pPr>
            <a:endParaRPr lang="it-IT" sz="1700" b="1" dirty="0" smtClean="0">
              <a:latin typeface="Garamond" pitchFamily="18" charset="0"/>
            </a:endParaRPr>
          </a:p>
          <a:p>
            <a:pPr algn="ctr">
              <a:lnSpc>
                <a:spcPct val="90000"/>
              </a:lnSpc>
              <a:buFont typeface="Monotype Sorts" charset="2"/>
              <a:buNone/>
              <a:defRPr/>
            </a:pPr>
            <a:endParaRPr lang="it-IT" sz="1700" b="1" dirty="0" smtClean="0">
              <a:latin typeface="Garamond" pitchFamily="18" charset="0"/>
            </a:endParaRPr>
          </a:p>
          <a:p>
            <a:pPr algn="ctr">
              <a:lnSpc>
                <a:spcPct val="90000"/>
              </a:lnSpc>
              <a:buFont typeface="Monotype Sorts" charset="2"/>
              <a:buNone/>
              <a:defRPr/>
            </a:pPr>
            <a:endParaRPr lang="it-IT" sz="1700" b="1" dirty="0" smtClean="0">
              <a:latin typeface="Garamond" pitchFamily="18" charset="0"/>
            </a:endParaRPr>
          </a:p>
          <a:p>
            <a:pPr algn="ctr">
              <a:lnSpc>
                <a:spcPct val="90000"/>
              </a:lnSpc>
              <a:buFont typeface="Monotype Sorts" charset="2"/>
              <a:buNone/>
              <a:defRPr/>
            </a:pPr>
            <a:endParaRPr lang="it-IT" sz="1700" b="1" dirty="0">
              <a:latin typeface="Garamond" pitchFamily="18" charset="0"/>
            </a:endParaRPr>
          </a:p>
          <a:p>
            <a:pPr algn="ctr">
              <a:lnSpc>
                <a:spcPct val="90000"/>
              </a:lnSpc>
              <a:buFont typeface="Monotype Sorts" charset="2"/>
              <a:buNone/>
              <a:defRPr/>
            </a:pPr>
            <a:r>
              <a:rPr lang="it-IT" sz="3500" dirty="0" smtClean="0">
                <a:latin typeface="Garamond" pitchFamily="18" charset="0"/>
              </a:rPr>
              <a:t>La possibilità per una organizzazione di gestire efficacemente la crisi </a:t>
            </a:r>
          </a:p>
          <a:p>
            <a:pPr algn="ctr">
              <a:lnSpc>
                <a:spcPct val="90000"/>
              </a:lnSpc>
              <a:buFont typeface="Monotype Sorts" charset="2"/>
              <a:buNone/>
              <a:defRPr/>
            </a:pPr>
            <a:r>
              <a:rPr lang="it-IT" sz="3500" dirty="0" smtClean="0">
                <a:latin typeface="Garamond" pitchFamily="18" charset="0"/>
              </a:rPr>
              <a:t>dipende esclusivamente dal fatto che si sia preparata a farlo e lo abbia fatto seriamente.  </a:t>
            </a:r>
          </a:p>
          <a:p>
            <a:pPr algn="ctr">
              <a:lnSpc>
                <a:spcPct val="90000"/>
              </a:lnSpc>
              <a:buFont typeface="Monotype Sorts" charset="2"/>
              <a:buNone/>
              <a:defRPr/>
            </a:pPr>
            <a:endParaRPr lang="it-IT" sz="3500" dirty="0" smtClean="0">
              <a:latin typeface="Garamond" pitchFamily="18" charset="0"/>
            </a:endParaRPr>
          </a:p>
          <a:p>
            <a:pPr algn="ctr">
              <a:lnSpc>
                <a:spcPct val="90000"/>
              </a:lnSpc>
              <a:buFont typeface="Monotype Sorts" charset="2"/>
              <a:buNone/>
              <a:defRPr/>
            </a:pPr>
            <a:endParaRPr lang="it-IT" sz="3500" dirty="0">
              <a:latin typeface="Garamond" pitchFamily="18" charset="0"/>
            </a:endParaRPr>
          </a:p>
          <a:p>
            <a:pPr algn="ctr">
              <a:lnSpc>
                <a:spcPct val="90000"/>
              </a:lnSpc>
              <a:buFont typeface="Monotype Sorts" charset="2"/>
              <a:buNone/>
              <a:defRPr/>
            </a:pPr>
            <a:endParaRPr lang="it-IT" sz="3500" b="1" dirty="0" smtClean="0">
              <a:latin typeface="Garamond" pitchFamily="18" charset="0"/>
            </a:endParaRPr>
          </a:p>
          <a:p>
            <a:pPr algn="ctr">
              <a:lnSpc>
                <a:spcPct val="90000"/>
              </a:lnSpc>
              <a:buFont typeface="Monotype Sorts" charset="2"/>
              <a:buNone/>
              <a:defRPr/>
            </a:pPr>
            <a:r>
              <a:rPr lang="it-IT" sz="3500" b="1" dirty="0" smtClean="0">
                <a:latin typeface="Garamond" pitchFamily="18" charset="0"/>
              </a:rPr>
              <a:t>LA CRISI PUÒ PORTARE L’AZIENDA AL FALLIMENTO, PUÒ COMPROMETTERNE IL VALORE. </a:t>
            </a:r>
          </a:p>
          <a:p>
            <a:pPr>
              <a:buFont typeface="Monotype Sorts" charset="2"/>
              <a:buChar char="z"/>
              <a:defRPr/>
            </a:pPr>
            <a:endParaRPr lang="it-IT" sz="3500" dirty="0" smtClean="0"/>
          </a:p>
          <a:p>
            <a:pPr lvl="1">
              <a:lnSpc>
                <a:spcPct val="90000"/>
              </a:lnSpc>
              <a:buFont typeface="Wingdings" pitchFamily="2" charset="2"/>
              <a:buChar char="q"/>
              <a:defRPr/>
            </a:pPr>
            <a:endParaRPr lang="it-IT" sz="1500" dirty="0"/>
          </a:p>
          <a:p>
            <a:pPr>
              <a:lnSpc>
                <a:spcPct val="90000"/>
              </a:lnSpc>
              <a:buFont typeface="Monotype Sorts" charset="2"/>
              <a:buNone/>
              <a:defRPr/>
            </a:pPr>
            <a:endParaRPr lang="it-IT" dirty="0" smtClean="0"/>
          </a:p>
          <a:p>
            <a:pPr>
              <a:lnSpc>
                <a:spcPct val="90000"/>
              </a:lnSpc>
              <a:buFont typeface="Monotype Sorts" charset="2"/>
              <a:buNone/>
              <a:defRPr/>
            </a:pPr>
            <a:endParaRPr lang="it-IT" dirty="0" smtClean="0"/>
          </a:p>
          <a:p>
            <a:pPr>
              <a:lnSpc>
                <a:spcPct val="90000"/>
              </a:lnSpc>
              <a:buFont typeface="Monotype Sorts" charset="2"/>
              <a:buNone/>
              <a:defRPr/>
            </a:pPr>
            <a:r>
              <a:rPr lang="it-IT" sz="1200" dirty="0"/>
              <a:t>	</a:t>
            </a:r>
          </a:p>
          <a:p>
            <a:pPr>
              <a:lnSpc>
                <a:spcPct val="90000"/>
              </a:lnSpc>
              <a:buFont typeface="Monotype Sorts" charset="2"/>
              <a:buNone/>
              <a:defRPr/>
            </a:pPr>
            <a:endParaRPr lang="it-IT" sz="1100" dirty="0"/>
          </a:p>
          <a:p>
            <a:pPr>
              <a:lnSpc>
                <a:spcPct val="90000"/>
              </a:lnSpc>
              <a:buFont typeface="Monotype Sorts" charset="2"/>
              <a:buChar char="z"/>
              <a:defRPr/>
            </a:pPr>
            <a:endParaRPr lang="it-IT" sz="1100" b="1" dirty="0"/>
          </a:p>
        </p:txBody>
      </p:sp>
      <p:sp>
        <p:nvSpPr>
          <p:cNvPr id="55298" name="Segnaposto numero diapositiva 5"/>
          <p:cNvSpPr>
            <a:spLocks noGrp="1"/>
          </p:cNvSpPr>
          <p:nvPr>
            <p:ph type="sldNum" sz="quarter" idx="12"/>
          </p:nvPr>
        </p:nvSpPr>
        <p:spPr>
          <a:xfrm>
            <a:off x="6630080" y="6401154"/>
            <a:ext cx="2158434" cy="608541"/>
          </a:xfr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270" tIns="43635" rIns="87270" bIns="43635"/>
          <a:lstStyle>
            <a:lvl1pPr eaLnBrk="0" hangingPunct="0">
              <a:defRPr>
                <a:solidFill>
                  <a:schemeClr val="tx1"/>
                </a:solidFill>
                <a:latin typeface="Bosch Office Sans" pitchFamily="34" charset="0"/>
              </a:defRPr>
            </a:lvl1pPr>
            <a:lvl2pPr marL="808330" indent="-310896" eaLnBrk="0" hangingPunct="0">
              <a:defRPr>
                <a:solidFill>
                  <a:schemeClr val="tx1"/>
                </a:solidFill>
                <a:latin typeface="Bosch Office Sans" pitchFamily="34" charset="0"/>
              </a:defRPr>
            </a:lvl2pPr>
            <a:lvl3pPr marL="1243584" indent="-248717" eaLnBrk="0" hangingPunct="0">
              <a:defRPr>
                <a:solidFill>
                  <a:schemeClr val="tx1"/>
                </a:solidFill>
                <a:latin typeface="Bosch Office Sans" pitchFamily="34" charset="0"/>
              </a:defRPr>
            </a:lvl3pPr>
            <a:lvl4pPr marL="1741018" indent="-248717" eaLnBrk="0" hangingPunct="0">
              <a:defRPr>
                <a:solidFill>
                  <a:schemeClr val="tx1"/>
                </a:solidFill>
                <a:latin typeface="Bosch Office Sans" pitchFamily="34" charset="0"/>
              </a:defRPr>
            </a:lvl4pPr>
            <a:lvl5pPr marL="2238451" indent="-248717" eaLnBrk="0" hangingPunct="0">
              <a:defRPr>
                <a:solidFill>
                  <a:schemeClr val="tx1"/>
                </a:solidFill>
                <a:latin typeface="Bosch Office Sans" pitchFamily="34" charset="0"/>
              </a:defRPr>
            </a:lvl5pPr>
            <a:lvl6pPr marL="2735885" indent="-248717" eaLnBrk="0" fontAlgn="base" hangingPunct="0">
              <a:spcBef>
                <a:spcPct val="0"/>
              </a:spcBef>
              <a:spcAft>
                <a:spcPct val="0"/>
              </a:spcAft>
              <a:defRPr>
                <a:solidFill>
                  <a:schemeClr val="tx1"/>
                </a:solidFill>
                <a:latin typeface="Bosch Office Sans" pitchFamily="34" charset="0"/>
              </a:defRPr>
            </a:lvl6pPr>
            <a:lvl7pPr marL="3233318" indent="-248717" eaLnBrk="0" fontAlgn="base" hangingPunct="0">
              <a:spcBef>
                <a:spcPct val="0"/>
              </a:spcBef>
              <a:spcAft>
                <a:spcPct val="0"/>
              </a:spcAft>
              <a:defRPr>
                <a:solidFill>
                  <a:schemeClr val="tx1"/>
                </a:solidFill>
                <a:latin typeface="Bosch Office Sans" pitchFamily="34" charset="0"/>
              </a:defRPr>
            </a:lvl7pPr>
            <a:lvl8pPr marL="3730752" indent="-248717" eaLnBrk="0" fontAlgn="base" hangingPunct="0">
              <a:spcBef>
                <a:spcPct val="0"/>
              </a:spcBef>
              <a:spcAft>
                <a:spcPct val="0"/>
              </a:spcAft>
              <a:defRPr>
                <a:solidFill>
                  <a:schemeClr val="tx1"/>
                </a:solidFill>
                <a:latin typeface="Bosch Office Sans" pitchFamily="34" charset="0"/>
              </a:defRPr>
            </a:lvl8pPr>
            <a:lvl9pPr marL="4228186" indent="-248717" eaLnBrk="0" fontAlgn="base" hangingPunct="0">
              <a:spcBef>
                <a:spcPct val="0"/>
              </a:spcBef>
              <a:spcAft>
                <a:spcPct val="0"/>
              </a:spcAft>
              <a:defRPr>
                <a:solidFill>
                  <a:schemeClr val="tx1"/>
                </a:solidFill>
                <a:latin typeface="Bosch Office Sans" pitchFamily="34" charset="0"/>
              </a:defRPr>
            </a:lvl9pPr>
          </a:lstStyle>
          <a:p>
            <a:pPr eaLnBrk="1" hangingPunct="1"/>
            <a:endParaRPr lang="it-IT" sz="1500">
              <a:latin typeface="Times New Roman" pitchFamily="18" charset="0"/>
              <a:ea typeface="MS PGothic" pitchFamily="34" charset="-128"/>
            </a:endParaRPr>
          </a:p>
          <a:p>
            <a:pPr eaLnBrk="1" hangingPunct="1"/>
            <a:endParaRPr lang="it-IT" sz="1500">
              <a:latin typeface="Times New Roman" pitchFamily="18" charset="0"/>
              <a:ea typeface="MS PGothic" pitchFamily="34" charset="-128"/>
            </a:endParaRPr>
          </a:p>
        </p:txBody>
      </p:sp>
    </p:spTree>
    <p:extLst>
      <p:ext uri="{BB962C8B-B14F-4D97-AF65-F5344CB8AC3E}">
        <p14:creationId xmlns:p14="http://schemas.microsoft.com/office/powerpoint/2010/main" val="423999322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260648"/>
            <a:ext cx="7315200" cy="1154097"/>
          </a:xfrm>
        </p:spPr>
        <p:txBody>
          <a:bodyPr>
            <a:normAutofit/>
          </a:bodyPr>
          <a:lstStyle/>
          <a:p>
            <a:pPr algn="ctr"/>
            <a:r>
              <a:rPr lang="it-IT" sz="3600" dirty="0" smtClean="0">
                <a:latin typeface="Garamond" pitchFamily="18" charset="0"/>
                <a:cs typeface="Times" charset="0"/>
              </a:rPr>
              <a:t>COME PREPARARSI</a:t>
            </a:r>
            <a:endParaRPr lang="it-IT" sz="3600" dirty="0"/>
          </a:p>
        </p:txBody>
      </p:sp>
      <p:sp>
        <p:nvSpPr>
          <p:cNvPr id="3" name="Segnaposto contenuto 2"/>
          <p:cNvSpPr>
            <a:spLocks noGrp="1"/>
          </p:cNvSpPr>
          <p:nvPr>
            <p:ph idx="1"/>
          </p:nvPr>
        </p:nvSpPr>
        <p:spPr>
          <a:xfrm>
            <a:off x="914400" y="1556792"/>
            <a:ext cx="7762056" cy="4968551"/>
          </a:xfrm>
        </p:spPr>
        <p:txBody>
          <a:bodyPr>
            <a:normAutofit/>
          </a:bodyPr>
          <a:lstStyle/>
          <a:p>
            <a:pPr marL="381805" lvl="1" indent="0" algn="ctr">
              <a:buNone/>
              <a:defRPr/>
            </a:pPr>
            <a:r>
              <a:rPr lang="it-IT" sz="1600" b="1" dirty="0" smtClean="0">
                <a:latin typeface="Garamond" pitchFamily="18" charset="0"/>
              </a:rPr>
              <a:t>«Per </a:t>
            </a:r>
            <a:r>
              <a:rPr lang="it-IT" sz="1600" b="1" dirty="0">
                <a:latin typeface="Garamond" pitchFamily="18" charset="0"/>
              </a:rPr>
              <a:t>gestire una crisi occorre saper imparare rapidamente; per imparare rapidamente nel corso di una crisi è necessario aver imparato molto tempo </a:t>
            </a:r>
            <a:r>
              <a:rPr lang="it-IT" sz="1600" b="1" dirty="0" smtClean="0">
                <a:latin typeface="Garamond" pitchFamily="18" charset="0"/>
              </a:rPr>
              <a:t>prima» </a:t>
            </a:r>
            <a:r>
              <a:rPr lang="it-IT" sz="1600" dirty="0" smtClean="0">
                <a:latin typeface="Garamond" pitchFamily="18" charset="0"/>
              </a:rPr>
              <a:t>(Patrick </a:t>
            </a:r>
            <a:r>
              <a:rPr lang="it-IT" sz="1600" dirty="0" err="1" smtClean="0">
                <a:latin typeface="Garamond" pitchFamily="18" charset="0"/>
              </a:rPr>
              <a:t>Lagadec</a:t>
            </a:r>
            <a:r>
              <a:rPr lang="it-IT" sz="1600" dirty="0" smtClean="0">
                <a:latin typeface="Garamond" pitchFamily="18" charset="0"/>
              </a:rPr>
              <a:t>)</a:t>
            </a:r>
            <a:r>
              <a:rPr lang="it-IT" sz="1600" b="1" dirty="0" smtClean="0">
                <a:latin typeface="Garamond" pitchFamily="18" charset="0"/>
              </a:rPr>
              <a:t> </a:t>
            </a:r>
          </a:p>
          <a:p>
            <a:pPr marL="381805" lvl="1" indent="0" algn="just">
              <a:buNone/>
              <a:defRPr/>
            </a:pPr>
            <a:r>
              <a:rPr lang="it-IT" sz="1500" b="1" dirty="0" smtClean="0">
                <a:latin typeface="Garamond" pitchFamily="18" charset="0"/>
              </a:rPr>
              <a:t>ANALISI</a:t>
            </a:r>
            <a:r>
              <a:rPr lang="it-IT" sz="1500" dirty="0" smtClean="0">
                <a:latin typeface="Garamond" pitchFamily="18" charset="0"/>
              </a:rPr>
              <a:t> </a:t>
            </a:r>
            <a:endParaRPr lang="it-IT" sz="1500" dirty="0">
              <a:latin typeface="Garamond" pitchFamily="18" charset="0"/>
            </a:endParaRPr>
          </a:p>
          <a:p>
            <a:pPr marL="945422" lvl="2" indent="-181812" algn="just">
              <a:buFont typeface="Wingdings" pitchFamily="2" charset="2"/>
              <a:buChar char="q"/>
              <a:defRPr/>
            </a:pPr>
            <a:r>
              <a:rPr lang="it-IT" sz="1500" dirty="0" smtClean="0">
                <a:latin typeface="Garamond" pitchFamily="18" charset="0"/>
              </a:rPr>
              <a:t>Vulnerabilità </a:t>
            </a:r>
            <a:r>
              <a:rPr lang="it-IT" sz="1500" dirty="0">
                <a:latin typeface="Garamond" pitchFamily="18" charset="0"/>
              </a:rPr>
              <a:t>(analisi e valutazione dei rischi)</a:t>
            </a:r>
          </a:p>
          <a:p>
            <a:pPr marL="945422" lvl="2" indent="-181812" algn="just">
              <a:buFont typeface="Wingdings" pitchFamily="2" charset="2"/>
              <a:buChar char="q"/>
              <a:defRPr/>
            </a:pPr>
            <a:r>
              <a:rPr lang="it-IT" sz="1500" dirty="0">
                <a:latin typeface="Garamond" pitchFamily="18" charset="0"/>
              </a:rPr>
              <a:t>Scenari (mappa gravità/probabilità, sviluppo potenziali scenari)</a:t>
            </a:r>
          </a:p>
          <a:p>
            <a:pPr marL="945422" lvl="2" indent="-181812" algn="just">
              <a:buFont typeface="Wingdings" pitchFamily="2" charset="2"/>
              <a:buChar char="q"/>
              <a:defRPr/>
            </a:pPr>
            <a:r>
              <a:rPr lang="it-IT" sz="1500" dirty="0">
                <a:latin typeface="Garamond" pitchFamily="18" charset="0"/>
              </a:rPr>
              <a:t>Interlocutori (individuare le posizioni  - favorevoli/contrarie/neutrali - nei confronti delle </a:t>
            </a:r>
            <a:r>
              <a:rPr lang="it-IT" sz="1500" dirty="0" err="1">
                <a:latin typeface="Garamond" pitchFamily="18" charset="0"/>
              </a:rPr>
              <a:t>issues</a:t>
            </a:r>
            <a:r>
              <a:rPr lang="it-IT" sz="1500" dirty="0">
                <a:latin typeface="Garamond" pitchFamily="18" charset="0"/>
              </a:rPr>
              <a:t> aziendali)</a:t>
            </a:r>
          </a:p>
          <a:p>
            <a:pPr marL="763610" lvl="2" indent="0" algn="just">
              <a:buNone/>
              <a:defRPr/>
            </a:pPr>
            <a:endParaRPr lang="it-IT" sz="1500" dirty="0">
              <a:latin typeface="Garamond" pitchFamily="18" charset="0"/>
            </a:endParaRPr>
          </a:p>
          <a:p>
            <a:pPr marL="381805" lvl="1" indent="0" algn="just">
              <a:buNone/>
              <a:defRPr/>
            </a:pPr>
            <a:r>
              <a:rPr lang="it-IT" sz="1500" b="1" dirty="0" smtClean="0">
                <a:latin typeface="Garamond" pitchFamily="18" charset="0"/>
              </a:rPr>
              <a:t>DEFINZIONE DEL RISCHIO</a:t>
            </a:r>
            <a:endParaRPr lang="it-IT" sz="1500" b="1" dirty="0">
              <a:latin typeface="Garamond" pitchFamily="18" charset="0"/>
            </a:endParaRPr>
          </a:p>
          <a:p>
            <a:pPr marL="945422" lvl="2" indent="-181812" algn="just">
              <a:buFont typeface="Wingdings" pitchFamily="2" charset="2"/>
              <a:buChar char="q"/>
              <a:defRPr/>
            </a:pPr>
            <a:r>
              <a:rPr lang="it-IT" sz="1500" dirty="0">
                <a:latin typeface="Garamond" pitchFamily="18" charset="0"/>
              </a:rPr>
              <a:t>Individuare messaggi chiave e attività di comunicazione ad hoc per ogni interlocutore </a:t>
            </a:r>
          </a:p>
          <a:p>
            <a:pPr marL="945422" lvl="2" indent="-181812" algn="just">
              <a:buFont typeface="Wingdings" pitchFamily="2" charset="2"/>
              <a:buChar char="q"/>
              <a:defRPr/>
            </a:pPr>
            <a:r>
              <a:rPr lang="it-IT" sz="1500" dirty="0">
                <a:latin typeface="Garamond" pitchFamily="18" charset="0"/>
              </a:rPr>
              <a:t>Manuale di crisi (procedure  e strumenti di comunicazione, </a:t>
            </a:r>
            <a:r>
              <a:rPr lang="it-IT" sz="1500" dirty="0" err="1">
                <a:latin typeface="Garamond" pitchFamily="18" charset="0"/>
              </a:rPr>
              <a:t>key</a:t>
            </a:r>
            <a:r>
              <a:rPr lang="it-IT" sz="1500" dirty="0">
                <a:latin typeface="Garamond" pitchFamily="18" charset="0"/>
              </a:rPr>
              <a:t> </a:t>
            </a:r>
            <a:r>
              <a:rPr lang="it-IT" sz="1500" dirty="0" err="1">
                <a:latin typeface="Garamond" pitchFamily="18" charset="0"/>
              </a:rPr>
              <a:t>message</a:t>
            </a:r>
            <a:r>
              <a:rPr lang="it-IT" sz="1500" dirty="0">
                <a:latin typeface="Garamond" pitchFamily="18" charset="0"/>
              </a:rPr>
              <a:t>, position </a:t>
            </a:r>
            <a:r>
              <a:rPr lang="it-IT" sz="1500" dirty="0" err="1">
                <a:latin typeface="Garamond" pitchFamily="18" charset="0"/>
              </a:rPr>
              <a:t>paper</a:t>
            </a:r>
            <a:r>
              <a:rPr lang="it-IT" sz="1500" dirty="0">
                <a:latin typeface="Garamond" pitchFamily="18" charset="0"/>
              </a:rPr>
              <a:t>, Q&amp;A ecc</a:t>
            </a:r>
            <a:r>
              <a:rPr lang="it-IT" sz="1500" dirty="0" smtClean="0">
                <a:latin typeface="Garamond" pitchFamily="18" charset="0"/>
              </a:rPr>
              <a:t>.)</a:t>
            </a:r>
            <a:endParaRPr lang="it-IT" sz="1500" dirty="0">
              <a:latin typeface="Garamond" pitchFamily="18" charset="0"/>
            </a:endParaRPr>
          </a:p>
          <a:p>
            <a:pPr marL="945422" lvl="2" indent="-181812" algn="just">
              <a:buFont typeface="Wingdings" pitchFamily="2" charset="2"/>
              <a:buChar char="q"/>
              <a:defRPr/>
            </a:pPr>
            <a:endParaRPr lang="it-IT" sz="1500" dirty="0">
              <a:latin typeface="Garamond" pitchFamily="18" charset="0"/>
            </a:endParaRPr>
          </a:p>
          <a:p>
            <a:pPr marL="381805" lvl="1" indent="0" algn="just">
              <a:buNone/>
              <a:defRPr/>
            </a:pPr>
            <a:r>
              <a:rPr lang="it-IT" sz="1500" b="1" dirty="0" smtClean="0">
                <a:latin typeface="Garamond" pitchFamily="18" charset="0"/>
              </a:rPr>
              <a:t>INTERVENTO NEL DIBATTITO</a:t>
            </a:r>
            <a:endParaRPr lang="it-IT" sz="1500" b="1" dirty="0">
              <a:latin typeface="Garamond" pitchFamily="18" charset="0"/>
            </a:endParaRPr>
          </a:p>
          <a:p>
            <a:pPr lvl="2" algn="just">
              <a:lnSpc>
                <a:spcPct val="90000"/>
              </a:lnSpc>
              <a:buFont typeface="Wingdings" pitchFamily="2" charset="2"/>
              <a:buChar char="q"/>
              <a:defRPr/>
            </a:pPr>
            <a:r>
              <a:rPr lang="it-IT" sz="1500" dirty="0">
                <a:latin typeface="Garamond" pitchFamily="18" charset="0"/>
              </a:rPr>
              <a:t>Esprimere direttamente o indirettamente la posizione aziendale (media </a:t>
            </a:r>
            <a:r>
              <a:rPr lang="it-IT" sz="1500" dirty="0" smtClean="0">
                <a:latin typeface="Garamond" pitchFamily="18" charset="0"/>
              </a:rPr>
              <a:t>relations, </a:t>
            </a:r>
            <a:r>
              <a:rPr lang="it-IT" sz="1500" dirty="0" err="1" smtClean="0">
                <a:latin typeface="Garamond" pitchFamily="18" charset="0"/>
              </a:rPr>
              <a:t>paper</a:t>
            </a:r>
            <a:r>
              <a:rPr lang="it-IT" sz="1500" dirty="0">
                <a:latin typeface="Garamond" pitchFamily="18" charset="0"/>
              </a:rPr>
              <a:t>)</a:t>
            </a:r>
          </a:p>
          <a:p>
            <a:pPr lvl="2" algn="just">
              <a:lnSpc>
                <a:spcPct val="90000"/>
              </a:lnSpc>
              <a:buFont typeface="Wingdings" pitchFamily="2" charset="2"/>
              <a:buChar char="q"/>
              <a:defRPr/>
            </a:pPr>
            <a:r>
              <a:rPr lang="it-IT" sz="1500" dirty="0">
                <a:latin typeface="Garamond" pitchFamily="18" charset="0"/>
              </a:rPr>
              <a:t>Ampliare le relazioni con terze parti favorevoli, svuotare gli argomenti degli ostili, portare i neutrali su posizioni </a:t>
            </a:r>
            <a:r>
              <a:rPr lang="it-IT" sz="1500" dirty="0" smtClean="0">
                <a:latin typeface="Garamond" pitchFamily="18" charset="0"/>
              </a:rPr>
              <a:t>favorevoli. </a:t>
            </a:r>
            <a:endParaRPr lang="it-IT" sz="1500" dirty="0">
              <a:latin typeface="Garamond" pitchFamily="18" charset="0"/>
            </a:endParaRPr>
          </a:p>
        </p:txBody>
      </p:sp>
    </p:spTree>
    <p:extLst>
      <p:ext uri="{BB962C8B-B14F-4D97-AF65-F5344CB8AC3E}">
        <p14:creationId xmlns:p14="http://schemas.microsoft.com/office/powerpoint/2010/main" val="29270254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a:xfrm>
            <a:off x="755576" y="260648"/>
            <a:ext cx="7315200" cy="1154097"/>
          </a:xfrm>
        </p:spPr>
        <p:txBody>
          <a:bodyPr>
            <a:normAutofit/>
          </a:bodyPr>
          <a:lstStyle/>
          <a:p>
            <a:pPr algn="ctr">
              <a:defRPr/>
            </a:pPr>
            <a:r>
              <a:rPr lang="en-US" sz="3600" dirty="0" smtClean="0">
                <a:latin typeface="Garamond" pitchFamily="18" charset="0"/>
              </a:rPr>
              <a:t>PERCHE’ ACCADE LA CRISI?</a:t>
            </a:r>
          </a:p>
        </p:txBody>
      </p:sp>
      <p:sp>
        <p:nvSpPr>
          <p:cNvPr id="11267" name="Segnaposto contenuto 2"/>
          <p:cNvSpPr>
            <a:spLocks noGrp="1"/>
          </p:cNvSpPr>
          <p:nvPr>
            <p:ph idx="1"/>
          </p:nvPr>
        </p:nvSpPr>
        <p:spPr>
          <a:xfrm>
            <a:off x="899592" y="1772816"/>
            <a:ext cx="7315200" cy="3539527"/>
          </a:xfrm>
        </p:spPr>
        <p:txBody>
          <a:bodyPr>
            <a:normAutofit fontScale="92500"/>
          </a:bodyPr>
          <a:lstStyle/>
          <a:p>
            <a:pPr algn="just" eaLnBrk="1" hangingPunct="1">
              <a:lnSpc>
                <a:spcPct val="90000"/>
              </a:lnSpc>
              <a:buFontTx/>
              <a:buNone/>
              <a:defRPr/>
            </a:pPr>
            <a:endParaRPr lang="it-IT" sz="3000" dirty="0">
              <a:latin typeface="Garamond" pitchFamily="18" charset="0"/>
            </a:endParaRPr>
          </a:p>
          <a:p>
            <a:pPr algn="just">
              <a:buNone/>
              <a:defRPr/>
            </a:pPr>
            <a:r>
              <a:rPr lang="it-IT" sz="2600" dirty="0">
                <a:latin typeface="Garamond" pitchFamily="18" charset="0"/>
              </a:rPr>
              <a:t>Catastrofi naturali, attentati, incidenti, scalate </a:t>
            </a:r>
            <a:r>
              <a:rPr lang="it-IT" sz="2600" dirty="0" smtClean="0">
                <a:latin typeface="Garamond" pitchFamily="18" charset="0"/>
              </a:rPr>
              <a:t>ostili, </a:t>
            </a:r>
            <a:r>
              <a:rPr lang="it-IT" sz="2600" dirty="0">
                <a:latin typeface="Garamond" pitchFamily="18" charset="0"/>
              </a:rPr>
              <a:t>copertine di periodici, black-out, cadute di sistemi, paralisi dei collegamenti, mucca pazza, </a:t>
            </a:r>
            <a:r>
              <a:rPr lang="it-IT" sz="2600" dirty="0" smtClean="0">
                <a:latin typeface="Garamond" pitchFamily="18" charset="0"/>
              </a:rPr>
              <a:t>delocalizzazioni, uranio </a:t>
            </a:r>
            <a:r>
              <a:rPr lang="it-IT" sz="2600" dirty="0">
                <a:latin typeface="Garamond" pitchFamily="18" charset="0"/>
              </a:rPr>
              <a:t>impoverito, aeroporti bloccati, scioperi, diossina, antrace, </a:t>
            </a:r>
            <a:r>
              <a:rPr lang="it-IT" sz="2600" dirty="0" smtClean="0">
                <a:latin typeface="Garamond" pitchFamily="18" charset="0"/>
              </a:rPr>
              <a:t>frane, terremoti, errori umani, negligenza……</a:t>
            </a:r>
            <a:endParaRPr lang="it-IT" sz="2600" dirty="0">
              <a:latin typeface="Garamond" pitchFamily="18" charset="0"/>
            </a:endParaRPr>
          </a:p>
          <a:p>
            <a:pPr algn="just">
              <a:buNone/>
              <a:defRPr/>
            </a:pPr>
            <a:endParaRPr lang="it-IT" sz="2600" dirty="0">
              <a:latin typeface="Garamond" pitchFamily="18" charset="0"/>
            </a:endParaRPr>
          </a:p>
          <a:p>
            <a:pPr algn="ctr">
              <a:buNone/>
              <a:defRPr/>
            </a:pPr>
            <a:r>
              <a:rPr lang="it-IT" sz="2600" b="1" dirty="0" smtClean="0">
                <a:effectLst>
                  <a:outerShdw blurRad="38100" dist="38100" dir="2700000" algn="tl">
                    <a:srgbClr val="000000"/>
                  </a:outerShdw>
                </a:effectLst>
                <a:latin typeface="Garamond" pitchFamily="18" charset="0"/>
              </a:rPr>
              <a:t>TUTTO PUÒ PRECIPITARE IN UNA CRISI. </a:t>
            </a:r>
          </a:p>
          <a:p>
            <a:pPr>
              <a:defRPr/>
            </a:pPr>
            <a:endParaRPr lang="en-US" dirty="0" smtClean="0"/>
          </a:p>
        </p:txBody>
      </p:sp>
    </p:spTree>
    <p:extLst>
      <p:ext uri="{BB962C8B-B14F-4D97-AF65-F5344CB8AC3E}">
        <p14:creationId xmlns:p14="http://schemas.microsoft.com/office/powerpoint/2010/main" val="211067756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olo 1"/>
          <p:cNvSpPr>
            <a:spLocks noGrp="1"/>
          </p:cNvSpPr>
          <p:nvPr>
            <p:ph type="title"/>
          </p:nvPr>
        </p:nvSpPr>
        <p:spPr>
          <a:xfrm>
            <a:off x="755576" y="260648"/>
            <a:ext cx="7315200" cy="1154097"/>
          </a:xfrm>
        </p:spPr>
        <p:txBody>
          <a:bodyPr>
            <a:normAutofit/>
          </a:bodyPr>
          <a:lstStyle/>
          <a:p>
            <a:pPr algn="ctr">
              <a:defRPr/>
            </a:pPr>
            <a:r>
              <a:rPr lang="en-US" sz="3600" dirty="0" smtClean="0">
                <a:latin typeface="Garamond" pitchFamily="18" charset="0"/>
              </a:rPr>
              <a:t>QUANDO HA INIZIO LA CRISI?</a:t>
            </a:r>
          </a:p>
        </p:txBody>
      </p:sp>
      <p:sp>
        <p:nvSpPr>
          <p:cNvPr id="11267" name="Segnaposto contenuto 2"/>
          <p:cNvSpPr>
            <a:spLocks noGrp="1"/>
          </p:cNvSpPr>
          <p:nvPr>
            <p:ph idx="1"/>
          </p:nvPr>
        </p:nvSpPr>
        <p:spPr>
          <a:xfrm>
            <a:off x="827584" y="1844824"/>
            <a:ext cx="7315200" cy="3539527"/>
          </a:xfrm>
        </p:spPr>
        <p:txBody>
          <a:bodyPr/>
          <a:lstStyle/>
          <a:p>
            <a:pPr eaLnBrk="1" hangingPunct="1">
              <a:lnSpc>
                <a:spcPct val="90000"/>
              </a:lnSpc>
              <a:buFontTx/>
              <a:buNone/>
              <a:defRPr/>
            </a:pPr>
            <a:endParaRPr lang="it-IT" sz="3000" dirty="0"/>
          </a:p>
          <a:p>
            <a:pPr eaLnBrk="1" hangingPunct="1">
              <a:lnSpc>
                <a:spcPct val="90000"/>
              </a:lnSpc>
              <a:buFont typeface="Wingdings" pitchFamily="2" charset="2"/>
              <a:buChar char="q"/>
              <a:defRPr/>
            </a:pPr>
            <a:r>
              <a:rPr lang="it-IT" sz="3000" dirty="0" smtClean="0">
                <a:latin typeface="Garamond" pitchFamily="18" charset="0"/>
              </a:rPr>
              <a:t>Quando </a:t>
            </a:r>
            <a:r>
              <a:rPr lang="it-IT" sz="3000" dirty="0">
                <a:latin typeface="Garamond" pitchFamily="18" charset="0"/>
              </a:rPr>
              <a:t>i fatti diventano di dominio pubblico</a:t>
            </a:r>
          </a:p>
          <a:p>
            <a:pPr marL="0" indent="0">
              <a:lnSpc>
                <a:spcPct val="90000"/>
              </a:lnSpc>
              <a:buNone/>
              <a:defRPr/>
            </a:pPr>
            <a:endParaRPr lang="it-IT" sz="3000" dirty="0">
              <a:latin typeface="Garamond" pitchFamily="18" charset="0"/>
            </a:endParaRPr>
          </a:p>
          <a:p>
            <a:pPr eaLnBrk="1" hangingPunct="1">
              <a:lnSpc>
                <a:spcPct val="90000"/>
              </a:lnSpc>
              <a:buFont typeface="Wingdings" pitchFamily="2" charset="2"/>
              <a:buChar char="q"/>
              <a:defRPr/>
            </a:pPr>
            <a:r>
              <a:rPr lang="it-IT" sz="3000" dirty="0">
                <a:latin typeface="Garamond" pitchFamily="18" charset="0"/>
              </a:rPr>
              <a:t>Quando l’impresa perde il controllo </a:t>
            </a:r>
            <a:r>
              <a:rPr lang="it-IT" sz="3000" dirty="0" smtClean="0">
                <a:latin typeface="Garamond" pitchFamily="18" charset="0"/>
              </a:rPr>
              <a:t>dell’informazione </a:t>
            </a:r>
            <a:r>
              <a:rPr lang="en-US" dirty="0" smtClean="0">
                <a:latin typeface="Garamond" pitchFamily="18" charset="0"/>
              </a:rPr>
              <a:t>(</a:t>
            </a:r>
            <a:r>
              <a:rPr lang="en-US" dirty="0" err="1" smtClean="0">
                <a:latin typeface="Garamond" pitchFamily="18" charset="0"/>
              </a:rPr>
              <a:t>i</a:t>
            </a:r>
            <a:r>
              <a:rPr lang="en-US" dirty="0" smtClean="0">
                <a:latin typeface="Garamond" pitchFamily="18" charset="0"/>
              </a:rPr>
              <a:t> </a:t>
            </a:r>
            <a:r>
              <a:rPr lang="en-US" dirty="0" err="1" smtClean="0">
                <a:latin typeface="Garamond" pitchFamily="18" charset="0"/>
              </a:rPr>
              <a:t>casi</a:t>
            </a:r>
            <a:r>
              <a:rPr lang="en-US" dirty="0" smtClean="0">
                <a:latin typeface="Garamond" pitchFamily="18" charset="0"/>
              </a:rPr>
              <a:t> </a:t>
            </a:r>
            <a:r>
              <a:rPr lang="en-US" dirty="0" err="1" smtClean="0">
                <a:latin typeface="Garamond" pitchFamily="18" charset="0"/>
              </a:rPr>
              <a:t>della</a:t>
            </a:r>
            <a:r>
              <a:rPr lang="en-US" dirty="0" smtClean="0">
                <a:latin typeface="Garamond" pitchFamily="18" charset="0"/>
              </a:rPr>
              <a:t> ThyssenKrupp a Torino, </a:t>
            </a:r>
            <a:r>
              <a:rPr lang="en-US" dirty="0" err="1" smtClean="0">
                <a:latin typeface="Garamond" pitchFamily="18" charset="0"/>
              </a:rPr>
              <a:t>Omsa</a:t>
            </a:r>
            <a:r>
              <a:rPr lang="en-US" dirty="0" smtClean="0">
                <a:latin typeface="Garamond" pitchFamily="18" charset="0"/>
              </a:rPr>
              <a:t> in Emilia-Romagna)</a:t>
            </a:r>
            <a:r>
              <a:rPr lang="en-US" dirty="0" smtClean="0"/>
              <a:t> </a:t>
            </a:r>
          </a:p>
        </p:txBody>
      </p:sp>
    </p:spTree>
    <p:extLst>
      <p:ext uri="{BB962C8B-B14F-4D97-AF65-F5344CB8AC3E}">
        <p14:creationId xmlns:p14="http://schemas.microsoft.com/office/powerpoint/2010/main" val="260456650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r>
              <a:rPr lang="it-IT" sz="3600" dirty="0" smtClean="0">
                <a:latin typeface="Garamond" pitchFamily="18" charset="0"/>
              </a:rPr>
              <a:t>LE FASI DELLA CRISI</a:t>
            </a:r>
            <a:endParaRPr lang="it-IT" sz="3600" dirty="0">
              <a:latin typeface="Garamond" pitchFamily="18" charset="0"/>
            </a:endParaRPr>
          </a:p>
        </p:txBody>
      </p:sp>
      <p:sp>
        <p:nvSpPr>
          <p:cNvPr id="3" name="Segnaposto contenuto 2"/>
          <p:cNvSpPr>
            <a:spLocks noGrp="1"/>
          </p:cNvSpPr>
          <p:nvPr>
            <p:ph idx="1"/>
          </p:nvPr>
        </p:nvSpPr>
        <p:spPr>
          <a:xfrm>
            <a:off x="914400" y="1556793"/>
            <a:ext cx="7315200" cy="4752568"/>
          </a:xfrm>
        </p:spPr>
        <p:txBody>
          <a:bodyPr>
            <a:normAutofit/>
          </a:bodyPr>
          <a:lstStyle/>
          <a:p>
            <a:pPr lvl="0" algn="just"/>
            <a:r>
              <a:rPr lang="it-IT" b="1" dirty="0" smtClean="0">
                <a:latin typeface="Garamond" pitchFamily="18" charset="0"/>
              </a:rPr>
              <a:t>Allarme</a:t>
            </a:r>
            <a:r>
              <a:rPr lang="it-IT" dirty="0">
                <a:latin typeface="Garamond" pitchFamily="18" charset="0"/>
              </a:rPr>
              <a:t>: individuare in anticipo i segnali è importante. A volte la struttura si irrigidisce e nega il </a:t>
            </a:r>
            <a:r>
              <a:rPr lang="it-IT" dirty="0" smtClean="0">
                <a:latin typeface="Garamond" pitchFamily="18" charset="0"/>
              </a:rPr>
              <a:t>problema;</a:t>
            </a:r>
          </a:p>
          <a:p>
            <a:pPr lvl="0" algn="just"/>
            <a:r>
              <a:rPr lang="it-IT" b="1" dirty="0" smtClean="0">
                <a:latin typeface="Garamond" pitchFamily="18" charset="0"/>
              </a:rPr>
              <a:t>Paura</a:t>
            </a:r>
            <a:r>
              <a:rPr lang="it-IT" dirty="0">
                <a:latin typeface="Garamond" pitchFamily="18" charset="0"/>
              </a:rPr>
              <a:t>: pericolo </a:t>
            </a:r>
            <a:r>
              <a:rPr lang="it-IT" dirty="0" smtClean="0">
                <a:latin typeface="Garamond" pitchFamily="18" charset="0"/>
              </a:rPr>
              <a:t>immobilità;</a:t>
            </a:r>
          </a:p>
          <a:p>
            <a:pPr lvl="0" algn="just"/>
            <a:r>
              <a:rPr lang="it-IT" b="1" dirty="0" smtClean="0">
                <a:latin typeface="Garamond" pitchFamily="18" charset="0"/>
              </a:rPr>
              <a:t>Impatto</a:t>
            </a:r>
            <a:r>
              <a:rPr lang="it-IT" dirty="0">
                <a:latin typeface="Garamond" pitchFamily="18" charset="0"/>
              </a:rPr>
              <a:t>: la crisi esplode. Caos, mancano riferimenti. Media pressano. Diffusione di </a:t>
            </a:r>
            <a:r>
              <a:rPr lang="it-IT" dirty="0" smtClean="0">
                <a:latin typeface="Garamond" pitchFamily="18" charset="0"/>
              </a:rPr>
              <a:t>voci;</a:t>
            </a:r>
          </a:p>
          <a:p>
            <a:pPr lvl="0" algn="just"/>
            <a:r>
              <a:rPr lang="it-IT" b="1" dirty="0" smtClean="0">
                <a:effectLst>
                  <a:outerShdw blurRad="38100" dist="38100" dir="2700000" algn="tl">
                    <a:srgbClr val="000000"/>
                  </a:outerShdw>
                </a:effectLst>
                <a:latin typeface="Garamond" pitchFamily="18" charset="0"/>
              </a:rPr>
              <a:t>Bilancio</a:t>
            </a:r>
            <a:r>
              <a:rPr lang="it-IT" dirty="0">
                <a:effectLst>
                  <a:outerShdw blurRad="38100" dist="38100" dir="2700000" algn="tl">
                    <a:srgbClr val="000000"/>
                  </a:outerShdw>
                </a:effectLst>
                <a:latin typeface="Garamond" pitchFamily="18" charset="0"/>
              </a:rPr>
              <a:t>: </a:t>
            </a:r>
            <a:r>
              <a:rPr lang="it-IT" dirty="0">
                <a:latin typeface="Garamond" pitchFamily="18" charset="0"/>
              </a:rPr>
              <a:t>è la capacità di riprendere in mano la situazione facendo il punto e cercando di organizzare una risposta che deve essere rapida e </a:t>
            </a:r>
            <a:r>
              <a:rPr lang="it-IT" dirty="0" smtClean="0">
                <a:latin typeface="Garamond" pitchFamily="18" charset="0"/>
              </a:rPr>
              <a:t>pertinente;</a:t>
            </a:r>
            <a:r>
              <a:rPr lang="it-IT" dirty="0" smtClean="0">
                <a:effectLst>
                  <a:outerShdw blurRad="38100" dist="38100" dir="2700000" algn="tl">
                    <a:srgbClr val="000000"/>
                  </a:outerShdw>
                </a:effectLst>
                <a:latin typeface="Garamond" pitchFamily="18" charset="0"/>
              </a:rPr>
              <a:t> </a:t>
            </a:r>
          </a:p>
          <a:p>
            <a:pPr lvl="0" algn="just"/>
            <a:r>
              <a:rPr lang="it-IT" b="1" dirty="0" smtClean="0">
                <a:effectLst>
                  <a:outerShdw blurRad="38100" dist="38100" dir="2700000" algn="tl">
                    <a:srgbClr val="000000"/>
                  </a:outerShdw>
                </a:effectLst>
                <a:latin typeface="Garamond" pitchFamily="18" charset="0"/>
              </a:rPr>
              <a:t>Salvataggio</a:t>
            </a:r>
            <a:r>
              <a:rPr lang="it-IT" dirty="0">
                <a:effectLst>
                  <a:outerShdw blurRad="38100" dist="38100" dir="2700000" algn="tl">
                    <a:srgbClr val="000000"/>
                  </a:outerShdw>
                </a:effectLst>
                <a:latin typeface="Garamond" pitchFamily="18" charset="0"/>
              </a:rPr>
              <a:t>: </a:t>
            </a:r>
            <a:r>
              <a:rPr lang="it-IT" dirty="0">
                <a:latin typeface="Garamond" pitchFamily="18" charset="0"/>
              </a:rPr>
              <a:t>primi interventi per limitare i danni ponendo fine a fase </a:t>
            </a:r>
            <a:r>
              <a:rPr lang="it-IT" dirty="0" smtClean="0">
                <a:latin typeface="Garamond" pitchFamily="18" charset="0"/>
              </a:rPr>
              <a:t>emergenza;</a:t>
            </a:r>
            <a:r>
              <a:rPr lang="it-IT" dirty="0" smtClean="0">
                <a:effectLst>
                  <a:outerShdw blurRad="38100" dist="38100" dir="2700000" algn="tl">
                    <a:srgbClr val="FFFFFF"/>
                  </a:outerShdw>
                </a:effectLst>
                <a:latin typeface="Garamond" pitchFamily="18" charset="0"/>
              </a:rPr>
              <a:t> </a:t>
            </a:r>
          </a:p>
          <a:p>
            <a:pPr lvl="0" algn="just"/>
            <a:r>
              <a:rPr lang="it-IT" b="1" dirty="0" smtClean="0">
                <a:effectLst>
                  <a:outerShdw blurRad="38100" dist="38100" dir="2700000" algn="tl">
                    <a:srgbClr val="000000"/>
                  </a:outerShdw>
                </a:effectLst>
                <a:latin typeface="Garamond" pitchFamily="18" charset="0"/>
              </a:rPr>
              <a:t>Rimedio</a:t>
            </a:r>
            <a:r>
              <a:rPr lang="it-IT" dirty="0">
                <a:effectLst>
                  <a:outerShdw blurRad="38100" dist="38100" dir="2700000" algn="tl">
                    <a:srgbClr val="000000"/>
                  </a:outerShdw>
                </a:effectLst>
                <a:latin typeface="Garamond" pitchFamily="18" charset="0"/>
              </a:rPr>
              <a:t>: </a:t>
            </a:r>
            <a:r>
              <a:rPr lang="it-IT" dirty="0">
                <a:latin typeface="Garamond" pitchFamily="18" charset="0"/>
              </a:rPr>
              <a:t>si pone fine alla causa della </a:t>
            </a:r>
            <a:r>
              <a:rPr lang="it-IT" dirty="0" smtClean="0">
                <a:latin typeface="Garamond" pitchFamily="18" charset="0"/>
              </a:rPr>
              <a:t>crisi;</a:t>
            </a:r>
          </a:p>
          <a:p>
            <a:pPr lvl="0" algn="just"/>
            <a:r>
              <a:rPr lang="it-IT" b="1" dirty="0" smtClean="0">
                <a:effectLst>
                  <a:outerShdw blurRad="38100" dist="38100" dir="2700000" algn="tl">
                    <a:srgbClr val="000000"/>
                  </a:outerShdw>
                </a:effectLst>
                <a:latin typeface="Garamond" pitchFamily="18" charset="0"/>
              </a:rPr>
              <a:t>Ripristino</a:t>
            </a:r>
            <a:r>
              <a:rPr lang="it-IT" dirty="0" smtClean="0">
                <a:effectLst>
                  <a:outerShdw blurRad="38100" dist="38100" dir="2700000" algn="tl">
                    <a:srgbClr val="000000"/>
                  </a:outerShdw>
                </a:effectLst>
                <a:latin typeface="Garamond" pitchFamily="18" charset="0"/>
              </a:rPr>
              <a:t>: </a:t>
            </a:r>
            <a:r>
              <a:rPr lang="it-IT" dirty="0" smtClean="0">
                <a:latin typeface="Garamond" pitchFamily="18" charset="0"/>
              </a:rPr>
              <a:t>a </a:t>
            </a:r>
            <a:r>
              <a:rPr lang="it-IT" dirty="0">
                <a:latin typeface="Garamond" pitchFamily="18" charset="0"/>
              </a:rPr>
              <a:t>breve si fa ripartire attività; a lungo recupero e miglioramento </a:t>
            </a:r>
            <a:r>
              <a:rPr lang="it-IT" dirty="0" smtClean="0">
                <a:latin typeface="Garamond" pitchFamily="18" charset="0"/>
              </a:rPr>
              <a:t>posizione.</a:t>
            </a:r>
            <a:endParaRPr lang="it-IT" dirty="0">
              <a:effectLst>
                <a:outerShdw blurRad="38100" dist="38100" dir="2700000" algn="tl">
                  <a:srgbClr val="000000"/>
                </a:outerShdw>
              </a:effectLst>
              <a:latin typeface="Garamond" pitchFamily="18" charset="0"/>
            </a:endParaRPr>
          </a:p>
          <a:p>
            <a:pPr marL="45720" lvl="0" indent="0">
              <a:buNone/>
            </a:pPr>
            <a:endParaRPr lang="it-IT" dirty="0">
              <a:latin typeface="Garamond" pitchFamily="18" charset="0"/>
            </a:endParaRPr>
          </a:p>
          <a:p>
            <a:endParaRPr lang="it-IT" dirty="0"/>
          </a:p>
        </p:txBody>
      </p:sp>
      <p:sp>
        <p:nvSpPr>
          <p:cNvPr id="4" name="Rettangolo 3"/>
          <p:cNvSpPr/>
          <p:nvPr/>
        </p:nvSpPr>
        <p:spPr>
          <a:xfrm>
            <a:off x="2286000" y="1997838"/>
            <a:ext cx="5454352" cy="369332"/>
          </a:xfrm>
          <a:prstGeom prst="rect">
            <a:avLst/>
          </a:prstGeom>
        </p:spPr>
        <p:txBody>
          <a:bodyPr wrap="square">
            <a:spAutoFit/>
          </a:bodyPr>
          <a:lstStyle/>
          <a:p>
            <a:pPr marL="533400" indent="-533400">
              <a:defRPr/>
            </a:pPr>
            <a:endParaRPr lang="it-IT" dirty="0">
              <a:effectLst>
                <a:outerShdw blurRad="38100" dist="38100" dir="2700000" algn="tl">
                  <a:srgbClr val="000000"/>
                </a:outerShdw>
              </a:effectLst>
              <a:latin typeface="Trebuchet MS" pitchFamily="34" charset="0"/>
            </a:endParaRPr>
          </a:p>
        </p:txBody>
      </p:sp>
    </p:spTree>
    <p:extLst>
      <p:ext uri="{BB962C8B-B14F-4D97-AF65-F5344CB8AC3E}">
        <p14:creationId xmlns:p14="http://schemas.microsoft.com/office/powerpoint/2010/main" val="13889813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olo 5"/>
          <p:cNvSpPr>
            <a:spLocks noGrp="1"/>
          </p:cNvSpPr>
          <p:nvPr>
            <p:ph type="title"/>
          </p:nvPr>
        </p:nvSpPr>
        <p:spPr>
          <a:xfrm>
            <a:off x="1103117" y="404664"/>
            <a:ext cx="7643813" cy="991306"/>
          </a:xfrm>
        </p:spPr>
        <p:txBody>
          <a:bodyPr>
            <a:normAutofit fontScale="90000"/>
          </a:bodyPr>
          <a:lstStyle/>
          <a:p>
            <a:pPr algn="ctr">
              <a:defRPr/>
            </a:pPr>
            <a:r>
              <a:rPr lang="it-IT" dirty="0" smtClean="0">
                <a:effectLst>
                  <a:outerShdw blurRad="38100" dist="38100" dir="2700000" algn="tl">
                    <a:srgbClr val="000000">
                      <a:alpha val="43137"/>
                    </a:srgbClr>
                  </a:outerShdw>
                </a:effectLst>
              </a:rPr>
              <a:t/>
            </a:r>
            <a:br>
              <a:rPr lang="it-IT" dirty="0" smtClean="0">
                <a:effectLst>
                  <a:outerShdw blurRad="38100" dist="38100" dir="2700000" algn="tl">
                    <a:srgbClr val="000000">
                      <a:alpha val="43137"/>
                    </a:srgbClr>
                  </a:outerShdw>
                </a:effectLst>
              </a:rPr>
            </a:br>
            <a:r>
              <a:rPr lang="it-IT" dirty="0" smtClean="0">
                <a:latin typeface="Garamond" pitchFamily="18" charset="0"/>
              </a:rPr>
              <a:t>LA CRISI SUI MEDIA</a:t>
            </a:r>
          </a:p>
        </p:txBody>
      </p:sp>
      <p:sp>
        <p:nvSpPr>
          <p:cNvPr id="24580" name="CasellaDiTesto 4"/>
          <p:cNvSpPr txBox="1">
            <a:spLocks noChangeArrowheads="1"/>
          </p:cNvSpPr>
          <p:nvPr/>
        </p:nvSpPr>
        <p:spPr bwMode="auto">
          <a:xfrm>
            <a:off x="2907546" y="1503716"/>
            <a:ext cx="5048829" cy="461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4" rIns="91428" bIns="45714">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defRPr/>
            </a:pPr>
            <a:r>
              <a:rPr lang="it-IT" sz="2400" b="1" dirty="0" smtClean="0">
                <a:latin typeface="Garamond" pitchFamily="18" charset="0"/>
              </a:rPr>
              <a:t>«C’è </a:t>
            </a:r>
            <a:r>
              <a:rPr lang="it-IT" sz="2400" b="1" dirty="0">
                <a:latin typeface="Garamond" pitchFamily="18" charset="0"/>
              </a:rPr>
              <a:t>un brutto </a:t>
            </a:r>
            <a:r>
              <a:rPr lang="it-IT" sz="2400" b="1" dirty="0" smtClean="0">
                <a:latin typeface="Garamond" pitchFamily="18" charset="0"/>
              </a:rPr>
              <a:t>pezzo che ci riguarda»</a:t>
            </a:r>
            <a:endParaRPr lang="it-IT" sz="2400" b="1" dirty="0">
              <a:latin typeface="Garamond" pitchFamily="18" charset="0"/>
            </a:endParaRPr>
          </a:p>
        </p:txBody>
      </p:sp>
      <p:sp>
        <p:nvSpPr>
          <p:cNvPr id="6" name="CasellaDiTesto 5"/>
          <p:cNvSpPr txBox="1"/>
          <p:nvPr/>
        </p:nvSpPr>
        <p:spPr>
          <a:xfrm>
            <a:off x="1255259" y="2349500"/>
            <a:ext cx="5619750" cy="369320"/>
          </a:xfrm>
          <a:prstGeom prst="rect">
            <a:avLst/>
          </a:prstGeom>
          <a:noFill/>
        </p:spPr>
        <p:txBody>
          <a:bodyPr lIns="91428" tIns="45714" rIns="91428" bIns="45714">
            <a:spAutoFit/>
          </a:bodyPr>
          <a:lstStyle/>
          <a:p>
            <a:pPr>
              <a:defRPr/>
            </a:pPr>
            <a:r>
              <a:rPr lang="it-IT" b="1" dirty="0">
                <a:solidFill>
                  <a:schemeClr val="tx2"/>
                </a:solidFill>
                <a:latin typeface="Garamond" pitchFamily="18" charset="0"/>
              </a:rPr>
              <a:t>La reazione deve essere immediata</a:t>
            </a:r>
          </a:p>
        </p:txBody>
      </p:sp>
      <p:pic>
        <p:nvPicPr>
          <p:cNvPr id="107525" name="Immagine 8" descr="donna-al-pc.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04857" y="3499556"/>
            <a:ext cx="2667000"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3" name="CasellaDiTesto 9"/>
          <p:cNvSpPr txBox="1">
            <a:spLocks noChangeArrowheads="1"/>
          </p:cNvSpPr>
          <p:nvPr/>
        </p:nvSpPr>
        <p:spPr bwMode="auto">
          <a:xfrm>
            <a:off x="1123000" y="3068960"/>
            <a:ext cx="3961380" cy="2554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8" tIns="45714" rIns="91428" bIns="45714">
            <a:spAutoFit/>
          </a:bodyPr>
          <a:lstStyle>
            <a:lvl1pPr marL="179388" indent="-179388"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marL="0" indent="0" algn="just" eaLnBrk="1" hangingPunct="1">
              <a:defRPr/>
            </a:pPr>
            <a:r>
              <a:rPr lang="it-IT" sz="2000" dirty="0">
                <a:latin typeface="Garamond" pitchFamily="18" charset="0"/>
              </a:rPr>
              <a:t>Il contenuto è immediatamente </a:t>
            </a:r>
            <a:r>
              <a:rPr lang="it-IT" sz="2000" dirty="0" smtClean="0">
                <a:latin typeface="Garamond" pitchFamily="18" charset="0"/>
              </a:rPr>
              <a:t>visibile; </a:t>
            </a:r>
            <a:endParaRPr lang="it-IT" sz="2000" dirty="0">
              <a:latin typeface="Garamond" pitchFamily="18" charset="0"/>
            </a:endParaRPr>
          </a:p>
          <a:p>
            <a:pPr marL="0" indent="0" algn="just" eaLnBrk="1" hangingPunct="1">
              <a:defRPr/>
            </a:pPr>
            <a:r>
              <a:rPr lang="it-IT" sz="2000" dirty="0">
                <a:latin typeface="Garamond" pitchFamily="18" charset="0"/>
              </a:rPr>
              <a:t>A seconda del tasso d’interesse, inizia a diventare </a:t>
            </a:r>
            <a:r>
              <a:rPr lang="it-IT" sz="2000" dirty="0" smtClean="0">
                <a:latin typeface="Garamond" pitchFamily="18" charset="0"/>
              </a:rPr>
              <a:t>virale;</a:t>
            </a:r>
            <a:endParaRPr lang="it-IT" sz="2000" dirty="0">
              <a:latin typeface="Garamond" pitchFamily="18" charset="0"/>
            </a:endParaRPr>
          </a:p>
          <a:p>
            <a:pPr marL="0" indent="0" algn="just" eaLnBrk="1" hangingPunct="1">
              <a:defRPr/>
            </a:pPr>
            <a:r>
              <a:rPr lang="it-IT" sz="2000" dirty="0">
                <a:latin typeface="Garamond" pitchFamily="18" charset="0"/>
              </a:rPr>
              <a:t>Superata una certa soglia il danno non è più </a:t>
            </a:r>
            <a:r>
              <a:rPr lang="it-IT" sz="2000" dirty="0" smtClean="0">
                <a:latin typeface="Garamond" pitchFamily="18" charset="0"/>
              </a:rPr>
              <a:t>evitabile;</a:t>
            </a:r>
            <a:endParaRPr lang="it-IT" sz="2000" dirty="0">
              <a:latin typeface="Garamond" pitchFamily="18" charset="0"/>
            </a:endParaRPr>
          </a:p>
          <a:p>
            <a:pPr marL="0" indent="0" algn="just" eaLnBrk="1" hangingPunct="1">
              <a:defRPr/>
            </a:pPr>
            <a:r>
              <a:rPr lang="it-IT" sz="2000" dirty="0">
                <a:latin typeface="Garamond" pitchFamily="18" charset="0"/>
              </a:rPr>
              <a:t>La teoria della persistenza negativa rende molto oneroso il </a:t>
            </a:r>
            <a:r>
              <a:rPr lang="it-IT" sz="2000" dirty="0" smtClean="0">
                <a:latin typeface="Garamond" pitchFamily="18" charset="0"/>
              </a:rPr>
              <a:t>recupero.</a:t>
            </a:r>
            <a:endParaRPr lang="it-IT" sz="2000" dirty="0">
              <a:latin typeface="Garamond" pitchFamily="18" charset="0"/>
            </a:endParaRPr>
          </a:p>
        </p:txBody>
      </p:sp>
    </p:spTree>
    <p:extLst>
      <p:ext uri="{BB962C8B-B14F-4D97-AF65-F5344CB8AC3E}">
        <p14:creationId xmlns:p14="http://schemas.microsoft.com/office/powerpoint/2010/main" val="115760415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576" y="260648"/>
            <a:ext cx="7315200" cy="1154097"/>
          </a:xfrm>
        </p:spPr>
        <p:txBody>
          <a:bodyPr>
            <a:normAutofit/>
          </a:bodyPr>
          <a:lstStyle/>
          <a:p>
            <a:pPr algn="ctr"/>
            <a:r>
              <a:rPr lang="it-IT" sz="3600" dirty="0" smtClean="0">
                <a:latin typeface="Garamond" pitchFamily="18" charset="0"/>
              </a:rPr>
              <a:t>OMSA – GOLDEN LADY</a:t>
            </a:r>
            <a:endParaRPr lang="it-IT" sz="3600" dirty="0">
              <a:latin typeface="Garamond" pitchFamily="18" charset="0"/>
            </a:endParaRPr>
          </a:p>
        </p:txBody>
      </p:sp>
      <p:pic>
        <p:nvPicPr>
          <p:cNvPr id="4" name="Segnaposto contenuto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19672" y="1582786"/>
            <a:ext cx="6120680" cy="4581924"/>
          </a:xfrm>
        </p:spPr>
      </p:pic>
    </p:spTree>
    <p:extLst>
      <p:ext uri="{BB962C8B-B14F-4D97-AF65-F5344CB8AC3E}">
        <p14:creationId xmlns:p14="http://schemas.microsoft.com/office/powerpoint/2010/main" val="15163291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1026"/>
          <p:cNvSpPr>
            <a:spLocks noGrp="1" noChangeArrowheads="1"/>
          </p:cNvSpPr>
          <p:nvPr>
            <p:ph type="title"/>
          </p:nvPr>
        </p:nvSpPr>
        <p:spPr>
          <a:xfrm>
            <a:off x="827584" y="260648"/>
            <a:ext cx="7315200" cy="1154097"/>
          </a:xfrm>
        </p:spPr>
        <p:txBody>
          <a:bodyPr>
            <a:normAutofit/>
          </a:bodyPr>
          <a:lstStyle/>
          <a:p>
            <a:pPr algn="ctr" eaLnBrk="1" hangingPunct="1">
              <a:defRPr/>
            </a:pPr>
            <a:r>
              <a:rPr lang="it-IT" sz="3600" dirty="0" smtClean="0">
                <a:latin typeface="Garamond" pitchFamily="18" charset="0"/>
              </a:rPr>
              <a:t>LA DINAMICA DELLA CRISI</a:t>
            </a:r>
            <a:endParaRPr lang="it-IT" sz="3600" dirty="0">
              <a:latin typeface="Garamond" pitchFamily="18" charset="0"/>
            </a:endParaRPr>
          </a:p>
        </p:txBody>
      </p:sp>
      <p:sp>
        <p:nvSpPr>
          <p:cNvPr id="15363" name="Rectangle 1027"/>
          <p:cNvSpPr>
            <a:spLocks noGrp="1" noChangeArrowheads="1"/>
          </p:cNvSpPr>
          <p:nvPr>
            <p:ph idx="1"/>
          </p:nvPr>
        </p:nvSpPr>
        <p:spPr>
          <a:xfrm>
            <a:off x="899592" y="1628800"/>
            <a:ext cx="7315200" cy="3971575"/>
          </a:xfrm>
        </p:spPr>
        <p:txBody>
          <a:bodyPr>
            <a:normAutofit fontScale="77500" lnSpcReduction="20000"/>
          </a:bodyPr>
          <a:lstStyle/>
          <a:p>
            <a:pPr marL="0" indent="0" algn="ctr">
              <a:lnSpc>
                <a:spcPct val="90000"/>
              </a:lnSpc>
              <a:buNone/>
            </a:pPr>
            <a:r>
              <a:rPr lang="it-IT" sz="2300" b="1" dirty="0" smtClean="0">
                <a:latin typeface="Garamond" pitchFamily="18" charset="0"/>
              </a:rPr>
              <a:t>«Non </a:t>
            </a:r>
            <a:r>
              <a:rPr lang="it-IT" sz="2300" b="1" dirty="0">
                <a:latin typeface="Garamond" pitchFamily="18" charset="0"/>
              </a:rPr>
              <a:t>è la più forte delle specie che sopravvive, né la più intelligente, </a:t>
            </a:r>
            <a:endParaRPr lang="it-IT" sz="2300" b="1" dirty="0" smtClean="0">
              <a:latin typeface="Garamond" pitchFamily="18" charset="0"/>
            </a:endParaRPr>
          </a:p>
          <a:p>
            <a:pPr marL="0" indent="0" algn="ctr">
              <a:lnSpc>
                <a:spcPct val="90000"/>
              </a:lnSpc>
              <a:buNone/>
            </a:pPr>
            <a:r>
              <a:rPr lang="it-IT" sz="2300" b="1" dirty="0" smtClean="0">
                <a:latin typeface="Garamond" pitchFamily="18" charset="0"/>
              </a:rPr>
              <a:t>ma </a:t>
            </a:r>
            <a:r>
              <a:rPr lang="it-IT" sz="2300" b="1" dirty="0">
                <a:latin typeface="Garamond" pitchFamily="18" charset="0"/>
              </a:rPr>
              <a:t>quella più reattiva ai </a:t>
            </a:r>
            <a:r>
              <a:rPr lang="it-IT" sz="2300" b="1" dirty="0" smtClean="0">
                <a:latin typeface="Garamond" pitchFamily="18" charset="0"/>
              </a:rPr>
              <a:t>cambiamenti» </a:t>
            </a:r>
            <a:r>
              <a:rPr lang="it-IT" sz="2300" dirty="0" smtClean="0">
                <a:latin typeface="Garamond" pitchFamily="18" charset="0"/>
              </a:rPr>
              <a:t>(Charles Darwin)</a:t>
            </a:r>
          </a:p>
          <a:p>
            <a:pPr marL="0" indent="0" eaLnBrk="1" hangingPunct="1">
              <a:lnSpc>
                <a:spcPct val="90000"/>
              </a:lnSpc>
              <a:buNone/>
            </a:pPr>
            <a:endParaRPr lang="it-IT" sz="2800" b="1" dirty="0" smtClean="0">
              <a:latin typeface="Garamond" pitchFamily="18" charset="0"/>
            </a:endParaRPr>
          </a:p>
          <a:p>
            <a:pPr marL="0" indent="0" eaLnBrk="1" hangingPunct="1">
              <a:lnSpc>
                <a:spcPct val="90000"/>
              </a:lnSpc>
              <a:buNone/>
            </a:pPr>
            <a:r>
              <a:rPr lang="it-IT" sz="2800" b="1" dirty="0" smtClean="0">
                <a:latin typeface="Garamond" pitchFamily="18" charset="0"/>
              </a:rPr>
              <a:t>Deflagrazione</a:t>
            </a:r>
            <a:r>
              <a:rPr lang="it-IT" sz="2800" dirty="0" smtClean="0">
                <a:latin typeface="Garamond" pitchFamily="18" charset="0"/>
              </a:rPr>
              <a:t> </a:t>
            </a:r>
            <a:endParaRPr lang="it-IT" sz="2800" dirty="0">
              <a:latin typeface="Garamond" pitchFamily="18" charset="0"/>
            </a:endParaRPr>
          </a:p>
          <a:p>
            <a:pPr lvl="1" algn="just" eaLnBrk="1" hangingPunct="1">
              <a:lnSpc>
                <a:spcPct val="90000"/>
              </a:lnSpc>
              <a:buFont typeface="Wingdings" pitchFamily="2" charset="2"/>
              <a:buChar char="q"/>
            </a:pPr>
            <a:r>
              <a:rPr lang="it-IT" sz="2400" dirty="0">
                <a:latin typeface="Garamond" pitchFamily="18" charset="0"/>
              </a:rPr>
              <a:t>L</a:t>
            </a:r>
            <a:r>
              <a:rPr lang="it-IT" sz="2400" dirty="0" smtClean="0">
                <a:latin typeface="Garamond" pitchFamily="18" charset="0"/>
              </a:rPr>
              <a:t>a </a:t>
            </a:r>
            <a:r>
              <a:rPr lang="it-IT" sz="2400" dirty="0">
                <a:latin typeface="Garamond" pitchFamily="18" charset="0"/>
              </a:rPr>
              <a:t>crisi provoca lo scatenarsi di un insieme di difficoltà che tendono a sopraffare le capacità di </a:t>
            </a:r>
            <a:r>
              <a:rPr lang="it-IT" sz="2400" dirty="0" smtClean="0">
                <a:latin typeface="Garamond" pitchFamily="18" charset="0"/>
              </a:rPr>
              <a:t>risposta.</a:t>
            </a:r>
          </a:p>
          <a:p>
            <a:pPr lvl="1" algn="just" eaLnBrk="1" hangingPunct="1">
              <a:lnSpc>
                <a:spcPct val="90000"/>
              </a:lnSpc>
              <a:buFont typeface="Wingdings" pitchFamily="2" charset="2"/>
              <a:buChar char="q"/>
            </a:pPr>
            <a:endParaRPr lang="it-IT" sz="2400" dirty="0">
              <a:latin typeface="Garamond" pitchFamily="18" charset="0"/>
            </a:endParaRPr>
          </a:p>
          <a:p>
            <a:pPr marL="0" indent="0" algn="just" eaLnBrk="1" hangingPunct="1">
              <a:lnSpc>
                <a:spcPct val="90000"/>
              </a:lnSpc>
              <a:buNone/>
            </a:pPr>
            <a:r>
              <a:rPr lang="it-IT" sz="2800" b="1" dirty="0">
                <a:latin typeface="Garamond" pitchFamily="18" charset="0"/>
              </a:rPr>
              <a:t>Disordine</a:t>
            </a:r>
          </a:p>
          <a:p>
            <a:pPr lvl="1" algn="just" eaLnBrk="1" hangingPunct="1">
              <a:lnSpc>
                <a:spcPct val="90000"/>
              </a:lnSpc>
              <a:buFont typeface="Wingdings" pitchFamily="2" charset="2"/>
              <a:buChar char="q"/>
            </a:pPr>
            <a:r>
              <a:rPr lang="it-IT" sz="2400" dirty="0">
                <a:latin typeface="Garamond" pitchFamily="18" charset="0"/>
              </a:rPr>
              <a:t>La crisi minaccia il funzionamento stesso dei sistemi coinvolti. Non si sa più concretamente chi debba fare che cosa, con chi, su quali basi </a:t>
            </a:r>
            <a:r>
              <a:rPr lang="it-IT" sz="2400" dirty="0" smtClean="0">
                <a:latin typeface="Garamond" pitchFamily="18" charset="0"/>
              </a:rPr>
              <a:t>etc.</a:t>
            </a:r>
          </a:p>
          <a:p>
            <a:pPr lvl="1" algn="just" eaLnBrk="1" hangingPunct="1">
              <a:lnSpc>
                <a:spcPct val="90000"/>
              </a:lnSpc>
              <a:buFont typeface="Wingdings" pitchFamily="2" charset="2"/>
              <a:buChar char="q"/>
            </a:pPr>
            <a:endParaRPr lang="it-IT" sz="2400" dirty="0">
              <a:latin typeface="Garamond" pitchFamily="18" charset="0"/>
            </a:endParaRPr>
          </a:p>
          <a:p>
            <a:pPr marL="0" indent="0" algn="just" eaLnBrk="1" hangingPunct="1">
              <a:lnSpc>
                <a:spcPct val="90000"/>
              </a:lnSpc>
              <a:buNone/>
            </a:pPr>
            <a:r>
              <a:rPr lang="it-IT" sz="2800" b="1" dirty="0">
                <a:latin typeface="Garamond" pitchFamily="18" charset="0"/>
              </a:rPr>
              <a:t>Divergenza (sulle scelte fondamentali)</a:t>
            </a:r>
          </a:p>
          <a:p>
            <a:pPr lvl="1" algn="just" eaLnBrk="1" hangingPunct="1">
              <a:lnSpc>
                <a:spcPct val="90000"/>
              </a:lnSpc>
              <a:buFont typeface="Wingdings" pitchFamily="2" charset="2"/>
              <a:buChar char="q"/>
            </a:pPr>
            <a:r>
              <a:rPr lang="it-IT" sz="2400" dirty="0">
                <a:latin typeface="Garamond" pitchFamily="18" charset="0"/>
              </a:rPr>
              <a:t>La crisi scuote i riferimenti vitali di un sistema. Difetti e lacerazioni profonde sono così alla base della dinamica di </a:t>
            </a:r>
            <a:r>
              <a:rPr lang="it-IT" sz="2400" dirty="0" smtClean="0">
                <a:latin typeface="Garamond" pitchFamily="18" charset="0"/>
              </a:rPr>
              <a:t>crisi.</a:t>
            </a:r>
            <a:endParaRPr lang="it-IT" sz="2400" dirty="0">
              <a:latin typeface="Garamond" pitchFamily="18" charset="0"/>
            </a:endParaRPr>
          </a:p>
          <a:p>
            <a:pPr algn="just" eaLnBrk="1" hangingPunct="1">
              <a:lnSpc>
                <a:spcPct val="90000"/>
              </a:lnSpc>
            </a:pPr>
            <a:endParaRPr lang="it-IT" sz="2800" dirty="0"/>
          </a:p>
        </p:txBody>
      </p:sp>
    </p:spTree>
    <p:extLst>
      <p:ext uri="{BB962C8B-B14F-4D97-AF65-F5344CB8AC3E}">
        <p14:creationId xmlns:p14="http://schemas.microsoft.com/office/powerpoint/2010/main" val="201136037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71600" y="260648"/>
            <a:ext cx="7315200" cy="1154097"/>
          </a:xfrm>
        </p:spPr>
        <p:txBody>
          <a:bodyPr>
            <a:noAutofit/>
          </a:bodyPr>
          <a:lstStyle/>
          <a:p>
            <a:pPr>
              <a:defRPr/>
            </a:pPr>
            <a:r>
              <a:rPr lang="it-IT" sz="3300" dirty="0" smtClean="0">
                <a:latin typeface="Garamond" pitchFamily="18" charset="0"/>
              </a:rPr>
              <a:t>IL RUOLO DELLA COMUNICAZIONE</a:t>
            </a:r>
            <a:endParaRPr lang="it-IT" sz="3300" dirty="0">
              <a:latin typeface="Garamond" pitchFamily="18" charset="0"/>
            </a:endParaRPr>
          </a:p>
        </p:txBody>
      </p:sp>
      <p:sp>
        <p:nvSpPr>
          <p:cNvPr id="3" name="Segnaposto contenuto 2"/>
          <p:cNvSpPr>
            <a:spLocks noGrp="1"/>
          </p:cNvSpPr>
          <p:nvPr>
            <p:ph idx="1"/>
          </p:nvPr>
        </p:nvSpPr>
        <p:spPr/>
        <p:txBody>
          <a:bodyPr>
            <a:normAutofit/>
          </a:bodyPr>
          <a:lstStyle/>
          <a:p>
            <a:pPr>
              <a:defRPr/>
            </a:pPr>
            <a:endParaRPr lang="it-IT" sz="1800" dirty="0">
              <a:latin typeface="Garamond" pitchFamily="18" charset="0"/>
            </a:endParaRPr>
          </a:p>
          <a:p>
            <a:pPr algn="just">
              <a:buFont typeface="Wingdings" pitchFamily="2" charset="2"/>
              <a:buChar char="q"/>
              <a:defRPr/>
            </a:pPr>
            <a:r>
              <a:rPr lang="it-IT" sz="1800" dirty="0" smtClean="0">
                <a:latin typeface="Garamond" pitchFamily="18" charset="0"/>
              </a:rPr>
              <a:t>Riuscire </a:t>
            </a:r>
            <a:r>
              <a:rPr lang="it-IT" sz="1800" dirty="0">
                <a:latin typeface="Garamond" pitchFamily="18" charset="0"/>
              </a:rPr>
              <a:t>a gestire la comunicazione è rassicurante per il pubblico interno ed esterno: se si sa come comunicare la crisi, si sa anche come gestirla</a:t>
            </a:r>
          </a:p>
          <a:p>
            <a:pPr algn="just">
              <a:buFont typeface="Wingdings" pitchFamily="2" charset="2"/>
              <a:buChar char="q"/>
              <a:defRPr/>
            </a:pPr>
            <a:endParaRPr lang="it-IT" sz="1800" dirty="0">
              <a:latin typeface="Garamond" pitchFamily="18" charset="0"/>
            </a:endParaRPr>
          </a:p>
          <a:p>
            <a:pPr algn="just">
              <a:buFont typeface="Wingdings" pitchFamily="2" charset="2"/>
              <a:buChar char="q"/>
              <a:defRPr/>
            </a:pPr>
            <a:r>
              <a:rPr lang="it-IT" sz="1800" dirty="0">
                <a:latin typeface="Garamond" pitchFamily="18" charset="0"/>
              </a:rPr>
              <a:t>La capacità di assumere iniziative tempestive e mirate è fondamentale per l’impatto sui media</a:t>
            </a:r>
          </a:p>
          <a:p>
            <a:pPr marL="0" indent="0" algn="just">
              <a:buNone/>
              <a:defRPr/>
            </a:pPr>
            <a:endParaRPr lang="it-IT" sz="1800" dirty="0">
              <a:latin typeface="Garamond" pitchFamily="18" charset="0"/>
            </a:endParaRPr>
          </a:p>
          <a:p>
            <a:pPr algn="just">
              <a:buFont typeface="Wingdings" pitchFamily="2" charset="2"/>
              <a:buChar char="q"/>
              <a:defRPr/>
            </a:pPr>
            <a:r>
              <a:rPr lang="it-IT" sz="1800" dirty="0">
                <a:latin typeface="Garamond" pitchFamily="18" charset="0"/>
              </a:rPr>
              <a:t>I </a:t>
            </a:r>
            <a:r>
              <a:rPr lang="it-IT" sz="1800" b="1" dirty="0" smtClean="0">
                <a:latin typeface="Garamond" pitchFamily="18" charset="0"/>
              </a:rPr>
              <a:t>segnali deboli</a:t>
            </a:r>
            <a:r>
              <a:rPr lang="it-IT" sz="1800" dirty="0" smtClean="0">
                <a:latin typeface="Garamond" pitchFamily="18" charset="0"/>
              </a:rPr>
              <a:t> </a:t>
            </a:r>
            <a:r>
              <a:rPr lang="it-IT" sz="1800" dirty="0">
                <a:latin typeface="Garamond" pitchFamily="18" charset="0"/>
              </a:rPr>
              <a:t>vanno analizzati e mai sottovalutati</a:t>
            </a:r>
          </a:p>
          <a:p>
            <a:pPr algn="just">
              <a:buFont typeface="Wingdings" pitchFamily="2" charset="2"/>
              <a:buChar char="q"/>
              <a:defRPr/>
            </a:pPr>
            <a:endParaRPr lang="it-IT" sz="1800" dirty="0">
              <a:latin typeface="Garamond" pitchFamily="18" charset="0"/>
            </a:endParaRPr>
          </a:p>
          <a:p>
            <a:pPr algn="just">
              <a:buFont typeface="Wingdings" pitchFamily="2" charset="2"/>
              <a:buChar char="q"/>
              <a:defRPr/>
            </a:pPr>
            <a:r>
              <a:rPr lang="it-IT" sz="1800" dirty="0">
                <a:latin typeface="Garamond" pitchFamily="18" charset="0"/>
              </a:rPr>
              <a:t>La crisi stressa la capacità di comunicazione interna ed esterna di qualunque organizzazione</a:t>
            </a:r>
          </a:p>
        </p:txBody>
      </p:sp>
      <p:sp>
        <p:nvSpPr>
          <p:cNvPr id="66564" name="Rettangolo 3"/>
          <p:cNvSpPr>
            <a:spLocks noChangeArrowheads="1"/>
          </p:cNvSpPr>
          <p:nvPr/>
        </p:nvSpPr>
        <p:spPr bwMode="auto">
          <a:xfrm>
            <a:off x="1115616" y="1507130"/>
            <a:ext cx="7431962" cy="1208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9487" tIns="49743" rIns="99487" bIns="49743">
            <a:spAutoFit/>
          </a:bodyPr>
          <a:lstStyle/>
          <a:p>
            <a:endParaRPr lang="it-IT" dirty="0" smtClean="0"/>
          </a:p>
          <a:p>
            <a:pPr algn="ctr"/>
            <a:r>
              <a:rPr lang="it-IT" b="1" dirty="0" smtClean="0">
                <a:latin typeface="Garamond" pitchFamily="18" charset="0"/>
              </a:rPr>
              <a:t>LA COMUNICAZIONE È UN FATTORE DECISIVO PER LA GESTIONE DI UNA CRISI</a:t>
            </a:r>
          </a:p>
          <a:p>
            <a:pPr algn="ctr"/>
            <a:endParaRPr lang="it-IT" b="1" dirty="0">
              <a:latin typeface="Garamond" pitchFamily="18" charset="0"/>
            </a:endParaRPr>
          </a:p>
        </p:txBody>
      </p:sp>
    </p:spTree>
    <p:extLst>
      <p:ext uri="{BB962C8B-B14F-4D97-AF65-F5344CB8AC3E}">
        <p14:creationId xmlns:p14="http://schemas.microsoft.com/office/powerpoint/2010/main" val="246464173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fontScale="90000"/>
          </a:bodyPr>
          <a:lstStyle/>
          <a:p>
            <a:pPr algn="ctr"/>
            <a:r>
              <a:rPr lang="it-IT" dirty="0" smtClean="0">
                <a:latin typeface="Garamond" pitchFamily="18" charset="0"/>
              </a:rPr>
              <a:t>LA COMUNICAZIONE DI CRISI  </a:t>
            </a:r>
            <a:endParaRPr lang="it-IT" dirty="0">
              <a:latin typeface="Garamond" pitchFamily="18" charset="0"/>
            </a:endParaRPr>
          </a:p>
        </p:txBody>
      </p:sp>
      <p:sp>
        <p:nvSpPr>
          <p:cNvPr id="3" name="Segnaposto contenuto 2"/>
          <p:cNvSpPr>
            <a:spLocks noGrp="1"/>
          </p:cNvSpPr>
          <p:nvPr>
            <p:ph idx="1"/>
          </p:nvPr>
        </p:nvSpPr>
        <p:spPr>
          <a:xfrm>
            <a:off x="914400" y="1484785"/>
            <a:ext cx="7315200" cy="4824576"/>
          </a:xfrm>
        </p:spPr>
        <p:txBody>
          <a:bodyPr>
            <a:normAutofit/>
          </a:bodyPr>
          <a:lstStyle/>
          <a:p>
            <a:pPr marL="533400" indent="-533400" algn="ctr">
              <a:buNone/>
            </a:pPr>
            <a:r>
              <a:rPr lang="it-IT" sz="1800" b="1" dirty="0" smtClean="0">
                <a:latin typeface="Garamond" pitchFamily="18" charset="0"/>
              </a:rPr>
              <a:t>«Il </a:t>
            </a:r>
            <a:r>
              <a:rPr lang="it-IT" sz="1800" b="1" dirty="0">
                <a:latin typeface="Garamond" pitchFamily="18" charset="0"/>
              </a:rPr>
              <a:t>tempo è esattamente la dimensione mancante </a:t>
            </a:r>
            <a:endParaRPr lang="it-IT" sz="1800" b="1" dirty="0" smtClean="0">
              <a:latin typeface="Garamond" pitchFamily="18" charset="0"/>
            </a:endParaRPr>
          </a:p>
          <a:p>
            <a:pPr marL="533400" indent="-533400" algn="ctr">
              <a:buNone/>
            </a:pPr>
            <a:r>
              <a:rPr lang="it-IT" sz="1800" b="1" dirty="0" smtClean="0">
                <a:latin typeface="Garamond" pitchFamily="18" charset="0"/>
              </a:rPr>
              <a:t>in </a:t>
            </a:r>
            <a:r>
              <a:rPr lang="it-IT" sz="1800" b="1" dirty="0">
                <a:latin typeface="Garamond" pitchFamily="18" charset="0"/>
              </a:rPr>
              <a:t>una situazione di </a:t>
            </a:r>
            <a:r>
              <a:rPr lang="it-IT" sz="1800" b="1" dirty="0" smtClean="0">
                <a:latin typeface="Garamond" pitchFamily="18" charset="0"/>
              </a:rPr>
              <a:t>crisi» </a:t>
            </a:r>
            <a:r>
              <a:rPr lang="it-IT" sz="1800" dirty="0" smtClean="0">
                <a:latin typeface="Garamond" pitchFamily="18" charset="0"/>
              </a:rPr>
              <a:t>(Patrick </a:t>
            </a:r>
            <a:r>
              <a:rPr lang="it-IT" sz="1800" dirty="0" err="1" smtClean="0">
                <a:latin typeface="Garamond" pitchFamily="18" charset="0"/>
              </a:rPr>
              <a:t>Trancu</a:t>
            </a:r>
            <a:r>
              <a:rPr lang="it-IT" sz="1800" dirty="0" smtClean="0">
                <a:latin typeface="Garamond" pitchFamily="18" charset="0"/>
              </a:rPr>
              <a:t>)</a:t>
            </a:r>
            <a:endParaRPr lang="it-IT" sz="1800" dirty="0">
              <a:latin typeface="Garamond" pitchFamily="18" charset="0"/>
            </a:endParaRPr>
          </a:p>
          <a:p>
            <a:pPr marL="533400" indent="-533400">
              <a:buNone/>
            </a:pPr>
            <a:endParaRPr lang="it-IT" dirty="0" smtClean="0">
              <a:latin typeface="Garamond" pitchFamily="18" charset="0"/>
            </a:endParaRPr>
          </a:p>
          <a:p>
            <a:pPr marL="533400" indent="-533400">
              <a:buNone/>
            </a:pPr>
            <a:r>
              <a:rPr lang="it-IT" sz="2400" dirty="0" smtClean="0">
                <a:latin typeface="Garamond" pitchFamily="18" charset="0"/>
              </a:rPr>
              <a:t>Deve </a:t>
            </a:r>
            <a:r>
              <a:rPr lang="it-IT" sz="2400" dirty="0">
                <a:latin typeface="Garamond" pitchFamily="18" charset="0"/>
              </a:rPr>
              <a:t>essere:</a:t>
            </a:r>
          </a:p>
          <a:p>
            <a:pPr marL="533400" indent="-533400">
              <a:buFont typeface="Wingdings" pitchFamily="2" charset="2"/>
              <a:buChar char="q"/>
            </a:pPr>
            <a:r>
              <a:rPr lang="it-IT" sz="2400" dirty="0">
                <a:latin typeface="Garamond" pitchFamily="18" charset="0"/>
              </a:rPr>
              <a:t>Tempestiva</a:t>
            </a:r>
          </a:p>
          <a:p>
            <a:pPr marL="533400" indent="-533400">
              <a:buFont typeface="Wingdings" pitchFamily="2" charset="2"/>
              <a:buChar char="q"/>
            </a:pPr>
            <a:r>
              <a:rPr lang="it-IT" sz="2400" dirty="0">
                <a:latin typeface="Garamond" pitchFamily="18" charset="0"/>
              </a:rPr>
              <a:t>Aggiornata</a:t>
            </a:r>
          </a:p>
          <a:p>
            <a:pPr marL="533400" indent="-533400">
              <a:buFont typeface="Wingdings" pitchFamily="2" charset="2"/>
              <a:buChar char="q"/>
            </a:pPr>
            <a:r>
              <a:rPr lang="it-IT" sz="2400" dirty="0">
                <a:latin typeface="Garamond" pitchFamily="18" charset="0"/>
              </a:rPr>
              <a:t>Centralizzata</a:t>
            </a:r>
          </a:p>
          <a:p>
            <a:pPr marL="533400" indent="-533400">
              <a:buFont typeface="Wingdings" pitchFamily="2" charset="2"/>
              <a:buChar char="q"/>
            </a:pPr>
            <a:r>
              <a:rPr lang="it-IT" sz="2400" dirty="0">
                <a:latin typeface="Garamond" pitchFamily="18" charset="0"/>
              </a:rPr>
              <a:t>Trasparente </a:t>
            </a:r>
          </a:p>
          <a:p>
            <a:pPr marL="533400" indent="-533400">
              <a:buFont typeface="Wingdings" pitchFamily="2" charset="2"/>
              <a:buChar char="q"/>
            </a:pPr>
            <a:r>
              <a:rPr lang="it-IT" sz="2400" dirty="0">
                <a:latin typeface="Garamond" pitchFamily="18" charset="0"/>
              </a:rPr>
              <a:t>Rivolta all’interno e all’esterno</a:t>
            </a:r>
          </a:p>
          <a:p>
            <a:pPr marL="533400" indent="-533400">
              <a:buFont typeface="Wingdings" pitchFamily="2" charset="2"/>
              <a:buChar char="q"/>
            </a:pPr>
            <a:r>
              <a:rPr lang="it-IT" sz="2400" dirty="0">
                <a:latin typeface="Garamond" pitchFamily="18" charset="0"/>
              </a:rPr>
              <a:t>Diretta ai media, prima che sul sito</a:t>
            </a:r>
          </a:p>
          <a:p>
            <a:pPr marL="533400" indent="-533400">
              <a:buFont typeface="Wingdings" pitchFamily="2" charset="2"/>
              <a:buChar char="q"/>
            </a:pPr>
            <a:r>
              <a:rPr lang="it-IT" sz="2400" dirty="0">
                <a:latin typeface="Garamond" pitchFamily="18" charset="0"/>
              </a:rPr>
              <a:t>Aperta all’ascolto</a:t>
            </a:r>
          </a:p>
          <a:p>
            <a:pPr marL="45720" indent="0">
              <a:buNone/>
            </a:pPr>
            <a:endParaRPr lang="it-IT" dirty="0"/>
          </a:p>
        </p:txBody>
      </p:sp>
    </p:spTree>
    <p:extLst>
      <p:ext uri="{BB962C8B-B14F-4D97-AF65-F5344CB8AC3E}">
        <p14:creationId xmlns:p14="http://schemas.microsoft.com/office/powerpoint/2010/main" val="351330208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71600" y="260648"/>
            <a:ext cx="7315200" cy="1154097"/>
          </a:xfrm>
        </p:spPr>
        <p:txBody>
          <a:bodyPr>
            <a:normAutofit/>
          </a:bodyPr>
          <a:lstStyle/>
          <a:p>
            <a:pPr algn="ctr">
              <a:defRPr/>
            </a:pPr>
            <a:r>
              <a:rPr lang="it-IT" sz="3600" dirty="0" smtClean="0">
                <a:latin typeface="Garamond" pitchFamily="18" charset="0"/>
              </a:rPr>
              <a:t>LA STRATEGIA</a:t>
            </a:r>
            <a:endParaRPr lang="it-IT" sz="3600" dirty="0">
              <a:latin typeface="Garamond" pitchFamily="18" charset="0"/>
            </a:endParaRPr>
          </a:p>
        </p:txBody>
      </p:sp>
      <p:sp>
        <p:nvSpPr>
          <p:cNvPr id="63491" name="Segnaposto contenuto 2"/>
          <p:cNvSpPr>
            <a:spLocks noGrp="1"/>
          </p:cNvSpPr>
          <p:nvPr>
            <p:ph idx="1"/>
          </p:nvPr>
        </p:nvSpPr>
        <p:spPr>
          <a:xfrm>
            <a:off x="914400" y="1772817"/>
            <a:ext cx="7474024" cy="4536544"/>
          </a:xfrm>
        </p:spPr>
        <p:txBody>
          <a:bodyPr>
            <a:normAutofit/>
          </a:bodyPr>
          <a:lstStyle/>
          <a:p>
            <a:pPr>
              <a:buFont typeface="Wingdings" pitchFamily="2" charset="2"/>
              <a:buChar char="q"/>
            </a:pPr>
            <a:r>
              <a:rPr lang="it-IT" sz="2600" dirty="0">
                <a:latin typeface="Garamond" pitchFamily="18" charset="0"/>
              </a:rPr>
              <a:t>Decidere gestione locale/nazionale</a:t>
            </a:r>
          </a:p>
          <a:p>
            <a:pPr>
              <a:buFont typeface="Wingdings" pitchFamily="2" charset="2"/>
              <a:buChar char="q"/>
            </a:pPr>
            <a:r>
              <a:rPr lang="it-IT" sz="2600" dirty="0">
                <a:latin typeface="Garamond" pitchFamily="18" charset="0"/>
              </a:rPr>
              <a:t> Priorità</a:t>
            </a:r>
          </a:p>
          <a:p>
            <a:pPr>
              <a:buFont typeface="Wingdings" pitchFamily="2" charset="2"/>
              <a:buChar char="q"/>
            </a:pPr>
            <a:r>
              <a:rPr lang="it-IT" sz="2600" dirty="0">
                <a:latin typeface="Garamond" pitchFamily="18" charset="0"/>
              </a:rPr>
              <a:t> Portavoce/i (chi parla e quando)</a:t>
            </a:r>
          </a:p>
          <a:p>
            <a:pPr>
              <a:buFont typeface="Wingdings" pitchFamily="2" charset="2"/>
              <a:buChar char="q"/>
            </a:pPr>
            <a:r>
              <a:rPr lang="it-IT" sz="2600" dirty="0">
                <a:latin typeface="Garamond" pitchFamily="18" charset="0"/>
              </a:rPr>
              <a:t> Messaggi</a:t>
            </a:r>
          </a:p>
          <a:p>
            <a:pPr>
              <a:buFont typeface="Wingdings" pitchFamily="2" charset="2"/>
              <a:buChar char="q"/>
            </a:pPr>
            <a:r>
              <a:rPr lang="it-IT" sz="2600" dirty="0">
                <a:latin typeface="Garamond" pitchFamily="18" charset="0"/>
              </a:rPr>
              <a:t> Tono/atteggiamento</a:t>
            </a:r>
          </a:p>
          <a:p>
            <a:pPr>
              <a:buFont typeface="Wingdings" pitchFamily="2" charset="2"/>
              <a:buChar char="q"/>
            </a:pPr>
            <a:r>
              <a:rPr lang="it-IT" sz="2600" dirty="0">
                <a:latin typeface="Garamond" pitchFamily="18" charset="0"/>
              </a:rPr>
              <a:t> Tempi</a:t>
            </a:r>
          </a:p>
          <a:p>
            <a:pPr>
              <a:buFont typeface="Wingdings" pitchFamily="2" charset="2"/>
              <a:buChar char="q"/>
            </a:pPr>
            <a:r>
              <a:rPr lang="it-IT" sz="2600" dirty="0">
                <a:latin typeface="Garamond" pitchFamily="18" charset="0"/>
              </a:rPr>
              <a:t> Canali (solo tramite la stampa o acquistare anche degli spazi pubblicitari a pagamento?)</a:t>
            </a:r>
          </a:p>
        </p:txBody>
      </p:sp>
    </p:spTree>
    <p:extLst>
      <p:ext uri="{BB962C8B-B14F-4D97-AF65-F5344CB8AC3E}">
        <p14:creationId xmlns:p14="http://schemas.microsoft.com/office/powerpoint/2010/main" val="20016185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defRPr/>
            </a:pPr>
            <a:r>
              <a:rPr lang="it-IT" sz="3600" dirty="0" smtClean="0">
                <a:latin typeface="Garamond" pitchFamily="18" charset="0"/>
              </a:rPr>
              <a:t>I MESSAGGI</a:t>
            </a:r>
            <a:endParaRPr lang="it-IT" sz="3600" dirty="0">
              <a:latin typeface="Garamond" pitchFamily="18" charset="0"/>
            </a:endParaRPr>
          </a:p>
        </p:txBody>
      </p:sp>
      <p:sp>
        <p:nvSpPr>
          <p:cNvPr id="64515" name="Segnaposto contenuto 2"/>
          <p:cNvSpPr>
            <a:spLocks noGrp="1"/>
          </p:cNvSpPr>
          <p:nvPr>
            <p:ph idx="1"/>
          </p:nvPr>
        </p:nvSpPr>
        <p:spPr>
          <a:xfrm>
            <a:off x="467544" y="1772816"/>
            <a:ext cx="8424936" cy="4681254"/>
          </a:xfrm>
        </p:spPr>
        <p:txBody>
          <a:bodyPr>
            <a:normAutofit/>
          </a:bodyPr>
          <a:lstStyle/>
          <a:p>
            <a:pPr>
              <a:buFont typeface="Wingdings" pitchFamily="2" charset="2"/>
              <a:buChar char="q"/>
            </a:pPr>
            <a:r>
              <a:rPr lang="it-IT" dirty="0">
                <a:latin typeface="Garamond" pitchFamily="18" charset="0"/>
              </a:rPr>
              <a:t>Esprimete partecipazione e coinvolgimento</a:t>
            </a:r>
          </a:p>
          <a:p>
            <a:pPr>
              <a:buFont typeface="Wingdings" pitchFamily="2" charset="2"/>
              <a:buChar char="q"/>
            </a:pPr>
            <a:r>
              <a:rPr lang="it-IT" dirty="0">
                <a:latin typeface="Garamond" pitchFamily="18" charset="0"/>
              </a:rPr>
              <a:t> Prendete tempo: non dite quello che non sapete, dite quando fornirete maggiori informazioni (e rispettate l’impegno!)</a:t>
            </a:r>
          </a:p>
          <a:p>
            <a:pPr>
              <a:buFont typeface="Wingdings" pitchFamily="2" charset="2"/>
              <a:buChar char="q"/>
            </a:pPr>
            <a:r>
              <a:rPr lang="it-IT" dirty="0">
                <a:latin typeface="Garamond" pitchFamily="18" charset="0"/>
              </a:rPr>
              <a:t> Identificate al massimo tre concetti chiave</a:t>
            </a:r>
          </a:p>
          <a:p>
            <a:pPr>
              <a:buFont typeface="Wingdings" pitchFamily="2" charset="2"/>
              <a:buChar char="q"/>
            </a:pPr>
            <a:r>
              <a:rPr lang="it-IT" dirty="0">
                <a:latin typeface="Garamond" pitchFamily="18" charset="0"/>
              </a:rPr>
              <a:t> Ricollegatevi ai messaggi chiave ad ogni occasione</a:t>
            </a:r>
          </a:p>
          <a:p>
            <a:pPr>
              <a:buFont typeface="Wingdings" pitchFamily="2" charset="2"/>
              <a:buChar char="q"/>
            </a:pPr>
            <a:r>
              <a:rPr lang="it-IT" dirty="0">
                <a:latin typeface="Garamond" pitchFamily="18" charset="0"/>
              </a:rPr>
              <a:t> Non siate generici (cifre, date, percentuali)</a:t>
            </a:r>
          </a:p>
          <a:p>
            <a:pPr>
              <a:buFont typeface="Wingdings" pitchFamily="2" charset="2"/>
              <a:buChar char="q"/>
            </a:pPr>
            <a:r>
              <a:rPr lang="it-IT" dirty="0">
                <a:latin typeface="Garamond" pitchFamily="18" charset="0"/>
              </a:rPr>
              <a:t> Siate credibili (portate prove a conferma)</a:t>
            </a:r>
          </a:p>
          <a:p>
            <a:pPr>
              <a:buFont typeface="Wingdings" pitchFamily="2" charset="2"/>
              <a:buChar char="q"/>
            </a:pPr>
            <a:r>
              <a:rPr lang="it-IT" dirty="0">
                <a:latin typeface="Garamond" pitchFamily="18" charset="0"/>
              </a:rPr>
              <a:t> Siate chiari (non date niente per scontato)</a:t>
            </a:r>
          </a:p>
          <a:p>
            <a:pPr>
              <a:buFont typeface="Wingdings" pitchFamily="2" charset="2"/>
              <a:buChar char="q"/>
            </a:pPr>
            <a:r>
              <a:rPr lang="it-IT" dirty="0">
                <a:latin typeface="Garamond" pitchFamily="18" charset="0"/>
              </a:rPr>
              <a:t> Usate paragoni, aneddoti ed esempi concreti</a:t>
            </a:r>
          </a:p>
          <a:p>
            <a:pPr>
              <a:buFont typeface="Wingdings" pitchFamily="2" charset="2"/>
              <a:buChar char="q"/>
            </a:pPr>
            <a:r>
              <a:rPr lang="it-IT" dirty="0">
                <a:latin typeface="Garamond" pitchFamily="18" charset="0"/>
              </a:rPr>
              <a:t> Cercate terze parti autorevoli a supporto (ma non coinvolgetele senza averle informate)</a:t>
            </a:r>
          </a:p>
        </p:txBody>
      </p:sp>
    </p:spTree>
    <p:extLst>
      <p:ext uri="{BB962C8B-B14F-4D97-AF65-F5344CB8AC3E}">
        <p14:creationId xmlns:p14="http://schemas.microsoft.com/office/powerpoint/2010/main" val="234402393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defRPr/>
            </a:pPr>
            <a:r>
              <a:rPr lang="it-IT" sz="3600" dirty="0" smtClean="0">
                <a:latin typeface="Garamond" pitchFamily="18" charset="0"/>
              </a:rPr>
              <a:t>LE INIZIATIVE DA ASSUMERE</a:t>
            </a:r>
            <a:endParaRPr lang="it-IT" sz="3600" dirty="0">
              <a:latin typeface="Garamond" pitchFamily="18" charset="0"/>
            </a:endParaRPr>
          </a:p>
        </p:txBody>
      </p:sp>
      <p:sp>
        <p:nvSpPr>
          <p:cNvPr id="65539" name="Segnaposto contenuto 2"/>
          <p:cNvSpPr>
            <a:spLocks noGrp="1"/>
          </p:cNvSpPr>
          <p:nvPr>
            <p:ph idx="1"/>
          </p:nvPr>
        </p:nvSpPr>
        <p:spPr>
          <a:xfrm>
            <a:off x="914400" y="1700808"/>
            <a:ext cx="7978080" cy="4968551"/>
          </a:xfrm>
        </p:spPr>
        <p:txBody>
          <a:bodyPr/>
          <a:lstStyle/>
          <a:p>
            <a:pPr>
              <a:buFont typeface="Wingdings" pitchFamily="2" charset="2"/>
              <a:buChar char="q"/>
            </a:pPr>
            <a:endParaRPr lang="it-IT" sz="1700" dirty="0">
              <a:latin typeface="Garamond" pitchFamily="18" charset="0"/>
            </a:endParaRPr>
          </a:p>
          <a:p>
            <a:pPr>
              <a:buFont typeface="Wingdings" pitchFamily="2" charset="2"/>
              <a:buChar char="q"/>
            </a:pPr>
            <a:r>
              <a:rPr lang="it-IT" dirty="0">
                <a:latin typeface="Garamond" pitchFamily="18" charset="0"/>
              </a:rPr>
              <a:t>Assicurarsi che la strategia e il piano di azione siano condivise da tutti i vertici</a:t>
            </a:r>
          </a:p>
          <a:p>
            <a:pPr>
              <a:buFont typeface="Wingdings" pitchFamily="2" charset="2"/>
              <a:buChar char="q"/>
            </a:pPr>
            <a:r>
              <a:rPr lang="it-IT" dirty="0">
                <a:latin typeface="Garamond" pitchFamily="18" charset="0"/>
              </a:rPr>
              <a:t> Raccogliere informazioni il più velocemente possibile</a:t>
            </a:r>
          </a:p>
          <a:p>
            <a:pPr>
              <a:buFont typeface="Wingdings" pitchFamily="2" charset="2"/>
              <a:buChar char="q"/>
            </a:pPr>
            <a:r>
              <a:rPr lang="it-IT" dirty="0">
                <a:latin typeface="Garamond" pitchFamily="18" charset="0"/>
              </a:rPr>
              <a:t> Cercare alleanze</a:t>
            </a:r>
          </a:p>
          <a:p>
            <a:pPr>
              <a:buFont typeface="Wingdings" pitchFamily="2" charset="2"/>
              <a:buChar char="q"/>
            </a:pPr>
            <a:r>
              <a:rPr lang="it-IT" dirty="0">
                <a:latin typeface="Garamond" pitchFamily="18" charset="0"/>
              </a:rPr>
              <a:t> Agire in modo coordinato e coerente</a:t>
            </a:r>
          </a:p>
          <a:p>
            <a:pPr>
              <a:buFont typeface="Wingdings" pitchFamily="2" charset="2"/>
              <a:buChar char="q"/>
            </a:pPr>
            <a:r>
              <a:rPr lang="it-IT" dirty="0">
                <a:latin typeface="Garamond" pitchFamily="18" charset="0"/>
              </a:rPr>
              <a:t> Tenere informato il call center e il front line del tono e dell’atteggiamento</a:t>
            </a:r>
          </a:p>
          <a:p>
            <a:pPr>
              <a:buFont typeface="Wingdings" pitchFamily="2" charset="2"/>
              <a:buChar char="q"/>
            </a:pPr>
            <a:r>
              <a:rPr lang="it-IT" dirty="0">
                <a:latin typeface="Garamond" pitchFamily="18" charset="0"/>
              </a:rPr>
              <a:t> Monitorare le uscite sui media e rettificare le affermazioni non corrette</a:t>
            </a:r>
          </a:p>
          <a:p>
            <a:pPr>
              <a:buFont typeface="Wingdings" pitchFamily="2" charset="2"/>
              <a:buChar char="q"/>
            </a:pPr>
            <a:r>
              <a:rPr lang="it-IT" dirty="0">
                <a:latin typeface="Garamond" pitchFamily="18" charset="0"/>
              </a:rPr>
              <a:t> Utilizzare scientificamente gli spazi acquistati sui media</a:t>
            </a:r>
          </a:p>
          <a:p>
            <a:pPr>
              <a:buFont typeface="Wingdings" pitchFamily="2" charset="2"/>
              <a:buChar char="q"/>
            </a:pPr>
            <a:r>
              <a:rPr lang="it-IT" dirty="0">
                <a:latin typeface="Garamond" pitchFamily="18" charset="0"/>
              </a:rPr>
              <a:t> Valutare con attenzione i tempi</a:t>
            </a:r>
          </a:p>
          <a:p>
            <a:pPr>
              <a:buFont typeface="Wingdings" pitchFamily="2" charset="2"/>
              <a:buChar char="q"/>
            </a:pPr>
            <a:r>
              <a:rPr lang="it-IT" dirty="0">
                <a:latin typeface="Garamond" pitchFamily="18" charset="0"/>
              </a:rPr>
              <a:t> Fare rispettare le procedure stabilite</a:t>
            </a:r>
          </a:p>
        </p:txBody>
      </p:sp>
    </p:spTree>
    <p:extLst>
      <p:ext uri="{BB962C8B-B14F-4D97-AF65-F5344CB8AC3E}">
        <p14:creationId xmlns:p14="http://schemas.microsoft.com/office/powerpoint/2010/main" val="355193109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755576" y="260648"/>
            <a:ext cx="7315200" cy="1154097"/>
          </a:xfrm>
        </p:spPr>
        <p:txBody>
          <a:bodyPr>
            <a:normAutofit/>
          </a:bodyPr>
          <a:lstStyle/>
          <a:p>
            <a:pPr algn="ctr" eaLnBrk="1" hangingPunct="1">
              <a:defRPr/>
            </a:pPr>
            <a:r>
              <a:rPr lang="it-IT" sz="3600" dirty="0" smtClean="0">
                <a:latin typeface="Garamond" pitchFamily="18" charset="0"/>
              </a:rPr>
              <a:t>DI FRONTE ALLA CRISI</a:t>
            </a:r>
            <a:endParaRPr lang="it-IT" sz="3600" dirty="0">
              <a:latin typeface="Garamond" pitchFamily="18" charset="0"/>
            </a:endParaRPr>
          </a:p>
        </p:txBody>
      </p:sp>
      <p:sp>
        <p:nvSpPr>
          <p:cNvPr id="2" name="Segnaposto contenuto 1"/>
          <p:cNvSpPr>
            <a:spLocks noGrp="1"/>
          </p:cNvSpPr>
          <p:nvPr>
            <p:ph idx="1"/>
          </p:nvPr>
        </p:nvSpPr>
        <p:spPr>
          <a:xfrm>
            <a:off x="971600" y="1916832"/>
            <a:ext cx="7315200" cy="3539527"/>
          </a:xfrm>
        </p:spPr>
        <p:txBody>
          <a:bodyPr>
            <a:normAutofit lnSpcReduction="10000"/>
          </a:bodyPr>
          <a:lstStyle/>
          <a:p>
            <a:pPr marL="0" indent="0">
              <a:lnSpc>
                <a:spcPct val="90000"/>
              </a:lnSpc>
              <a:buNone/>
              <a:defRPr/>
            </a:pPr>
            <a:r>
              <a:rPr lang="it-IT" dirty="0">
                <a:latin typeface="Garamond" pitchFamily="18" charset="0"/>
              </a:rPr>
              <a:t>SBAGLIATO </a:t>
            </a:r>
            <a:r>
              <a:rPr lang="it-IT" dirty="0"/>
              <a:t> </a:t>
            </a:r>
          </a:p>
          <a:p>
            <a:pPr marL="607974" indent="-607974">
              <a:lnSpc>
                <a:spcPct val="90000"/>
              </a:lnSpc>
              <a:buFontTx/>
              <a:buAutoNum type="arabicPeriod"/>
              <a:defRPr/>
            </a:pPr>
            <a:r>
              <a:rPr lang="it-IT" dirty="0">
                <a:latin typeface="Garamond" pitchFamily="18" charset="0"/>
              </a:rPr>
              <a:t>Negare che la crisi esista e collaborare con i media</a:t>
            </a:r>
          </a:p>
          <a:p>
            <a:pPr marL="607974" indent="-607974">
              <a:lnSpc>
                <a:spcPct val="90000"/>
              </a:lnSpc>
              <a:buFontTx/>
              <a:buAutoNum type="arabicPeriod"/>
              <a:defRPr/>
            </a:pPr>
            <a:r>
              <a:rPr lang="it-IT" dirty="0">
                <a:latin typeface="Garamond" pitchFamily="18" charset="0"/>
              </a:rPr>
              <a:t>Fornire informazioni parziali</a:t>
            </a:r>
          </a:p>
          <a:p>
            <a:pPr marL="607974" indent="-607974">
              <a:lnSpc>
                <a:spcPct val="90000"/>
              </a:lnSpc>
              <a:buFontTx/>
              <a:buAutoNum type="arabicPeriod"/>
              <a:defRPr/>
            </a:pPr>
            <a:r>
              <a:rPr lang="it-IT" dirty="0">
                <a:latin typeface="Garamond" pitchFamily="18" charset="0"/>
              </a:rPr>
              <a:t>Stabilire e mantenere accurati canali di comunicazione verso l’esterno</a:t>
            </a:r>
          </a:p>
          <a:p>
            <a:pPr marL="607974" indent="-607974" algn="ctr">
              <a:lnSpc>
                <a:spcPct val="90000"/>
              </a:lnSpc>
              <a:buNone/>
              <a:defRPr/>
            </a:pPr>
            <a:endParaRPr lang="it-IT" i="1" dirty="0">
              <a:latin typeface="Garamond" pitchFamily="18" charset="0"/>
            </a:endParaRPr>
          </a:p>
          <a:p>
            <a:pPr marL="607974" indent="-607974" algn="ctr">
              <a:lnSpc>
                <a:spcPct val="90000"/>
              </a:lnSpc>
              <a:buNone/>
              <a:defRPr/>
            </a:pPr>
            <a:r>
              <a:rPr lang="it-IT" sz="2400" i="1" dirty="0">
                <a:latin typeface="Garamond" pitchFamily="18" charset="0"/>
              </a:rPr>
              <a:t>Prime cose da fare…</a:t>
            </a:r>
          </a:p>
          <a:p>
            <a:pPr marL="607974" indent="-607974" algn="ctr">
              <a:lnSpc>
                <a:spcPct val="90000"/>
              </a:lnSpc>
              <a:buNone/>
              <a:defRPr/>
            </a:pPr>
            <a:endParaRPr lang="it-IT" i="1" dirty="0">
              <a:latin typeface="Garamond" pitchFamily="18" charset="0"/>
            </a:endParaRPr>
          </a:p>
          <a:p>
            <a:pPr>
              <a:lnSpc>
                <a:spcPct val="90000"/>
              </a:lnSpc>
              <a:buFont typeface="Wingdings" pitchFamily="2" charset="2"/>
              <a:buChar char="q"/>
              <a:defRPr/>
            </a:pPr>
            <a:r>
              <a:rPr lang="it-IT" dirty="0">
                <a:latin typeface="Garamond" pitchFamily="18" charset="0"/>
              </a:rPr>
              <a:t>Raccolta ed elaborazione di tutte le informazioni e dei dati disponibili</a:t>
            </a:r>
          </a:p>
          <a:p>
            <a:pPr>
              <a:lnSpc>
                <a:spcPct val="90000"/>
              </a:lnSpc>
              <a:buFont typeface="Wingdings" pitchFamily="2" charset="2"/>
              <a:buChar char="q"/>
              <a:defRPr/>
            </a:pPr>
            <a:r>
              <a:rPr lang="it-IT" dirty="0">
                <a:latin typeface="Garamond" pitchFamily="18" charset="0"/>
              </a:rPr>
              <a:t>Diffusione delle informazioni corrette all’interno ed all’esterno dell’azienda</a:t>
            </a:r>
          </a:p>
          <a:p>
            <a:endParaRPr lang="it-IT" dirty="0"/>
          </a:p>
        </p:txBody>
      </p:sp>
    </p:spTree>
    <p:extLst>
      <p:ext uri="{BB962C8B-B14F-4D97-AF65-F5344CB8AC3E}">
        <p14:creationId xmlns:p14="http://schemas.microsoft.com/office/powerpoint/2010/main" val="361908698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755576" y="188640"/>
            <a:ext cx="7632848" cy="1154097"/>
          </a:xfrm>
        </p:spPr>
        <p:txBody>
          <a:bodyPr>
            <a:normAutofit/>
          </a:bodyPr>
          <a:lstStyle/>
          <a:p>
            <a:pPr algn="ctr" eaLnBrk="1" hangingPunct="1">
              <a:defRPr/>
            </a:pPr>
            <a:r>
              <a:rPr lang="it-IT" sz="2800" dirty="0" smtClean="0">
                <a:latin typeface="Garamond" pitchFamily="18" charset="0"/>
              </a:rPr>
              <a:t>RISPONDERE ALLO SVILUPPO DELLA CRISI</a:t>
            </a:r>
            <a:endParaRPr lang="it-IT" sz="2800" dirty="0">
              <a:latin typeface="Garamond" pitchFamily="18" charset="0"/>
            </a:endParaRPr>
          </a:p>
        </p:txBody>
      </p:sp>
      <p:sp>
        <p:nvSpPr>
          <p:cNvPr id="13315" name="Rectangle 3"/>
          <p:cNvSpPr>
            <a:spLocks noGrp="1" noChangeArrowheads="1"/>
          </p:cNvSpPr>
          <p:nvPr>
            <p:ph idx="1"/>
          </p:nvPr>
        </p:nvSpPr>
        <p:spPr>
          <a:xfrm>
            <a:off x="914400" y="1772817"/>
            <a:ext cx="7762056" cy="4536544"/>
          </a:xfrm>
        </p:spPr>
        <p:txBody>
          <a:bodyPr>
            <a:normAutofit/>
          </a:bodyPr>
          <a:lstStyle/>
          <a:p>
            <a:pPr marL="607974" indent="-607974">
              <a:lnSpc>
                <a:spcPct val="90000"/>
              </a:lnSpc>
              <a:buFontTx/>
              <a:buAutoNum type="arabicPeriod"/>
            </a:pPr>
            <a:r>
              <a:rPr lang="it-IT" sz="2800" b="1" dirty="0" smtClean="0">
                <a:latin typeface="Garamond" pitchFamily="18" charset="0"/>
              </a:rPr>
              <a:t>Allarme</a:t>
            </a:r>
            <a:endParaRPr lang="it-IT" sz="2800" b="1" dirty="0">
              <a:latin typeface="Garamond" pitchFamily="18" charset="0"/>
            </a:endParaRPr>
          </a:p>
          <a:p>
            <a:pPr marL="989686" lvl="1" indent="-531978">
              <a:lnSpc>
                <a:spcPct val="90000"/>
              </a:lnSpc>
              <a:buFontTx/>
              <a:buChar char="•"/>
            </a:pPr>
            <a:r>
              <a:rPr lang="it-IT" sz="2400" dirty="0">
                <a:latin typeface="Garamond" pitchFamily="18" charset="0"/>
              </a:rPr>
              <a:t>Decifrare i segnali deboli</a:t>
            </a:r>
          </a:p>
          <a:p>
            <a:pPr marL="607974" indent="-607974">
              <a:lnSpc>
                <a:spcPct val="90000"/>
              </a:lnSpc>
              <a:buFontTx/>
              <a:buAutoNum type="arabicPeriod"/>
            </a:pPr>
            <a:r>
              <a:rPr lang="it-IT" sz="2800" b="1" dirty="0">
                <a:latin typeface="Garamond" pitchFamily="18" charset="0"/>
              </a:rPr>
              <a:t>Paura</a:t>
            </a:r>
          </a:p>
          <a:p>
            <a:pPr marL="989686" lvl="1" indent="-531978">
              <a:lnSpc>
                <a:spcPct val="90000"/>
              </a:lnSpc>
              <a:buFontTx/>
              <a:buChar char="•"/>
            </a:pPr>
            <a:r>
              <a:rPr lang="it-IT" sz="2400" dirty="0">
                <a:latin typeface="Garamond" pitchFamily="18" charset="0"/>
              </a:rPr>
              <a:t>Riconoscere il problema e assumere responsabilità</a:t>
            </a:r>
          </a:p>
          <a:p>
            <a:pPr marL="607974" indent="-607974">
              <a:lnSpc>
                <a:spcPct val="90000"/>
              </a:lnSpc>
              <a:buFontTx/>
              <a:buAutoNum type="arabicPeriod"/>
            </a:pPr>
            <a:r>
              <a:rPr lang="it-IT" sz="2800" b="1" dirty="0">
                <a:latin typeface="Garamond" pitchFamily="18" charset="0"/>
              </a:rPr>
              <a:t>Impatto</a:t>
            </a:r>
          </a:p>
          <a:p>
            <a:pPr marL="989686" lvl="1" indent="-531978">
              <a:lnSpc>
                <a:spcPct val="90000"/>
              </a:lnSpc>
              <a:buFontTx/>
              <a:buChar char="•"/>
            </a:pPr>
            <a:r>
              <a:rPr lang="it-IT" sz="2400" dirty="0">
                <a:latin typeface="Garamond" pitchFamily="18" charset="0"/>
              </a:rPr>
              <a:t>Attivare il sistema di risposte (fase difensiva)</a:t>
            </a:r>
          </a:p>
          <a:p>
            <a:pPr marL="607974" indent="-607974">
              <a:lnSpc>
                <a:spcPct val="90000"/>
              </a:lnSpc>
              <a:buFontTx/>
              <a:buAutoNum type="arabicPeriod"/>
            </a:pPr>
            <a:r>
              <a:rPr lang="it-IT" sz="2800" b="1" dirty="0">
                <a:latin typeface="Garamond" pitchFamily="18" charset="0"/>
              </a:rPr>
              <a:t>Bilancio</a:t>
            </a:r>
          </a:p>
          <a:p>
            <a:pPr marL="989686" lvl="1" indent="-531978">
              <a:lnSpc>
                <a:spcPct val="90000"/>
              </a:lnSpc>
              <a:buFontTx/>
              <a:buChar char="•"/>
            </a:pPr>
            <a:r>
              <a:rPr lang="it-IT" sz="2400" dirty="0">
                <a:latin typeface="Garamond" pitchFamily="18" charset="0"/>
              </a:rPr>
              <a:t>Mettere ordine al flusso di informazioni (</a:t>
            </a:r>
            <a:r>
              <a:rPr lang="it-IT" sz="1700" dirty="0">
                <a:latin typeface="Garamond" pitchFamily="18" charset="0"/>
              </a:rPr>
              <a:t>fase riflessiva</a:t>
            </a:r>
            <a:r>
              <a:rPr lang="it-IT" sz="2400" dirty="0">
                <a:latin typeface="Garamond" pitchFamily="18" charset="0"/>
              </a:rPr>
              <a:t>)</a:t>
            </a:r>
          </a:p>
          <a:p>
            <a:pPr marL="989686" lvl="1" indent="-531978">
              <a:lnSpc>
                <a:spcPct val="90000"/>
              </a:lnSpc>
              <a:buFontTx/>
              <a:buChar char="•"/>
            </a:pPr>
            <a:r>
              <a:rPr lang="it-IT" sz="2400" dirty="0">
                <a:latin typeface="Garamond" pitchFamily="18" charset="0"/>
              </a:rPr>
              <a:t>Gestione della crisi (fase interrogativa)</a:t>
            </a:r>
          </a:p>
        </p:txBody>
      </p:sp>
    </p:spTree>
    <p:extLst>
      <p:ext uri="{BB962C8B-B14F-4D97-AF65-F5344CB8AC3E}">
        <p14:creationId xmlns:p14="http://schemas.microsoft.com/office/powerpoint/2010/main" val="374980158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p:txBody>
          <a:bodyPr>
            <a:normAutofit fontScale="92500" lnSpcReduction="10000"/>
          </a:bodyPr>
          <a:lstStyle/>
          <a:p>
            <a:pPr marL="607974" indent="-607974">
              <a:lnSpc>
                <a:spcPct val="90000"/>
              </a:lnSpc>
              <a:buFontTx/>
              <a:buAutoNum type="arabicPeriod" startAt="5"/>
            </a:pPr>
            <a:r>
              <a:rPr lang="it-IT" sz="2800" b="1" dirty="0">
                <a:latin typeface="Garamond" pitchFamily="18" charset="0"/>
              </a:rPr>
              <a:t>Salvataggio</a:t>
            </a:r>
          </a:p>
          <a:p>
            <a:pPr marL="989686" lvl="1" indent="-531978">
              <a:lnSpc>
                <a:spcPct val="90000"/>
              </a:lnSpc>
              <a:buFontTx/>
              <a:buChar char="•"/>
            </a:pPr>
            <a:r>
              <a:rPr lang="it-IT" sz="2400" dirty="0">
                <a:latin typeface="Garamond" pitchFamily="18" charset="0"/>
              </a:rPr>
              <a:t>Reazione: piani di sicurezza e sistemi di pronto intervento</a:t>
            </a:r>
          </a:p>
          <a:p>
            <a:pPr marL="607974" indent="-607974">
              <a:lnSpc>
                <a:spcPct val="90000"/>
              </a:lnSpc>
              <a:buFontTx/>
              <a:buAutoNum type="arabicPeriod" startAt="5"/>
            </a:pPr>
            <a:r>
              <a:rPr lang="it-IT" sz="2800" b="1" dirty="0">
                <a:latin typeface="Garamond" pitchFamily="18" charset="0"/>
              </a:rPr>
              <a:t> Rimedio</a:t>
            </a:r>
          </a:p>
          <a:p>
            <a:pPr marL="989686" lvl="1" indent="-531978">
              <a:lnSpc>
                <a:spcPct val="90000"/>
              </a:lnSpc>
              <a:buFontTx/>
              <a:buChar char="•"/>
            </a:pPr>
            <a:r>
              <a:rPr lang="it-IT" sz="2400" dirty="0">
                <a:latin typeface="Garamond" pitchFamily="18" charset="0"/>
              </a:rPr>
              <a:t>Gestire un sistema divenuto fragile</a:t>
            </a:r>
          </a:p>
          <a:p>
            <a:pPr marL="989686" lvl="1" indent="-531978">
              <a:lnSpc>
                <a:spcPct val="90000"/>
              </a:lnSpc>
              <a:buFontTx/>
              <a:buChar char="•"/>
            </a:pPr>
            <a:r>
              <a:rPr lang="it-IT" sz="2400" dirty="0">
                <a:latin typeface="Garamond" pitchFamily="18" charset="0"/>
              </a:rPr>
              <a:t>Costruire un quadro che permetta a ciascuno di agire nel modo più efficace</a:t>
            </a:r>
          </a:p>
          <a:p>
            <a:pPr marL="607974" indent="-607974">
              <a:lnSpc>
                <a:spcPct val="90000"/>
              </a:lnSpc>
              <a:buFontTx/>
              <a:buAutoNum type="arabicPeriod" startAt="5"/>
            </a:pPr>
            <a:r>
              <a:rPr lang="it-IT" sz="2800" b="1" dirty="0">
                <a:latin typeface="Garamond" pitchFamily="18" charset="0"/>
              </a:rPr>
              <a:t>Ripristino</a:t>
            </a:r>
            <a:r>
              <a:rPr lang="it-IT" sz="2800" dirty="0">
                <a:latin typeface="Garamond" pitchFamily="18" charset="0"/>
              </a:rPr>
              <a:t> (termine dell’attenzione dei media)</a:t>
            </a:r>
          </a:p>
          <a:p>
            <a:pPr marL="989686" lvl="1" indent="-531978">
              <a:lnSpc>
                <a:spcPct val="90000"/>
              </a:lnSpc>
              <a:buFontTx/>
              <a:buChar char="•"/>
            </a:pPr>
            <a:r>
              <a:rPr lang="it-IT" sz="2400" dirty="0">
                <a:latin typeface="Garamond" pitchFamily="18" charset="0"/>
              </a:rPr>
              <a:t>Revisione dello stile di gestione organizzativa</a:t>
            </a:r>
          </a:p>
          <a:p>
            <a:pPr marL="989686" lvl="1" indent="-531978">
              <a:lnSpc>
                <a:spcPct val="90000"/>
              </a:lnSpc>
              <a:buFontTx/>
              <a:buChar char="•"/>
            </a:pPr>
            <a:r>
              <a:rPr lang="it-IT" sz="2400" dirty="0">
                <a:latin typeface="Garamond" pitchFamily="18" charset="0"/>
              </a:rPr>
              <a:t>Revisione delle future strategie dell’impresa</a:t>
            </a:r>
          </a:p>
        </p:txBody>
      </p:sp>
    </p:spTree>
    <p:extLst>
      <p:ext uri="{BB962C8B-B14F-4D97-AF65-F5344CB8AC3E}">
        <p14:creationId xmlns:p14="http://schemas.microsoft.com/office/powerpoint/2010/main" val="33767169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188640"/>
            <a:ext cx="7315200" cy="1154097"/>
          </a:xfrm>
        </p:spPr>
        <p:txBody>
          <a:bodyPr>
            <a:normAutofit/>
          </a:bodyPr>
          <a:lstStyle/>
          <a:p>
            <a:pPr algn="ctr">
              <a:defRPr/>
            </a:pPr>
            <a:r>
              <a:rPr lang="it-IT" sz="2400" dirty="0" smtClean="0">
                <a:effectLst>
                  <a:outerShdw blurRad="38100" dist="38100" dir="2700000" algn="tl">
                    <a:srgbClr val="000000">
                      <a:alpha val="43137"/>
                    </a:srgbClr>
                  </a:outerShdw>
                </a:effectLst>
                <a:latin typeface="Garamond" pitchFamily="18" charset="0"/>
              </a:rPr>
              <a:t>LE ARTICOLAZIONI DELLA COMUNICAZIONE</a:t>
            </a:r>
            <a:endParaRPr lang="it-IT" sz="2400" dirty="0">
              <a:effectLst>
                <a:outerShdw blurRad="38100" dist="38100" dir="2700000" algn="tl">
                  <a:srgbClr val="000000">
                    <a:alpha val="43137"/>
                  </a:srgbClr>
                </a:outerShdw>
              </a:effectLst>
              <a:latin typeface="Garamond" pitchFamily="18" charset="0"/>
            </a:endParaRPr>
          </a:p>
        </p:txBody>
      </p:sp>
      <p:sp>
        <p:nvSpPr>
          <p:cNvPr id="67587" name="Segnaposto contenuto 2"/>
          <p:cNvSpPr>
            <a:spLocks noGrp="1"/>
          </p:cNvSpPr>
          <p:nvPr>
            <p:ph idx="1"/>
          </p:nvPr>
        </p:nvSpPr>
        <p:spPr>
          <a:xfrm>
            <a:off x="914400" y="1484785"/>
            <a:ext cx="7315200" cy="4824576"/>
          </a:xfrm>
        </p:spPr>
        <p:txBody>
          <a:bodyPr>
            <a:normAutofit lnSpcReduction="10000"/>
          </a:bodyPr>
          <a:lstStyle/>
          <a:p>
            <a:pPr marL="0" indent="0">
              <a:buNone/>
            </a:pPr>
            <a:r>
              <a:rPr lang="it-IT" sz="1700" dirty="0">
                <a:latin typeface="Garamond" pitchFamily="18" charset="0"/>
              </a:rPr>
              <a:t>Una crisi aziendale richiede il coinvolgimento di tutte le articolazioni della comunicazione d’impresa:</a:t>
            </a:r>
          </a:p>
          <a:p>
            <a:pPr marL="0" indent="0">
              <a:buNone/>
            </a:pPr>
            <a:r>
              <a:rPr lang="it-IT" sz="1700" dirty="0">
                <a:latin typeface="Garamond" pitchFamily="18" charset="0"/>
              </a:rPr>
              <a:t>Sicuramente stressa le capacità di risposta:</a:t>
            </a:r>
          </a:p>
          <a:p>
            <a:pPr marL="0" indent="0">
              <a:buNone/>
            </a:pPr>
            <a:r>
              <a:rPr lang="it-IT" sz="1700" dirty="0">
                <a:latin typeface="Garamond" pitchFamily="18" charset="0"/>
              </a:rPr>
              <a:t>• della comunicazione organizzativa</a:t>
            </a:r>
          </a:p>
          <a:p>
            <a:pPr marL="0" indent="0">
              <a:buNone/>
            </a:pPr>
            <a:r>
              <a:rPr lang="it-IT" sz="1700" dirty="0">
                <a:latin typeface="Garamond" pitchFamily="18" charset="0"/>
              </a:rPr>
              <a:t>• delle relazioni pubbliche</a:t>
            </a:r>
          </a:p>
          <a:p>
            <a:pPr marL="0" indent="0">
              <a:buNone/>
            </a:pPr>
            <a:r>
              <a:rPr lang="it-IT" sz="1700" dirty="0">
                <a:latin typeface="Garamond" pitchFamily="18" charset="0"/>
              </a:rPr>
              <a:t>• dell’Ufficio stampa</a:t>
            </a:r>
          </a:p>
          <a:p>
            <a:pPr marL="0" indent="0">
              <a:buNone/>
            </a:pPr>
            <a:r>
              <a:rPr lang="it-IT" sz="1700" dirty="0">
                <a:latin typeface="Garamond" pitchFamily="18" charset="0"/>
              </a:rPr>
              <a:t>• del marketing</a:t>
            </a:r>
          </a:p>
          <a:p>
            <a:pPr marL="0" indent="0">
              <a:buNone/>
            </a:pPr>
            <a:r>
              <a:rPr lang="it-IT" sz="1700" dirty="0">
                <a:latin typeface="Garamond" pitchFamily="18" charset="0"/>
              </a:rPr>
              <a:t>• della pubblicità</a:t>
            </a:r>
          </a:p>
          <a:p>
            <a:pPr>
              <a:buFont typeface="Wingdings" pitchFamily="2" charset="2"/>
              <a:buChar char="q"/>
            </a:pPr>
            <a:endParaRPr lang="it-IT" sz="1700" dirty="0">
              <a:latin typeface="Garamond" pitchFamily="18" charset="0"/>
            </a:endParaRPr>
          </a:p>
          <a:p>
            <a:pPr marL="0" indent="0">
              <a:buNone/>
            </a:pPr>
            <a:r>
              <a:rPr lang="it-IT" sz="1700" dirty="0">
                <a:latin typeface="Garamond" pitchFamily="18" charset="0"/>
              </a:rPr>
              <a:t>P</a:t>
            </a:r>
            <a:r>
              <a:rPr lang="it-IT" sz="1700" dirty="0" smtClean="0">
                <a:latin typeface="Garamond" pitchFamily="18" charset="0"/>
              </a:rPr>
              <a:t>uò </a:t>
            </a:r>
            <a:r>
              <a:rPr lang="it-IT" sz="1700" dirty="0">
                <a:latin typeface="Garamond" pitchFamily="18" charset="0"/>
              </a:rPr>
              <a:t>inoltre coinvolgere o avere ripercussioni su:</a:t>
            </a:r>
          </a:p>
          <a:p>
            <a:pPr marL="0" indent="0">
              <a:buNone/>
            </a:pPr>
            <a:r>
              <a:rPr lang="it-IT" sz="1700" dirty="0">
                <a:latin typeface="Garamond" pitchFamily="18" charset="0"/>
              </a:rPr>
              <a:t>• Sponsorizzazioni e promozioni</a:t>
            </a:r>
          </a:p>
          <a:p>
            <a:pPr marL="0" indent="0">
              <a:buNone/>
            </a:pPr>
            <a:r>
              <a:rPr lang="it-IT" sz="1700" dirty="0">
                <a:latin typeface="Garamond" pitchFamily="18" charset="0"/>
              </a:rPr>
              <a:t>• </a:t>
            </a:r>
            <a:r>
              <a:rPr lang="it-IT" sz="1700" dirty="0" smtClean="0">
                <a:latin typeface="Garamond" pitchFamily="18" charset="0"/>
              </a:rPr>
              <a:t>Portali </a:t>
            </a:r>
            <a:r>
              <a:rPr lang="it-IT" sz="1700" dirty="0">
                <a:latin typeface="Garamond" pitchFamily="18" charset="0"/>
              </a:rPr>
              <a:t>Intranet</a:t>
            </a:r>
          </a:p>
          <a:p>
            <a:pPr marL="0" indent="0">
              <a:buNone/>
            </a:pPr>
            <a:r>
              <a:rPr lang="it-IT" sz="1700" dirty="0">
                <a:latin typeface="Garamond" pitchFamily="18" charset="0"/>
              </a:rPr>
              <a:t>• </a:t>
            </a:r>
            <a:r>
              <a:rPr lang="it-IT" sz="1700" dirty="0" smtClean="0">
                <a:latin typeface="Garamond" pitchFamily="18" charset="0"/>
              </a:rPr>
              <a:t>Brand </a:t>
            </a:r>
            <a:r>
              <a:rPr lang="it-IT" sz="1700" dirty="0" err="1">
                <a:latin typeface="Garamond" pitchFamily="18" charset="0"/>
              </a:rPr>
              <a:t>name</a:t>
            </a:r>
            <a:endParaRPr lang="it-IT" sz="1700" dirty="0">
              <a:latin typeface="Garamond" pitchFamily="18" charset="0"/>
            </a:endParaRPr>
          </a:p>
          <a:p>
            <a:pPr marL="0" indent="0">
              <a:buNone/>
            </a:pPr>
            <a:r>
              <a:rPr lang="it-IT" sz="1700" dirty="0">
                <a:latin typeface="Garamond" pitchFamily="18" charset="0"/>
              </a:rPr>
              <a:t>• </a:t>
            </a:r>
            <a:r>
              <a:rPr lang="it-IT" sz="1700" dirty="0" smtClean="0">
                <a:latin typeface="Garamond" pitchFamily="18" charset="0"/>
              </a:rPr>
              <a:t>Prodotto </a:t>
            </a:r>
            <a:r>
              <a:rPr lang="it-IT" sz="1700" dirty="0">
                <a:latin typeface="Garamond" pitchFamily="18" charset="0"/>
              </a:rPr>
              <a:t>e il packaging</a:t>
            </a:r>
          </a:p>
          <a:p>
            <a:pPr marL="0" indent="0">
              <a:buNone/>
            </a:pPr>
            <a:r>
              <a:rPr lang="it-IT" sz="1700" dirty="0">
                <a:latin typeface="Garamond" pitchFamily="18" charset="0"/>
              </a:rPr>
              <a:t>• Investor Relations</a:t>
            </a:r>
          </a:p>
          <a:p>
            <a:pPr marL="0" indent="0">
              <a:buNone/>
            </a:pPr>
            <a:r>
              <a:rPr lang="it-IT" sz="1700" dirty="0">
                <a:latin typeface="Garamond" pitchFamily="18" charset="0"/>
              </a:rPr>
              <a:t>• </a:t>
            </a:r>
            <a:r>
              <a:rPr lang="it-IT" sz="1700" dirty="0" err="1">
                <a:latin typeface="Garamond" pitchFamily="18" charset="0"/>
              </a:rPr>
              <a:t>C</a:t>
            </a:r>
            <a:r>
              <a:rPr lang="it-IT" sz="1700" dirty="0" err="1" smtClean="0">
                <a:latin typeface="Garamond" pitchFamily="18" charset="0"/>
              </a:rPr>
              <a:t>omarketing</a:t>
            </a:r>
            <a:endParaRPr lang="it-IT" sz="1700" dirty="0">
              <a:latin typeface="Garamond" pitchFamily="18" charset="0"/>
            </a:endParaRPr>
          </a:p>
        </p:txBody>
      </p:sp>
    </p:spTree>
    <p:extLst>
      <p:ext uri="{BB962C8B-B14F-4D97-AF65-F5344CB8AC3E}">
        <p14:creationId xmlns:p14="http://schemas.microsoft.com/office/powerpoint/2010/main" val="118664358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defRPr/>
            </a:pPr>
            <a:r>
              <a:rPr lang="it-IT" sz="3200" dirty="0" smtClean="0">
                <a:latin typeface="Garamond" pitchFamily="18" charset="0"/>
              </a:rPr>
              <a:t>GLI STRUMENTI PER LA GESTIONE</a:t>
            </a:r>
            <a:endParaRPr lang="it-IT" sz="3200" dirty="0">
              <a:latin typeface="Garamond" pitchFamily="18" charset="0"/>
            </a:endParaRPr>
          </a:p>
        </p:txBody>
      </p:sp>
      <p:sp>
        <p:nvSpPr>
          <p:cNvPr id="68611" name="Segnaposto contenuto 2"/>
          <p:cNvSpPr>
            <a:spLocks noGrp="1"/>
          </p:cNvSpPr>
          <p:nvPr>
            <p:ph idx="1"/>
          </p:nvPr>
        </p:nvSpPr>
        <p:spPr>
          <a:xfrm>
            <a:off x="914400" y="1412777"/>
            <a:ext cx="7315200" cy="4896584"/>
          </a:xfrm>
        </p:spPr>
        <p:txBody>
          <a:bodyPr/>
          <a:lstStyle/>
          <a:p>
            <a:pPr>
              <a:buFont typeface="Wingdings" pitchFamily="2" charset="2"/>
              <a:buChar char="q"/>
            </a:pPr>
            <a:endParaRPr lang="it-IT" sz="1700" dirty="0"/>
          </a:p>
          <a:p>
            <a:pPr marL="0" indent="0">
              <a:buNone/>
            </a:pPr>
            <a:r>
              <a:rPr lang="it-IT" dirty="0">
                <a:latin typeface="Garamond" pitchFamily="18" charset="0"/>
              </a:rPr>
              <a:t>Offrire informazioni aggiornate e attendibili attraverso i canali istituzionali: ma anche attraverso… canali non </a:t>
            </a:r>
            <a:r>
              <a:rPr lang="it-IT" dirty="0" smtClean="0">
                <a:latin typeface="Garamond" pitchFamily="18" charset="0"/>
              </a:rPr>
              <a:t>convenzionali</a:t>
            </a:r>
          </a:p>
          <a:p>
            <a:pPr marL="0" indent="0">
              <a:buNone/>
            </a:pPr>
            <a:endParaRPr lang="it-IT" dirty="0">
              <a:latin typeface="Garamond" pitchFamily="18" charset="0"/>
            </a:endParaRPr>
          </a:p>
          <a:p>
            <a:pPr marL="0" indent="0">
              <a:buNone/>
            </a:pPr>
            <a:r>
              <a:rPr lang="it-IT" dirty="0">
                <a:latin typeface="Garamond" pitchFamily="18" charset="0"/>
              </a:rPr>
              <a:t>• Dichiarazioni ufficiali e Comunicati stampa</a:t>
            </a:r>
          </a:p>
          <a:p>
            <a:pPr marL="0" indent="0">
              <a:buNone/>
            </a:pPr>
            <a:r>
              <a:rPr lang="it-IT" dirty="0">
                <a:latin typeface="Garamond" pitchFamily="18" charset="0"/>
              </a:rPr>
              <a:t>• Conferenze stampa</a:t>
            </a:r>
          </a:p>
          <a:p>
            <a:pPr marL="0" indent="0">
              <a:buNone/>
            </a:pPr>
            <a:r>
              <a:rPr lang="it-IT" dirty="0">
                <a:latin typeface="Garamond" pitchFamily="18" charset="0"/>
              </a:rPr>
              <a:t>• Portali Internet e </a:t>
            </a:r>
            <a:r>
              <a:rPr lang="it-IT" dirty="0" smtClean="0">
                <a:latin typeface="Garamond" pitchFamily="18" charset="0"/>
              </a:rPr>
              <a:t>Intranet</a:t>
            </a:r>
          </a:p>
          <a:p>
            <a:pPr marL="0" indent="0">
              <a:buNone/>
            </a:pPr>
            <a:r>
              <a:rPr lang="it-IT" dirty="0" smtClean="0">
                <a:latin typeface="Garamond" pitchFamily="18" charset="0"/>
              </a:rPr>
              <a:t>• </a:t>
            </a:r>
            <a:r>
              <a:rPr lang="it-IT" dirty="0">
                <a:latin typeface="Garamond" pitchFamily="18" charset="0"/>
              </a:rPr>
              <a:t>m</a:t>
            </a:r>
            <a:r>
              <a:rPr lang="it-IT" dirty="0" smtClean="0">
                <a:latin typeface="Garamond" pitchFamily="18" charset="0"/>
              </a:rPr>
              <a:t>onitoraggio </a:t>
            </a:r>
            <a:r>
              <a:rPr lang="it-IT" dirty="0">
                <a:latin typeface="Garamond" pitchFamily="18" charset="0"/>
              </a:rPr>
              <a:t>della rete (blog, siti internet, forum)</a:t>
            </a:r>
          </a:p>
          <a:p>
            <a:pPr marL="0" indent="0">
              <a:buNone/>
            </a:pPr>
            <a:r>
              <a:rPr lang="it-IT" dirty="0">
                <a:latin typeface="Garamond" pitchFamily="18" charset="0"/>
              </a:rPr>
              <a:t>• </a:t>
            </a:r>
            <a:r>
              <a:rPr lang="it-IT" dirty="0" smtClean="0">
                <a:latin typeface="Garamond" pitchFamily="18" charset="0"/>
              </a:rPr>
              <a:t>relazione </a:t>
            </a:r>
            <a:r>
              <a:rPr lang="it-IT" dirty="0">
                <a:latin typeface="Garamond" pitchFamily="18" charset="0"/>
              </a:rPr>
              <a:t>con comunità dei consumatori</a:t>
            </a:r>
          </a:p>
          <a:p>
            <a:pPr marL="0" indent="0">
              <a:buNone/>
            </a:pPr>
            <a:r>
              <a:rPr lang="it-IT" dirty="0">
                <a:latin typeface="Garamond" pitchFamily="18" charset="0"/>
              </a:rPr>
              <a:t>• </a:t>
            </a:r>
            <a:r>
              <a:rPr lang="it-IT" dirty="0" smtClean="0">
                <a:latin typeface="Garamond" pitchFamily="18" charset="0"/>
              </a:rPr>
              <a:t>comunicazione </a:t>
            </a:r>
            <a:r>
              <a:rPr lang="it-IT" dirty="0">
                <a:latin typeface="Garamond" pitchFamily="18" charset="0"/>
              </a:rPr>
              <a:t>mirata agli </a:t>
            </a:r>
            <a:r>
              <a:rPr lang="it-IT" dirty="0" err="1">
                <a:latin typeface="Garamond" pitchFamily="18" charset="0"/>
              </a:rPr>
              <a:t>influencer</a:t>
            </a:r>
            <a:r>
              <a:rPr lang="it-IT" dirty="0">
                <a:latin typeface="Garamond" pitchFamily="18" charset="0"/>
              </a:rPr>
              <a:t> (coloro che influenzano le opinioni del proprio gruppo di riferimento)</a:t>
            </a:r>
          </a:p>
        </p:txBody>
      </p:sp>
    </p:spTree>
    <p:extLst>
      <p:ext uri="{BB962C8B-B14F-4D97-AF65-F5344CB8AC3E}">
        <p14:creationId xmlns:p14="http://schemas.microsoft.com/office/powerpoint/2010/main" val="183481013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971600" y="260648"/>
            <a:ext cx="7315200" cy="1154097"/>
          </a:xfrm>
        </p:spPr>
        <p:txBody>
          <a:bodyPr>
            <a:normAutofit/>
          </a:bodyPr>
          <a:lstStyle/>
          <a:p>
            <a:pPr algn="ctr"/>
            <a:r>
              <a:rPr lang="it-IT" sz="3600" dirty="0" smtClean="0">
                <a:latin typeface="Garamond" pitchFamily="18" charset="0"/>
              </a:rPr>
              <a:t>LA CRISI SUI MEDIA</a:t>
            </a:r>
            <a:endParaRPr lang="it-IT" sz="3600" dirty="0">
              <a:latin typeface="Garamond" pitchFamily="18" charset="0"/>
            </a:endParaRPr>
          </a:p>
        </p:txBody>
      </p:sp>
      <p:sp>
        <p:nvSpPr>
          <p:cNvPr id="3" name="Segnaposto contenuto 2"/>
          <p:cNvSpPr>
            <a:spLocks noGrp="1"/>
          </p:cNvSpPr>
          <p:nvPr>
            <p:ph idx="1"/>
          </p:nvPr>
        </p:nvSpPr>
        <p:spPr>
          <a:xfrm>
            <a:off x="914400" y="1844825"/>
            <a:ext cx="7906072" cy="4464536"/>
          </a:xfrm>
        </p:spPr>
        <p:txBody>
          <a:bodyPr>
            <a:normAutofit/>
          </a:bodyPr>
          <a:lstStyle/>
          <a:p>
            <a:r>
              <a:rPr lang="it-IT" dirty="0" smtClean="0">
                <a:latin typeface="Garamond" pitchFamily="18" charset="0"/>
              </a:rPr>
              <a:t>Non dare informazioni tecniche e specialistiche</a:t>
            </a:r>
          </a:p>
          <a:p>
            <a:r>
              <a:rPr lang="it-IT" dirty="0" smtClean="0">
                <a:latin typeface="Garamond" pitchFamily="18" charset="0"/>
              </a:rPr>
              <a:t>Attenzione all’emotività dell’evento</a:t>
            </a:r>
          </a:p>
          <a:p>
            <a:r>
              <a:rPr lang="it-IT" dirty="0" smtClean="0">
                <a:latin typeface="Garamond" pitchFamily="18" charset="0"/>
              </a:rPr>
              <a:t>Le vittime hanno una voce</a:t>
            </a:r>
          </a:p>
          <a:p>
            <a:r>
              <a:rPr lang="it-IT" dirty="0" smtClean="0">
                <a:latin typeface="Garamond" pitchFamily="18" charset="0"/>
              </a:rPr>
              <a:t>Il momento dei sospetti</a:t>
            </a:r>
          </a:p>
          <a:p>
            <a:r>
              <a:rPr lang="it-IT" dirty="0" smtClean="0">
                <a:latin typeface="Garamond" pitchFamily="18" charset="0"/>
              </a:rPr>
              <a:t>Le colpe</a:t>
            </a:r>
          </a:p>
          <a:p>
            <a:r>
              <a:rPr lang="it-IT" dirty="0" smtClean="0">
                <a:latin typeface="Garamond" pitchFamily="18" charset="0"/>
              </a:rPr>
              <a:t>La razionalizzazione emotiva</a:t>
            </a:r>
          </a:p>
          <a:p>
            <a:r>
              <a:rPr lang="it-IT" dirty="0" smtClean="0">
                <a:latin typeface="Garamond" pitchFamily="18" charset="0"/>
              </a:rPr>
              <a:t>Era già accaduto prima</a:t>
            </a:r>
          </a:p>
          <a:p>
            <a:endParaRPr lang="it-IT" dirty="0"/>
          </a:p>
        </p:txBody>
      </p:sp>
    </p:spTree>
    <p:extLst>
      <p:ext uri="{BB962C8B-B14F-4D97-AF65-F5344CB8AC3E}">
        <p14:creationId xmlns:p14="http://schemas.microsoft.com/office/powerpoint/2010/main" val="216058399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defRPr/>
            </a:pPr>
            <a:r>
              <a:rPr lang="it-IT" sz="3600" dirty="0" smtClean="0">
                <a:latin typeface="Garamond" pitchFamily="18" charset="0"/>
              </a:rPr>
              <a:t>GLI ERRORI DA EVITARE</a:t>
            </a:r>
            <a:endParaRPr lang="it-IT" sz="3600" dirty="0">
              <a:latin typeface="Garamond" pitchFamily="18" charset="0"/>
            </a:endParaRPr>
          </a:p>
        </p:txBody>
      </p:sp>
      <p:sp>
        <p:nvSpPr>
          <p:cNvPr id="69635" name="Segnaposto contenuto 2"/>
          <p:cNvSpPr>
            <a:spLocks noGrp="1"/>
          </p:cNvSpPr>
          <p:nvPr>
            <p:ph idx="1"/>
          </p:nvPr>
        </p:nvSpPr>
        <p:spPr>
          <a:xfrm>
            <a:off x="914400" y="1844825"/>
            <a:ext cx="7618040" cy="4464536"/>
          </a:xfrm>
        </p:spPr>
        <p:txBody>
          <a:bodyPr>
            <a:normAutofit/>
          </a:bodyPr>
          <a:lstStyle/>
          <a:p>
            <a:pPr algn="just">
              <a:buFont typeface="Wingdings" pitchFamily="2" charset="2"/>
              <a:buChar char="q"/>
            </a:pPr>
            <a:r>
              <a:rPr lang="it-IT" sz="2400" dirty="0">
                <a:latin typeface="Garamond" pitchFamily="18" charset="0"/>
              </a:rPr>
              <a:t>Non fare del dialogo con i dipendenti, e i loro rappresentanti, una priorità</a:t>
            </a:r>
          </a:p>
          <a:p>
            <a:pPr algn="just">
              <a:buFont typeface="Wingdings" pitchFamily="2" charset="2"/>
              <a:buChar char="q"/>
            </a:pPr>
            <a:r>
              <a:rPr lang="it-IT" sz="2400" dirty="0">
                <a:latin typeface="Garamond" pitchFamily="18" charset="0"/>
              </a:rPr>
              <a:t> </a:t>
            </a:r>
            <a:r>
              <a:rPr lang="it-IT" sz="2400" dirty="0" smtClean="0">
                <a:latin typeface="Garamond" pitchFamily="18" charset="0"/>
              </a:rPr>
              <a:t>Mentire</a:t>
            </a:r>
            <a:endParaRPr lang="it-IT" sz="2400" dirty="0">
              <a:latin typeface="Garamond" pitchFamily="18" charset="0"/>
            </a:endParaRPr>
          </a:p>
          <a:p>
            <a:pPr algn="just">
              <a:buFont typeface="Wingdings" pitchFamily="2" charset="2"/>
              <a:buChar char="q"/>
            </a:pPr>
            <a:r>
              <a:rPr lang="it-IT" sz="2400" dirty="0">
                <a:latin typeface="Garamond" pitchFamily="18" charset="0"/>
              </a:rPr>
              <a:t> Ritenere che i mass media non se ne occuperanno</a:t>
            </a:r>
          </a:p>
          <a:p>
            <a:pPr algn="just">
              <a:buFont typeface="Wingdings" pitchFamily="2" charset="2"/>
              <a:buChar char="q"/>
            </a:pPr>
            <a:r>
              <a:rPr lang="it-IT" sz="2400" dirty="0">
                <a:latin typeface="Garamond" pitchFamily="18" charset="0"/>
              </a:rPr>
              <a:t> Nascondere fatti rilevanti o esporli in maniera ambigua</a:t>
            </a:r>
          </a:p>
          <a:p>
            <a:pPr algn="just">
              <a:buFont typeface="Wingdings" pitchFamily="2" charset="2"/>
              <a:buChar char="q"/>
            </a:pPr>
            <a:r>
              <a:rPr lang="it-IT" sz="2400" dirty="0">
                <a:latin typeface="Garamond" pitchFamily="18" charset="0"/>
              </a:rPr>
              <a:t> Fornire informazioni in maniera non coordinata</a:t>
            </a:r>
          </a:p>
          <a:p>
            <a:pPr algn="just">
              <a:buFont typeface="Wingdings" pitchFamily="2" charset="2"/>
              <a:buChar char="q"/>
            </a:pPr>
            <a:r>
              <a:rPr lang="it-IT" sz="2400" dirty="0">
                <a:latin typeface="Garamond" pitchFamily="18" charset="0"/>
              </a:rPr>
              <a:t> Perdere il controllo delle emozioni</a:t>
            </a:r>
          </a:p>
          <a:p>
            <a:pPr algn="just">
              <a:buFont typeface="Wingdings" pitchFamily="2" charset="2"/>
              <a:buChar char="q"/>
            </a:pPr>
            <a:r>
              <a:rPr lang="it-IT" sz="2400" dirty="0">
                <a:latin typeface="Garamond" pitchFamily="18" charset="0"/>
              </a:rPr>
              <a:t> Individuare un capro espiatorio</a:t>
            </a:r>
          </a:p>
        </p:txBody>
      </p:sp>
    </p:spTree>
    <p:extLst>
      <p:ext uri="{BB962C8B-B14F-4D97-AF65-F5344CB8AC3E}">
        <p14:creationId xmlns:p14="http://schemas.microsoft.com/office/powerpoint/2010/main" val="25302475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defRPr/>
            </a:pPr>
            <a:r>
              <a:rPr lang="it-IT" sz="3600" dirty="0" smtClean="0">
                <a:latin typeface="Garamond" pitchFamily="18" charset="0"/>
              </a:rPr>
              <a:t>GLI ERRORI CON I MEDIA/1</a:t>
            </a:r>
            <a:endParaRPr lang="it-IT" sz="3600" dirty="0">
              <a:latin typeface="Garamond" pitchFamily="18" charset="0"/>
            </a:endParaRPr>
          </a:p>
        </p:txBody>
      </p:sp>
      <p:sp>
        <p:nvSpPr>
          <p:cNvPr id="70659" name="Segnaposto contenuto 2"/>
          <p:cNvSpPr>
            <a:spLocks noGrp="1"/>
          </p:cNvSpPr>
          <p:nvPr>
            <p:ph idx="1"/>
          </p:nvPr>
        </p:nvSpPr>
        <p:spPr>
          <a:xfrm>
            <a:off x="914400" y="1772817"/>
            <a:ext cx="7690048" cy="4536544"/>
          </a:xfrm>
        </p:spPr>
        <p:txBody>
          <a:bodyPr>
            <a:normAutofit/>
          </a:bodyPr>
          <a:lstStyle/>
          <a:p>
            <a:pPr>
              <a:buFont typeface="Wingdings" pitchFamily="2" charset="2"/>
              <a:buChar char="q"/>
            </a:pPr>
            <a:r>
              <a:rPr lang="it-IT" sz="2400" dirty="0">
                <a:latin typeface="Garamond" pitchFamily="18" charset="0"/>
              </a:rPr>
              <a:t>Intempestività (troppo presto, troppo tardi)</a:t>
            </a:r>
          </a:p>
          <a:p>
            <a:pPr>
              <a:buFont typeface="Wingdings" pitchFamily="2" charset="2"/>
              <a:buChar char="q"/>
            </a:pPr>
            <a:r>
              <a:rPr lang="it-IT" sz="2400" dirty="0">
                <a:latin typeface="Garamond" pitchFamily="18" charset="0"/>
              </a:rPr>
              <a:t> Tono troppo sotto</a:t>
            </a:r>
          </a:p>
          <a:p>
            <a:pPr>
              <a:buFont typeface="Wingdings" pitchFamily="2" charset="2"/>
              <a:buChar char="q"/>
            </a:pPr>
            <a:r>
              <a:rPr lang="it-IT" sz="2400" dirty="0">
                <a:latin typeface="Garamond" pitchFamily="18" charset="0"/>
              </a:rPr>
              <a:t> Tono troppo difensivo</a:t>
            </a:r>
          </a:p>
          <a:p>
            <a:pPr>
              <a:buFont typeface="Wingdings" pitchFamily="2" charset="2"/>
              <a:buChar char="q"/>
            </a:pPr>
            <a:r>
              <a:rPr lang="it-IT" sz="2400" dirty="0">
                <a:latin typeface="Garamond" pitchFamily="18" charset="0"/>
              </a:rPr>
              <a:t> Tono troppo aggressivo</a:t>
            </a:r>
          </a:p>
          <a:p>
            <a:pPr>
              <a:buFont typeface="Wingdings" pitchFamily="2" charset="2"/>
              <a:buChar char="q"/>
            </a:pPr>
            <a:r>
              <a:rPr lang="it-IT" sz="2400" dirty="0">
                <a:latin typeface="Garamond" pitchFamily="18" charset="0"/>
              </a:rPr>
              <a:t> Tono tecnico di “rifugio” (burocratico, giuridico, finanziario, comunque settoriale)</a:t>
            </a:r>
          </a:p>
        </p:txBody>
      </p:sp>
    </p:spTree>
    <p:extLst>
      <p:ext uri="{BB962C8B-B14F-4D97-AF65-F5344CB8AC3E}">
        <p14:creationId xmlns:p14="http://schemas.microsoft.com/office/powerpoint/2010/main" val="248787763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defRPr/>
            </a:pPr>
            <a:r>
              <a:rPr lang="it-IT" sz="3600" dirty="0" smtClean="0">
                <a:effectLst>
                  <a:outerShdw blurRad="38100" dist="38100" dir="2700000" algn="tl">
                    <a:srgbClr val="000000">
                      <a:alpha val="43137"/>
                    </a:srgbClr>
                  </a:outerShdw>
                </a:effectLst>
                <a:latin typeface="Garamond" pitchFamily="18" charset="0"/>
              </a:rPr>
              <a:t>GLI ERRORI CON I MEDIA/2</a:t>
            </a:r>
            <a:r>
              <a:rPr lang="it-IT" sz="3600" dirty="0" smtClean="0">
                <a:latin typeface="Garamond" pitchFamily="18" charset="0"/>
              </a:rPr>
              <a:t> </a:t>
            </a:r>
            <a:endParaRPr lang="it-IT" sz="3600" dirty="0">
              <a:latin typeface="Garamond" pitchFamily="18" charset="0"/>
            </a:endParaRPr>
          </a:p>
        </p:txBody>
      </p:sp>
      <p:sp>
        <p:nvSpPr>
          <p:cNvPr id="71683" name="Segnaposto contenuto 2"/>
          <p:cNvSpPr>
            <a:spLocks noGrp="1"/>
          </p:cNvSpPr>
          <p:nvPr>
            <p:ph idx="1"/>
          </p:nvPr>
        </p:nvSpPr>
        <p:spPr>
          <a:xfrm>
            <a:off x="914400" y="1844825"/>
            <a:ext cx="7618040" cy="4464536"/>
          </a:xfrm>
        </p:spPr>
        <p:txBody>
          <a:bodyPr>
            <a:normAutofit/>
          </a:bodyPr>
          <a:lstStyle/>
          <a:p>
            <a:pPr marL="373075" indent="-373075">
              <a:buFont typeface="Wingdings" pitchFamily="2" charset="2"/>
              <a:buChar char="q"/>
            </a:pPr>
            <a:r>
              <a:rPr lang="it-IT" sz="2800" dirty="0" smtClean="0">
                <a:latin typeface="Garamond" pitchFamily="18" charset="0"/>
              </a:rPr>
              <a:t>Questa </a:t>
            </a:r>
            <a:r>
              <a:rPr lang="it-IT" sz="2800" dirty="0">
                <a:latin typeface="Garamond" pitchFamily="18" charset="0"/>
              </a:rPr>
              <a:t>non è una crisi</a:t>
            </a:r>
          </a:p>
          <a:p>
            <a:pPr marL="373075" indent="-373075">
              <a:buFont typeface="Wingdings" pitchFamily="2" charset="2"/>
              <a:buChar char="q"/>
            </a:pPr>
            <a:r>
              <a:rPr lang="it-IT" sz="2800" dirty="0">
                <a:latin typeface="Garamond" pitchFamily="18" charset="0"/>
              </a:rPr>
              <a:t> Per il momento non possiamo dire nulla</a:t>
            </a:r>
          </a:p>
          <a:p>
            <a:pPr marL="373075" indent="-373075">
              <a:buFont typeface="Wingdings" pitchFamily="2" charset="2"/>
              <a:buChar char="q"/>
            </a:pPr>
            <a:r>
              <a:rPr lang="it-IT" sz="2800" dirty="0">
                <a:latin typeface="Garamond" pitchFamily="18" charset="0"/>
              </a:rPr>
              <a:t> Quello che si dice da altre parti non ci interessa</a:t>
            </a:r>
          </a:p>
          <a:p>
            <a:pPr marL="373075" indent="-373075">
              <a:buFont typeface="Wingdings" pitchFamily="2" charset="2"/>
              <a:buChar char="q"/>
            </a:pPr>
            <a:r>
              <a:rPr lang="it-IT" sz="2800" dirty="0">
                <a:latin typeface="Garamond" pitchFamily="18" charset="0"/>
              </a:rPr>
              <a:t> La direzione è occupata con altre priorità</a:t>
            </a:r>
          </a:p>
          <a:p>
            <a:pPr marL="373075" indent="-373075">
              <a:buFont typeface="Wingdings" pitchFamily="2" charset="2"/>
              <a:buChar char="q"/>
            </a:pPr>
            <a:r>
              <a:rPr lang="it-IT" sz="2800" dirty="0">
                <a:latin typeface="Garamond" pitchFamily="18" charset="0"/>
              </a:rPr>
              <a:t> No </a:t>
            </a:r>
            <a:r>
              <a:rPr lang="it-IT" sz="2800" dirty="0" err="1">
                <a:latin typeface="Garamond" pitchFamily="18" charset="0"/>
              </a:rPr>
              <a:t>comment</a:t>
            </a:r>
            <a:r>
              <a:rPr lang="it-IT" sz="2800" dirty="0">
                <a:latin typeface="Garamond" pitchFamily="18" charset="0"/>
              </a:rPr>
              <a:t> (protratto)</a:t>
            </a:r>
          </a:p>
          <a:p>
            <a:pPr marL="373075" indent="-373075">
              <a:buFont typeface="Wingdings" pitchFamily="2" charset="2"/>
              <a:buChar char="q"/>
            </a:pPr>
            <a:r>
              <a:rPr lang="it-IT" sz="2800" dirty="0">
                <a:latin typeface="Garamond" pitchFamily="18" charset="0"/>
              </a:rPr>
              <a:t> Ma che cosa volete da noi? (Aggressivo)</a:t>
            </a:r>
          </a:p>
          <a:p>
            <a:pPr marL="373075" indent="-373075">
              <a:buFont typeface="Wingdings" pitchFamily="2" charset="2"/>
              <a:buChar char="q"/>
            </a:pPr>
            <a:r>
              <a:rPr lang="it-IT" sz="2800" dirty="0">
                <a:latin typeface="Garamond" pitchFamily="18" charset="0"/>
              </a:rPr>
              <a:t> Insistere nel negare la responsabilità</a:t>
            </a:r>
          </a:p>
          <a:p>
            <a:endParaRPr lang="it-IT" dirty="0" smtClean="0"/>
          </a:p>
        </p:txBody>
      </p:sp>
    </p:spTree>
    <p:extLst>
      <p:ext uri="{BB962C8B-B14F-4D97-AF65-F5344CB8AC3E}">
        <p14:creationId xmlns:p14="http://schemas.microsoft.com/office/powerpoint/2010/main" val="178760868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defRPr/>
            </a:pPr>
            <a:r>
              <a:rPr lang="it-IT" sz="3600" dirty="0" smtClean="0">
                <a:latin typeface="Garamond" pitchFamily="18" charset="0"/>
                <a:cs typeface="Times" charset="0"/>
              </a:rPr>
              <a:t>I MODELLI</a:t>
            </a:r>
            <a:endParaRPr lang="it-IT" sz="3600" dirty="0"/>
          </a:p>
        </p:txBody>
      </p:sp>
      <p:sp>
        <p:nvSpPr>
          <p:cNvPr id="3" name="Segnaposto contenuto 2"/>
          <p:cNvSpPr>
            <a:spLocks noGrp="1"/>
          </p:cNvSpPr>
          <p:nvPr>
            <p:ph idx="1"/>
          </p:nvPr>
        </p:nvSpPr>
        <p:spPr>
          <a:xfrm>
            <a:off x="827584" y="1772816"/>
            <a:ext cx="7560840" cy="3888432"/>
          </a:xfrm>
        </p:spPr>
        <p:txBody>
          <a:bodyPr>
            <a:normAutofit/>
          </a:bodyPr>
          <a:lstStyle/>
          <a:p>
            <a:pPr marL="0" indent="0">
              <a:buNone/>
              <a:defRPr/>
            </a:pPr>
            <a:r>
              <a:rPr lang="it-IT" sz="3000" dirty="0">
                <a:latin typeface="Garamond" pitchFamily="18" charset="0"/>
              </a:rPr>
              <a:t>In genere, i modelli di </a:t>
            </a:r>
            <a:r>
              <a:rPr lang="it-IT" sz="3000" dirty="0" err="1">
                <a:latin typeface="Garamond" pitchFamily="18" charset="0"/>
              </a:rPr>
              <a:t>crisis</a:t>
            </a:r>
            <a:r>
              <a:rPr lang="it-IT" sz="3000" dirty="0">
                <a:latin typeface="Garamond" pitchFamily="18" charset="0"/>
              </a:rPr>
              <a:t> management si basano sulle varie fasi di sviluppo di una crisi</a:t>
            </a:r>
            <a:r>
              <a:rPr lang="it-IT" sz="3000" dirty="0" smtClean="0">
                <a:latin typeface="Garamond" pitchFamily="18" charset="0"/>
              </a:rPr>
              <a:t>:</a:t>
            </a:r>
          </a:p>
          <a:p>
            <a:pPr marL="0" indent="0">
              <a:buNone/>
              <a:defRPr/>
            </a:pPr>
            <a:endParaRPr lang="it-IT" sz="3000" dirty="0" smtClean="0">
              <a:latin typeface="Garamond" pitchFamily="18" charset="0"/>
            </a:endParaRPr>
          </a:p>
          <a:p>
            <a:pPr marL="0" indent="0" algn="ctr">
              <a:buNone/>
              <a:defRPr/>
            </a:pPr>
            <a:r>
              <a:rPr lang="it-IT" sz="3000" b="1" dirty="0" smtClean="0">
                <a:latin typeface="Garamond" pitchFamily="18" charset="0"/>
              </a:rPr>
              <a:t>1</a:t>
            </a:r>
            <a:r>
              <a:rPr lang="it-IT" sz="3000" b="1" dirty="0">
                <a:latin typeface="Garamond" pitchFamily="18" charset="0"/>
              </a:rPr>
              <a:t>. </a:t>
            </a:r>
            <a:r>
              <a:rPr lang="it-IT" sz="3000" b="1" dirty="0" smtClean="0">
                <a:latin typeface="Garamond" pitchFamily="18" charset="0"/>
              </a:rPr>
              <a:t>Previsione</a:t>
            </a:r>
          </a:p>
          <a:p>
            <a:pPr marL="0" indent="0" algn="ctr">
              <a:buNone/>
              <a:defRPr/>
            </a:pPr>
            <a:r>
              <a:rPr lang="it-IT" sz="3000" b="1" dirty="0" smtClean="0">
                <a:latin typeface="Garamond" pitchFamily="18" charset="0"/>
              </a:rPr>
              <a:t>2</a:t>
            </a:r>
            <a:r>
              <a:rPr lang="it-IT" sz="3000" b="1" dirty="0">
                <a:latin typeface="Garamond" pitchFamily="18" charset="0"/>
              </a:rPr>
              <a:t>. </a:t>
            </a:r>
            <a:r>
              <a:rPr lang="it-IT" sz="3000" b="1" dirty="0" smtClean="0">
                <a:latin typeface="Garamond" pitchFamily="18" charset="0"/>
              </a:rPr>
              <a:t>Programmazione</a:t>
            </a:r>
          </a:p>
          <a:p>
            <a:pPr marL="0" indent="0" algn="ctr">
              <a:buNone/>
              <a:defRPr/>
            </a:pPr>
            <a:r>
              <a:rPr lang="it-IT" sz="3000" b="1" dirty="0" smtClean="0">
                <a:latin typeface="Garamond" pitchFamily="18" charset="0"/>
              </a:rPr>
              <a:t>3</a:t>
            </a:r>
            <a:r>
              <a:rPr lang="it-IT" sz="3000" b="1" dirty="0">
                <a:latin typeface="Garamond" pitchFamily="18" charset="0"/>
              </a:rPr>
              <a:t>. Comunicazione e gestione</a:t>
            </a:r>
          </a:p>
          <a:p>
            <a:pPr marL="0" indent="0" algn="ctr">
              <a:buNone/>
              <a:defRPr/>
            </a:pPr>
            <a:r>
              <a:rPr lang="it-IT" sz="3000" b="1" dirty="0">
                <a:latin typeface="Garamond" pitchFamily="18" charset="0"/>
              </a:rPr>
              <a:t>4. Valutazione dei risultati</a:t>
            </a:r>
          </a:p>
        </p:txBody>
      </p:sp>
    </p:spTree>
    <p:extLst>
      <p:ext uri="{BB962C8B-B14F-4D97-AF65-F5344CB8AC3E}">
        <p14:creationId xmlns:p14="http://schemas.microsoft.com/office/powerpoint/2010/main" val="403538650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260648"/>
            <a:ext cx="7315200" cy="1154097"/>
          </a:xfrm>
        </p:spPr>
        <p:txBody>
          <a:bodyPr>
            <a:normAutofit/>
          </a:bodyPr>
          <a:lstStyle/>
          <a:p>
            <a:pPr algn="ctr">
              <a:defRPr/>
            </a:pPr>
            <a:r>
              <a:rPr lang="it-IT" sz="3600" dirty="0" smtClean="0">
                <a:latin typeface="Garamond" pitchFamily="18" charset="0"/>
                <a:cs typeface="Times" charset="0"/>
              </a:rPr>
              <a:t>PREVISIONE DELLA CRISI</a:t>
            </a:r>
            <a:endParaRPr lang="it-IT" sz="3600" dirty="0"/>
          </a:p>
        </p:txBody>
      </p:sp>
      <p:sp>
        <p:nvSpPr>
          <p:cNvPr id="57347" name="Segnaposto contenuto 2"/>
          <p:cNvSpPr>
            <a:spLocks noGrp="1"/>
          </p:cNvSpPr>
          <p:nvPr>
            <p:ph idx="1"/>
          </p:nvPr>
        </p:nvSpPr>
        <p:spPr>
          <a:xfrm>
            <a:off x="611560" y="1916833"/>
            <a:ext cx="7618040" cy="4392528"/>
          </a:xfrm>
        </p:spPr>
        <p:txBody>
          <a:bodyPr/>
          <a:lstStyle/>
          <a:p>
            <a:pPr marL="0" indent="0">
              <a:buNone/>
            </a:pPr>
            <a:r>
              <a:rPr lang="it-IT" sz="2000" dirty="0">
                <a:latin typeface="Garamond" pitchFamily="18" charset="0"/>
              </a:rPr>
              <a:t>Per identificare gli spazi di vulnerabilità di un’organizzazione, i primi passi da compiere sono:</a:t>
            </a:r>
          </a:p>
          <a:p>
            <a:pPr algn="just">
              <a:buFont typeface="Wingdings" pitchFamily="2" charset="2"/>
              <a:buChar char="q"/>
            </a:pPr>
            <a:r>
              <a:rPr lang="it-IT" sz="2000" dirty="0">
                <a:latin typeface="Garamond" pitchFamily="18" charset="0"/>
              </a:rPr>
              <a:t>il monitoraggio dei segnali premonitori (dell’ambiente </a:t>
            </a:r>
            <a:r>
              <a:rPr lang="it-IT" sz="2000" dirty="0" smtClean="0">
                <a:latin typeface="Garamond" pitchFamily="18" charset="0"/>
              </a:rPr>
              <a:t>interno ed esterno</a:t>
            </a:r>
            <a:r>
              <a:rPr lang="it-IT" sz="2000" dirty="0">
                <a:latin typeface="Garamond" pitchFamily="18" charset="0"/>
              </a:rPr>
              <a:t>) (aumenta il feedback che l’organizzazione riceve da </a:t>
            </a:r>
            <a:r>
              <a:rPr lang="it-IT" sz="2000" dirty="0" smtClean="0">
                <a:latin typeface="Garamond" pitchFamily="18" charset="0"/>
              </a:rPr>
              <a:t>parte dei </a:t>
            </a:r>
            <a:r>
              <a:rPr lang="it-IT" sz="2000" dirty="0">
                <a:latin typeface="Garamond" pitchFamily="18" charset="0"/>
              </a:rPr>
              <a:t>suoi pubblici</a:t>
            </a:r>
            <a:r>
              <a:rPr lang="it-IT" sz="2000" dirty="0" smtClean="0">
                <a:latin typeface="Garamond" pitchFamily="18" charset="0"/>
              </a:rPr>
              <a:t>)</a:t>
            </a:r>
          </a:p>
          <a:p>
            <a:pPr marL="0" indent="0" algn="just">
              <a:buNone/>
            </a:pPr>
            <a:endParaRPr lang="it-IT" sz="2000" dirty="0">
              <a:latin typeface="Garamond" pitchFamily="18" charset="0"/>
            </a:endParaRPr>
          </a:p>
          <a:p>
            <a:pPr algn="just">
              <a:buFont typeface="Wingdings" pitchFamily="2" charset="2"/>
              <a:buChar char="q"/>
            </a:pPr>
            <a:r>
              <a:rPr lang="it-IT" sz="2000" dirty="0">
                <a:latin typeface="Garamond" pitchFamily="18" charset="0"/>
              </a:rPr>
              <a:t> L’analisi e valutazione dei possibili rischi (consente di definire una scala di priorità delle crisi più probabili) </a:t>
            </a:r>
          </a:p>
        </p:txBody>
      </p:sp>
    </p:spTree>
    <p:extLst>
      <p:ext uri="{BB962C8B-B14F-4D97-AF65-F5344CB8AC3E}">
        <p14:creationId xmlns:p14="http://schemas.microsoft.com/office/powerpoint/2010/main" val="298492725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defRPr/>
            </a:pPr>
            <a:r>
              <a:rPr lang="it-IT" sz="3600" dirty="0" smtClean="0">
                <a:latin typeface="Garamond" pitchFamily="18" charset="0"/>
                <a:cs typeface="Times" charset="0"/>
              </a:rPr>
              <a:t>ANALISI DEI RISCHI</a:t>
            </a:r>
            <a:endParaRPr lang="it-IT" sz="3600" dirty="0"/>
          </a:p>
        </p:txBody>
      </p:sp>
      <p:sp>
        <p:nvSpPr>
          <p:cNvPr id="3" name="Segnaposto contenuto 2"/>
          <p:cNvSpPr>
            <a:spLocks noGrp="1"/>
          </p:cNvSpPr>
          <p:nvPr>
            <p:ph idx="1"/>
          </p:nvPr>
        </p:nvSpPr>
        <p:spPr>
          <a:xfrm>
            <a:off x="323528" y="1700809"/>
            <a:ext cx="7906072" cy="4608552"/>
          </a:xfrm>
        </p:spPr>
        <p:txBody>
          <a:bodyPr>
            <a:normAutofit/>
          </a:bodyPr>
          <a:lstStyle/>
          <a:p>
            <a:pPr marL="0" indent="0" algn="just">
              <a:buNone/>
              <a:defRPr/>
            </a:pPr>
            <a:r>
              <a:rPr lang="it-IT" sz="2000" dirty="0">
                <a:latin typeface="Garamond" pitchFamily="18" charset="0"/>
              </a:rPr>
              <a:t>Mappatura dei rischi: </a:t>
            </a:r>
            <a:r>
              <a:rPr lang="it-IT" sz="2000" b="1" dirty="0">
                <a:latin typeface="Garamond" pitchFamily="18" charset="0"/>
              </a:rPr>
              <a:t>individuare tutti gli aspetti legati</a:t>
            </a:r>
            <a:r>
              <a:rPr lang="it-IT" sz="2000" dirty="0">
                <a:latin typeface="Garamond" pitchFamily="18" charset="0"/>
              </a:rPr>
              <a:t>:</a:t>
            </a:r>
          </a:p>
          <a:p>
            <a:pPr algn="just">
              <a:buFont typeface="Wingdings" pitchFamily="2" charset="2"/>
              <a:buChar char="q"/>
              <a:defRPr/>
            </a:pPr>
            <a:r>
              <a:rPr lang="it-IT" sz="2000" dirty="0">
                <a:latin typeface="Garamond" pitchFamily="18" charset="0"/>
              </a:rPr>
              <a:t>all’organizzazione e al contesto che possono generare crisi</a:t>
            </a:r>
          </a:p>
          <a:p>
            <a:pPr algn="just">
              <a:buFont typeface="Wingdings" pitchFamily="2" charset="2"/>
              <a:buChar char="q"/>
              <a:defRPr/>
            </a:pPr>
            <a:r>
              <a:rPr lang="it-IT" sz="2000" dirty="0">
                <a:latin typeface="Garamond" pitchFamily="18" charset="0"/>
              </a:rPr>
              <a:t>Creazione matrice rischio/danno, probabilità gravità: ad ogni rischio individuato, attribuire probabilità di accadimento e livello di gravità del danno atteso</a:t>
            </a:r>
          </a:p>
          <a:p>
            <a:pPr marL="0" indent="0" algn="just">
              <a:buNone/>
              <a:defRPr/>
            </a:pPr>
            <a:r>
              <a:rPr lang="it-IT" sz="2000" b="1" dirty="0">
                <a:latin typeface="Garamond" pitchFamily="18" charset="0"/>
              </a:rPr>
              <a:t>Individuazione, per ciascun rischio rilevante</a:t>
            </a:r>
            <a:r>
              <a:rPr lang="it-IT" sz="2000" dirty="0">
                <a:latin typeface="Garamond" pitchFamily="18" charset="0"/>
              </a:rPr>
              <a:t>, di:</a:t>
            </a:r>
          </a:p>
          <a:p>
            <a:pPr marL="0" indent="0" algn="just">
              <a:buNone/>
              <a:defRPr/>
            </a:pPr>
            <a:r>
              <a:rPr lang="it-IT" sz="2000" dirty="0">
                <a:latin typeface="Garamond" pitchFamily="18" charset="0"/>
              </a:rPr>
              <a:t>1. Scenario</a:t>
            </a:r>
          </a:p>
          <a:p>
            <a:pPr marL="0" indent="0" algn="just">
              <a:buNone/>
              <a:defRPr/>
            </a:pPr>
            <a:r>
              <a:rPr lang="it-IT" sz="2000" dirty="0">
                <a:latin typeface="Garamond" pitchFamily="18" charset="0"/>
              </a:rPr>
              <a:t>2. Pubblici coinvolti</a:t>
            </a:r>
          </a:p>
          <a:p>
            <a:pPr marL="0" indent="0" algn="just">
              <a:buNone/>
              <a:defRPr/>
            </a:pPr>
            <a:r>
              <a:rPr lang="it-IT" sz="2000" dirty="0">
                <a:latin typeface="Garamond" pitchFamily="18" charset="0"/>
              </a:rPr>
              <a:t>3. Organizzazione</a:t>
            </a:r>
          </a:p>
          <a:p>
            <a:pPr marL="0" indent="0" algn="just">
              <a:buNone/>
              <a:defRPr/>
            </a:pPr>
            <a:r>
              <a:rPr lang="it-IT" sz="2000" dirty="0">
                <a:latin typeface="Garamond" pitchFamily="18" charset="0"/>
              </a:rPr>
              <a:t>4. Strategia</a:t>
            </a:r>
          </a:p>
          <a:p>
            <a:pPr marL="0" indent="0" algn="just">
              <a:buNone/>
              <a:defRPr/>
            </a:pPr>
            <a:r>
              <a:rPr lang="it-IT" sz="2000" dirty="0">
                <a:latin typeface="Garamond" pitchFamily="18" charset="0"/>
              </a:rPr>
              <a:t>5. </a:t>
            </a:r>
            <a:r>
              <a:rPr lang="it-IT" sz="2000" dirty="0" smtClean="0">
                <a:latin typeface="Garamond" pitchFamily="18" charset="0"/>
              </a:rPr>
              <a:t>Messaggi </a:t>
            </a:r>
            <a:r>
              <a:rPr lang="it-IT" sz="2000" dirty="0">
                <a:latin typeface="Garamond" pitchFamily="18" charset="0"/>
              </a:rPr>
              <a:t>e Iniziative</a:t>
            </a:r>
          </a:p>
        </p:txBody>
      </p:sp>
    </p:spTree>
    <p:extLst>
      <p:ext uri="{BB962C8B-B14F-4D97-AF65-F5344CB8AC3E}">
        <p14:creationId xmlns:p14="http://schemas.microsoft.com/office/powerpoint/2010/main" val="244473794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99592" y="260648"/>
            <a:ext cx="7315200" cy="1154097"/>
          </a:xfrm>
        </p:spPr>
        <p:txBody>
          <a:bodyPr>
            <a:normAutofit/>
          </a:bodyPr>
          <a:lstStyle/>
          <a:p>
            <a:pPr algn="ctr">
              <a:defRPr/>
            </a:pPr>
            <a:r>
              <a:rPr lang="it-IT" sz="3600" dirty="0" smtClean="0">
                <a:latin typeface="Garamond" pitchFamily="18" charset="0"/>
                <a:cs typeface="Times" charset="0"/>
              </a:rPr>
              <a:t>LA PROGRAMMAZIONE</a:t>
            </a:r>
            <a:endParaRPr lang="it-IT" sz="3600" dirty="0"/>
          </a:p>
        </p:txBody>
      </p:sp>
      <p:sp>
        <p:nvSpPr>
          <p:cNvPr id="3" name="Segnaposto contenuto 2"/>
          <p:cNvSpPr>
            <a:spLocks noGrp="1"/>
          </p:cNvSpPr>
          <p:nvPr>
            <p:ph idx="1"/>
          </p:nvPr>
        </p:nvSpPr>
        <p:spPr>
          <a:xfrm>
            <a:off x="914400" y="1772817"/>
            <a:ext cx="7762056" cy="4536544"/>
          </a:xfrm>
        </p:spPr>
        <p:txBody>
          <a:bodyPr>
            <a:normAutofit/>
          </a:bodyPr>
          <a:lstStyle/>
          <a:p>
            <a:pPr marL="0" indent="0" algn="ctr">
              <a:buNone/>
              <a:defRPr/>
            </a:pPr>
            <a:r>
              <a:rPr lang="it-IT" sz="1800" b="1" dirty="0" smtClean="0">
                <a:latin typeface="Garamond" pitchFamily="18" charset="0"/>
              </a:rPr>
              <a:t>«Ho sempre ritenuto i piani inutili, ma la pianificazione indispensabile» </a:t>
            </a:r>
          </a:p>
          <a:p>
            <a:pPr marL="0" indent="0" algn="ctr">
              <a:buNone/>
              <a:defRPr/>
            </a:pPr>
            <a:r>
              <a:rPr lang="it-IT" sz="1800" dirty="0" smtClean="0">
                <a:latin typeface="Garamond" pitchFamily="18" charset="0"/>
              </a:rPr>
              <a:t>(Dwight Eisenhower) </a:t>
            </a:r>
          </a:p>
          <a:p>
            <a:pPr marL="0" indent="0" algn="just">
              <a:buNone/>
              <a:defRPr/>
            </a:pPr>
            <a:endParaRPr lang="it-IT" sz="2000" dirty="0" smtClean="0">
              <a:latin typeface="Garamond" pitchFamily="18" charset="0"/>
            </a:endParaRPr>
          </a:p>
          <a:p>
            <a:pPr marL="0" indent="0" algn="just">
              <a:buNone/>
              <a:defRPr/>
            </a:pPr>
            <a:r>
              <a:rPr lang="it-IT" sz="2000" dirty="0" smtClean="0">
                <a:latin typeface="Garamond" pitchFamily="18" charset="0"/>
              </a:rPr>
              <a:t>La </a:t>
            </a:r>
            <a:r>
              <a:rPr lang="it-IT" sz="2000" dirty="0">
                <a:latin typeface="Garamond" pitchFamily="18" charset="0"/>
              </a:rPr>
              <a:t>fase di programmazione è costituita dalla </a:t>
            </a:r>
            <a:r>
              <a:rPr lang="it-IT" sz="2000" dirty="0" smtClean="0">
                <a:latin typeface="Garamond" pitchFamily="18" charset="0"/>
              </a:rPr>
              <a:t>predisposizione </a:t>
            </a:r>
            <a:r>
              <a:rPr lang="it-IT" sz="2000" dirty="0">
                <a:latin typeface="Garamond" pitchFamily="18" charset="0"/>
              </a:rPr>
              <a:t>da parte dell’organizzazione di un piano specifico per ogni crisi prevista, a cui è stato associato un certo livello di rischio.</a:t>
            </a:r>
          </a:p>
          <a:p>
            <a:pPr marL="0" indent="0" algn="just">
              <a:buNone/>
              <a:defRPr/>
            </a:pPr>
            <a:endParaRPr lang="it-IT" sz="2000" dirty="0">
              <a:latin typeface="Garamond" pitchFamily="18" charset="0"/>
            </a:endParaRPr>
          </a:p>
          <a:p>
            <a:pPr marL="0" indent="0">
              <a:buNone/>
              <a:defRPr/>
            </a:pPr>
            <a:r>
              <a:rPr lang="it-IT" sz="2000" dirty="0">
                <a:latin typeface="Garamond" pitchFamily="18" charset="0"/>
              </a:rPr>
              <a:t>In particolare, è necessario definire:</a:t>
            </a:r>
          </a:p>
          <a:p>
            <a:pPr>
              <a:buFont typeface="Wingdings" pitchFamily="2" charset="2"/>
              <a:buChar char="q"/>
              <a:defRPr/>
            </a:pPr>
            <a:r>
              <a:rPr lang="it-IT" sz="2000" dirty="0">
                <a:latin typeface="Garamond" pitchFamily="18" charset="0"/>
              </a:rPr>
              <a:t> Il Team di gestione della crisi</a:t>
            </a:r>
          </a:p>
          <a:p>
            <a:pPr>
              <a:buFont typeface="Wingdings" pitchFamily="2" charset="2"/>
              <a:buChar char="q"/>
              <a:defRPr/>
            </a:pPr>
            <a:r>
              <a:rPr lang="it-IT" sz="2000" dirty="0">
                <a:latin typeface="Garamond" pitchFamily="18" charset="0"/>
              </a:rPr>
              <a:t> Il Piano di comunicazione della crisi </a:t>
            </a:r>
          </a:p>
          <a:p>
            <a:pPr>
              <a:buFont typeface="Wingdings" pitchFamily="2" charset="2"/>
              <a:buChar char="q"/>
              <a:defRPr/>
            </a:pPr>
            <a:r>
              <a:rPr lang="it-IT" sz="2000" dirty="0">
                <a:latin typeface="Garamond" pitchFamily="18" charset="0"/>
              </a:rPr>
              <a:t>Scegliere un portavoce aziendale</a:t>
            </a:r>
          </a:p>
        </p:txBody>
      </p:sp>
    </p:spTree>
    <p:extLst>
      <p:ext uri="{BB962C8B-B14F-4D97-AF65-F5344CB8AC3E}">
        <p14:creationId xmlns:p14="http://schemas.microsoft.com/office/powerpoint/2010/main" val="127600105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576" y="260648"/>
            <a:ext cx="7315200" cy="1154097"/>
          </a:xfrm>
        </p:spPr>
        <p:txBody>
          <a:bodyPr>
            <a:normAutofit/>
          </a:bodyPr>
          <a:lstStyle/>
          <a:p>
            <a:pPr algn="ctr">
              <a:defRPr/>
            </a:pPr>
            <a:r>
              <a:rPr lang="it-IT" sz="3600" dirty="0" smtClean="0">
                <a:latin typeface="Garamond" pitchFamily="18" charset="0"/>
              </a:rPr>
              <a:t>IL CRISIS TEAM</a:t>
            </a:r>
            <a:endParaRPr lang="it-IT" sz="3600" dirty="0">
              <a:latin typeface="Garamond" pitchFamily="18" charset="0"/>
            </a:endParaRPr>
          </a:p>
        </p:txBody>
      </p:sp>
      <p:sp>
        <p:nvSpPr>
          <p:cNvPr id="60419" name="Segnaposto contenuto 2"/>
          <p:cNvSpPr>
            <a:spLocks noGrp="1"/>
          </p:cNvSpPr>
          <p:nvPr>
            <p:ph idx="1"/>
          </p:nvPr>
        </p:nvSpPr>
        <p:spPr>
          <a:xfrm>
            <a:off x="914400" y="1484784"/>
            <a:ext cx="7618040" cy="4824577"/>
          </a:xfrm>
        </p:spPr>
        <p:txBody>
          <a:bodyPr/>
          <a:lstStyle/>
          <a:p>
            <a:pPr marL="45720" indent="0" algn="ctr">
              <a:buNone/>
            </a:pPr>
            <a:endParaRPr lang="it-IT" sz="1800" b="1" dirty="0" smtClean="0">
              <a:latin typeface="Garamond" pitchFamily="18" charset="0"/>
            </a:endParaRPr>
          </a:p>
          <a:p>
            <a:pPr marL="45720" indent="0" algn="ctr">
              <a:buNone/>
            </a:pPr>
            <a:r>
              <a:rPr lang="it-IT" sz="1800" b="1" dirty="0" smtClean="0">
                <a:latin typeface="Garamond" pitchFamily="18" charset="0"/>
              </a:rPr>
              <a:t>«Nessuno </a:t>
            </a:r>
            <a:r>
              <a:rPr lang="it-IT" sz="1800" b="1" dirty="0">
                <a:latin typeface="Garamond" pitchFamily="18" charset="0"/>
              </a:rPr>
              <a:t>di noi è intelligente come tutti noi </a:t>
            </a:r>
            <a:r>
              <a:rPr lang="it-IT" sz="1800" b="1" dirty="0" smtClean="0">
                <a:latin typeface="Garamond" pitchFamily="18" charset="0"/>
              </a:rPr>
              <a:t>insieme»</a:t>
            </a:r>
          </a:p>
          <a:p>
            <a:pPr marL="45720" indent="0">
              <a:buNone/>
            </a:pPr>
            <a:endParaRPr lang="it-IT" sz="1800" dirty="0" smtClean="0">
              <a:latin typeface="Garamond" pitchFamily="18" charset="0"/>
            </a:endParaRPr>
          </a:p>
          <a:p>
            <a:pPr>
              <a:buFont typeface="Wingdings" pitchFamily="2" charset="2"/>
              <a:buChar char="q"/>
            </a:pPr>
            <a:r>
              <a:rPr lang="it-IT" sz="2200" dirty="0" smtClean="0">
                <a:latin typeface="Garamond" pitchFamily="18" charset="0"/>
              </a:rPr>
              <a:t>Il Team manager (un vertice aziendale)</a:t>
            </a:r>
          </a:p>
          <a:p>
            <a:pPr>
              <a:buFont typeface="Wingdings" pitchFamily="2" charset="2"/>
              <a:buChar char="q"/>
            </a:pPr>
            <a:r>
              <a:rPr lang="it-IT" sz="2200" dirty="0" smtClean="0">
                <a:latin typeface="Garamond" pitchFamily="18" charset="0"/>
              </a:rPr>
              <a:t> Responsabile Comunicazione</a:t>
            </a:r>
            <a:endParaRPr lang="it-IT" sz="2200" dirty="0">
              <a:latin typeface="Garamond" pitchFamily="18" charset="0"/>
            </a:endParaRPr>
          </a:p>
          <a:p>
            <a:pPr>
              <a:buFont typeface="Wingdings" pitchFamily="2" charset="2"/>
              <a:buChar char="q"/>
            </a:pPr>
            <a:r>
              <a:rPr lang="it-IT" sz="2200" dirty="0">
                <a:latin typeface="Garamond" pitchFamily="18" charset="0"/>
              </a:rPr>
              <a:t> Capo Ufficio Stampa</a:t>
            </a:r>
          </a:p>
          <a:p>
            <a:pPr>
              <a:buFont typeface="Wingdings" pitchFamily="2" charset="2"/>
              <a:buChar char="q"/>
            </a:pPr>
            <a:r>
              <a:rPr lang="it-IT" sz="2200" dirty="0">
                <a:latin typeface="Garamond" pitchFamily="18" charset="0"/>
              </a:rPr>
              <a:t> Responsabile Risorse Umane</a:t>
            </a:r>
          </a:p>
          <a:p>
            <a:pPr>
              <a:buFont typeface="Wingdings" pitchFamily="2" charset="2"/>
              <a:buChar char="q"/>
            </a:pPr>
            <a:r>
              <a:rPr lang="it-IT" sz="2200" dirty="0">
                <a:latin typeface="Garamond" pitchFamily="18" charset="0"/>
              </a:rPr>
              <a:t> Responsabile Ufficio legale</a:t>
            </a:r>
          </a:p>
          <a:p>
            <a:pPr>
              <a:buFont typeface="Wingdings" pitchFamily="2" charset="2"/>
              <a:buChar char="q"/>
            </a:pPr>
            <a:r>
              <a:rPr lang="it-IT" sz="2200" dirty="0">
                <a:latin typeface="Garamond" pitchFamily="18" charset="0"/>
              </a:rPr>
              <a:t> Responsabile Sicurezza</a:t>
            </a:r>
          </a:p>
          <a:p>
            <a:pPr>
              <a:buFont typeface="Wingdings" pitchFamily="2" charset="2"/>
              <a:buChar char="q"/>
            </a:pPr>
            <a:r>
              <a:rPr lang="it-IT" sz="2200" dirty="0">
                <a:latin typeface="Garamond" pitchFamily="18" charset="0"/>
              </a:rPr>
              <a:t> Responsabili dei settori colpiti </a:t>
            </a:r>
            <a:r>
              <a:rPr lang="it-IT" sz="2200" dirty="0" smtClean="0">
                <a:latin typeface="Garamond" pitchFamily="18" charset="0"/>
              </a:rPr>
              <a:t>dall’evento (variabili</a:t>
            </a:r>
            <a:r>
              <a:rPr lang="it-IT" sz="2200" dirty="0">
                <a:latin typeface="Garamond" pitchFamily="18" charset="0"/>
              </a:rPr>
              <a:t>)</a:t>
            </a:r>
          </a:p>
          <a:p>
            <a:pPr>
              <a:buFont typeface="Wingdings" pitchFamily="2" charset="2"/>
              <a:buChar char="q"/>
            </a:pPr>
            <a:r>
              <a:rPr lang="it-IT" sz="2200" dirty="0">
                <a:latin typeface="Garamond" pitchFamily="18" charset="0"/>
              </a:rPr>
              <a:t> Eventuali </a:t>
            </a:r>
            <a:r>
              <a:rPr lang="it-IT" sz="2200" dirty="0" smtClean="0">
                <a:latin typeface="Garamond" pitchFamily="18" charset="0"/>
              </a:rPr>
              <a:t>Consulenti</a:t>
            </a:r>
          </a:p>
          <a:p>
            <a:pPr marL="0" indent="0">
              <a:buNone/>
            </a:pPr>
            <a:endParaRPr lang="it-IT" sz="2200" dirty="0">
              <a:latin typeface="Garamond" pitchFamily="18" charset="0"/>
            </a:endParaRPr>
          </a:p>
        </p:txBody>
      </p:sp>
    </p:spTree>
    <p:extLst>
      <p:ext uri="{BB962C8B-B14F-4D97-AF65-F5344CB8AC3E}">
        <p14:creationId xmlns:p14="http://schemas.microsoft.com/office/powerpoint/2010/main" val="420662388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755576" y="260648"/>
            <a:ext cx="7315200" cy="1154097"/>
          </a:xfrm>
        </p:spPr>
        <p:txBody>
          <a:bodyPr>
            <a:normAutofit fontScale="90000"/>
          </a:bodyPr>
          <a:lstStyle/>
          <a:p>
            <a:pPr algn="ctr">
              <a:defRPr/>
            </a:pPr>
            <a:r>
              <a:rPr lang="it-IT" dirty="0" smtClean="0">
                <a:latin typeface="Garamond" pitchFamily="18" charset="0"/>
              </a:rPr>
              <a:t>IL PIANO DI COMUNICAZIONE </a:t>
            </a:r>
            <a:endParaRPr lang="it-IT" dirty="0">
              <a:latin typeface="Garamond" pitchFamily="18" charset="0"/>
            </a:endParaRPr>
          </a:p>
        </p:txBody>
      </p:sp>
      <p:sp>
        <p:nvSpPr>
          <p:cNvPr id="3" name="Segnaposto contenuto 2"/>
          <p:cNvSpPr>
            <a:spLocks noGrp="1"/>
          </p:cNvSpPr>
          <p:nvPr>
            <p:ph idx="1"/>
          </p:nvPr>
        </p:nvSpPr>
        <p:spPr>
          <a:xfrm>
            <a:off x="914400" y="1772817"/>
            <a:ext cx="7690048" cy="4536544"/>
          </a:xfrm>
        </p:spPr>
        <p:txBody>
          <a:bodyPr>
            <a:normAutofit/>
          </a:bodyPr>
          <a:lstStyle/>
          <a:p>
            <a:pPr>
              <a:buFont typeface="Wingdings" pitchFamily="2" charset="2"/>
              <a:buChar char="q"/>
              <a:defRPr/>
            </a:pPr>
            <a:endParaRPr lang="it-IT" sz="2000" dirty="0">
              <a:latin typeface="Garamond" pitchFamily="18" charset="0"/>
            </a:endParaRPr>
          </a:p>
          <a:p>
            <a:pPr algn="just">
              <a:buFont typeface="Wingdings" pitchFamily="2" charset="2"/>
              <a:buChar char="q"/>
              <a:defRPr/>
            </a:pPr>
            <a:r>
              <a:rPr lang="it-IT" sz="2000" dirty="0">
                <a:latin typeface="Garamond" pitchFamily="18" charset="0"/>
              </a:rPr>
              <a:t>L’ulteriore passaggio che caratterizza la fase di programmazione è la predisposizione, all’interno dei più generali piani di intervento, di specifici piani di comunicazione correlati ai singoli eventi possibili.</a:t>
            </a:r>
          </a:p>
          <a:p>
            <a:pPr algn="just">
              <a:buFont typeface="Wingdings" pitchFamily="2" charset="2"/>
              <a:buChar char="q"/>
              <a:defRPr/>
            </a:pPr>
            <a:r>
              <a:rPr lang="it-IT" sz="2000" dirty="0">
                <a:latin typeface="Garamond" pitchFamily="18" charset="0"/>
              </a:rPr>
              <a:t>In particolare, la redazione del piano in un momento precedente al manifestarsi di una crisi aziendale permette all’organizzazione di elaborare il documento con maggior cura e di non trovarsi impreparata di fronte all’evento critico. </a:t>
            </a:r>
          </a:p>
          <a:p>
            <a:pPr marL="0" indent="0" algn="ctr">
              <a:buNone/>
              <a:defRPr/>
            </a:pPr>
            <a:r>
              <a:rPr lang="it-IT" sz="1700" dirty="0">
                <a:latin typeface="Garamond" pitchFamily="18" charset="0"/>
              </a:rPr>
              <a:t>PERCHE’</a:t>
            </a:r>
          </a:p>
          <a:p>
            <a:pPr marL="0" indent="0" algn="ctr">
              <a:buNone/>
              <a:defRPr/>
            </a:pPr>
            <a:r>
              <a:rPr lang="it-IT" sz="1700" b="1" dirty="0">
                <a:latin typeface="Garamond" pitchFamily="18" charset="0"/>
              </a:rPr>
              <a:t>La comunicazione di crisi può essere definita come</a:t>
            </a:r>
          </a:p>
          <a:p>
            <a:pPr marL="0" indent="0" algn="ctr">
              <a:buNone/>
              <a:defRPr/>
            </a:pPr>
            <a:r>
              <a:rPr lang="it-IT" sz="1700" b="1" dirty="0">
                <a:latin typeface="Garamond" pitchFamily="18" charset="0"/>
              </a:rPr>
              <a:t>quell’area dell’attività di comunicazione il cui</a:t>
            </a:r>
          </a:p>
          <a:p>
            <a:pPr marL="0" indent="0" algn="ctr">
              <a:buNone/>
              <a:defRPr/>
            </a:pPr>
            <a:r>
              <a:rPr lang="it-IT" sz="1700" b="1" dirty="0">
                <a:latin typeface="Garamond" pitchFamily="18" charset="0"/>
              </a:rPr>
              <a:t>obiettivo primario è la gestione e il controllo degli</a:t>
            </a:r>
          </a:p>
          <a:p>
            <a:pPr marL="0" indent="0" algn="ctr">
              <a:buNone/>
              <a:defRPr/>
            </a:pPr>
            <a:r>
              <a:rPr lang="it-IT" sz="1700" b="1" dirty="0">
                <a:latin typeface="Garamond" pitchFamily="18" charset="0"/>
              </a:rPr>
              <a:t>effetti di una situazione d’emergenza</a:t>
            </a:r>
          </a:p>
          <a:p>
            <a:pPr marL="0" indent="0" algn="ctr">
              <a:buNone/>
              <a:defRPr/>
            </a:pPr>
            <a:r>
              <a:rPr lang="it-IT" sz="1700" b="1" dirty="0">
                <a:latin typeface="Garamond" pitchFamily="18" charset="0"/>
              </a:rPr>
              <a:t>sull’organizzazione</a:t>
            </a:r>
          </a:p>
        </p:txBody>
      </p:sp>
    </p:spTree>
    <p:extLst>
      <p:ext uri="{BB962C8B-B14F-4D97-AF65-F5344CB8AC3E}">
        <p14:creationId xmlns:p14="http://schemas.microsoft.com/office/powerpoint/2010/main" val="419945390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27584" y="260648"/>
            <a:ext cx="7315200" cy="1154097"/>
          </a:xfrm>
        </p:spPr>
        <p:txBody>
          <a:bodyPr>
            <a:normAutofit/>
          </a:bodyPr>
          <a:lstStyle/>
          <a:p>
            <a:pPr algn="ctr">
              <a:defRPr/>
            </a:pPr>
            <a:r>
              <a:rPr lang="it-IT" sz="3600" dirty="0" smtClean="0">
                <a:latin typeface="Garamond" pitchFamily="18" charset="0"/>
              </a:rPr>
              <a:t>COMUNCAZIONE E GESTIONE</a:t>
            </a:r>
            <a:endParaRPr lang="it-IT" sz="3600" dirty="0">
              <a:latin typeface="Garamond" pitchFamily="18" charset="0"/>
            </a:endParaRPr>
          </a:p>
        </p:txBody>
      </p:sp>
      <p:sp>
        <p:nvSpPr>
          <p:cNvPr id="62467" name="Segnaposto contenuto 2"/>
          <p:cNvSpPr>
            <a:spLocks noGrp="1"/>
          </p:cNvSpPr>
          <p:nvPr>
            <p:ph idx="1"/>
          </p:nvPr>
        </p:nvSpPr>
        <p:spPr>
          <a:xfrm>
            <a:off x="914400" y="1772817"/>
            <a:ext cx="7618040" cy="4536544"/>
          </a:xfrm>
        </p:spPr>
        <p:txBody>
          <a:bodyPr/>
          <a:lstStyle/>
          <a:p>
            <a:pPr>
              <a:buFont typeface="Wingdings" pitchFamily="2" charset="2"/>
              <a:buChar char="q"/>
            </a:pPr>
            <a:endParaRPr lang="it-IT" sz="1700" dirty="0"/>
          </a:p>
          <a:p>
            <a:pPr algn="just">
              <a:buFont typeface="Wingdings" pitchFamily="2" charset="2"/>
              <a:buChar char="q"/>
            </a:pPr>
            <a:r>
              <a:rPr lang="it-IT" sz="2000" dirty="0">
                <a:latin typeface="Garamond" pitchFamily="18" charset="0"/>
              </a:rPr>
              <a:t>Un buon piano è quello che permette all’organizzazione di veicolare messaggi chiari e trasparenti a tutti i suoi pubblici, interni e esterni, attraverso i canali più diretti e i linguaggi più </a:t>
            </a:r>
            <a:r>
              <a:rPr lang="it-IT" sz="2000" dirty="0" smtClean="0">
                <a:latin typeface="Garamond" pitchFamily="18" charset="0"/>
              </a:rPr>
              <a:t>appropriati;</a:t>
            </a:r>
            <a:endParaRPr lang="it-IT" sz="2000" dirty="0">
              <a:latin typeface="Garamond" pitchFamily="18" charset="0"/>
            </a:endParaRPr>
          </a:p>
          <a:p>
            <a:pPr algn="just">
              <a:buFont typeface="Wingdings" pitchFamily="2" charset="2"/>
              <a:buChar char="q"/>
            </a:pPr>
            <a:r>
              <a:rPr lang="it-IT" sz="2000" dirty="0">
                <a:latin typeface="Garamond" pitchFamily="18" charset="0"/>
              </a:rPr>
              <a:t>Saranno le circostanze specifiche a dover indicare al </a:t>
            </a:r>
            <a:r>
              <a:rPr lang="it-IT" sz="2000" dirty="0" err="1">
                <a:latin typeface="Garamond" pitchFamily="18" charset="0"/>
              </a:rPr>
              <a:t>crisis</a:t>
            </a:r>
            <a:r>
              <a:rPr lang="it-IT" sz="2000" dirty="0">
                <a:latin typeface="Garamond" pitchFamily="18" charset="0"/>
              </a:rPr>
              <a:t> management team la strategia migliore da </a:t>
            </a:r>
            <a:r>
              <a:rPr lang="it-IT" sz="2000" dirty="0" smtClean="0">
                <a:latin typeface="Garamond" pitchFamily="18" charset="0"/>
              </a:rPr>
              <a:t>adottare;</a:t>
            </a:r>
            <a:endParaRPr lang="it-IT" sz="2000" dirty="0">
              <a:latin typeface="Garamond" pitchFamily="18" charset="0"/>
            </a:endParaRPr>
          </a:p>
          <a:p>
            <a:pPr algn="just">
              <a:buFont typeface="Wingdings" pitchFamily="2" charset="2"/>
              <a:buChar char="q"/>
            </a:pPr>
            <a:r>
              <a:rPr lang="it-IT" sz="2000" dirty="0">
                <a:latin typeface="Garamond" pitchFamily="18" charset="0"/>
              </a:rPr>
              <a:t>L’attività di auditing deve essere portata avanti per tutta la durata della crisi, per tenere sempre aggiornato il quadro di </a:t>
            </a:r>
            <a:r>
              <a:rPr lang="it-IT" sz="2000" dirty="0" smtClean="0">
                <a:latin typeface="Garamond" pitchFamily="18" charset="0"/>
              </a:rPr>
              <a:t>riferimento. </a:t>
            </a:r>
            <a:endParaRPr lang="it-IT" sz="2000" dirty="0">
              <a:latin typeface="Garamond" pitchFamily="18" charset="0"/>
            </a:endParaRPr>
          </a:p>
        </p:txBody>
      </p:sp>
    </p:spTree>
    <p:extLst>
      <p:ext uri="{BB962C8B-B14F-4D97-AF65-F5344CB8AC3E}">
        <p14:creationId xmlns:p14="http://schemas.microsoft.com/office/powerpoint/2010/main" val="27190980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489600" y="162738"/>
            <a:ext cx="8228160" cy="1228449"/>
          </a:xfrm>
        </p:spPr>
        <p:txBody>
          <a:bodyPr lIns="82945" tIns="41473" rIns="82945" bIns="41473" anchor="b">
            <a:normAutofit/>
          </a:bodyPr>
          <a:lstStyle/>
          <a:p>
            <a:pPr algn="ctr">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3600" dirty="0">
                <a:latin typeface="Garamond" pitchFamily="18" charset="0"/>
              </a:rPr>
              <a:t>LA SINDROME DI NIMBY</a:t>
            </a:r>
          </a:p>
        </p:txBody>
      </p:sp>
      <p:sp>
        <p:nvSpPr>
          <p:cNvPr id="17411" name="Rectangle 3"/>
          <p:cNvSpPr>
            <a:spLocks noGrp="1" noChangeArrowheads="1"/>
          </p:cNvSpPr>
          <p:nvPr>
            <p:ph type="body" idx="4294967295"/>
          </p:nvPr>
        </p:nvSpPr>
        <p:spPr>
          <a:xfrm>
            <a:off x="131041" y="1493438"/>
            <a:ext cx="8032320" cy="3925852"/>
          </a:xfrm>
        </p:spPr>
        <p:txBody>
          <a:bodyPr tIns="0"/>
          <a:lstStyle/>
          <a:p>
            <a:pPr indent="-305285" algn="just">
              <a:lnSpc>
                <a:spcPct val="101000"/>
              </a:lnSpc>
              <a:buClrTx/>
              <a:buNone/>
              <a:tabLst>
                <a:tab pos="311045"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pPr>
            <a:r>
              <a:rPr lang="it-IT" sz="2500" dirty="0" smtClean="0">
                <a:latin typeface="Garamond" pitchFamily="18" charset="0"/>
              </a:rPr>
              <a:t>	Il </a:t>
            </a:r>
            <a:r>
              <a:rPr lang="it-IT" sz="2500" dirty="0">
                <a:latin typeface="Garamond" pitchFamily="18" charset="0"/>
              </a:rPr>
              <a:t>termine </a:t>
            </a:r>
            <a:r>
              <a:rPr lang="it-IT" sz="2500" dirty="0" err="1">
                <a:latin typeface="Garamond" pitchFamily="18" charset="0"/>
              </a:rPr>
              <a:t>Nimby</a:t>
            </a:r>
            <a:r>
              <a:rPr lang="it-IT" sz="2500" dirty="0">
                <a:latin typeface="Garamond" pitchFamily="18" charset="0"/>
              </a:rPr>
              <a:t> (</a:t>
            </a:r>
            <a:r>
              <a:rPr lang="it-IT" sz="2500" dirty="0" err="1">
                <a:latin typeface="Garamond" pitchFamily="18" charset="0"/>
              </a:rPr>
              <a:t>acronino</a:t>
            </a:r>
            <a:r>
              <a:rPr lang="it-IT" sz="2500" dirty="0">
                <a:latin typeface="Garamond" pitchFamily="18" charset="0"/>
              </a:rPr>
              <a:t> di </a:t>
            </a:r>
            <a:r>
              <a:rPr lang="it-IT" sz="2500" dirty="0" err="1">
                <a:latin typeface="Garamond" pitchFamily="18" charset="0"/>
              </a:rPr>
              <a:t>Not</a:t>
            </a:r>
            <a:r>
              <a:rPr lang="it-IT" sz="2500" dirty="0">
                <a:latin typeface="Garamond" pitchFamily="18" charset="0"/>
              </a:rPr>
              <a:t> in </a:t>
            </a:r>
            <a:r>
              <a:rPr lang="it-IT" sz="2500" dirty="0" err="1">
                <a:latin typeface="Garamond" pitchFamily="18" charset="0"/>
              </a:rPr>
              <a:t>my</a:t>
            </a:r>
            <a:r>
              <a:rPr lang="it-IT" sz="2500" dirty="0">
                <a:latin typeface="Garamond" pitchFamily="18" charset="0"/>
              </a:rPr>
              <a:t> back Yard – Non nel mio cortile) nasce per descrivere il fenomeno del rifiuto delle comunità locali verso nuove infrastrutture, impianti o mutamenti sociali in un determinato territorio (ad es. le reazioni della popolazione alla costruzione della </a:t>
            </a:r>
            <a:r>
              <a:rPr lang="it-IT" sz="2500" dirty="0" err="1">
                <a:latin typeface="Garamond" pitchFamily="18" charset="0"/>
              </a:rPr>
              <a:t>Tav</a:t>
            </a:r>
            <a:r>
              <a:rPr lang="it-IT" sz="2500" dirty="0">
                <a:latin typeface="Garamond" pitchFamily="18" charset="0"/>
              </a:rPr>
              <a:t> in Piemonte o alla realizzazione degli impianti di smaltimento dei rifiuti in Campania)</a:t>
            </a:r>
          </a:p>
        </p:txBody>
      </p:sp>
    </p:spTree>
    <p:extLst>
      <p:ext uri="{BB962C8B-B14F-4D97-AF65-F5344CB8AC3E}">
        <p14:creationId xmlns:p14="http://schemas.microsoft.com/office/powerpoint/2010/main" val="18631888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idx="4294967295"/>
          </p:nvPr>
        </p:nvSpPr>
        <p:spPr>
          <a:xfrm>
            <a:off x="915840" y="764704"/>
            <a:ext cx="8228160" cy="1228449"/>
          </a:xfrm>
        </p:spPr>
        <p:txBody>
          <a:bodyPr lIns="82945" tIns="41473" rIns="82945" bIns="41473" anchor="b">
            <a:normAutofit/>
          </a:bodyPr>
          <a:lstStyle/>
          <a:p>
            <a:pPr algn="ctr">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3600" dirty="0">
                <a:latin typeface="Garamond" pitchFamily="18" charset="0"/>
              </a:rPr>
              <a:t>QUALI SONO LE </a:t>
            </a:r>
            <a:r>
              <a:rPr lang="it-IT" sz="3600" dirty="0" smtClean="0">
                <a:latin typeface="Garamond" pitchFamily="18" charset="0"/>
              </a:rPr>
              <a:t>CAUSE</a:t>
            </a:r>
            <a:r>
              <a:rPr lang="it-IT" sz="3600" dirty="0">
                <a:latin typeface="Garamond" pitchFamily="18" charset="0"/>
              </a:rPr>
              <a:t/>
            </a:r>
            <a:br>
              <a:rPr lang="it-IT" sz="3600" dirty="0">
                <a:latin typeface="Garamond" pitchFamily="18" charset="0"/>
              </a:rPr>
            </a:br>
            <a:endParaRPr lang="it-IT" sz="3600" dirty="0">
              <a:latin typeface="Garamond" pitchFamily="18" charset="0"/>
            </a:endParaRPr>
          </a:p>
        </p:txBody>
      </p:sp>
      <p:sp>
        <p:nvSpPr>
          <p:cNvPr id="18435" name="Rectangle 3"/>
          <p:cNvSpPr>
            <a:spLocks noGrp="1" noChangeArrowheads="1"/>
          </p:cNvSpPr>
          <p:nvPr>
            <p:ph type="body" idx="4294967295"/>
          </p:nvPr>
        </p:nvSpPr>
        <p:spPr>
          <a:xfrm>
            <a:off x="493921" y="1424311"/>
            <a:ext cx="8032320" cy="3925852"/>
          </a:xfrm>
        </p:spPr>
        <p:txBody>
          <a:bodyPr tIns="0">
            <a:normAutofit/>
          </a:bodyPr>
          <a:lstStyle/>
          <a:p>
            <a:pPr marL="308165" indent="-308165">
              <a:lnSpc>
                <a:spcPct val="84000"/>
              </a:lnSpc>
              <a:spcBef>
                <a:spcPts val="408"/>
              </a:spcBef>
              <a:spcAft>
                <a:spcPct val="0"/>
              </a:spcAft>
              <a:buClr>
                <a:srgbClr val="6699FF"/>
              </a:buClr>
              <a:buFont typeface="Wingdings" charset="2"/>
              <a:buChar char=""/>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endParaRPr lang="it-IT" sz="2500" dirty="0" smtClean="0">
              <a:latin typeface="Lucida Sans Unicode" charset="-52"/>
            </a:endParaRPr>
          </a:p>
          <a:p>
            <a:pPr marL="308165" indent="-308165" algn="just">
              <a:lnSpc>
                <a:spcPct val="84000"/>
              </a:lnSpc>
              <a:spcBef>
                <a:spcPts val="408"/>
              </a:spcBef>
              <a:spcAft>
                <a:spcPct val="0"/>
              </a:spcAft>
              <a:buClr>
                <a:srgbClr val="6699FF"/>
              </a:buClr>
              <a:buFont typeface="Wingdings" charset="2"/>
              <a:buChar char=""/>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r>
              <a:rPr lang="it-IT" sz="2500" dirty="0" smtClean="0">
                <a:latin typeface="Garamond" pitchFamily="18" charset="0"/>
              </a:rPr>
              <a:t>Mancanza </a:t>
            </a:r>
            <a:r>
              <a:rPr lang="it-IT" sz="2500" dirty="0">
                <a:latin typeface="Garamond" pitchFamily="18" charset="0"/>
              </a:rPr>
              <a:t>di azioni di informazione </a:t>
            </a:r>
          </a:p>
          <a:p>
            <a:pPr marL="308165" indent="-308165" algn="just">
              <a:lnSpc>
                <a:spcPct val="84000"/>
              </a:lnSpc>
              <a:spcBef>
                <a:spcPts val="408"/>
              </a:spcBef>
              <a:spcAft>
                <a:spcPct val="0"/>
              </a:spcAft>
              <a:buClr>
                <a:srgbClr val="6699FF"/>
              </a:buClr>
              <a:buFont typeface="Wingdings" charset="2"/>
              <a:buChar char=""/>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r>
              <a:rPr lang="it-IT" sz="2500" dirty="0">
                <a:latin typeface="Garamond" pitchFamily="18" charset="0"/>
              </a:rPr>
              <a:t>Assoluta mancanza di trasparenza e  di dialogo nelle decisioni versus i cittadini </a:t>
            </a:r>
          </a:p>
          <a:p>
            <a:pPr marL="308165" indent="-308165" algn="just">
              <a:lnSpc>
                <a:spcPct val="84000"/>
              </a:lnSpc>
              <a:spcBef>
                <a:spcPts val="408"/>
              </a:spcBef>
              <a:spcAft>
                <a:spcPct val="0"/>
              </a:spcAft>
              <a:buClr>
                <a:srgbClr val="6699FF"/>
              </a:buClr>
              <a:buFont typeface="Wingdings" charset="2"/>
              <a:buChar char=""/>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r>
              <a:rPr lang="it-IT" sz="2500" dirty="0">
                <a:latin typeface="Garamond" pitchFamily="18" charset="0"/>
              </a:rPr>
              <a:t>Scarsa propensione delle imprese private e delle amministrazioni pubbliche a comunicare e a costruire momenti ed occasioni di partecipazione</a:t>
            </a:r>
          </a:p>
          <a:p>
            <a:pPr marL="308165" indent="-308165" algn="just">
              <a:lnSpc>
                <a:spcPct val="101000"/>
              </a:lnSpc>
              <a:buClrTx/>
              <a:buNone/>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endParaRPr lang="it-IT" sz="2500" dirty="0">
              <a:latin typeface="Garamond" pitchFamily="18" charset="0"/>
            </a:endParaRPr>
          </a:p>
          <a:p>
            <a:pPr marL="308165" indent="-308165" algn="just">
              <a:lnSpc>
                <a:spcPct val="101000"/>
              </a:lnSpc>
              <a:buClrTx/>
              <a:buNone/>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r>
              <a:rPr lang="it-IT" sz="2500" dirty="0">
                <a:latin typeface="Garamond" pitchFamily="18" charset="0"/>
              </a:rPr>
              <a:t>Nel 2004 nasce il </a:t>
            </a:r>
            <a:r>
              <a:rPr lang="it-IT" sz="2500" dirty="0" err="1">
                <a:latin typeface="Garamond" pitchFamily="18" charset="0"/>
              </a:rPr>
              <a:t>Nimby</a:t>
            </a:r>
            <a:r>
              <a:rPr lang="it-IT" sz="2500" dirty="0">
                <a:latin typeface="Garamond" pitchFamily="18" charset="0"/>
              </a:rPr>
              <a:t> Forum per monitorare le contestazioni sui media locali e nazionali</a:t>
            </a:r>
          </a:p>
        </p:txBody>
      </p:sp>
    </p:spTree>
    <p:extLst>
      <p:ext uri="{BB962C8B-B14F-4D97-AF65-F5344CB8AC3E}">
        <p14:creationId xmlns:p14="http://schemas.microsoft.com/office/powerpoint/2010/main" val="20559439"/>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6561" name="Group 1"/>
          <p:cNvGraphicFramePr>
            <a:graphicFrameLocks noGrp="1"/>
          </p:cNvGraphicFramePr>
          <p:nvPr>
            <p:extLst>
              <p:ext uri="{D42A27DB-BD31-4B8C-83A1-F6EECF244321}">
                <p14:modId xmlns:p14="http://schemas.microsoft.com/office/powerpoint/2010/main" val="3625176411"/>
              </p:ext>
            </p:extLst>
          </p:nvPr>
        </p:nvGraphicFramePr>
        <p:xfrm>
          <a:off x="3563888" y="1871658"/>
          <a:ext cx="2808312" cy="4613680"/>
        </p:xfrm>
        <a:graphic>
          <a:graphicData uri="http://schemas.openxmlformats.org/drawingml/2006/table">
            <a:tbl>
              <a:tblPr/>
              <a:tblGrid>
                <a:gridCol w="1405630"/>
                <a:gridCol w="1402682"/>
              </a:tblGrid>
              <a:tr h="625445">
                <a:tc gridSpan="2">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1" i="0" u="none" strike="noStrike" cap="none" normalizeH="0" baseline="0" dirty="0" smtClean="0">
                          <a:ln>
                            <a:noFill/>
                          </a:ln>
                          <a:solidFill>
                            <a:srgbClr val="FFFFFF"/>
                          </a:solidFill>
                          <a:effectLst/>
                          <a:latin typeface="Garamond" pitchFamily="18" charset="0"/>
                          <a:ea typeface="Lucida Sans Unicode" charset="-52"/>
                          <a:cs typeface="Lucida Sans Unicode" charset="-52"/>
                        </a:rPr>
                        <a:t>Principali commenti riportati negli articoli</a:t>
                      </a:r>
                    </a:p>
                  </a:txBody>
                  <a:tcPr horzOverflow="overflow">
                    <a:lnL w="5760" cap="flat" cmpd="sng" algn="ctr">
                      <a:solidFill>
                        <a:srgbClr val="FFFFFF"/>
                      </a:solidFill>
                      <a:prstDash val="solid"/>
                      <a:round/>
                      <a:headEnd type="none" w="med" len="med"/>
                      <a:tailEnd type="none" w="med" len="med"/>
                    </a:lnL>
                    <a:lnR>
                      <a:noFill/>
                    </a:lnR>
                    <a:lnT w="5760" cap="flat" cmpd="sng" algn="ctr">
                      <a:solidFill>
                        <a:srgbClr val="FFFFFF"/>
                      </a:solidFill>
                      <a:prstDash val="solid"/>
                      <a:round/>
                      <a:headEnd type="none" w="med" len="med"/>
                      <a:tailEnd type="none" w="med" len="med"/>
                    </a:lnT>
                    <a:lnB w="18720" cap="flat" cmpd="sng" algn="ctr">
                      <a:solidFill>
                        <a:srgbClr val="FFFFFF"/>
                      </a:solidFill>
                      <a:prstDash val="solid"/>
                      <a:round/>
                      <a:headEnd type="none" w="med" len="med"/>
                      <a:tailEnd type="none" w="med" len="med"/>
                    </a:lnB>
                    <a:lnTlToBr>
                      <a:noFill/>
                    </a:lnTlToBr>
                    <a:lnBlToTr>
                      <a:noFill/>
                    </a:lnBlToTr>
                    <a:solidFill>
                      <a:srgbClr val="3891A7"/>
                    </a:solidFill>
                  </a:tcPr>
                </a:tc>
                <a:tc hMerge="1">
                  <a:txBody>
                    <a:bodyPr/>
                    <a:lstStyle/>
                    <a:p>
                      <a:endParaRPr lang="it-IT"/>
                    </a:p>
                  </a:txBody>
                  <a:tcPr/>
                </a:tc>
              </a:tr>
              <a:tr h="813262">
                <a:tc>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smtClean="0">
                          <a:ln>
                            <a:noFill/>
                          </a:ln>
                          <a:solidFill>
                            <a:srgbClr val="000000"/>
                          </a:solidFill>
                          <a:effectLst/>
                          <a:latin typeface="Garamond" pitchFamily="18" charset="0"/>
                          <a:ea typeface="Lucida Sans Unicode" charset="-52"/>
                          <a:cs typeface="Lucida Sans Unicode" charset="-52"/>
                        </a:rPr>
                        <a:t>AMMINIS.</a:t>
                      </a:r>
                    </a:p>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smtClean="0">
                          <a:ln>
                            <a:noFill/>
                          </a:ln>
                          <a:solidFill>
                            <a:srgbClr val="000000"/>
                          </a:solidFill>
                          <a:effectLst/>
                          <a:latin typeface="Garamond" pitchFamily="18" charset="0"/>
                          <a:ea typeface="Lucida Sans Unicode" charset="-52"/>
                          <a:cs typeface="Lucida Sans Unicode" charset="-52"/>
                        </a:rPr>
                        <a:t>PUBBLICI LOCALI </a:t>
                      </a:r>
                    </a:p>
                  </a:txBody>
                  <a:tcP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1872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CEDBE1"/>
                    </a:solidFill>
                  </a:tcPr>
                </a:tc>
                <a:tc>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dirty="0" smtClean="0">
                          <a:ln>
                            <a:noFill/>
                          </a:ln>
                          <a:solidFill>
                            <a:srgbClr val="000000"/>
                          </a:solidFill>
                          <a:effectLst/>
                          <a:latin typeface="Garamond" pitchFamily="18" charset="0"/>
                          <a:ea typeface="Lucida Sans Unicode" charset="-52"/>
                          <a:cs typeface="Lucida Sans Unicode" charset="-52"/>
                        </a:rPr>
                        <a:t>39,4 %</a:t>
                      </a:r>
                    </a:p>
                  </a:txBody>
                  <a:tcP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a:noFill/>
                    </a:lnT>
                    <a:lnB w="5760" cap="flat" cmpd="sng" algn="ctr">
                      <a:solidFill>
                        <a:srgbClr val="FFFFFF"/>
                      </a:solidFill>
                      <a:prstDash val="solid"/>
                      <a:round/>
                      <a:headEnd type="none" w="med" len="med"/>
                      <a:tailEnd type="none" w="med" len="med"/>
                    </a:lnB>
                    <a:lnTlToBr>
                      <a:noFill/>
                    </a:lnTlToBr>
                    <a:lnBlToTr>
                      <a:noFill/>
                    </a:lnBlToTr>
                    <a:solidFill>
                      <a:srgbClr val="CEDBE1"/>
                    </a:solidFill>
                  </a:tcPr>
                </a:tc>
              </a:tr>
              <a:tr h="813262">
                <a:tc>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dirty="0" smtClean="0">
                          <a:ln>
                            <a:noFill/>
                          </a:ln>
                          <a:solidFill>
                            <a:srgbClr val="000000"/>
                          </a:solidFill>
                          <a:effectLst/>
                          <a:latin typeface="Garamond" pitchFamily="18" charset="0"/>
                          <a:ea typeface="Lucida Sans Unicode" charset="-52"/>
                          <a:cs typeface="Lucida Sans Unicode" charset="-52"/>
                        </a:rPr>
                        <a:t>COMITATI CITTADINI</a:t>
                      </a:r>
                    </a:p>
                  </a:txBody>
                  <a:tcP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8EEF0"/>
                    </a:solidFill>
                  </a:tcPr>
                </a:tc>
                <a:tc>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dirty="0" smtClean="0">
                          <a:ln>
                            <a:noFill/>
                          </a:ln>
                          <a:solidFill>
                            <a:srgbClr val="000000"/>
                          </a:solidFill>
                          <a:effectLst/>
                          <a:latin typeface="Garamond" pitchFamily="18" charset="0"/>
                          <a:ea typeface="Lucida Sans Unicode" charset="-52"/>
                          <a:cs typeface="Lucida Sans Unicode" charset="-52"/>
                        </a:rPr>
                        <a:t>24,3 %</a:t>
                      </a:r>
                    </a:p>
                  </a:txBody>
                  <a:tcP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8EEF0"/>
                    </a:solidFill>
                  </a:tcPr>
                </a:tc>
              </a:tr>
              <a:tr h="680200">
                <a:tc>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smtClean="0">
                          <a:ln>
                            <a:noFill/>
                          </a:ln>
                          <a:solidFill>
                            <a:srgbClr val="000000"/>
                          </a:solidFill>
                          <a:effectLst/>
                          <a:latin typeface="Garamond" pitchFamily="18" charset="0"/>
                          <a:ea typeface="Lucida Sans Unicode" charset="-52"/>
                          <a:cs typeface="Lucida Sans Unicode" charset="-52"/>
                        </a:rPr>
                        <a:t>ASSOC. AMBIENTALISTE</a:t>
                      </a:r>
                    </a:p>
                  </a:txBody>
                  <a:tcP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CEDBE1"/>
                    </a:solidFill>
                  </a:tcPr>
                </a:tc>
                <a:tc>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smtClean="0">
                          <a:ln>
                            <a:noFill/>
                          </a:ln>
                          <a:solidFill>
                            <a:srgbClr val="000000"/>
                          </a:solidFill>
                          <a:effectLst/>
                          <a:latin typeface="Garamond" pitchFamily="18" charset="0"/>
                          <a:ea typeface="Lucida Sans Unicode" charset="-52"/>
                          <a:cs typeface="Lucida Sans Unicode" charset="-52"/>
                        </a:rPr>
                        <a:t>7,8 %</a:t>
                      </a:r>
                    </a:p>
                  </a:txBody>
                  <a:tcP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CEDBE1"/>
                    </a:solidFill>
                  </a:tcPr>
                </a:tc>
              </a:tr>
              <a:tr h="578758">
                <a:tc>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smtClean="0">
                          <a:ln>
                            <a:noFill/>
                          </a:ln>
                          <a:solidFill>
                            <a:srgbClr val="000000"/>
                          </a:solidFill>
                          <a:effectLst/>
                          <a:latin typeface="Garamond" pitchFamily="18" charset="0"/>
                          <a:ea typeface="Lucida Sans Unicode" charset="-52"/>
                          <a:cs typeface="Lucida Sans Unicode" charset="-52"/>
                        </a:rPr>
                        <a:t>IMPRESA</a:t>
                      </a:r>
                    </a:p>
                  </a:txBody>
                  <a:tcP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8EEF0"/>
                    </a:solidFill>
                  </a:tcPr>
                </a:tc>
                <a:tc>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smtClean="0">
                          <a:ln>
                            <a:noFill/>
                          </a:ln>
                          <a:solidFill>
                            <a:srgbClr val="000000"/>
                          </a:solidFill>
                          <a:effectLst/>
                          <a:latin typeface="Garamond" pitchFamily="18" charset="0"/>
                          <a:ea typeface="Lucida Sans Unicode" charset="-52"/>
                          <a:cs typeface="Lucida Sans Unicode" charset="-52"/>
                        </a:rPr>
                        <a:t>6,9 %</a:t>
                      </a:r>
                    </a:p>
                  </a:txBody>
                  <a:tcP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8EEF0"/>
                    </a:solidFill>
                  </a:tcPr>
                </a:tc>
              </a:tr>
              <a:tr h="437625">
                <a:tc>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smtClean="0">
                          <a:ln>
                            <a:noFill/>
                          </a:ln>
                          <a:solidFill>
                            <a:srgbClr val="000000"/>
                          </a:solidFill>
                          <a:effectLst/>
                          <a:latin typeface="Garamond" pitchFamily="18" charset="0"/>
                          <a:ea typeface="Lucida Sans Unicode" charset="-52"/>
                          <a:cs typeface="Lucida Sans Unicode" charset="-52"/>
                        </a:rPr>
                        <a:t>ENTI PUBBLICI</a:t>
                      </a:r>
                    </a:p>
                  </a:txBody>
                  <a:tcP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CEDBE1"/>
                    </a:solidFill>
                  </a:tcPr>
                </a:tc>
                <a:tc>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smtClean="0">
                          <a:ln>
                            <a:noFill/>
                          </a:ln>
                          <a:solidFill>
                            <a:srgbClr val="000000"/>
                          </a:solidFill>
                          <a:effectLst/>
                          <a:latin typeface="Garamond" pitchFamily="18" charset="0"/>
                          <a:ea typeface="Lucida Sans Unicode" charset="-52"/>
                          <a:cs typeface="Lucida Sans Unicode" charset="-52"/>
                        </a:rPr>
                        <a:t>2,9 %</a:t>
                      </a:r>
                    </a:p>
                  </a:txBody>
                  <a:tcP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CEDBE1"/>
                    </a:solidFill>
                  </a:tcPr>
                </a:tc>
              </a:tr>
              <a:tr h="475939">
                <a:tc>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smtClean="0">
                          <a:ln>
                            <a:noFill/>
                          </a:ln>
                          <a:solidFill>
                            <a:srgbClr val="000000"/>
                          </a:solidFill>
                          <a:effectLst/>
                          <a:latin typeface="Garamond" pitchFamily="18" charset="0"/>
                          <a:ea typeface="Lucida Sans Unicode" charset="-52"/>
                          <a:cs typeface="Lucida Sans Unicode" charset="-52"/>
                        </a:rPr>
                        <a:t>ASSOC. CATEG.</a:t>
                      </a:r>
                    </a:p>
                  </a:txBody>
                  <a:tcP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8EEF0"/>
                    </a:solidFill>
                  </a:tcPr>
                </a:tc>
                <a:tc>
                  <a:txBody>
                    <a:bodyPr/>
                    <a:lstStyle/>
                    <a:p>
                      <a:pPr marL="0" marR="0" lvl="0" indent="0" algn="ctr" defTabSz="449263" rtl="0" eaLnBrk="1" fontAlgn="base" latinLnBrk="0" hangingPunct="1">
                        <a:lnSpc>
                          <a:spcPct val="101000"/>
                        </a:lnSpc>
                        <a:spcBef>
                          <a:spcPct val="0"/>
                        </a:spcBef>
                        <a:spcAft>
                          <a:spcPct val="0"/>
                        </a:spcAft>
                        <a:buClr>
                          <a:srgbClr val="000000"/>
                        </a:buClr>
                        <a:buSzPct val="100000"/>
                        <a:buFont typeface="Times New Roman" charset="0"/>
                        <a:buNone/>
                        <a:tabLst>
                          <a:tab pos="723900" algn="l"/>
                          <a:tab pos="1447800" algn="l"/>
                          <a:tab pos="2171700" algn="l"/>
                        </a:tabLst>
                      </a:pPr>
                      <a:r>
                        <a:rPr kumimoji="0" lang="it-IT" sz="1400" b="0" i="0" u="none" strike="noStrike" cap="none" normalizeH="0" baseline="0" dirty="0" smtClean="0">
                          <a:ln>
                            <a:noFill/>
                          </a:ln>
                          <a:solidFill>
                            <a:srgbClr val="000000"/>
                          </a:solidFill>
                          <a:effectLst/>
                          <a:latin typeface="Garamond" pitchFamily="18" charset="0"/>
                          <a:ea typeface="Lucida Sans Unicode" charset="-52"/>
                          <a:cs typeface="Lucida Sans Unicode" charset="-52"/>
                        </a:rPr>
                        <a:t>2,7 %</a:t>
                      </a:r>
                    </a:p>
                  </a:txBody>
                  <a:tcPr horzOverflow="overflow">
                    <a:lnL w="5760" cap="flat" cmpd="sng" algn="ctr">
                      <a:solidFill>
                        <a:srgbClr val="FFFFFF"/>
                      </a:solidFill>
                      <a:prstDash val="solid"/>
                      <a:round/>
                      <a:headEnd type="none" w="med" len="med"/>
                      <a:tailEnd type="none" w="med" len="med"/>
                    </a:lnL>
                    <a:lnR w="5760" cap="flat" cmpd="sng" algn="ctr">
                      <a:solidFill>
                        <a:srgbClr val="FFFFFF"/>
                      </a:solidFill>
                      <a:prstDash val="solid"/>
                      <a:round/>
                      <a:headEnd type="none" w="med" len="med"/>
                      <a:tailEnd type="none" w="med" len="med"/>
                    </a:lnR>
                    <a:lnT w="5760" cap="flat" cmpd="sng" algn="ctr">
                      <a:solidFill>
                        <a:srgbClr val="FFFFFF"/>
                      </a:solidFill>
                      <a:prstDash val="solid"/>
                      <a:round/>
                      <a:headEnd type="none" w="med" len="med"/>
                      <a:tailEnd type="none" w="med" len="med"/>
                    </a:lnT>
                    <a:lnB w="5760" cap="flat" cmpd="sng" algn="ctr">
                      <a:solidFill>
                        <a:srgbClr val="FFFFFF"/>
                      </a:solidFill>
                      <a:prstDash val="solid"/>
                      <a:round/>
                      <a:headEnd type="none" w="med" len="med"/>
                      <a:tailEnd type="none" w="med" len="med"/>
                    </a:lnB>
                    <a:lnTlToBr>
                      <a:noFill/>
                    </a:lnTlToBr>
                    <a:lnBlToTr>
                      <a:noFill/>
                    </a:lnBlToTr>
                    <a:solidFill>
                      <a:srgbClr val="E8EEF0"/>
                    </a:solidFill>
                  </a:tcPr>
                </a:tc>
              </a:tr>
            </a:tbl>
          </a:graphicData>
        </a:graphic>
      </p:graphicFrame>
      <p:sp>
        <p:nvSpPr>
          <p:cNvPr id="19483" name="Rectangle 49"/>
          <p:cNvSpPr>
            <a:spLocks noGrp="1" noChangeArrowheads="1"/>
          </p:cNvSpPr>
          <p:nvPr>
            <p:ph type="title"/>
          </p:nvPr>
        </p:nvSpPr>
        <p:spPr>
          <a:xfrm>
            <a:off x="467544" y="260648"/>
            <a:ext cx="8229600" cy="1143480"/>
          </a:xfrm>
        </p:spPr>
        <p:txBody>
          <a:bodyPr>
            <a:normAutofit/>
          </a:bodyPr>
          <a:lstStyle/>
          <a:p>
            <a:pPr algn="ctr">
              <a:tabLst>
                <a:tab pos="722891" algn="l"/>
                <a:tab pos="1447222" algn="l"/>
                <a:tab pos="2170112" algn="l"/>
                <a:tab pos="2894443" algn="l"/>
                <a:tab pos="3618774" algn="l"/>
                <a:tab pos="4341665" algn="l"/>
                <a:tab pos="5065995" algn="l"/>
                <a:tab pos="5790326" algn="l"/>
                <a:tab pos="6513217" algn="l"/>
                <a:tab pos="7237547" algn="l"/>
                <a:tab pos="7961878" algn="l"/>
              </a:tabLst>
            </a:pPr>
            <a:r>
              <a:rPr lang="it-IT" sz="3600" dirty="0">
                <a:latin typeface="Garamond" pitchFamily="18" charset="0"/>
              </a:rPr>
              <a:t>GLI ATTORI</a:t>
            </a:r>
          </a:p>
        </p:txBody>
      </p:sp>
    </p:spTree>
    <p:extLst>
      <p:ext uri="{BB962C8B-B14F-4D97-AF65-F5344CB8AC3E}">
        <p14:creationId xmlns:p14="http://schemas.microsoft.com/office/powerpoint/2010/main" val="448184317"/>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537" name="Group 1"/>
          <p:cNvGraphicFramePr>
            <a:graphicFrameLocks noGrp="1"/>
          </p:cNvGraphicFramePr>
          <p:nvPr>
            <p:extLst>
              <p:ext uri="{D42A27DB-BD31-4B8C-83A1-F6EECF244321}">
                <p14:modId xmlns:p14="http://schemas.microsoft.com/office/powerpoint/2010/main" val="4224539090"/>
              </p:ext>
            </p:extLst>
          </p:nvPr>
        </p:nvGraphicFramePr>
        <p:xfrm>
          <a:off x="856801" y="2072378"/>
          <a:ext cx="6569280" cy="3071840"/>
        </p:xfrm>
        <a:graphic>
          <a:graphicData uri="http://schemas.openxmlformats.org/drawingml/2006/table">
            <a:tbl>
              <a:tblPr/>
              <a:tblGrid>
                <a:gridCol w="1641600"/>
                <a:gridCol w="1643040"/>
                <a:gridCol w="1641600"/>
                <a:gridCol w="1643040"/>
              </a:tblGrid>
              <a:tr h="342756">
                <a:tc>
                  <a:txBody>
                    <a:bodyPr/>
                    <a:lstStyle/>
                    <a:p>
                      <a:pPr marL="0" marR="0" lvl="0" indent="0" algn="ctr" defTabSz="449263" rtl="0" eaLnBrk="1" fontAlgn="base" latinLnBrk="0" hangingPunct="0">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endParaRPr kumimoji="0" lang="it-IT" sz="1800" b="0" i="0" u="none" strike="noStrike" cap="none" normalizeH="0" baseline="0" dirty="0" smtClean="0">
                        <a:ln>
                          <a:noFill/>
                        </a:ln>
                        <a:solidFill>
                          <a:srgbClr val="000000"/>
                        </a:solidFill>
                        <a:effectLst/>
                        <a:latin typeface="Arial" charset="0"/>
                        <a:ea typeface="Lucida Sans Unicode" charset="-52"/>
                        <a:cs typeface="Lucida Sans Unicode" charset="-52"/>
                      </a:endParaRPr>
                    </a:p>
                  </a:txBody>
                  <a:tcPr marL="68400" marR="68400" marT="15876" marB="0" horzOverflow="overflow">
                    <a:lnL>
                      <a:noFill/>
                    </a:lnL>
                    <a:lnR>
                      <a:noFill/>
                    </a:lnR>
                    <a:lnT w="5760" cap="flat" cmpd="sng" algn="ctr">
                      <a:solidFill>
                        <a:srgbClr val="4F81BD"/>
                      </a:solidFill>
                      <a:prstDash val="solid"/>
                      <a:round/>
                      <a:headEnd type="none" w="med" len="med"/>
                      <a:tailEnd type="none" w="med" len="med"/>
                    </a:lnT>
                    <a:lnB w="5760" cap="flat" cmpd="sng" algn="ctr">
                      <a:solidFill>
                        <a:srgbClr val="4F81BD"/>
                      </a:solidFill>
                      <a:prstDash val="solid"/>
                      <a:round/>
                      <a:headEnd type="none" w="med" len="med"/>
                      <a:tailEnd type="none" w="med" len="med"/>
                    </a:lnB>
                    <a:lnTlToBr>
                      <a:noFill/>
                    </a:lnTlToBr>
                    <a:lnBlToTr>
                      <a:noFill/>
                    </a:lnBlToTr>
                    <a:solidFill>
                      <a:srgbClr val="E8EEF0"/>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1" i="0" u="none" strike="noStrike" cap="none" normalizeH="0" baseline="0" smtClean="0">
                          <a:ln>
                            <a:noFill/>
                          </a:ln>
                          <a:solidFill>
                            <a:srgbClr val="365F91"/>
                          </a:solidFill>
                          <a:effectLst/>
                          <a:latin typeface="Calibri" charset="0"/>
                          <a:cs typeface="Calibri" charset="0"/>
                        </a:rPr>
                        <a:t>I edizione</a:t>
                      </a:r>
                    </a:p>
                  </a:txBody>
                  <a:tcPr marL="68400" marR="68400" marT="0" marB="0" horzOverflow="overflow">
                    <a:lnL>
                      <a:noFill/>
                    </a:lnL>
                    <a:lnR>
                      <a:noFill/>
                    </a:lnR>
                    <a:lnT w="5760" cap="flat" cmpd="sng" algn="ctr">
                      <a:solidFill>
                        <a:srgbClr val="4F81BD"/>
                      </a:solidFill>
                      <a:prstDash val="solid"/>
                      <a:round/>
                      <a:headEnd type="none" w="med" len="med"/>
                      <a:tailEnd type="none" w="med" len="med"/>
                    </a:lnT>
                    <a:lnB w="5760" cap="flat" cmpd="sng" algn="ctr">
                      <a:solidFill>
                        <a:srgbClr val="4F81BD"/>
                      </a:solidFill>
                      <a:prstDash val="solid"/>
                      <a:round/>
                      <a:headEnd type="none" w="med" len="med"/>
                      <a:tailEnd type="none" w="med" len="med"/>
                    </a:lnB>
                    <a:lnTlToBr>
                      <a:noFill/>
                    </a:lnTlToBr>
                    <a:lnBlToTr>
                      <a:noFill/>
                    </a:lnBlToTr>
                    <a:solidFill>
                      <a:srgbClr val="E8EEF0"/>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1" i="0" u="none" strike="noStrike" cap="none" normalizeH="0" baseline="0" smtClean="0">
                          <a:ln>
                            <a:noFill/>
                          </a:ln>
                          <a:solidFill>
                            <a:srgbClr val="365F91"/>
                          </a:solidFill>
                          <a:effectLst/>
                          <a:latin typeface="Calibri" charset="0"/>
                          <a:cs typeface="Calibri" charset="0"/>
                        </a:rPr>
                        <a:t>II edizione</a:t>
                      </a:r>
                    </a:p>
                  </a:txBody>
                  <a:tcPr marL="68400" marR="68400" marT="0" marB="0" horzOverflow="overflow">
                    <a:lnL>
                      <a:noFill/>
                    </a:lnL>
                    <a:lnR>
                      <a:noFill/>
                    </a:lnR>
                    <a:lnT w="5760" cap="flat" cmpd="sng" algn="ctr">
                      <a:solidFill>
                        <a:srgbClr val="4F81BD"/>
                      </a:solidFill>
                      <a:prstDash val="solid"/>
                      <a:round/>
                      <a:headEnd type="none" w="med" len="med"/>
                      <a:tailEnd type="none" w="med" len="med"/>
                    </a:lnT>
                    <a:lnB w="5760" cap="flat" cmpd="sng" algn="ctr">
                      <a:solidFill>
                        <a:srgbClr val="4F81BD"/>
                      </a:solidFill>
                      <a:prstDash val="solid"/>
                      <a:round/>
                      <a:headEnd type="none" w="med" len="med"/>
                      <a:tailEnd type="none" w="med" len="med"/>
                    </a:lnB>
                    <a:lnTlToBr>
                      <a:noFill/>
                    </a:lnTlToBr>
                    <a:lnBlToTr>
                      <a:noFill/>
                    </a:lnBlToTr>
                    <a:solidFill>
                      <a:srgbClr val="E8EEF0"/>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1" i="0" u="none" strike="noStrike" cap="none" normalizeH="0" baseline="0" smtClean="0">
                          <a:ln>
                            <a:noFill/>
                          </a:ln>
                          <a:solidFill>
                            <a:srgbClr val="365F91"/>
                          </a:solidFill>
                          <a:effectLst/>
                          <a:latin typeface="Calibri" charset="0"/>
                          <a:cs typeface="Calibri" charset="0"/>
                        </a:rPr>
                        <a:t>III edizione</a:t>
                      </a:r>
                    </a:p>
                  </a:txBody>
                  <a:tcPr marL="68400" marR="68400" marT="0" marB="0" horzOverflow="overflow">
                    <a:lnL>
                      <a:noFill/>
                    </a:lnL>
                    <a:lnR>
                      <a:noFill/>
                    </a:lnR>
                    <a:lnT w="5760" cap="flat" cmpd="sng" algn="ctr">
                      <a:solidFill>
                        <a:srgbClr val="4F81BD"/>
                      </a:solidFill>
                      <a:prstDash val="solid"/>
                      <a:round/>
                      <a:headEnd type="none" w="med" len="med"/>
                      <a:tailEnd type="none" w="med" len="med"/>
                    </a:lnT>
                    <a:lnB w="5760" cap="flat" cmpd="sng" algn="ctr">
                      <a:solidFill>
                        <a:srgbClr val="4F81BD"/>
                      </a:solidFill>
                      <a:prstDash val="solid"/>
                      <a:round/>
                      <a:headEnd type="none" w="med" len="med"/>
                      <a:tailEnd type="none" w="med" len="med"/>
                    </a:lnB>
                    <a:lnTlToBr>
                      <a:noFill/>
                    </a:lnTlToBr>
                    <a:lnBlToTr>
                      <a:noFill/>
                    </a:lnBlToTr>
                    <a:solidFill>
                      <a:srgbClr val="E8EEF0"/>
                    </a:solidFill>
                  </a:tcPr>
                </a:tc>
              </a:tr>
              <a:tr h="522774">
                <a:tc>
                  <a:txBody>
                    <a:bodyPr/>
                    <a:lstStyle/>
                    <a:p>
                      <a:pPr marL="0" marR="0" lvl="0" indent="0" algn="l"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1" i="0" u="none" strike="noStrike" cap="none" normalizeH="0" baseline="0" smtClean="0">
                          <a:ln>
                            <a:noFill/>
                          </a:ln>
                          <a:solidFill>
                            <a:srgbClr val="365F91"/>
                          </a:solidFill>
                          <a:effectLst/>
                          <a:latin typeface="Calibri" charset="0"/>
                          <a:cs typeface="Calibri" charset="0"/>
                        </a:rPr>
                        <a:t>Totale articoli censiti 	</a:t>
                      </a:r>
                    </a:p>
                  </a:txBody>
                  <a:tcPr marL="68400" marR="68400" marT="0" marB="0" horzOverflow="overflow">
                    <a:lnL>
                      <a:noFill/>
                    </a:lnL>
                    <a:lnR>
                      <a:noFill/>
                    </a:lnR>
                    <a:lnT w="5760" cap="flat" cmpd="sng" algn="ctr">
                      <a:solidFill>
                        <a:srgbClr val="4F81BD"/>
                      </a:solidFill>
                      <a:prstDash val="solid"/>
                      <a:round/>
                      <a:headEnd type="none" w="med" len="med"/>
                      <a:tailEnd type="none" w="med" len="med"/>
                    </a:lnT>
                    <a:lnB>
                      <a:noFill/>
                    </a:lnB>
                    <a:lnTlToBr>
                      <a:noFill/>
                    </a:lnTlToBr>
                    <a:lnBlToTr>
                      <a:noFill/>
                    </a:lnBlToTr>
                    <a:solidFill>
                      <a:srgbClr val="D3DFEE"/>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2.760</a:t>
                      </a:r>
                    </a:p>
                  </a:txBody>
                  <a:tcPr marL="68400" marR="68400" marT="0" marB="0" horzOverflow="overflow">
                    <a:lnL>
                      <a:noFill/>
                    </a:lnL>
                    <a:lnR>
                      <a:noFill/>
                    </a:lnR>
                    <a:lnT w="5760" cap="flat" cmpd="sng" algn="ctr">
                      <a:solidFill>
                        <a:srgbClr val="4F81BD"/>
                      </a:solidFill>
                      <a:prstDash val="solid"/>
                      <a:round/>
                      <a:headEnd type="none" w="med" len="med"/>
                      <a:tailEnd type="none" w="med" len="med"/>
                    </a:lnT>
                    <a:lnB>
                      <a:noFill/>
                    </a:lnB>
                    <a:lnTlToBr>
                      <a:noFill/>
                    </a:lnTlToBr>
                    <a:lnBlToTr>
                      <a:noFill/>
                    </a:lnBlToTr>
                    <a:solidFill>
                      <a:srgbClr val="D3DFEE"/>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4.020</a:t>
                      </a:r>
                    </a:p>
                  </a:txBody>
                  <a:tcPr marL="68400" marR="68400" marT="0" marB="0" horzOverflow="overflow">
                    <a:lnL>
                      <a:noFill/>
                    </a:lnL>
                    <a:lnR>
                      <a:noFill/>
                    </a:lnR>
                    <a:lnT w="5760" cap="flat" cmpd="sng" algn="ctr">
                      <a:solidFill>
                        <a:srgbClr val="4F81BD"/>
                      </a:solidFill>
                      <a:prstDash val="solid"/>
                      <a:round/>
                      <a:headEnd type="none" w="med" len="med"/>
                      <a:tailEnd type="none" w="med" len="med"/>
                    </a:lnT>
                    <a:lnB>
                      <a:noFill/>
                    </a:lnB>
                    <a:lnTlToBr>
                      <a:noFill/>
                    </a:lnTlToBr>
                    <a:lnBlToTr>
                      <a:noFill/>
                    </a:lnBlToTr>
                    <a:solidFill>
                      <a:srgbClr val="D3DFEE"/>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4.116</a:t>
                      </a:r>
                    </a:p>
                  </a:txBody>
                  <a:tcPr marL="68400" marR="68400" marT="0" marB="0" horzOverflow="overflow">
                    <a:lnL>
                      <a:noFill/>
                    </a:lnL>
                    <a:lnR>
                      <a:noFill/>
                    </a:lnR>
                    <a:lnT w="5760" cap="flat" cmpd="sng" algn="ctr">
                      <a:solidFill>
                        <a:srgbClr val="4F81BD"/>
                      </a:solidFill>
                      <a:prstDash val="solid"/>
                      <a:round/>
                      <a:headEnd type="none" w="med" len="med"/>
                      <a:tailEnd type="none" w="med" len="med"/>
                    </a:lnT>
                    <a:lnB>
                      <a:noFill/>
                    </a:lnB>
                    <a:lnTlToBr>
                      <a:noFill/>
                    </a:lnTlToBr>
                    <a:lnBlToTr>
                      <a:noFill/>
                    </a:lnBlToTr>
                    <a:solidFill>
                      <a:srgbClr val="D3DFEE"/>
                    </a:solidFill>
                  </a:tcPr>
                </a:tc>
              </a:tr>
              <a:tr h="378760">
                <a:tc>
                  <a:txBody>
                    <a:bodyPr/>
                    <a:lstStyle/>
                    <a:p>
                      <a:pPr marL="0" marR="0" lvl="0" indent="0" algn="l"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1" i="0" u="none" strike="noStrike" cap="none" normalizeH="0" baseline="0" smtClean="0">
                          <a:ln>
                            <a:noFill/>
                          </a:ln>
                          <a:solidFill>
                            <a:srgbClr val="365F91"/>
                          </a:solidFill>
                          <a:effectLst/>
                          <a:latin typeface="Calibri" charset="0"/>
                          <a:cs typeface="Calibri" charset="0"/>
                        </a:rPr>
                        <a:t>Articoli al mese (media)</a:t>
                      </a:r>
                    </a:p>
                  </a:txBody>
                  <a:tcPr marL="68400" marR="68400" marT="0" marB="0" horzOverflow="overflow">
                    <a:lnL>
                      <a:noFill/>
                    </a:lnL>
                    <a:lnR>
                      <a:noFill/>
                    </a:lnR>
                    <a:lnT>
                      <a:noFill/>
                    </a:lnT>
                    <a:lnB>
                      <a:noFill/>
                    </a:lnB>
                    <a:lnTlToBr>
                      <a:noFill/>
                    </a:lnTlToBr>
                    <a:lnBlToTr>
                      <a:noFill/>
                    </a:lnBlToTr>
                    <a:solidFill>
                      <a:srgbClr val="E8EEF0"/>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251</a:t>
                      </a:r>
                    </a:p>
                  </a:txBody>
                  <a:tcPr marL="68400" marR="68400" marT="0" marB="0" horzOverflow="overflow">
                    <a:lnL>
                      <a:noFill/>
                    </a:lnL>
                    <a:lnR>
                      <a:noFill/>
                    </a:lnR>
                    <a:lnT>
                      <a:noFill/>
                    </a:lnT>
                    <a:lnB>
                      <a:noFill/>
                    </a:lnB>
                    <a:lnTlToBr>
                      <a:noFill/>
                    </a:lnTlToBr>
                    <a:lnBlToTr>
                      <a:noFill/>
                    </a:lnBlToTr>
                    <a:solidFill>
                      <a:srgbClr val="E8EEF0"/>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309</a:t>
                      </a:r>
                    </a:p>
                  </a:txBody>
                  <a:tcPr marL="68400" marR="68400" marT="0" marB="0" horzOverflow="overflow">
                    <a:lnL>
                      <a:noFill/>
                    </a:lnL>
                    <a:lnR>
                      <a:noFill/>
                    </a:lnR>
                    <a:lnT>
                      <a:noFill/>
                    </a:lnT>
                    <a:lnB>
                      <a:noFill/>
                    </a:lnB>
                    <a:lnTlToBr>
                      <a:noFill/>
                    </a:lnTlToBr>
                    <a:lnBlToTr>
                      <a:noFill/>
                    </a:lnBlToTr>
                    <a:solidFill>
                      <a:srgbClr val="E8EEF0"/>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343</a:t>
                      </a:r>
                    </a:p>
                  </a:txBody>
                  <a:tcPr marL="68400" marR="68400" marT="0" marB="0" horzOverflow="overflow">
                    <a:lnL>
                      <a:noFill/>
                    </a:lnL>
                    <a:lnR>
                      <a:noFill/>
                    </a:lnR>
                    <a:lnT>
                      <a:noFill/>
                    </a:lnT>
                    <a:lnB>
                      <a:noFill/>
                    </a:lnB>
                    <a:lnTlToBr>
                      <a:noFill/>
                    </a:lnTlToBr>
                    <a:lnBlToTr>
                      <a:noFill/>
                    </a:lnBlToTr>
                    <a:solidFill>
                      <a:srgbClr val="E8EEF0"/>
                    </a:solidFill>
                  </a:tcPr>
                </a:tc>
              </a:tr>
              <a:tr h="260668">
                <a:tc>
                  <a:txBody>
                    <a:bodyPr/>
                    <a:lstStyle/>
                    <a:p>
                      <a:pPr marL="0" marR="0" lvl="0" indent="0" algn="l"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1" i="0" u="none" strike="noStrike" cap="none" normalizeH="0" baseline="0" smtClean="0">
                          <a:ln>
                            <a:noFill/>
                          </a:ln>
                          <a:solidFill>
                            <a:srgbClr val="365F91"/>
                          </a:solidFill>
                          <a:effectLst/>
                          <a:latin typeface="Calibri" charset="0"/>
                          <a:cs typeface="Calibri" charset="0"/>
                        </a:rPr>
                        <a:t>Articoli giorno (media)</a:t>
                      </a:r>
                    </a:p>
                  </a:txBody>
                  <a:tcPr marL="68400" marR="68400" marT="0" marB="0" horzOverflow="overflow">
                    <a:lnL>
                      <a:noFill/>
                    </a:lnL>
                    <a:lnR>
                      <a:noFill/>
                    </a:lnR>
                    <a:lnT>
                      <a:noFill/>
                    </a:lnT>
                    <a:lnB>
                      <a:noFill/>
                    </a:lnB>
                    <a:lnTlToBr>
                      <a:noFill/>
                    </a:lnTlToBr>
                    <a:lnBlToTr>
                      <a:noFill/>
                    </a:lnBlToTr>
                    <a:solidFill>
                      <a:srgbClr val="D3DFEE"/>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8</a:t>
                      </a:r>
                    </a:p>
                  </a:txBody>
                  <a:tcPr marL="68400" marR="68400" marT="0" marB="0" horzOverflow="overflow">
                    <a:lnL>
                      <a:noFill/>
                    </a:lnL>
                    <a:lnR>
                      <a:noFill/>
                    </a:lnR>
                    <a:lnT>
                      <a:noFill/>
                    </a:lnT>
                    <a:lnB>
                      <a:noFill/>
                    </a:lnB>
                    <a:lnTlToBr>
                      <a:noFill/>
                    </a:lnTlToBr>
                    <a:lnBlToTr>
                      <a:noFill/>
                    </a:lnBlToTr>
                    <a:solidFill>
                      <a:srgbClr val="D3DFEE"/>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10</a:t>
                      </a:r>
                    </a:p>
                  </a:txBody>
                  <a:tcPr marL="68400" marR="68400" marT="0" marB="0" horzOverflow="overflow">
                    <a:lnL>
                      <a:noFill/>
                    </a:lnL>
                    <a:lnR>
                      <a:noFill/>
                    </a:lnR>
                    <a:lnT>
                      <a:noFill/>
                    </a:lnT>
                    <a:lnB>
                      <a:noFill/>
                    </a:lnB>
                    <a:lnTlToBr>
                      <a:noFill/>
                    </a:lnTlToBr>
                    <a:lnBlToTr>
                      <a:noFill/>
                    </a:lnBlToTr>
                    <a:solidFill>
                      <a:srgbClr val="D3DFEE"/>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11</a:t>
                      </a:r>
                    </a:p>
                  </a:txBody>
                  <a:tcPr marL="68400" marR="68400" marT="0" marB="0" horzOverflow="overflow">
                    <a:lnL>
                      <a:noFill/>
                    </a:lnL>
                    <a:lnR>
                      <a:noFill/>
                    </a:lnR>
                    <a:lnT>
                      <a:noFill/>
                    </a:lnT>
                    <a:lnB>
                      <a:noFill/>
                    </a:lnB>
                    <a:lnTlToBr>
                      <a:noFill/>
                    </a:lnTlToBr>
                    <a:lnBlToTr>
                      <a:noFill/>
                    </a:lnBlToTr>
                    <a:solidFill>
                      <a:srgbClr val="D3DFEE"/>
                    </a:solidFill>
                  </a:tcPr>
                </a:tc>
              </a:tr>
              <a:tr h="522774">
                <a:tc>
                  <a:txBody>
                    <a:bodyPr/>
                    <a:lstStyle/>
                    <a:p>
                      <a:pPr marL="0" marR="0" lvl="0" indent="0" algn="l"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1" i="0" u="none" strike="noStrike" cap="none" normalizeH="0" baseline="0" smtClean="0">
                          <a:ln>
                            <a:noFill/>
                          </a:ln>
                          <a:solidFill>
                            <a:srgbClr val="365F91"/>
                          </a:solidFill>
                          <a:effectLst/>
                          <a:latin typeface="Calibri" charset="0"/>
                          <a:cs typeface="Calibri" charset="0"/>
                        </a:rPr>
                        <a:t>Massimo numero articoli giorno</a:t>
                      </a:r>
                    </a:p>
                  </a:txBody>
                  <a:tcPr marL="68400" marR="68400" marT="0" marB="0" horzOverflow="overflow">
                    <a:lnL>
                      <a:noFill/>
                    </a:lnL>
                    <a:lnR>
                      <a:noFill/>
                    </a:lnR>
                    <a:lnT>
                      <a:noFill/>
                    </a:lnT>
                    <a:lnB>
                      <a:noFill/>
                    </a:lnB>
                    <a:lnTlToBr>
                      <a:noFill/>
                    </a:lnTlToBr>
                    <a:lnBlToTr>
                      <a:noFill/>
                    </a:lnBlToTr>
                    <a:solidFill>
                      <a:srgbClr val="E8EEF0"/>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45</a:t>
                      </a:r>
                    </a:p>
                  </a:txBody>
                  <a:tcPr marL="68400" marR="68400" marT="0" marB="0" horzOverflow="overflow">
                    <a:lnL>
                      <a:noFill/>
                    </a:lnL>
                    <a:lnR>
                      <a:noFill/>
                    </a:lnR>
                    <a:lnT>
                      <a:noFill/>
                    </a:lnT>
                    <a:lnB>
                      <a:noFill/>
                    </a:lnB>
                    <a:lnTlToBr>
                      <a:noFill/>
                    </a:lnTlToBr>
                    <a:lnBlToTr>
                      <a:noFill/>
                    </a:lnBlToTr>
                    <a:solidFill>
                      <a:srgbClr val="E8EEF0"/>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66</a:t>
                      </a:r>
                    </a:p>
                  </a:txBody>
                  <a:tcPr marL="68400" marR="68400" marT="0" marB="0" horzOverflow="overflow">
                    <a:lnL>
                      <a:noFill/>
                    </a:lnL>
                    <a:lnR>
                      <a:noFill/>
                    </a:lnR>
                    <a:lnT>
                      <a:noFill/>
                    </a:lnT>
                    <a:lnB>
                      <a:noFill/>
                    </a:lnB>
                    <a:lnTlToBr>
                      <a:noFill/>
                    </a:lnTlToBr>
                    <a:lnBlToTr>
                      <a:noFill/>
                    </a:lnBlToTr>
                    <a:solidFill>
                      <a:srgbClr val="E8EEF0"/>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46</a:t>
                      </a:r>
                    </a:p>
                  </a:txBody>
                  <a:tcPr marL="68400" marR="68400" marT="0" marB="0" horzOverflow="overflow">
                    <a:lnL>
                      <a:noFill/>
                    </a:lnL>
                    <a:lnR>
                      <a:noFill/>
                    </a:lnR>
                    <a:lnT>
                      <a:noFill/>
                    </a:lnT>
                    <a:lnB>
                      <a:noFill/>
                    </a:lnB>
                    <a:lnTlToBr>
                      <a:noFill/>
                    </a:lnTlToBr>
                    <a:lnBlToTr>
                      <a:noFill/>
                    </a:lnBlToTr>
                    <a:solidFill>
                      <a:srgbClr val="E8EEF0"/>
                    </a:solidFill>
                  </a:tcPr>
                </a:tc>
              </a:tr>
              <a:tr h="522774">
                <a:tc>
                  <a:txBody>
                    <a:bodyPr/>
                    <a:lstStyle/>
                    <a:p>
                      <a:pPr marL="0" marR="0" lvl="0" indent="0" algn="l"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1" i="0" u="none" strike="noStrike" cap="none" normalizeH="0" baseline="0" smtClean="0">
                          <a:ln>
                            <a:noFill/>
                          </a:ln>
                          <a:solidFill>
                            <a:srgbClr val="365F91"/>
                          </a:solidFill>
                          <a:effectLst/>
                          <a:latin typeface="Calibri" charset="0"/>
                          <a:cs typeface="Calibri" charset="0"/>
                        </a:rPr>
                        <a:t>Totale impianti contestati</a:t>
                      </a:r>
                    </a:p>
                  </a:txBody>
                  <a:tcPr marL="68400" marR="68400" marT="0" marB="0" horzOverflow="overflow">
                    <a:lnL>
                      <a:noFill/>
                    </a:lnL>
                    <a:lnR>
                      <a:noFill/>
                    </a:lnR>
                    <a:lnT>
                      <a:noFill/>
                    </a:lnT>
                    <a:lnB>
                      <a:noFill/>
                    </a:lnB>
                    <a:lnTlToBr>
                      <a:noFill/>
                    </a:lnTlToBr>
                    <a:lnBlToTr>
                      <a:noFill/>
                    </a:lnBlToTr>
                    <a:solidFill>
                      <a:srgbClr val="D3DFEE"/>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190</a:t>
                      </a:r>
                    </a:p>
                  </a:txBody>
                  <a:tcPr marL="68400" marR="68400" marT="0" marB="0" horzOverflow="overflow">
                    <a:lnL>
                      <a:noFill/>
                    </a:lnL>
                    <a:lnR>
                      <a:noFill/>
                    </a:lnR>
                    <a:lnT>
                      <a:noFill/>
                    </a:lnT>
                    <a:lnB>
                      <a:noFill/>
                    </a:lnB>
                    <a:lnTlToBr>
                      <a:noFill/>
                    </a:lnTlToBr>
                    <a:lnBlToTr>
                      <a:noFill/>
                    </a:lnBlToTr>
                    <a:solidFill>
                      <a:srgbClr val="D3DFEE"/>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171</a:t>
                      </a:r>
                    </a:p>
                  </a:txBody>
                  <a:tcPr marL="68400" marR="68400" marT="0" marB="0" horzOverflow="overflow">
                    <a:lnL>
                      <a:noFill/>
                    </a:lnL>
                    <a:lnR>
                      <a:noFill/>
                    </a:lnR>
                    <a:lnT>
                      <a:noFill/>
                    </a:lnT>
                    <a:lnB>
                      <a:noFill/>
                    </a:lnB>
                    <a:lnTlToBr>
                      <a:noFill/>
                    </a:lnTlToBr>
                    <a:lnBlToTr>
                      <a:noFill/>
                    </a:lnBlToTr>
                    <a:solidFill>
                      <a:srgbClr val="D3DFEE"/>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193</a:t>
                      </a:r>
                    </a:p>
                  </a:txBody>
                  <a:tcPr marL="68400" marR="68400" marT="0" marB="0" horzOverflow="overflow">
                    <a:lnL>
                      <a:noFill/>
                    </a:lnL>
                    <a:lnR>
                      <a:noFill/>
                    </a:lnR>
                    <a:lnT>
                      <a:noFill/>
                    </a:lnT>
                    <a:lnB>
                      <a:noFill/>
                    </a:lnB>
                    <a:lnTlToBr>
                      <a:noFill/>
                    </a:lnTlToBr>
                    <a:lnBlToTr>
                      <a:noFill/>
                    </a:lnBlToTr>
                    <a:solidFill>
                      <a:srgbClr val="D3DFEE"/>
                    </a:solidFill>
                  </a:tcPr>
                </a:tc>
              </a:tr>
              <a:tr h="521334">
                <a:tc>
                  <a:txBody>
                    <a:bodyPr/>
                    <a:lstStyle/>
                    <a:p>
                      <a:pPr marL="0" marR="0" lvl="0" indent="0" algn="l"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1" i="0" u="none" strike="noStrike" cap="none" normalizeH="0" baseline="0" smtClean="0">
                          <a:ln>
                            <a:noFill/>
                          </a:ln>
                          <a:solidFill>
                            <a:srgbClr val="365F91"/>
                          </a:solidFill>
                          <a:effectLst/>
                          <a:latin typeface="Calibri" charset="0"/>
                          <a:cs typeface="Calibri" charset="0"/>
                        </a:rPr>
                        <a:t>Nuovi impianti contestati*</a:t>
                      </a:r>
                    </a:p>
                  </a:txBody>
                  <a:tcPr marL="68400" marR="68400" marT="0" marB="0" horzOverflow="overflow">
                    <a:lnL>
                      <a:noFill/>
                    </a:lnL>
                    <a:lnR>
                      <a:noFill/>
                    </a:lnR>
                    <a:lnT>
                      <a:noFill/>
                    </a:lnT>
                    <a:lnB w="5760" cap="flat" cmpd="sng" algn="ctr">
                      <a:solidFill>
                        <a:srgbClr val="4F81BD"/>
                      </a:solidFill>
                      <a:prstDash val="solid"/>
                      <a:round/>
                      <a:headEnd type="none" w="med" len="med"/>
                      <a:tailEnd type="none" w="med" len="med"/>
                    </a:lnB>
                    <a:lnTlToBr>
                      <a:noFill/>
                    </a:lnTlToBr>
                    <a:lnBlToTr>
                      <a:noFill/>
                    </a:lnBlToTr>
                    <a:solidFill>
                      <a:srgbClr val="E8EEF0"/>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a:t>
                      </a:r>
                    </a:p>
                  </a:txBody>
                  <a:tcPr marL="68400" marR="68400" marT="0" marB="0" horzOverflow="overflow">
                    <a:lnL>
                      <a:noFill/>
                    </a:lnL>
                    <a:lnR>
                      <a:noFill/>
                    </a:lnR>
                    <a:lnT>
                      <a:noFill/>
                    </a:lnT>
                    <a:lnB w="5760" cap="flat" cmpd="sng" algn="ctr">
                      <a:solidFill>
                        <a:srgbClr val="4F81BD"/>
                      </a:solidFill>
                      <a:prstDash val="solid"/>
                      <a:round/>
                      <a:headEnd type="none" w="med" len="med"/>
                      <a:tailEnd type="none" w="med" len="med"/>
                    </a:lnB>
                    <a:lnTlToBr>
                      <a:noFill/>
                    </a:lnTlToBr>
                    <a:lnBlToTr>
                      <a:noFill/>
                    </a:lnBlToTr>
                    <a:solidFill>
                      <a:srgbClr val="E8EEF0"/>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90</a:t>
                      </a:r>
                    </a:p>
                  </a:txBody>
                  <a:tcPr marL="68400" marR="68400" marT="0" marB="0" horzOverflow="overflow">
                    <a:lnL>
                      <a:noFill/>
                    </a:lnL>
                    <a:lnR>
                      <a:noFill/>
                    </a:lnR>
                    <a:lnT>
                      <a:noFill/>
                    </a:lnT>
                    <a:lnB w="5760" cap="flat" cmpd="sng" algn="ctr">
                      <a:solidFill>
                        <a:srgbClr val="4F81BD"/>
                      </a:solidFill>
                      <a:prstDash val="solid"/>
                      <a:round/>
                      <a:headEnd type="none" w="med" len="med"/>
                      <a:tailEnd type="none" w="med" len="med"/>
                    </a:lnB>
                    <a:lnTlToBr>
                      <a:noFill/>
                    </a:lnTlToBr>
                    <a:lnBlToTr>
                      <a:noFill/>
                    </a:lnBlToTr>
                    <a:solidFill>
                      <a:srgbClr val="E8EEF0"/>
                    </a:solidFill>
                  </a:tcPr>
                </a:tc>
                <a:tc>
                  <a:txBody>
                    <a:bodyPr/>
                    <a:lstStyle/>
                    <a:p>
                      <a:pPr marL="0" marR="0" lvl="0" indent="0" algn="ctr" defTabSz="449263" rtl="0" eaLnBrk="1" fontAlgn="base" latinLnBrk="0" hangingPunct="1">
                        <a:lnSpc>
                          <a:spcPct val="93000"/>
                        </a:lnSpc>
                        <a:spcBef>
                          <a:spcPct val="0"/>
                        </a:spcBef>
                        <a:spcAft>
                          <a:spcPct val="0"/>
                        </a:spcAft>
                        <a:buClr>
                          <a:srgbClr val="000000"/>
                        </a:buClr>
                        <a:buSzPct val="100000"/>
                        <a:buFont typeface="Times New Roman" charset="0"/>
                        <a:buNone/>
                        <a:tabLst>
                          <a:tab pos="723900" algn="l"/>
                          <a:tab pos="1447800" algn="l"/>
                          <a:tab pos="2171700" algn="l"/>
                          <a:tab pos="2895600" algn="l"/>
                          <a:tab pos="3619500" algn="l"/>
                          <a:tab pos="4343400" algn="l"/>
                          <a:tab pos="5067300" algn="l"/>
                          <a:tab pos="5791200" algn="l"/>
                          <a:tab pos="6515100" algn="l"/>
                        </a:tabLst>
                      </a:pPr>
                      <a:r>
                        <a:rPr kumimoji="0" lang="it-IT" sz="1100" b="0" i="0" u="none" strike="noStrike" cap="none" normalizeH="0" baseline="0" smtClean="0">
                          <a:ln>
                            <a:noFill/>
                          </a:ln>
                          <a:solidFill>
                            <a:srgbClr val="365F91"/>
                          </a:solidFill>
                          <a:effectLst/>
                          <a:latin typeface="Calibri" charset="0"/>
                          <a:cs typeface="Calibri" charset="0"/>
                        </a:rPr>
                        <a:t>105</a:t>
                      </a:r>
                    </a:p>
                  </a:txBody>
                  <a:tcPr marL="68400" marR="68400" marT="0" marB="0" horzOverflow="overflow">
                    <a:lnL>
                      <a:noFill/>
                    </a:lnL>
                    <a:lnR>
                      <a:noFill/>
                    </a:lnR>
                    <a:lnT>
                      <a:noFill/>
                    </a:lnT>
                    <a:lnB w="5760" cap="flat" cmpd="sng" algn="ctr">
                      <a:solidFill>
                        <a:srgbClr val="4F81BD"/>
                      </a:solidFill>
                      <a:prstDash val="solid"/>
                      <a:round/>
                      <a:headEnd type="none" w="med" len="med"/>
                      <a:tailEnd type="none" w="med" len="med"/>
                    </a:lnB>
                    <a:lnTlToBr>
                      <a:noFill/>
                    </a:lnTlToBr>
                    <a:lnBlToTr>
                      <a:noFill/>
                    </a:lnBlToTr>
                    <a:solidFill>
                      <a:srgbClr val="E8EEF0"/>
                    </a:solidFill>
                  </a:tcPr>
                </a:tc>
              </a:tr>
            </a:tbl>
          </a:graphicData>
        </a:graphic>
      </p:graphicFrame>
      <p:sp>
        <p:nvSpPr>
          <p:cNvPr id="20514" name="Rectangle 42"/>
          <p:cNvSpPr>
            <a:spLocks noGrp="1" noChangeArrowheads="1"/>
          </p:cNvSpPr>
          <p:nvPr>
            <p:ph type="title"/>
          </p:nvPr>
        </p:nvSpPr>
        <p:spPr>
          <a:xfrm>
            <a:off x="456480" y="275070"/>
            <a:ext cx="8231040" cy="1142039"/>
          </a:xfrm>
        </p:spPr>
        <p:txBody>
          <a:bodyPr/>
          <a:lstStyle/>
          <a:p>
            <a:pPr algn="ctr">
              <a:tabLst>
                <a:tab pos="722891" algn="l"/>
                <a:tab pos="1447222" algn="l"/>
                <a:tab pos="2170112" algn="l"/>
                <a:tab pos="2894443" algn="l"/>
                <a:tab pos="3618774" algn="l"/>
                <a:tab pos="4341665" algn="l"/>
                <a:tab pos="5065995" algn="l"/>
                <a:tab pos="5790326" algn="l"/>
                <a:tab pos="6513217" algn="l"/>
                <a:tab pos="7237547" algn="l"/>
                <a:tab pos="7961878" algn="l"/>
              </a:tabLst>
            </a:pPr>
            <a:r>
              <a:rPr lang="it-IT" sz="3000" dirty="0">
                <a:latin typeface="Garamond" pitchFamily="18" charset="0"/>
              </a:rPr>
              <a:t>COSA SCRIVONO I MEDIA</a:t>
            </a:r>
          </a:p>
        </p:txBody>
      </p:sp>
    </p:spTree>
    <p:extLst>
      <p:ext uri="{BB962C8B-B14F-4D97-AF65-F5344CB8AC3E}">
        <p14:creationId xmlns:p14="http://schemas.microsoft.com/office/powerpoint/2010/main" val="1653828024"/>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915840" y="620688"/>
            <a:ext cx="8228160" cy="1228449"/>
          </a:xfrm>
        </p:spPr>
        <p:txBody>
          <a:bodyPr lIns="82945" tIns="41473" rIns="82945" bIns="41473" anchor="b"/>
          <a:lstStyle/>
          <a:p>
            <a:pPr algn="ctr">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3100" dirty="0">
                <a:latin typeface="Garamond" pitchFamily="18" charset="0"/>
              </a:rPr>
              <a:t>BUONE PRATICHE  CRESCONO</a:t>
            </a:r>
            <a:br>
              <a:rPr lang="it-IT" sz="3100" dirty="0">
                <a:latin typeface="Garamond" pitchFamily="18" charset="0"/>
              </a:rPr>
            </a:br>
            <a:endParaRPr lang="it-IT" sz="3100" dirty="0">
              <a:latin typeface="Garamond" pitchFamily="18" charset="0"/>
            </a:endParaRPr>
          </a:p>
        </p:txBody>
      </p:sp>
      <p:sp>
        <p:nvSpPr>
          <p:cNvPr id="21507" name="Rectangle 3"/>
          <p:cNvSpPr>
            <a:spLocks noGrp="1" noChangeArrowheads="1"/>
          </p:cNvSpPr>
          <p:nvPr>
            <p:ph type="body" idx="4294967295"/>
          </p:nvPr>
        </p:nvSpPr>
        <p:spPr>
          <a:xfrm>
            <a:off x="217441" y="1424310"/>
            <a:ext cx="8032320" cy="4820186"/>
          </a:xfrm>
        </p:spPr>
        <p:txBody>
          <a:bodyPr tIns="0">
            <a:normAutofit/>
          </a:bodyPr>
          <a:lstStyle/>
          <a:p>
            <a:pPr marL="308165" indent="-308165">
              <a:lnSpc>
                <a:spcPct val="84000"/>
              </a:lnSpc>
              <a:spcBef>
                <a:spcPts val="408"/>
              </a:spcBef>
              <a:spcAft>
                <a:spcPct val="0"/>
              </a:spcAft>
              <a:buClr>
                <a:srgbClr val="6699FF"/>
              </a:buClr>
              <a:buFont typeface="Wingdings" charset="2"/>
              <a:buChar char=""/>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endParaRPr lang="it-IT" sz="2500" dirty="0" smtClean="0">
              <a:latin typeface="Lucida Sans Unicode" charset="-52"/>
            </a:endParaRPr>
          </a:p>
          <a:p>
            <a:pPr marL="308165" indent="-308165" algn="just">
              <a:lnSpc>
                <a:spcPct val="84000"/>
              </a:lnSpc>
              <a:spcBef>
                <a:spcPts val="408"/>
              </a:spcBef>
              <a:spcAft>
                <a:spcPct val="0"/>
              </a:spcAft>
              <a:buClr>
                <a:srgbClr val="6699FF"/>
              </a:buClr>
              <a:buFont typeface="Wingdings" charset="2"/>
              <a:buChar char=""/>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r>
              <a:rPr lang="it-IT" sz="2500" dirty="0" smtClean="0">
                <a:latin typeface="Garamond" pitchFamily="18" charset="0"/>
              </a:rPr>
              <a:t>In </a:t>
            </a:r>
            <a:r>
              <a:rPr lang="it-IT" sz="2500" dirty="0">
                <a:latin typeface="Garamond" pitchFamily="18" charset="0"/>
              </a:rPr>
              <a:t>Francia dialogano Amministrazioni e </a:t>
            </a:r>
            <a:r>
              <a:rPr lang="it-IT" sz="2500" dirty="0" err="1">
                <a:latin typeface="Garamond" pitchFamily="18" charset="0"/>
              </a:rPr>
              <a:t>stakeholders</a:t>
            </a:r>
            <a:r>
              <a:rPr lang="it-IT" sz="2500" dirty="0">
                <a:latin typeface="Garamond" pitchFamily="18" charset="0"/>
              </a:rPr>
              <a:t> per arrivare ad un progetto condiviso</a:t>
            </a:r>
          </a:p>
          <a:p>
            <a:pPr marL="308165" indent="-308165" algn="just">
              <a:lnSpc>
                <a:spcPct val="84000"/>
              </a:lnSpc>
              <a:spcBef>
                <a:spcPts val="408"/>
              </a:spcBef>
              <a:spcAft>
                <a:spcPct val="0"/>
              </a:spcAft>
              <a:buClr>
                <a:srgbClr val="6699FF"/>
              </a:buClr>
              <a:buFont typeface="Wingdings" charset="2"/>
              <a:buChar char=""/>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r>
              <a:rPr lang="it-IT" sz="2500" dirty="0">
                <a:latin typeface="Garamond" pitchFamily="18" charset="0"/>
              </a:rPr>
              <a:t>L’esperienza di Autostrade per l’Italia con gli Osservatori Ambientali </a:t>
            </a:r>
          </a:p>
          <a:p>
            <a:pPr marL="308165" indent="-308165" algn="just">
              <a:lnSpc>
                <a:spcPct val="84000"/>
              </a:lnSpc>
              <a:spcBef>
                <a:spcPts val="408"/>
              </a:spcBef>
              <a:spcAft>
                <a:spcPct val="0"/>
              </a:spcAft>
              <a:buClr>
                <a:srgbClr val="6699FF"/>
              </a:buClr>
              <a:buFont typeface="Wingdings" charset="2"/>
              <a:buChar char=""/>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r>
              <a:rPr lang="it-IT" sz="2500" dirty="0">
                <a:latin typeface="Garamond" pitchFamily="18" charset="0"/>
              </a:rPr>
              <a:t>I RAB (</a:t>
            </a:r>
            <a:r>
              <a:rPr lang="it-IT" sz="2500" dirty="0" err="1">
                <a:latin typeface="Garamond" pitchFamily="18" charset="0"/>
              </a:rPr>
              <a:t>Residential</a:t>
            </a:r>
            <a:r>
              <a:rPr lang="it-IT" sz="2500" dirty="0">
                <a:latin typeface="Garamond" pitchFamily="18" charset="0"/>
              </a:rPr>
              <a:t> </a:t>
            </a:r>
            <a:r>
              <a:rPr lang="it-IT" sz="2500" dirty="0" err="1">
                <a:latin typeface="Garamond" pitchFamily="18" charset="0"/>
              </a:rPr>
              <a:t>Advisory</a:t>
            </a:r>
            <a:r>
              <a:rPr lang="it-IT" sz="2500" dirty="0">
                <a:latin typeface="Garamond" pitchFamily="18" charset="0"/>
              </a:rPr>
              <a:t> Board – Consiglio Consultivo Locale) di Ferrara e </a:t>
            </a:r>
            <a:r>
              <a:rPr lang="it-IT" sz="2500" dirty="0" err="1">
                <a:latin typeface="Garamond" pitchFamily="18" charset="0"/>
              </a:rPr>
              <a:t>Raibano</a:t>
            </a:r>
            <a:r>
              <a:rPr lang="it-IT" sz="2500" dirty="0">
                <a:latin typeface="Garamond" pitchFamily="18" charset="0"/>
              </a:rPr>
              <a:t> con il Gruppo Hera</a:t>
            </a:r>
          </a:p>
          <a:p>
            <a:pPr marL="308165" indent="-308165" algn="just">
              <a:lnSpc>
                <a:spcPct val="84000"/>
              </a:lnSpc>
              <a:spcBef>
                <a:spcPts val="408"/>
              </a:spcBef>
              <a:spcAft>
                <a:spcPct val="0"/>
              </a:spcAft>
              <a:buClr>
                <a:srgbClr val="6699FF"/>
              </a:buClr>
              <a:buFont typeface="Wingdings" charset="2"/>
              <a:buChar char=""/>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r>
              <a:rPr lang="it-IT" sz="2500" dirty="0">
                <a:latin typeface="Garamond" pitchFamily="18" charset="0"/>
              </a:rPr>
              <a:t>L’esperienza di Terna</a:t>
            </a:r>
          </a:p>
          <a:p>
            <a:pPr marL="308165" indent="-308165" algn="just">
              <a:lnSpc>
                <a:spcPct val="84000"/>
              </a:lnSpc>
              <a:spcBef>
                <a:spcPts val="408"/>
              </a:spcBef>
              <a:spcAft>
                <a:spcPct val="0"/>
              </a:spcAft>
              <a:buClrTx/>
              <a:buNone/>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endParaRPr lang="it-IT" sz="2500" dirty="0">
              <a:latin typeface="Garamond" pitchFamily="18" charset="0"/>
            </a:endParaRPr>
          </a:p>
          <a:p>
            <a:pPr marL="308165" indent="-308165" algn="just">
              <a:lnSpc>
                <a:spcPct val="101000"/>
              </a:lnSpc>
              <a:buClrTx/>
              <a:buNone/>
              <a:tabLst>
                <a:tab pos="308165" algn="l"/>
                <a:tab pos="403206" algn="l"/>
                <a:tab pos="810732" algn="l"/>
                <a:tab pos="1218258" algn="l"/>
                <a:tab pos="1625784" algn="l"/>
                <a:tab pos="2033310" algn="l"/>
                <a:tab pos="2440836" algn="l"/>
                <a:tab pos="2848362" algn="l"/>
                <a:tab pos="3255888" algn="l"/>
                <a:tab pos="3663414" algn="l"/>
                <a:tab pos="4070941" algn="l"/>
                <a:tab pos="4478466" algn="l"/>
                <a:tab pos="4885993" algn="l"/>
                <a:tab pos="5293518" algn="l"/>
                <a:tab pos="5701045" algn="l"/>
                <a:tab pos="6108570" algn="l"/>
                <a:tab pos="6516097" algn="l"/>
                <a:tab pos="6923622" algn="l"/>
                <a:tab pos="7331149" algn="l"/>
                <a:tab pos="7738674" algn="l"/>
                <a:tab pos="8146201" algn="l"/>
              </a:tabLst>
            </a:pPr>
            <a:r>
              <a:rPr lang="it-IT" sz="2500" b="1" u="sng" dirty="0">
                <a:latin typeface="Garamond" pitchFamily="18" charset="0"/>
              </a:rPr>
              <a:t>Attivando processi di comunicazione e partecipazione soggetti antagonisti diventano collaborativi</a:t>
            </a:r>
          </a:p>
        </p:txBody>
      </p:sp>
    </p:spTree>
    <p:extLst>
      <p:ext uri="{BB962C8B-B14F-4D97-AF65-F5344CB8AC3E}">
        <p14:creationId xmlns:p14="http://schemas.microsoft.com/office/powerpoint/2010/main" val="1438122490"/>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467544" y="0"/>
            <a:ext cx="8228160" cy="1228449"/>
          </a:xfrm>
        </p:spPr>
        <p:txBody>
          <a:bodyPr lIns="82945" tIns="41473" rIns="82945" bIns="41473" anchor="b"/>
          <a:lstStyle/>
          <a:p>
            <a:pPr>
              <a:buSzPct val="45000"/>
              <a:tabLst>
                <a:tab pos="0" algn="l"/>
                <a:tab pos="406086" algn="l"/>
                <a:tab pos="813612" algn="l"/>
                <a:tab pos="1221138" algn="l"/>
                <a:tab pos="1628664" algn="l"/>
                <a:tab pos="2036190" algn="l"/>
                <a:tab pos="2443717" algn="l"/>
                <a:tab pos="2851242" algn="l"/>
                <a:tab pos="3258769" algn="l"/>
                <a:tab pos="3666294" algn="l"/>
                <a:tab pos="4073821" algn="l"/>
                <a:tab pos="4481346" algn="l"/>
                <a:tab pos="4888873" algn="l"/>
                <a:tab pos="5296398" algn="l"/>
                <a:tab pos="5703925" algn="l"/>
                <a:tab pos="6111450" algn="l"/>
                <a:tab pos="6518977" algn="l"/>
                <a:tab pos="6926502" algn="l"/>
                <a:tab pos="7334029" algn="l"/>
                <a:tab pos="7741554" algn="l"/>
                <a:tab pos="8149081" algn="l"/>
              </a:tabLst>
              <a:defRPr/>
            </a:pPr>
            <a:r>
              <a:rPr lang="it-IT" sz="2900" dirty="0">
                <a:latin typeface="Garamond" pitchFamily="18" charset="0"/>
              </a:rPr>
              <a:t>LA METRO C DI ROMA SI APRE ALLA CITTA</a:t>
            </a:r>
            <a:r>
              <a:rPr lang="it-IT" sz="3100" dirty="0">
                <a:latin typeface="Garamond" pitchFamily="18" charset="0"/>
              </a:rPr>
              <a:t>'</a:t>
            </a:r>
          </a:p>
        </p:txBody>
      </p:sp>
      <p:sp>
        <p:nvSpPr>
          <p:cNvPr id="22531" name="Rectangle 3"/>
          <p:cNvSpPr>
            <a:spLocks noGrp="1" noChangeArrowheads="1"/>
          </p:cNvSpPr>
          <p:nvPr>
            <p:ph type="body" idx="4294967295"/>
          </p:nvPr>
        </p:nvSpPr>
        <p:spPr>
          <a:xfrm>
            <a:off x="-326881" y="1788668"/>
            <a:ext cx="8032321" cy="3925852"/>
          </a:xfrm>
        </p:spPr>
        <p:txBody>
          <a:bodyPr tIns="32982"/>
          <a:lstStyle/>
          <a:p>
            <a:pPr marL="0" indent="0">
              <a:lnSpc>
                <a:spcPct val="84000"/>
              </a:lnSpc>
              <a:spcBef>
                <a:spcPts val="408"/>
              </a:spcBef>
              <a:spcAft>
                <a:spcPct val="0"/>
              </a:spcAft>
              <a:buClr>
                <a:srgbClr val="6699FF"/>
              </a:buClr>
              <a:buFont typeface="Wingdings" charset="2"/>
              <a:buChar char=""/>
              <a:tabLst>
                <a:tab pos="0" algn="l"/>
                <a:tab pos="95041" algn="l"/>
                <a:tab pos="502568" algn="l"/>
                <a:tab pos="910093" algn="l"/>
                <a:tab pos="1317620" algn="l"/>
                <a:tab pos="1725145" algn="l"/>
                <a:tab pos="2132672" algn="l"/>
                <a:tab pos="2540197" algn="l"/>
                <a:tab pos="2947724" algn="l"/>
                <a:tab pos="3355250" algn="l"/>
                <a:tab pos="3762776" algn="l"/>
                <a:tab pos="4170302" algn="l"/>
                <a:tab pos="4577828" algn="l"/>
                <a:tab pos="4985354" algn="l"/>
                <a:tab pos="5392880" algn="l"/>
                <a:tab pos="5800406" algn="l"/>
                <a:tab pos="6207932" algn="l"/>
                <a:tab pos="6615458" algn="l"/>
                <a:tab pos="7022984" algn="l"/>
                <a:tab pos="7430510" algn="l"/>
                <a:tab pos="7838036" algn="l"/>
                <a:tab pos="7879796" algn="l"/>
              </a:tabLst>
            </a:pPr>
            <a:r>
              <a:rPr lang="it-IT" sz="1600" b="1">
                <a:cs typeface="Times New Roman" charset="0"/>
              </a:rPr>
              <a:t> </a:t>
            </a:r>
          </a:p>
        </p:txBody>
      </p:sp>
      <p:pic>
        <p:nvPicPr>
          <p:cNvPr id="2253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44136" y="1491245"/>
            <a:ext cx="3389760" cy="492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pic>
    </p:spTree>
    <p:extLst>
      <p:ext uri="{BB962C8B-B14F-4D97-AF65-F5344CB8AC3E}">
        <p14:creationId xmlns:p14="http://schemas.microsoft.com/office/powerpoint/2010/main" val="3371434666"/>
      </p:ext>
    </p:extLst>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324144" y="1088622"/>
            <a:ext cx="8424560" cy="5275997"/>
          </a:xfrm>
          <a:prstGeom prst="rect">
            <a:avLst/>
          </a:prstGeom>
        </p:spPr>
        <p:txBody>
          <a:bodyPr>
            <a:spAutoFit/>
          </a:bodyPr>
          <a:lstStyle/>
          <a:p>
            <a:pPr algn="just">
              <a:defRPr/>
            </a:pPr>
            <a:endParaRPr lang="it-IT" sz="1700" dirty="0">
              <a:solidFill>
                <a:schemeClr val="tx1"/>
              </a:solidFill>
              <a:latin typeface="Helvetica Neue" pitchFamily="-112" charset="0"/>
              <a:ea typeface="ＭＳ Ｐゴシック" pitchFamily="34" charset="-128"/>
            </a:endParaRPr>
          </a:p>
          <a:p>
            <a:pPr algn="just">
              <a:defRPr/>
            </a:pPr>
            <a:r>
              <a:rPr lang="it-IT" sz="1600" b="1" dirty="0">
                <a:solidFill>
                  <a:schemeClr val="tx1"/>
                </a:solidFill>
                <a:latin typeface="Helvetica Neue" pitchFamily="-112" charset="0"/>
                <a:ea typeface="ＭＳ Ｐゴシック" pitchFamily="34" charset="-128"/>
              </a:rPr>
              <a:t>1. </a:t>
            </a:r>
            <a:r>
              <a:rPr lang="it-IT" sz="1600" b="1" u="sng" dirty="0">
                <a:solidFill>
                  <a:schemeClr val="tx1"/>
                </a:solidFill>
                <a:latin typeface="Helvetica Neue" pitchFamily="-112" charset="0"/>
                <a:ea typeface="ＭＳ Ｐゴシック" pitchFamily="34" charset="-128"/>
              </a:rPr>
              <a:t>OSSERVATORIO “COSTI DEL NON FARE”</a:t>
            </a:r>
          </a:p>
          <a:p>
            <a:pPr algn="just">
              <a:defRPr/>
            </a:pPr>
            <a:endParaRPr lang="it-IT" sz="1600" dirty="0">
              <a:solidFill>
                <a:schemeClr val="tx1"/>
              </a:solidFill>
              <a:latin typeface="Arial" pitchFamily="34" charset="0"/>
              <a:ea typeface="ＭＳ Ｐゴシック" pitchFamily="34" charset="-128"/>
              <a:cs typeface="Arial" pitchFamily="34" charset="0"/>
            </a:endParaRPr>
          </a:p>
          <a:p>
            <a:pPr algn="just">
              <a:defRPr/>
            </a:pPr>
            <a:r>
              <a:rPr lang="it-IT" sz="1600" dirty="0">
                <a:solidFill>
                  <a:schemeClr val="tx1"/>
                </a:solidFill>
                <a:latin typeface="Garamond" pitchFamily="18" charset="0"/>
                <a:ea typeface="ＭＳ Ｐゴシック" pitchFamily="34" charset="-128"/>
                <a:cs typeface="Arial" pitchFamily="34" charset="0"/>
              </a:rPr>
              <a:t>Realizzare infrastrutture ha un costo. Ma non realizzarle costa molto di più!</a:t>
            </a:r>
          </a:p>
          <a:p>
            <a:pPr algn="just">
              <a:defRPr/>
            </a:pPr>
            <a:endParaRPr lang="it-IT" sz="1600" dirty="0">
              <a:solidFill>
                <a:schemeClr val="tx1"/>
              </a:solidFill>
              <a:latin typeface="Garamond" pitchFamily="18" charset="0"/>
              <a:ea typeface="ＭＳ Ｐゴシック" pitchFamily="34" charset="-128"/>
              <a:cs typeface="Arial" pitchFamily="34" charset="0"/>
            </a:endParaRPr>
          </a:p>
          <a:p>
            <a:pPr algn="just">
              <a:defRPr/>
            </a:pPr>
            <a:r>
              <a:rPr lang="it-IT" sz="1600" dirty="0">
                <a:solidFill>
                  <a:schemeClr val="tx1"/>
                </a:solidFill>
                <a:latin typeface="Garamond" pitchFamily="18" charset="0"/>
                <a:ea typeface="ＭＳ Ｐゴシック" pitchFamily="34" charset="-128"/>
                <a:cs typeface="Arial" pitchFamily="34" charset="0"/>
              </a:rPr>
              <a:t>Ammontano a </a:t>
            </a:r>
            <a:r>
              <a:rPr lang="it-IT" sz="1600" b="1" dirty="0">
                <a:solidFill>
                  <a:srgbClr val="C00000"/>
                </a:solidFill>
                <a:latin typeface="Garamond" pitchFamily="18" charset="0"/>
                <a:ea typeface="ＭＳ Ｐゴシック" pitchFamily="34" charset="-128"/>
                <a:cs typeface="Arial" pitchFamily="34" charset="0"/>
              </a:rPr>
              <a:t>474 miliardi di euro i “Costi del Non Fare” </a:t>
            </a:r>
            <a:r>
              <a:rPr lang="it-IT" sz="1600" dirty="0">
                <a:solidFill>
                  <a:schemeClr val="tx1"/>
                </a:solidFill>
                <a:latin typeface="Garamond" pitchFamily="18" charset="0"/>
                <a:ea typeface="ＭＳ Ｐゴシック" pitchFamily="34" charset="-128"/>
                <a:cs typeface="Arial" pitchFamily="34" charset="0"/>
              </a:rPr>
              <a:t>le infrastrutture di cui il paese ha bisogno dal 2012 al 2027, sondo l’ultimo rapporto dell’osservatorio su “i costi del non fare”. Il rapporto evidenzia che sono </a:t>
            </a:r>
            <a:r>
              <a:rPr lang="it-IT" sz="1600" b="1" dirty="0">
                <a:solidFill>
                  <a:schemeClr val="tx2"/>
                </a:solidFill>
                <a:latin typeface="Garamond" pitchFamily="18" charset="0"/>
                <a:ea typeface="ＭＳ Ｐゴシック" pitchFamily="34" charset="-128"/>
                <a:cs typeface="Arial" pitchFamily="34" charset="0"/>
              </a:rPr>
              <a:t>oltre 110 miliardi i costi del non fare nel settore energia</a:t>
            </a:r>
            <a:r>
              <a:rPr lang="it-IT" sz="1600" b="1" dirty="0">
                <a:solidFill>
                  <a:srgbClr val="C00000"/>
                </a:solidFill>
                <a:latin typeface="Garamond" pitchFamily="18" charset="0"/>
                <a:ea typeface="ＭＳ Ｐゴシック" pitchFamily="34" charset="-128"/>
                <a:cs typeface="Arial" pitchFamily="34" charset="0"/>
              </a:rPr>
              <a:t>;</a:t>
            </a:r>
            <a:r>
              <a:rPr lang="it-IT" sz="1600" dirty="0">
                <a:solidFill>
                  <a:schemeClr val="tx1"/>
                </a:solidFill>
                <a:latin typeface="Garamond" pitchFamily="18" charset="0"/>
                <a:ea typeface="ＭＳ Ｐゴシック" pitchFamily="34" charset="-128"/>
                <a:cs typeface="Arial" pitchFamily="34" charset="0"/>
              </a:rPr>
              <a:t> maggiori i costi dell’inerzia nel settore dei trasporti dove il costo a carico della collettività, a causa della mancata realizzazione di autostrade e ferrovie, è di 230 miliardi. </a:t>
            </a:r>
          </a:p>
          <a:p>
            <a:pPr algn="just">
              <a:defRPr/>
            </a:pPr>
            <a:endParaRPr lang="it-IT" sz="1600" dirty="0">
              <a:solidFill>
                <a:schemeClr val="tx1"/>
              </a:solidFill>
              <a:latin typeface="Garamond" pitchFamily="18" charset="0"/>
              <a:ea typeface="ＭＳ Ｐゴシック" pitchFamily="34" charset="-128"/>
              <a:cs typeface="Arial" pitchFamily="34" charset="0"/>
            </a:endParaRPr>
          </a:p>
          <a:p>
            <a:pPr algn="just">
              <a:defRPr/>
            </a:pPr>
            <a:r>
              <a:rPr lang="it-IT" sz="1600" dirty="0">
                <a:solidFill>
                  <a:schemeClr val="tx1"/>
                </a:solidFill>
                <a:latin typeface="Garamond" pitchFamily="18" charset="0"/>
                <a:ea typeface="ＭＳ Ｐゴシック" pitchFamily="34" charset="-128"/>
                <a:cs typeface="Arial" pitchFamily="34" charset="0"/>
              </a:rPr>
              <a:t>Solo nel triennio 2009-2011</a:t>
            </a:r>
            <a:r>
              <a:rPr lang="it-IT" sz="1600" dirty="0">
                <a:latin typeface="Garamond" pitchFamily="18" charset="0"/>
                <a:ea typeface="ＭＳ Ｐゴシック" pitchFamily="34" charset="-128"/>
                <a:cs typeface="Arial" pitchFamily="34" charset="0"/>
              </a:rPr>
              <a:t>,</a:t>
            </a:r>
            <a:r>
              <a:rPr lang="it-IT" sz="1600" dirty="0">
                <a:solidFill>
                  <a:schemeClr val="tx2"/>
                </a:solidFill>
                <a:latin typeface="Garamond" pitchFamily="18" charset="0"/>
                <a:ea typeface="ＭＳ Ｐゴシック" pitchFamily="34" charset="-128"/>
                <a:cs typeface="Arial" pitchFamily="34" charset="0"/>
              </a:rPr>
              <a:t> l’Italia ha pagato </a:t>
            </a:r>
            <a:r>
              <a:rPr lang="it-IT" sz="1600" b="1" dirty="0">
                <a:solidFill>
                  <a:schemeClr val="tx2"/>
                </a:solidFill>
                <a:latin typeface="Garamond" pitchFamily="18" charset="0"/>
                <a:ea typeface="ＭＳ Ｐゴシック" pitchFamily="34" charset="-128"/>
                <a:cs typeface="Arial" pitchFamily="34" charset="0"/>
              </a:rPr>
              <a:t>24 miliardi di euro</a:t>
            </a:r>
            <a:r>
              <a:rPr lang="it-IT" sz="1600" dirty="0">
                <a:solidFill>
                  <a:schemeClr val="tx2"/>
                </a:solidFill>
                <a:latin typeface="Garamond" pitchFamily="18" charset="0"/>
                <a:ea typeface="ＭＳ Ｐゴシック" pitchFamily="34" charset="-128"/>
                <a:cs typeface="Arial" pitchFamily="34" charset="0"/>
              </a:rPr>
              <a:t> </a:t>
            </a:r>
            <a:r>
              <a:rPr lang="it-IT" sz="1600" dirty="0">
                <a:solidFill>
                  <a:schemeClr val="tx1"/>
                </a:solidFill>
                <a:latin typeface="Garamond" pitchFamily="18" charset="0"/>
                <a:ea typeface="ＭＳ Ｐゴシック" pitchFamily="34" charset="-128"/>
                <a:cs typeface="Arial" pitchFamily="34" charset="0"/>
              </a:rPr>
              <a:t>a causa dell’inerzia: la mancata realizzazione di infrastrutture importanti nei settori energia, rifiuti, autostrade, ferrovie e idrico è costata, come tassa “occulta”, </a:t>
            </a:r>
            <a:r>
              <a:rPr lang="it-IT" sz="1600" b="1" dirty="0">
                <a:solidFill>
                  <a:schemeClr val="tx2"/>
                </a:solidFill>
                <a:latin typeface="Garamond" pitchFamily="18" charset="0"/>
                <a:ea typeface="ＭＳ Ｐゴシック" pitchFamily="34" charset="-128"/>
                <a:cs typeface="Arial" pitchFamily="34" charset="0"/>
              </a:rPr>
              <a:t>130 euro l’anno a ogni cittadino</a:t>
            </a:r>
            <a:r>
              <a:rPr lang="it-IT" sz="1600" dirty="0">
                <a:solidFill>
                  <a:schemeClr val="tx2"/>
                </a:solidFill>
                <a:latin typeface="Garamond" pitchFamily="18" charset="0"/>
                <a:ea typeface="ＭＳ Ｐゴシック" pitchFamily="34" charset="-128"/>
                <a:cs typeface="Arial" pitchFamily="34" charset="0"/>
              </a:rPr>
              <a:t>. </a:t>
            </a:r>
          </a:p>
          <a:p>
            <a:pPr algn="just">
              <a:spcAft>
                <a:spcPts val="0"/>
              </a:spcAft>
              <a:defRPr/>
            </a:pPr>
            <a:endParaRPr lang="it-IT" sz="1600" dirty="0">
              <a:solidFill>
                <a:schemeClr val="tx2"/>
              </a:solidFill>
              <a:latin typeface="Garamond" pitchFamily="18" charset="0"/>
              <a:ea typeface="ＭＳ Ｐゴシック" pitchFamily="34" charset="-128"/>
              <a:cs typeface="Arial" pitchFamily="34" charset="0"/>
            </a:endParaRPr>
          </a:p>
          <a:p>
            <a:pPr algn="just">
              <a:spcAft>
                <a:spcPts val="0"/>
              </a:spcAft>
              <a:defRPr/>
            </a:pPr>
            <a:r>
              <a:rPr lang="it-IT" sz="1700" b="1" dirty="0">
                <a:solidFill>
                  <a:schemeClr val="tx1"/>
                </a:solidFill>
                <a:latin typeface="Garamond" pitchFamily="18" charset="0"/>
                <a:ea typeface="ＭＳ Ｐゴシック" pitchFamily="34" charset="-128"/>
                <a:cs typeface="Arial" pitchFamily="34" charset="0"/>
              </a:rPr>
              <a:t>In controtendenza il settore energetico: le realizzazioni di impianti </a:t>
            </a:r>
          </a:p>
          <a:p>
            <a:pPr algn="just">
              <a:spcAft>
                <a:spcPts val="0"/>
              </a:spcAft>
              <a:defRPr/>
            </a:pPr>
            <a:r>
              <a:rPr lang="it-IT" sz="1700" b="1" dirty="0">
                <a:solidFill>
                  <a:schemeClr val="tx1"/>
                </a:solidFill>
                <a:latin typeface="Garamond" pitchFamily="18" charset="0"/>
                <a:ea typeface="ＭＳ Ｐゴシック" pitchFamily="34" charset="-128"/>
                <a:cs typeface="Arial" pitchFamily="34" charset="0"/>
              </a:rPr>
              <a:t>di produzione ed elettrodotti hanno compensato l'immobilismo </a:t>
            </a:r>
          </a:p>
          <a:p>
            <a:pPr algn="just">
              <a:spcAft>
                <a:spcPts val="0"/>
              </a:spcAft>
              <a:defRPr/>
            </a:pPr>
            <a:r>
              <a:rPr lang="it-IT" sz="1700" b="1" dirty="0">
                <a:solidFill>
                  <a:schemeClr val="tx1"/>
                </a:solidFill>
                <a:latin typeface="Garamond" pitchFamily="18" charset="0"/>
                <a:ea typeface="ＭＳ Ｐゴシック" pitchFamily="34" charset="-128"/>
                <a:cs typeface="Arial" pitchFamily="34" charset="0"/>
              </a:rPr>
              <a:t>dei </a:t>
            </a:r>
            <a:r>
              <a:rPr lang="it-IT" sz="1700" b="1" dirty="0" err="1">
                <a:solidFill>
                  <a:schemeClr val="tx1"/>
                </a:solidFill>
                <a:latin typeface="Garamond" pitchFamily="18" charset="0"/>
                <a:ea typeface="ＭＳ Ｐゴシック" pitchFamily="34" charset="-128"/>
                <a:cs typeface="Arial" pitchFamily="34" charset="0"/>
              </a:rPr>
              <a:t>rigassificatori</a:t>
            </a:r>
            <a:r>
              <a:rPr lang="it-IT" sz="1700" b="1" dirty="0">
                <a:solidFill>
                  <a:schemeClr val="tx1"/>
                </a:solidFill>
                <a:latin typeface="Garamond" pitchFamily="18" charset="0"/>
                <a:ea typeface="ＭＳ Ｐゴシック" pitchFamily="34" charset="-128"/>
                <a:cs typeface="Arial" pitchFamily="34" charset="0"/>
              </a:rPr>
              <a:t>, generando </a:t>
            </a:r>
            <a:r>
              <a:rPr lang="it-IT" sz="1700" b="1" dirty="0">
                <a:solidFill>
                  <a:schemeClr val="tx2"/>
                </a:solidFill>
                <a:latin typeface="Garamond" pitchFamily="18" charset="0"/>
                <a:ea typeface="ＭＳ Ｐゴシック" pitchFamily="34" charset="-128"/>
                <a:cs typeface="Arial" pitchFamily="34" charset="0"/>
              </a:rPr>
              <a:t>benefici per oltre 6 miliardi</a:t>
            </a:r>
          </a:p>
          <a:p>
            <a:pPr algn="just">
              <a:spcAft>
                <a:spcPts val="0"/>
              </a:spcAft>
              <a:defRPr/>
            </a:pPr>
            <a:endParaRPr lang="it-IT" sz="1400" b="1" dirty="0">
              <a:solidFill>
                <a:schemeClr val="tx1"/>
              </a:solidFill>
              <a:effectLst>
                <a:outerShdw blurRad="38100" dist="38100" dir="2700000" algn="tl">
                  <a:srgbClr val="000000">
                    <a:alpha val="43137"/>
                  </a:srgbClr>
                </a:outerShdw>
              </a:effectLst>
              <a:latin typeface="Helvetica Neue" pitchFamily="-112" charset="0"/>
              <a:ea typeface="ＭＳ Ｐゴシック" pitchFamily="34" charset="-128"/>
            </a:endParaRPr>
          </a:p>
          <a:p>
            <a:pPr algn="just">
              <a:spcAft>
                <a:spcPts val="0"/>
              </a:spcAft>
              <a:defRPr/>
            </a:pPr>
            <a:r>
              <a:rPr lang="it-IT" sz="1000" dirty="0">
                <a:solidFill>
                  <a:schemeClr val="tx1"/>
                </a:solidFill>
                <a:latin typeface="Garamond" pitchFamily="18" charset="0"/>
                <a:ea typeface="ＭＳ Ｐゴシック" pitchFamily="34" charset="-128"/>
              </a:rPr>
              <a:t>Fonte: </a:t>
            </a:r>
            <a:r>
              <a:rPr lang="it-IT" sz="1000" i="1" dirty="0">
                <a:solidFill>
                  <a:schemeClr val="tx1"/>
                </a:solidFill>
                <a:latin typeface="Garamond" pitchFamily="18" charset="0"/>
                <a:ea typeface="ＭＳ Ｐゴシック" pitchFamily="34" charset="-128"/>
              </a:rPr>
              <a:t>OSSERVATORIO COSTI DEL NON FARE </a:t>
            </a:r>
            <a:r>
              <a:rPr lang="it-IT" sz="1000" b="1" dirty="0">
                <a:solidFill>
                  <a:schemeClr val="tx1"/>
                </a:solidFill>
                <a:effectLst>
                  <a:outerShdw blurRad="38100" dist="38100" dir="2700000" algn="tl">
                    <a:srgbClr val="000000">
                      <a:alpha val="43137"/>
                    </a:srgbClr>
                  </a:outerShdw>
                </a:effectLst>
                <a:latin typeface="Garamond" pitchFamily="18" charset="0"/>
                <a:ea typeface="ＭＳ Ｐゴシック" pitchFamily="34" charset="-128"/>
              </a:rPr>
              <a:t>- </a:t>
            </a:r>
            <a:r>
              <a:rPr lang="it-IT" sz="1000" i="1" dirty="0">
                <a:solidFill>
                  <a:schemeClr val="tx1"/>
                </a:solidFill>
                <a:latin typeface="Garamond" pitchFamily="18" charset="0"/>
                <a:ea typeface="ＭＳ Ｐゴシック" pitchFamily="34" charset="-128"/>
              </a:rPr>
              <a:t>L'Osservatorio valuta gli impatti economici, sociali e ambientali dei ritardi nelle </a:t>
            </a:r>
            <a:r>
              <a:rPr lang="it-IT" sz="1000" i="1" dirty="0" err="1">
                <a:solidFill>
                  <a:schemeClr val="tx1"/>
                </a:solidFill>
                <a:latin typeface="Garamond" pitchFamily="18" charset="0"/>
                <a:ea typeface="ＭＳ Ｐゴシック" pitchFamily="34" charset="-128"/>
              </a:rPr>
              <a:t>infrastrutturazioni</a:t>
            </a:r>
            <a:r>
              <a:rPr lang="it-IT" sz="1000" i="1" dirty="0">
                <a:solidFill>
                  <a:schemeClr val="tx1"/>
                </a:solidFill>
                <a:latin typeface="Garamond" pitchFamily="18" charset="0"/>
                <a:ea typeface="ＭＳ Ｐゴシック" pitchFamily="34" charset="-128"/>
              </a:rPr>
              <a:t> strategiche in Italia. La metodologia, sviluppata dai ricercatori di </a:t>
            </a:r>
            <a:r>
              <a:rPr lang="it-IT" sz="1000" i="1" dirty="0" err="1">
                <a:solidFill>
                  <a:schemeClr val="tx1"/>
                </a:solidFill>
                <a:latin typeface="Garamond" pitchFamily="18" charset="0"/>
                <a:ea typeface="ＭＳ Ｐゴシック" pitchFamily="34" charset="-128"/>
              </a:rPr>
              <a:t>Agici</a:t>
            </a:r>
            <a:r>
              <a:rPr lang="it-IT" sz="1000" i="1" dirty="0">
                <a:solidFill>
                  <a:schemeClr val="tx1"/>
                </a:solidFill>
                <a:latin typeface="Garamond" pitchFamily="18" charset="0"/>
                <a:ea typeface="ＭＳ Ｐゴシック" pitchFamily="34" charset="-128"/>
              </a:rPr>
              <a:t>, si basa sulla </a:t>
            </a:r>
            <a:r>
              <a:rPr lang="it-IT" sz="1000" i="1" dirty="0" err="1">
                <a:solidFill>
                  <a:schemeClr val="tx1"/>
                </a:solidFill>
                <a:latin typeface="Garamond" pitchFamily="18" charset="0"/>
                <a:ea typeface="ＭＳ Ｐゴシック" pitchFamily="34" charset="-128"/>
              </a:rPr>
              <a:t>Cost-Benefit</a:t>
            </a:r>
            <a:r>
              <a:rPr lang="it-IT" sz="1000" i="1" dirty="0">
                <a:solidFill>
                  <a:schemeClr val="tx1"/>
                </a:solidFill>
                <a:latin typeface="Garamond" pitchFamily="18" charset="0"/>
                <a:ea typeface="ＭＳ Ｐゴシック" pitchFamily="34" charset="-128"/>
              </a:rPr>
              <a:t> </a:t>
            </a:r>
            <a:r>
              <a:rPr lang="it-IT" sz="1000" i="1" dirty="0" err="1">
                <a:solidFill>
                  <a:schemeClr val="tx1"/>
                </a:solidFill>
                <a:latin typeface="Garamond" pitchFamily="18" charset="0"/>
                <a:ea typeface="ＭＳ Ｐゴシック" pitchFamily="34" charset="-128"/>
              </a:rPr>
              <a:t>Analysis</a:t>
            </a:r>
            <a:r>
              <a:rPr lang="it-IT" sz="1000" i="1" dirty="0">
                <a:solidFill>
                  <a:schemeClr val="tx1"/>
                </a:solidFill>
                <a:latin typeface="Garamond" pitchFamily="18" charset="0"/>
                <a:ea typeface="ＭＳ Ｐゴシック" pitchFamily="34" charset="-128"/>
              </a:rPr>
              <a:t>. L’attenzione si concentra sui progetti infrastrutturali relativi ai settori dell'energia, dei rifiuti, della viabilità stradale e ferroviaria e dell'idrico.</a:t>
            </a:r>
            <a:endParaRPr lang="it-IT" sz="1000" i="1" dirty="0">
              <a:solidFill>
                <a:schemeClr val="tx1"/>
              </a:solidFill>
              <a:effectLst>
                <a:outerShdw blurRad="38100" dist="38100" dir="2700000" algn="tl">
                  <a:srgbClr val="000000">
                    <a:alpha val="43137"/>
                  </a:srgbClr>
                </a:outerShdw>
              </a:effectLst>
              <a:latin typeface="Garamond" pitchFamily="18" charset="0"/>
              <a:ea typeface="ＭＳ Ｐゴシック" pitchFamily="34" charset="-128"/>
            </a:endParaRPr>
          </a:p>
        </p:txBody>
      </p:sp>
      <p:sp>
        <p:nvSpPr>
          <p:cNvPr id="17411" name="Text Box 4"/>
          <p:cNvSpPr txBox="1">
            <a:spLocks noChangeArrowheads="1"/>
          </p:cNvSpPr>
          <p:nvPr/>
        </p:nvSpPr>
        <p:spPr bwMode="auto">
          <a:xfrm>
            <a:off x="271447" y="471187"/>
            <a:ext cx="8044969" cy="2996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7380" tIns="43690" rIns="87380" bIns="43690">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ctr" eaLnBrk="1" hangingPunct="1">
              <a:lnSpc>
                <a:spcPct val="75000"/>
              </a:lnSpc>
            </a:pPr>
            <a:r>
              <a:rPr lang="it-IT" sz="3600" dirty="0" smtClean="0">
                <a:solidFill>
                  <a:schemeClr val="tx2"/>
                </a:solidFill>
                <a:latin typeface="Garamond" pitchFamily="18" charset="0"/>
              </a:rPr>
              <a:t>ACCETTAZIONE PUBBLICA </a:t>
            </a:r>
          </a:p>
          <a:p>
            <a:pPr algn="ctr" eaLnBrk="1" hangingPunct="1">
              <a:lnSpc>
                <a:spcPct val="75000"/>
              </a:lnSpc>
            </a:pPr>
            <a:r>
              <a:rPr lang="it-IT" sz="3600" dirty="0" smtClean="0">
                <a:solidFill>
                  <a:schemeClr val="tx2"/>
                </a:solidFill>
                <a:latin typeface="Garamond" pitchFamily="18" charset="0"/>
              </a:rPr>
              <a:t>DELLE INFRASTRUTTURE</a:t>
            </a:r>
          </a:p>
          <a:p>
            <a:pPr eaLnBrk="1" hangingPunct="1">
              <a:lnSpc>
                <a:spcPct val="75000"/>
              </a:lnSpc>
            </a:pPr>
            <a:endParaRPr lang="it-IT" sz="3600" b="1" dirty="0">
              <a:solidFill>
                <a:srgbClr val="005EA8"/>
              </a:solidFill>
              <a:latin typeface="Arial" pitchFamily="34" charset="0"/>
            </a:endParaRPr>
          </a:p>
          <a:p>
            <a:pPr eaLnBrk="1" hangingPunct="1">
              <a:lnSpc>
                <a:spcPct val="75000"/>
              </a:lnSpc>
            </a:pPr>
            <a:endParaRPr lang="it-IT" sz="3600" b="1" dirty="0" smtClean="0">
              <a:solidFill>
                <a:srgbClr val="005EA8"/>
              </a:solidFill>
              <a:latin typeface="Arial" pitchFamily="34" charset="0"/>
            </a:endParaRPr>
          </a:p>
          <a:p>
            <a:pPr eaLnBrk="1" hangingPunct="1">
              <a:lnSpc>
                <a:spcPct val="75000"/>
              </a:lnSpc>
            </a:pPr>
            <a:endParaRPr lang="it-IT" sz="3600" b="1" dirty="0" smtClean="0">
              <a:solidFill>
                <a:srgbClr val="005EA8"/>
              </a:solidFill>
              <a:latin typeface="Arial" pitchFamily="34" charset="0"/>
            </a:endParaRPr>
          </a:p>
          <a:p>
            <a:pPr eaLnBrk="1" hangingPunct="1">
              <a:lnSpc>
                <a:spcPct val="75000"/>
              </a:lnSpc>
            </a:pPr>
            <a:endParaRPr lang="it-IT" sz="3600" b="1" dirty="0" smtClean="0">
              <a:solidFill>
                <a:srgbClr val="005EA8"/>
              </a:solidFill>
              <a:latin typeface="Arial" pitchFamily="34" charset="0"/>
            </a:endParaRPr>
          </a:p>
          <a:p>
            <a:pPr eaLnBrk="1" hangingPunct="1">
              <a:lnSpc>
                <a:spcPct val="75000"/>
              </a:lnSpc>
            </a:pPr>
            <a:endParaRPr lang="it-IT" sz="3600" b="1" dirty="0">
              <a:solidFill>
                <a:srgbClr val="005EA8"/>
              </a:solidFill>
              <a:latin typeface="Arial" pitchFamily="34" charset="0"/>
            </a:endParaRPr>
          </a:p>
        </p:txBody>
      </p:sp>
      <p:sp>
        <p:nvSpPr>
          <p:cNvPr id="17414"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Tree>
    <p:extLst>
      <p:ext uri="{BB962C8B-B14F-4D97-AF65-F5344CB8AC3E}">
        <p14:creationId xmlns:p14="http://schemas.microsoft.com/office/powerpoint/2010/main" val="143605308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ttangolo 2"/>
          <p:cNvSpPr>
            <a:spLocks noChangeArrowheads="1"/>
          </p:cNvSpPr>
          <p:nvPr/>
        </p:nvSpPr>
        <p:spPr bwMode="auto">
          <a:xfrm>
            <a:off x="395296" y="1316214"/>
            <a:ext cx="842456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endParaRPr lang="it-IT" sz="1600" b="1" dirty="0" smtClean="0">
              <a:solidFill>
                <a:schemeClr val="tx1"/>
              </a:solidFill>
              <a:latin typeface="Garamond" pitchFamily="18" charset="0"/>
            </a:endParaRPr>
          </a:p>
          <a:p>
            <a:pPr algn="just"/>
            <a:r>
              <a:rPr lang="it-IT" sz="1600" b="1" dirty="0" smtClean="0">
                <a:solidFill>
                  <a:schemeClr val="tx1"/>
                </a:solidFill>
                <a:latin typeface="Garamond" pitchFamily="18" charset="0"/>
              </a:rPr>
              <a:t>2</a:t>
            </a:r>
            <a:r>
              <a:rPr lang="it-IT" sz="1600" b="1" dirty="0">
                <a:solidFill>
                  <a:schemeClr val="tx1"/>
                </a:solidFill>
                <a:latin typeface="Garamond" pitchFamily="18" charset="0"/>
              </a:rPr>
              <a:t>. </a:t>
            </a:r>
            <a:r>
              <a:rPr lang="it-IT" sz="1600" b="1" u="sng" dirty="0">
                <a:solidFill>
                  <a:schemeClr val="tx1"/>
                </a:solidFill>
                <a:latin typeface="Garamond" pitchFamily="18" charset="0"/>
              </a:rPr>
              <a:t>NIMBY FORUM</a:t>
            </a:r>
          </a:p>
          <a:p>
            <a:pPr algn="just"/>
            <a:endParaRPr lang="it-IT" sz="1600" dirty="0">
              <a:solidFill>
                <a:schemeClr val="tx1"/>
              </a:solidFill>
              <a:latin typeface="Garamond" pitchFamily="18" charset="0"/>
            </a:endParaRPr>
          </a:p>
          <a:p>
            <a:pPr algn="ctr"/>
            <a:r>
              <a:rPr lang="it-IT" sz="1600" dirty="0">
                <a:solidFill>
                  <a:schemeClr val="tx1"/>
                </a:solidFill>
                <a:latin typeface="Garamond" pitchFamily="18" charset="0"/>
                <a:cs typeface="Arial" pitchFamily="34" charset="0"/>
              </a:rPr>
              <a:t>Secondo i risultati 2012 del progetto NIMBY FORUM, in Italia sono </a:t>
            </a:r>
          </a:p>
          <a:p>
            <a:pPr algn="ctr"/>
            <a:r>
              <a:rPr lang="it-IT" sz="1600" b="1" dirty="0">
                <a:solidFill>
                  <a:schemeClr val="tx2"/>
                </a:solidFill>
                <a:latin typeface="Garamond" pitchFamily="18" charset="0"/>
                <a:cs typeface="Arial" pitchFamily="34" charset="0"/>
              </a:rPr>
              <a:t>331 le infrastrutture e gli impianti oggetto di contestazioni</a:t>
            </a:r>
            <a:endParaRPr lang="it-IT" sz="1600" dirty="0">
              <a:solidFill>
                <a:schemeClr val="tx2"/>
              </a:solidFill>
              <a:latin typeface="Garamond" pitchFamily="18" charset="0"/>
              <a:cs typeface="Arial" pitchFamily="34" charset="0"/>
            </a:endParaRPr>
          </a:p>
        </p:txBody>
      </p:sp>
      <p:sp>
        <p:nvSpPr>
          <p:cNvPr id="1029" name="Rettangolo 4"/>
          <p:cNvSpPr>
            <a:spLocks noChangeArrowheads="1"/>
          </p:cNvSpPr>
          <p:nvPr/>
        </p:nvSpPr>
        <p:spPr bwMode="auto">
          <a:xfrm>
            <a:off x="1133711" y="6425098"/>
            <a:ext cx="3783778" cy="40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it-IT" sz="1000">
                <a:solidFill>
                  <a:schemeClr val="tx1"/>
                </a:solidFill>
              </a:rPr>
              <a:t>Fonte: </a:t>
            </a:r>
            <a:r>
              <a:rPr lang="it-IT" sz="1000" i="1">
                <a:solidFill>
                  <a:schemeClr val="tx1"/>
                </a:solidFill>
              </a:rPr>
              <a:t>Nimby Forum </a:t>
            </a:r>
            <a:r>
              <a:rPr lang="it-IT" sz="1000">
                <a:solidFill>
                  <a:schemeClr val="tx1"/>
                </a:solidFill>
              </a:rPr>
              <a:t>- Progetto di ricerca nato nel 2004 </a:t>
            </a:r>
          </a:p>
          <a:p>
            <a:pPr algn="just"/>
            <a:r>
              <a:rPr lang="it-IT" sz="1000">
                <a:solidFill>
                  <a:schemeClr val="tx1"/>
                </a:solidFill>
              </a:rPr>
              <a:t>           sulle contestazioni territoriali/ambientali</a:t>
            </a:r>
          </a:p>
        </p:txBody>
      </p:sp>
      <p:graphicFrame>
        <p:nvGraphicFramePr>
          <p:cNvPr id="1026" name="Grafico 3"/>
          <p:cNvGraphicFramePr>
            <a:graphicFrameLocks/>
          </p:cNvGraphicFramePr>
          <p:nvPr/>
        </p:nvGraphicFramePr>
        <p:xfrm>
          <a:off x="129658" y="3211753"/>
          <a:ext cx="4708772" cy="2869570"/>
        </p:xfrm>
        <a:graphic>
          <a:graphicData uri="http://schemas.openxmlformats.org/presentationml/2006/ole">
            <mc:AlternateContent xmlns:mc="http://schemas.openxmlformats.org/markup-compatibility/2006">
              <mc:Choice xmlns:v="urn:schemas-microsoft-com:vml" Requires="v">
                <p:oleObj spid="_x0000_s1036" name="Grafico" r:id="rId4" imgW="4629184" imgH="2762349" progId="Excel.Chart.8">
                  <p:embed/>
                </p:oleObj>
              </mc:Choice>
              <mc:Fallback>
                <p:oleObj name="Grafico" r:id="rId4" imgW="4629184" imgH="2762349"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658" y="3211753"/>
                        <a:ext cx="4708772" cy="286957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30" name="CasellaDiTesto 5"/>
          <p:cNvSpPr txBox="1">
            <a:spLocks noChangeArrowheads="1"/>
          </p:cNvSpPr>
          <p:nvPr/>
        </p:nvSpPr>
        <p:spPr bwMode="auto">
          <a:xfrm>
            <a:off x="396878" y="4126897"/>
            <a:ext cx="575552" cy="30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1400" b="1">
                <a:solidFill>
                  <a:schemeClr val="tx1"/>
                </a:solidFill>
              </a:rPr>
              <a:t>190</a:t>
            </a:r>
          </a:p>
        </p:txBody>
      </p:sp>
      <p:sp>
        <p:nvSpPr>
          <p:cNvPr id="1031" name="CasellaDiTesto 6"/>
          <p:cNvSpPr txBox="1">
            <a:spLocks noChangeArrowheads="1"/>
          </p:cNvSpPr>
          <p:nvPr/>
        </p:nvSpPr>
        <p:spPr bwMode="auto">
          <a:xfrm>
            <a:off x="972430" y="4251038"/>
            <a:ext cx="575552" cy="30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1400" b="1">
                <a:solidFill>
                  <a:schemeClr val="tx1"/>
                </a:solidFill>
              </a:rPr>
              <a:t>171</a:t>
            </a:r>
          </a:p>
        </p:txBody>
      </p:sp>
      <p:sp>
        <p:nvSpPr>
          <p:cNvPr id="1032" name="CasellaDiTesto 7"/>
          <p:cNvSpPr txBox="1">
            <a:spLocks noChangeArrowheads="1"/>
          </p:cNvSpPr>
          <p:nvPr/>
        </p:nvSpPr>
        <p:spPr bwMode="auto">
          <a:xfrm>
            <a:off x="1620716" y="4106206"/>
            <a:ext cx="575552" cy="30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1400" b="1">
                <a:solidFill>
                  <a:schemeClr val="tx1"/>
                </a:solidFill>
              </a:rPr>
              <a:t>193</a:t>
            </a:r>
          </a:p>
        </p:txBody>
      </p:sp>
      <p:sp>
        <p:nvSpPr>
          <p:cNvPr id="1033" name="CasellaDiTesto 8"/>
          <p:cNvSpPr txBox="1">
            <a:spLocks noChangeArrowheads="1"/>
          </p:cNvSpPr>
          <p:nvPr/>
        </p:nvSpPr>
        <p:spPr bwMode="auto">
          <a:xfrm>
            <a:off x="2196268" y="3693994"/>
            <a:ext cx="575552" cy="30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1400" b="1">
                <a:solidFill>
                  <a:schemeClr val="tx1"/>
                </a:solidFill>
              </a:rPr>
              <a:t> 264</a:t>
            </a:r>
          </a:p>
        </p:txBody>
      </p:sp>
      <p:sp>
        <p:nvSpPr>
          <p:cNvPr id="1034" name="CasellaDiTesto 9"/>
          <p:cNvSpPr txBox="1">
            <a:spLocks noChangeArrowheads="1"/>
          </p:cNvSpPr>
          <p:nvPr/>
        </p:nvSpPr>
        <p:spPr bwMode="auto">
          <a:xfrm>
            <a:off x="2844554" y="3531656"/>
            <a:ext cx="575552" cy="30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1400" b="1">
                <a:solidFill>
                  <a:schemeClr val="tx1"/>
                </a:solidFill>
              </a:rPr>
              <a:t>283</a:t>
            </a:r>
          </a:p>
        </p:txBody>
      </p:sp>
      <p:sp>
        <p:nvSpPr>
          <p:cNvPr id="1035" name="CasellaDiTesto 10"/>
          <p:cNvSpPr txBox="1">
            <a:spLocks noChangeArrowheads="1"/>
          </p:cNvSpPr>
          <p:nvPr/>
        </p:nvSpPr>
        <p:spPr bwMode="auto">
          <a:xfrm>
            <a:off x="3491259" y="3334303"/>
            <a:ext cx="577133" cy="308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1400" b="1">
                <a:solidFill>
                  <a:schemeClr val="tx1"/>
                </a:solidFill>
              </a:rPr>
              <a:t>320</a:t>
            </a:r>
          </a:p>
        </p:txBody>
      </p:sp>
      <p:sp>
        <p:nvSpPr>
          <p:cNvPr id="1036" name="CasellaDiTesto 11"/>
          <p:cNvSpPr txBox="1">
            <a:spLocks noChangeArrowheads="1"/>
          </p:cNvSpPr>
          <p:nvPr/>
        </p:nvSpPr>
        <p:spPr bwMode="auto">
          <a:xfrm>
            <a:off x="4068392" y="3262683"/>
            <a:ext cx="575552" cy="307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1400" b="1" dirty="0">
                <a:solidFill>
                  <a:schemeClr val="tx1"/>
                </a:solidFill>
              </a:rPr>
              <a:t> 331</a:t>
            </a:r>
          </a:p>
        </p:txBody>
      </p:sp>
      <p:sp>
        <p:nvSpPr>
          <p:cNvPr id="1037" name="CasellaDiTesto 13"/>
          <p:cNvSpPr txBox="1">
            <a:spLocks noChangeArrowheads="1"/>
          </p:cNvSpPr>
          <p:nvPr/>
        </p:nvSpPr>
        <p:spPr bwMode="auto">
          <a:xfrm>
            <a:off x="395297" y="2914133"/>
            <a:ext cx="2159900" cy="35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1700" b="1" dirty="0">
                <a:solidFill>
                  <a:schemeClr val="tx2"/>
                </a:solidFill>
              </a:rPr>
              <a:t>Impianti contestati</a:t>
            </a:r>
          </a:p>
        </p:txBody>
      </p:sp>
      <p:graphicFrame>
        <p:nvGraphicFramePr>
          <p:cNvPr id="1027" name="Grafico 14"/>
          <p:cNvGraphicFramePr>
            <a:graphicFrameLocks/>
          </p:cNvGraphicFramePr>
          <p:nvPr>
            <p:extLst>
              <p:ext uri="{D42A27DB-BD31-4B8C-83A1-F6EECF244321}">
                <p14:modId xmlns:p14="http://schemas.microsoft.com/office/powerpoint/2010/main" val="3016213641"/>
              </p:ext>
            </p:extLst>
          </p:nvPr>
        </p:nvGraphicFramePr>
        <p:xfrm>
          <a:off x="5498190" y="2914133"/>
          <a:ext cx="3579805" cy="2134272"/>
        </p:xfrm>
        <a:graphic>
          <a:graphicData uri="http://schemas.openxmlformats.org/presentationml/2006/ole">
            <mc:AlternateContent xmlns:mc="http://schemas.openxmlformats.org/markup-compatibility/2006">
              <mc:Choice xmlns:v="urn:schemas-microsoft-com:vml" Requires="v">
                <p:oleObj spid="_x0000_s1037" r:id="rId6" imgW="3596952" imgH="2127688" progId="Excel.Chart.8">
                  <p:embed/>
                </p:oleObj>
              </mc:Choice>
              <mc:Fallback>
                <p:oleObj r:id="rId6" imgW="3596952" imgH="2127688" progId="Excel.Chart.8">
                  <p:embed/>
                  <p:pic>
                    <p:nvPicPr>
                      <p:cNvPr id="0" name=""/>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98190" y="2914133"/>
                        <a:ext cx="3579805" cy="213427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 name="Freccia a destra 15"/>
          <p:cNvSpPr/>
          <p:nvPr/>
        </p:nvSpPr>
        <p:spPr bwMode="auto">
          <a:xfrm>
            <a:off x="4860032" y="3262683"/>
            <a:ext cx="591363" cy="144035"/>
          </a:xfrm>
          <a:prstGeom prst="rightArrow">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a:lstStyle/>
          <a:p>
            <a:pPr>
              <a:defRPr/>
            </a:pPr>
            <a:endParaRPr lang="it-IT">
              <a:ea typeface="ＭＳ Ｐゴシック" pitchFamily="34" charset="-128"/>
            </a:endParaRPr>
          </a:p>
        </p:txBody>
      </p:sp>
      <p:sp>
        <p:nvSpPr>
          <p:cNvPr id="1039" name="CasellaDiTesto 16"/>
          <p:cNvSpPr txBox="1">
            <a:spLocks noChangeArrowheads="1"/>
          </p:cNvSpPr>
          <p:nvPr/>
        </p:nvSpPr>
        <p:spPr bwMode="auto">
          <a:xfrm>
            <a:off x="6803845" y="3479134"/>
            <a:ext cx="792174" cy="33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1600"/>
              <a:t>62,5%</a:t>
            </a:r>
          </a:p>
        </p:txBody>
      </p:sp>
      <p:sp>
        <p:nvSpPr>
          <p:cNvPr id="1040" name="Ovale 17"/>
          <p:cNvSpPr>
            <a:spLocks noChangeArrowheads="1"/>
          </p:cNvSpPr>
          <p:nvPr/>
        </p:nvSpPr>
        <p:spPr bwMode="auto">
          <a:xfrm>
            <a:off x="4139545" y="3262683"/>
            <a:ext cx="431664" cy="288071"/>
          </a:xfrm>
          <a:prstGeom prst="ellipse">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19" name="Freccia in giù 18"/>
          <p:cNvSpPr/>
          <p:nvPr/>
        </p:nvSpPr>
        <p:spPr bwMode="auto">
          <a:xfrm>
            <a:off x="6984099" y="5099335"/>
            <a:ext cx="107521" cy="612748"/>
          </a:xfrm>
          <a:prstGeom prst="downArrow">
            <a:avLst/>
          </a:prstGeom>
          <a:solidFill>
            <a:schemeClr val="bg1">
              <a:lumMod val="95000"/>
            </a:schemeClr>
          </a:solidFill>
          <a:ln w="9525" cap="flat" cmpd="sng" algn="ctr">
            <a:solidFill>
              <a:schemeClr val="tx1"/>
            </a:solidFill>
            <a:prstDash val="solid"/>
            <a:round/>
            <a:headEnd type="none" w="med" len="med"/>
            <a:tailEnd type="none" w="med" len="med"/>
          </a:ln>
          <a:effectLst/>
        </p:spPr>
        <p:txBody>
          <a:bodyPr/>
          <a:lstStyle/>
          <a:p>
            <a:pPr>
              <a:defRPr/>
            </a:pPr>
            <a:endParaRPr lang="it-IT">
              <a:ea typeface="ＭＳ Ｐゴシック" pitchFamily="34" charset="-128"/>
            </a:endParaRPr>
          </a:p>
        </p:txBody>
      </p:sp>
      <p:sp>
        <p:nvSpPr>
          <p:cNvPr id="1042" name="CasellaDiTesto 19"/>
          <p:cNvSpPr txBox="1">
            <a:spLocks noChangeArrowheads="1"/>
          </p:cNvSpPr>
          <p:nvPr/>
        </p:nvSpPr>
        <p:spPr bwMode="auto">
          <a:xfrm>
            <a:off x="6228293" y="5855322"/>
            <a:ext cx="2016012" cy="399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2000" b="1" dirty="0">
                <a:solidFill>
                  <a:schemeClr val="tx2"/>
                </a:solidFill>
              </a:rPr>
              <a:t>12 elettrodotti</a:t>
            </a:r>
          </a:p>
        </p:txBody>
      </p:sp>
      <p:sp>
        <p:nvSpPr>
          <p:cNvPr id="1043" name="Text Box 4"/>
          <p:cNvSpPr txBox="1">
            <a:spLocks noChangeArrowheads="1"/>
          </p:cNvSpPr>
          <p:nvPr/>
        </p:nvSpPr>
        <p:spPr bwMode="auto">
          <a:xfrm>
            <a:off x="271965" y="457571"/>
            <a:ext cx="8296484" cy="94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80" tIns="43690" rIns="87380" bIns="43690">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ctr" eaLnBrk="1" hangingPunct="1">
              <a:lnSpc>
                <a:spcPct val="75000"/>
              </a:lnSpc>
            </a:pPr>
            <a:r>
              <a:rPr lang="it-IT" sz="3600" dirty="0">
                <a:solidFill>
                  <a:schemeClr val="tx2"/>
                </a:solidFill>
                <a:latin typeface="Garamond" pitchFamily="18" charset="0"/>
              </a:rPr>
              <a:t>ACCETTAZIONE PUBBLICA </a:t>
            </a:r>
          </a:p>
          <a:p>
            <a:pPr algn="ctr" eaLnBrk="1" hangingPunct="1">
              <a:lnSpc>
                <a:spcPct val="75000"/>
              </a:lnSpc>
            </a:pPr>
            <a:r>
              <a:rPr lang="it-IT" sz="3600" dirty="0">
                <a:solidFill>
                  <a:schemeClr val="tx2"/>
                </a:solidFill>
                <a:latin typeface="Garamond" pitchFamily="18" charset="0"/>
              </a:rPr>
              <a:t>DELLE INFRASTRUTTUR</a:t>
            </a:r>
            <a:r>
              <a:rPr lang="it-IT" sz="3600" b="1" dirty="0">
                <a:solidFill>
                  <a:schemeClr val="tx2"/>
                </a:solidFill>
                <a:latin typeface="Garamond" pitchFamily="18" charset="0"/>
              </a:rPr>
              <a:t>E</a:t>
            </a:r>
          </a:p>
        </p:txBody>
      </p:sp>
      <p:sp>
        <p:nvSpPr>
          <p:cNvPr id="1046"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Tree>
    <p:extLst>
      <p:ext uri="{BB962C8B-B14F-4D97-AF65-F5344CB8AC3E}">
        <p14:creationId xmlns:p14="http://schemas.microsoft.com/office/powerpoint/2010/main" val="3802681155"/>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4"/>
          <p:cNvSpPr txBox="1">
            <a:spLocks noChangeArrowheads="1"/>
          </p:cNvSpPr>
          <p:nvPr/>
        </p:nvSpPr>
        <p:spPr bwMode="auto">
          <a:xfrm>
            <a:off x="246492" y="590518"/>
            <a:ext cx="9229384" cy="8268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80" tIns="43690" rIns="87380" bIns="43690">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ctr" eaLnBrk="1" hangingPunct="1">
              <a:lnSpc>
                <a:spcPct val="75000"/>
              </a:lnSpc>
            </a:pPr>
            <a:r>
              <a:rPr lang="it-IT" sz="3200" dirty="0">
                <a:solidFill>
                  <a:schemeClr val="tx2"/>
                </a:solidFill>
                <a:latin typeface="Garamond" pitchFamily="18" charset="0"/>
              </a:rPr>
              <a:t>ACCETTAZIONE PUBBLICA </a:t>
            </a:r>
          </a:p>
          <a:p>
            <a:pPr algn="ctr" eaLnBrk="1" hangingPunct="1">
              <a:lnSpc>
                <a:spcPct val="75000"/>
              </a:lnSpc>
            </a:pPr>
            <a:r>
              <a:rPr lang="it-IT" sz="3200" dirty="0">
                <a:solidFill>
                  <a:schemeClr val="tx2"/>
                </a:solidFill>
                <a:latin typeface="Garamond" pitchFamily="18" charset="0"/>
              </a:rPr>
              <a:t>DELLE </a:t>
            </a:r>
            <a:r>
              <a:rPr lang="it-IT" sz="3200" dirty="0" smtClean="0">
                <a:solidFill>
                  <a:schemeClr val="tx2"/>
                </a:solidFill>
                <a:latin typeface="Garamond" pitchFamily="18" charset="0"/>
              </a:rPr>
              <a:t>INFRASTRUTTURE: LE CAUSE</a:t>
            </a:r>
            <a:endParaRPr lang="it-IT" sz="3200" dirty="0">
              <a:solidFill>
                <a:schemeClr val="tx2"/>
              </a:solidFill>
              <a:latin typeface="Garamond" pitchFamily="18" charset="0"/>
            </a:endParaRPr>
          </a:p>
        </p:txBody>
      </p:sp>
      <p:sp>
        <p:nvSpPr>
          <p:cNvPr id="5" name="Text Box 4"/>
          <p:cNvSpPr txBox="1">
            <a:spLocks noChangeArrowheads="1"/>
          </p:cNvSpPr>
          <p:nvPr/>
        </p:nvSpPr>
        <p:spPr bwMode="auto">
          <a:xfrm>
            <a:off x="400041" y="1843018"/>
            <a:ext cx="8422978" cy="4212439"/>
          </a:xfrm>
          <a:prstGeom prst="rect">
            <a:avLst/>
          </a:prstGeom>
          <a:noFill/>
          <a:ln w="9525">
            <a:noFill/>
            <a:miter lim="800000"/>
            <a:headEnd/>
            <a:tailEnd/>
          </a:ln>
        </p:spPr>
        <p:txBody>
          <a:bodyPr lIns="87380" tIns="43690" rIns="87380" bIns="43690">
            <a:spAutoFit/>
          </a:bodyPr>
          <a:lstStyle/>
          <a:p>
            <a:pPr algn="just">
              <a:defRPr/>
            </a:pPr>
            <a:r>
              <a:rPr lang="it-IT" sz="1600" dirty="0">
                <a:solidFill>
                  <a:schemeClr val="tx1"/>
                </a:solidFill>
                <a:latin typeface="Garamond" pitchFamily="18" charset="0"/>
                <a:ea typeface="Verdana" pitchFamily="34" charset="0"/>
                <a:cs typeface="Arial" pitchFamily="34" charset="0"/>
              </a:rPr>
              <a:t>La crescita del Paese è un obiettivo strettamente legato alla sviluppo della Rete di Trasmissione  Nazionale (RTN),</a:t>
            </a:r>
            <a:endParaRPr lang="it-IT" sz="1600" dirty="0">
              <a:latin typeface="Garamond" pitchFamily="18" charset="0"/>
              <a:ea typeface="Verdana" pitchFamily="34" charset="0"/>
              <a:cs typeface="Arial" pitchFamily="34" charset="0"/>
            </a:endParaRPr>
          </a:p>
          <a:p>
            <a:pPr algn="ctr">
              <a:lnSpc>
                <a:spcPct val="150000"/>
              </a:lnSpc>
              <a:defRPr/>
            </a:pPr>
            <a:r>
              <a:rPr lang="it-IT" sz="1600" b="1" dirty="0" smtClean="0">
                <a:latin typeface="Garamond" pitchFamily="18" charset="0"/>
                <a:ea typeface="Verdana" pitchFamily="34" charset="0"/>
                <a:cs typeface="Arial" pitchFamily="34" charset="0"/>
              </a:rPr>
              <a:t>ma</a:t>
            </a:r>
          </a:p>
          <a:p>
            <a:pPr algn="ctr">
              <a:lnSpc>
                <a:spcPct val="150000"/>
              </a:lnSpc>
              <a:defRPr/>
            </a:pPr>
            <a:endParaRPr lang="it-IT" sz="1600" b="1" dirty="0">
              <a:solidFill>
                <a:schemeClr val="tx2"/>
              </a:solidFill>
              <a:latin typeface="Garamond" pitchFamily="18" charset="0"/>
              <a:ea typeface="Verdana" pitchFamily="34" charset="0"/>
              <a:cs typeface="Arial" pitchFamily="34" charset="0"/>
            </a:endParaRPr>
          </a:p>
          <a:p>
            <a:pPr algn="just">
              <a:defRPr/>
            </a:pPr>
            <a:r>
              <a:rPr lang="it-IT" sz="1600" dirty="0">
                <a:solidFill>
                  <a:schemeClr val="tx1"/>
                </a:solidFill>
                <a:latin typeface="Garamond" pitchFamily="18" charset="0"/>
                <a:ea typeface="Verdana" pitchFamily="34" charset="0"/>
                <a:cs typeface="Arial" pitchFamily="34" charset="0"/>
              </a:rPr>
              <a:t>dal momento in cui nasce l’esigenza elettrica di un nuovo elettrodotto della RTN al momento in cui questo entra in servizio trascorre un </a:t>
            </a:r>
            <a:r>
              <a:rPr lang="it-IT" b="1" dirty="0">
                <a:solidFill>
                  <a:schemeClr val="tx2"/>
                </a:solidFill>
                <a:latin typeface="Garamond" pitchFamily="18" charset="0"/>
                <a:ea typeface="Verdana" pitchFamily="34" charset="0"/>
                <a:cs typeface="Arial" pitchFamily="34" charset="0"/>
              </a:rPr>
              <a:t>tempo molto lungo</a:t>
            </a:r>
            <a:r>
              <a:rPr lang="it-IT" dirty="0">
                <a:solidFill>
                  <a:schemeClr val="tx2"/>
                </a:solidFill>
                <a:latin typeface="Garamond" pitchFamily="18" charset="0"/>
                <a:ea typeface="Verdana" pitchFamily="34" charset="0"/>
                <a:cs typeface="Arial" pitchFamily="34" charset="0"/>
              </a:rPr>
              <a:t>, </a:t>
            </a:r>
            <a:r>
              <a:rPr lang="it-IT" b="1" dirty="0">
                <a:solidFill>
                  <a:schemeClr val="tx2"/>
                </a:solidFill>
                <a:latin typeface="Garamond" pitchFamily="18" charset="0"/>
                <a:ea typeface="Verdana" pitchFamily="34" charset="0"/>
                <a:cs typeface="Arial" pitchFamily="34" charset="0"/>
              </a:rPr>
              <a:t>che va mediamente da 7 a 10 anni.</a:t>
            </a:r>
            <a:endParaRPr lang="it-IT" sz="1600" b="1" dirty="0">
              <a:solidFill>
                <a:schemeClr val="tx2"/>
              </a:solidFill>
              <a:latin typeface="Garamond" pitchFamily="18" charset="0"/>
              <a:ea typeface="Verdana" pitchFamily="34" charset="0"/>
              <a:cs typeface="Arial" pitchFamily="34" charset="0"/>
            </a:endParaRPr>
          </a:p>
          <a:p>
            <a:pPr>
              <a:defRPr/>
            </a:pPr>
            <a:endParaRPr lang="en-US" sz="1600" i="1" dirty="0">
              <a:solidFill>
                <a:schemeClr val="tx1"/>
              </a:solidFill>
              <a:latin typeface="Garamond" pitchFamily="18" charset="0"/>
              <a:cs typeface="Arial" pitchFamily="34" charset="0"/>
            </a:endParaRPr>
          </a:p>
          <a:p>
            <a:pPr algn="ctr">
              <a:lnSpc>
                <a:spcPct val="150000"/>
              </a:lnSpc>
              <a:defRPr/>
            </a:pPr>
            <a:r>
              <a:rPr lang="it-IT" sz="1600" dirty="0">
                <a:solidFill>
                  <a:schemeClr val="tx1"/>
                </a:solidFill>
                <a:latin typeface="Garamond" pitchFamily="18" charset="0"/>
                <a:ea typeface="Verdana" pitchFamily="34" charset="0"/>
                <a:cs typeface="Arial" pitchFamily="34" charset="0"/>
              </a:rPr>
              <a:t>Questo fenomeno è dovuto ad un insieme di fattori:</a:t>
            </a:r>
          </a:p>
          <a:p>
            <a:pPr algn="ctr">
              <a:lnSpc>
                <a:spcPct val="150000"/>
              </a:lnSpc>
              <a:defRPr/>
            </a:pPr>
            <a:endParaRPr lang="it-IT" sz="1600" dirty="0">
              <a:solidFill>
                <a:schemeClr val="tx1"/>
              </a:solidFill>
              <a:latin typeface="Garamond" pitchFamily="18" charset="0"/>
              <a:ea typeface="Verdana" pitchFamily="34" charset="0"/>
              <a:cs typeface="Arial" pitchFamily="34" charset="0"/>
            </a:endParaRPr>
          </a:p>
          <a:p>
            <a:pPr algn="just">
              <a:buFont typeface="Arial" pitchFamily="34" charset="0"/>
              <a:buChar char="•"/>
              <a:defRPr/>
            </a:pPr>
            <a:r>
              <a:rPr lang="it-IT" sz="1600" dirty="0">
                <a:solidFill>
                  <a:schemeClr val="tx1"/>
                </a:solidFill>
                <a:latin typeface="Garamond" pitchFamily="18" charset="0"/>
                <a:ea typeface="Verdana" pitchFamily="34" charset="0"/>
                <a:cs typeface="Arial" pitchFamily="34" charset="0"/>
              </a:rPr>
              <a:t> </a:t>
            </a:r>
            <a:r>
              <a:rPr lang="it-IT" b="1" i="1" dirty="0">
                <a:latin typeface="Garamond" pitchFamily="18" charset="0"/>
                <a:ea typeface="Verdana" pitchFamily="34" charset="0"/>
                <a:cs typeface="Arial" pitchFamily="34" charset="0"/>
              </a:rPr>
              <a:t>A</a:t>
            </a:r>
            <a:r>
              <a:rPr lang="it-IT" b="1" i="1" dirty="0" smtClean="0">
                <a:solidFill>
                  <a:schemeClr val="tx1"/>
                </a:solidFill>
                <a:latin typeface="Garamond" pitchFamily="18" charset="0"/>
                <a:ea typeface="Verdana" pitchFamily="34" charset="0"/>
                <a:cs typeface="Arial" pitchFamily="34" charset="0"/>
              </a:rPr>
              <a:t>ccresciuta </a:t>
            </a:r>
            <a:r>
              <a:rPr lang="it-IT" b="1" i="1" dirty="0">
                <a:solidFill>
                  <a:schemeClr val="tx1"/>
                </a:solidFill>
                <a:latin typeface="Garamond" pitchFamily="18" charset="0"/>
                <a:ea typeface="Verdana" pitchFamily="34" charset="0"/>
                <a:cs typeface="Arial" pitchFamily="34" charset="0"/>
              </a:rPr>
              <a:t>sensibilità ambientale</a:t>
            </a:r>
          </a:p>
          <a:p>
            <a:pPr algn="just">
              <a:buFont typeface="Arial" pitchFamily="34" charset="0"/>
              <a:buChar char="•"/>
              <a:defRPr/>
            </a:pPr>
            <a:r>
              <a:rPr lang="it-IT" b="1" i="1" dirty="0">
                <a:solidFill>
                  <a:schemeClr val="tx1"/>
                </a:solidFill>
                <a:latin typeface="Garamond" pitchFamily="18" charset="0"/>
                <a:ea typeface="Verdana" pitchFamily="34" charset="0"/>
                <a:cs typeface="Arial" pitchFamily="34" charset="0"/>
              </a:rPr>
              <a:t> </a:t>
            </a:r>
            <a:r>
              <a:rPr lang="it-IT" b="1" i="1" dirty="0" smtClean="0">
                <a:solidFill>
                  <a:schemeClr val="tx1"/>
                </a:solidFill>
                <a:latin typeface="Garamond" pitchFamily="18" charset="0"/>
                <a:ea typeface="Verdana" pitchFamily="34" charset="0"/>
                <a:cs typeface="Arial" pitchFamily="34" charset="0"/>
              </a:rPr>
              <a:t>Complessità </a:t>
            </a:r>
            <a:r>
              <a:rPr lang="it-IT" b="1" i="1" dirty="0">
                <a:solidFill>
                  <a:schemeClr val="tx1"/>
                </a:solidFill>
                <a:latin typeface="Garamond" pitchFamily="18" charset="0"/>
                <a:ea typeface="Verdana" pitchFamily="34" charset="0"/>
                <a:cs typeface="Arial" pitchFamily="34" charset="0"/>
              </a:rPr>
              <a:t>delle procedure burocratiche</a:t>
            </a:r>
          </a:p>
          <a:p>
            <a:pPr algn="just">
              <a:buFont typeface="Arial" pitchFamily="34" charset="0"/>
              <a:buChar char="•"/>
              <a:defRPr/>
            </a:pPr>
            <a:r>
              <a:rPr lang="it-IT" b="1" i="1" dirty="0">
                <a:solidFill>
                  <a:schemeClr val="tx1"/>
                </a:solidFill>
                <a:latin typeface="Garamond" pitchFamily="18" charset="0"/>
                <a:ea typeface="Verdana" pitchFamily="34" charset="0"/>
                <a:cs typeface="Arial" pitchFamily="34" charset="0"/>
              </a:rPr>
              <a:t> </a:t>
            </a:r>
            <a:r>
              <a:rPr lang="it-IT" b="1" i="1" dirty="0" smtClean="0">
                <a:solidFill>
                  <a:schemeClr val="tx1"/>
                </a:solidFill>
                <a:latin typeface="Garamond" pitchFamily="18" charset="0"/>
                <a:ea typeface="Verdana" pitchFamily="34" charset="0"/>
                <a:cs typeface="Arial" pitchFamily="34" charset="0"/>
              </a:rPr>
              <a:t>Riforma </a:t>
            </a:r>
            <a:r>
              <a:rPr lang="it-IT" b="1" i="1" dirty="0">
                <a:solidFill>
                  <a:schemeClr val="tx1"/>
                </a:solidFill>
                <a:latin typeface="Garamond" pitchFamily="18" charset="0"/>
                <a:ea typeface="Verdana" pitchFamily="34" charset="0"/>
                <a:cs typeface="Arial" pitchFamily="34" charset="0"/>
              </a:rPr>
              <a:t>del Titolo V della Costituzione</a:t>
            </a:r>
          </a:p>
          <a:p>
            <a:pPr marL="88900" indent="-88900" algn="just">
              <a:buFont typeface="Arial" pitchFamily="34" charset="0"/>
              <a:buChar char="•"/>
              <a:defRPr/>
            </a:pPr>
            <a:r>
              <a:rPr lang="it-IT" b="1" i="1" dirty="0">
                <a:solidFill>
                  <a:schemeClr val="tx1"/>
                </a:solidFill>
                <a:latin typeface="Garamond" pitchFamily="18" charset="0"/>
                <a:ea typeface="Verdana" pitchFamily="34" charset="0"/>
                <a:cs typeface="Arial" pitchFamily="34" charset="0"/>
              </a:rPr>
              <a:t> </a:t>
            </a:r>
            <a:r>
              <a:rPr lang="it-IT" b="1" i="1" dirty="0" smtClean="0">
                <a:solidFill>
                  <a:schemeClr val="tx1"/>
                </a:solidFill>
                <a:latin typeface="Garamond" pitchFamily="18" charset="0"/>
                <a:ea typeface="Verdana" pitchFamily="34" charset="0"/>
                <a:cs typeface="Arial" pitchFamily="34" charset="0"/>
              </a:rPr>
              <a:t>Deficit </a:t>
            </a:r>
            <a:r>
              <a:rPr lang="it-IT" b="1" i="1" dirty="0">
                <a:solidFill>
                  <a:schemeClr val="tx1"/>
                </a:solidFill>
                <a:latin typeface="Garamond" pitchFamily="18" charset="0"/>
                <a:ea typeface="Verdana" pitchFamily="34" charset="0"/>
                <a:cs typeface="Arial" pitchFamily="34" charset="0"/>
              </a:rPr>
              <a:t>culturale di senso civico e prevalenza dell’interesse particolare su quello generale</a:t>
            </a:r>
          </a:p>
        </p:txBody>
      </p:sp>
      <p:sp>
        <p:nvSpPr>
          <p:cNvPr id="19460" name="Text Box 4"/>
          <p:cNvSpPr txBox="1">
            <a:spLocks noChangeArrowheads="1"/>
          </p:cNvSpPr>
          <p:nvPr/>
        </p:nvSpPr>
        <p:spPr bwMode="auto">
          <a:xfrm>
            <a:off x="271965" y="1386243"/>
            <a:ext cx="8296484" cy="319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80" tIns="43690" rIns="87380" bIns="43690">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lnSpc>
                <a:spcPct val="75000"/>
              </a:lnSpc>
            </a:pPr>
            <a:r>
              <a:rPr lang="it-IT" sz="2000">
                <a:solidFill>
                  <a:schemeClr val="bg2"/>
                </a:solidFill>
                <a:latin typeface="Arial" pitchFamily="34" charset="0"/>
                <a:ea typeface="Verdana" pitchFamily="34" charset="0"/>
                <a:cs typeface="Arial" pitchFamily="34" charset="0"/>
              </a:rPr>
              <a:t>In Italia</a:t>
            </a:r>
          </a:p>
        </p:txBody>
      </p:sp>
      <p:sp>
        <p:nvSpPr>
          <p:cNvPr id="19462"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Tree>
    <p:extLst>
      <p:ext uri="{BB962C8B-B14F-4D97-AF65-F5344CB8AC3E}">
        <p14:creationId xmlns:p14="http://schemas.microsoft.com/office/powerpoint/2010/main" val="63183910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33"/>
          <p:cNvSpPr>
            <a:spLocks noChangeArrowheads="1"/>
          </p:cNvSpPr>
          <p:nvPr/>
        </p:nvSpPr>
        <p:spPr bwMode="auto">
          <a:xfrm>
            <a:off x="147051" y="636622"/>
            <a:ext cx="9452331" cy="431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it-IT" sz="2800" dirty="0" smtClean="0">
                <a:solidFill>
                  <a:schemeClr val="tx2"/>
                </a:solidFill>
                <a:latin typeface="Garamond" pitchFamily="18" charset="0"/>
              </a:rPr>
              <a:t>IL FENOMENO – COMPLESSITÀ </a:t>
            </a:r>
          </a:p>
          <a:p>
            <a:pPr algn="ctr"/>
            <a:r>
              <a:rPr lang="it-IT" sz="2800" dirty="0" smtClean="0">
                <a:solidFill>
                  <a:schemeClr val="tx2"/>
                </a:solidFill>
                <a:latin typeface="Garamond" pitchFamily="18" charset="0"/>
              </a:rPr>
              <a:t>DELLE PROCEDURE BUROCRATICHE</a:t>
            </a:r>
            <a:endParaRPr lang="it-IT" sz="2800" dirty="0">
              <a:solidFill>
                <a:schemeClr val="tx2"/>
              </a:solidFill>
              <a:latin typeface="Garamond" pitchFamily="18" charset="0"/>
            </a:endParaRPr>
          </a:p>
        </p:txBody>
      </p:sp>
      <p:sp>
        <p:nvSpPr>
          <p:cNvPr id="20483" name="Text Box 4"/>
          <p:cNvSpPr txBox="1">
            <a:spLocks noChangeArrowheads="1"/>
          </p:cNvSpPr>
          <p:nvPr/>
        </p:nvSpPr>
        <p:spPr bwMode="auto">
          <a:xfrm>
            <a:off x="184999" y="1015410"/>
            <a:ext cx="8841993" cy="5108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380" tIns="43690" rIns="87380" bIns="43690">
            <a:spAutoFit/>
          </a:bodyPr>
          <a:lstStyle>
            <a:lvl1pPr eaLnBrk="0" hangingPunct="0">
              <a:defRPr>
                <a:solidFill>
                  <a:srgbClr val="D8DCED"/>
                </a:solidFill>
                <a:latin typeface="Helvetica Neue" pitchFamily="2"/>
                <a:ea typeface="MS PGothic" pitchFamily="34" charset="-128"/>
              </a:defRPr>
            </a:lvl1pPr>
            <a:lvl2pPr marL="642938" indent="-185738"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ctr" eaLnBrk="1" hangingPunct="1">
              <a:lnSpc>
                <a:spcPct val="150000"/>
              </a:lnSpc>
            </a:pPr>
            <a:endParaRPr lang="it-IT" sz="1500" dirty="0">
              <a:solidFill>
                <a:srgbClr val="005EA8"/>
              </a:solidFill>
            </a:endParaRPr>
          </a:p>
          <a:p>
            <a:pPr algn="ctr" eaLnBrk="1" hangingPunct="1"/>
            <a:r>
              <a:rPr lang="it-IT" sz="1500" dirty="0">
                <a:solidFill>
                  <a:schemeClr val="tx1"/>
                </a:solidFill>
                <a:latin typeface="Garamond" pitchFamily="18" charset="0"/>
              </a:rPr>
              <a:t>Nell’intervallo di tempo che intercorre tra l’inserimento di un’opera nel </a:t>
            </a:r>
            <a:r>
              <a:rPr lang="it-IT" sz="1500" dirty="0" err="1">
                <a:solidFill>
                  <a:schemeClr val="tx1"/>
                </a:solidFill>
                <a:latin typeface="Garamond" pitchFamily="18" charset="0"/>
              </a:rPr>
              <a:t>PdS</a:t>
            </a:r>
            <a:r>
              <a:rPr lang="it-IT" sz="1500" dirty="0">
                <a:solidFill>
                  <a:schemeClr val="tx1"/>
                </a:solidFill>
                <a:latin typeface="Garamond" pitchFamily="18" charset="0"/>
              </a:rPr>
              <a:t> e l’entrata in servizio della stessa sono individuabili </a:t>
            </a:r>
            <a:r>
              <a:rPr lang="it-IT" sz="1500" b="1" i="1" dirty="0">
                <a:solidFill>
                  <a:schemeClr val="tx1"/>
                </a:solidFill>
                <a:latin typeface="Garamond" pitchFamily="18" charset="0"/>
              </a:rPr>
              <a:t>4 fasi </a:t>
            </a:r>
            <a:r>
              <a:rPr lang="it-IT" sz="1500" dirty="0">
                <a:solidFill>
                  <a:schemeClr val="tx1"/>
                </a:solidFill>
                <a:latin typeface="Garamond" pitchFamily="18" charset="0"/>
              </a:rPr>
              <a:t>principali:</a:t>
            </a:r>
          </a:p>
          <a:p>
            <a:pPr algn="just" eaLnBrk="1" hangingPunct="1">
              <a:lnSpc>
                <a:spcPct val="150000"/>
              </a:lnSpc>
              <a:buFont typeface="Helvetica Neue" pitchFamily="2"/>
              <a:buAutoNum type="romanUcPeriod"/>
            </a:pPr>
            <a:r>
              <a:rPr lang="it-IT" sz="1500" i="1" dirty="0">
                <a:solidFill>
                  <a:schemeClr val="tx2"/>
                </a:solidFill>
                <a:latin typeface="Garamond" pitchFamily="18" charset="0"/>
              </a:rPr>
              <a:t>valutazione Ambientale Strategica (VAS) del Piano di Sviluppo (</a:t>
            </a:r>
            <a:r>
              <a:rPr lang="it-IT" sz="1500" i="1" dirty="0" err="1">
                <a:solidFill>
                  <a:schemeClr val="tx2"/>
                </a:solidFill>
                <a:latin typeface="Garamond" pitchFamily="18" charset="0"/>
              </a:rPr>
              <a:t>PdS</a:t>
            </a:r>
            <a:r>
              <a:rPr lang="it-IT" sz="1500" i="1" dirty="0">
                <a:solidFill>
                  <a:schemeClr val="tx2"/>
                </a:solidFill>
                <a:latin typeface="Garamond" pitchFamily="18" charset="0"/>
              </a:rPr>
              <a:t>) </a:t>
            </a:r>
            <a:r>
              <a:rPr lang="it-IT" sz="1500" b="1" i="1" dirty="0">
                <a:solidFill>
                  <a:schemeClr val="tx1"/>
                </a:solidFill>
                <a:latin typeface="Garamond" pitchFamily="18" charset="0"/>
              </a:rPr>
              <a:t>(oltre 1 anno);</a:t>
            </a:r>
          </a:p>
          <a:p>
            <a:pPr lvl="1" algn="just" eaLnBrk="1" hangingPunct="1">
              <a:buSzPct val="100000"/>
              <a:buFont typeface="Arial" pitchFamily="34" charset="0"/>
              <a:buChar char="•"/>
            </a:pPr>
            <a:r>
              <a:rPr lang="it-IT" sz="1200" i="1" dirty="0">
                <a:solidFill>
                  <a:schemeClr val="tx1"/>
                </a:solidFill>
                <a:latin typeface="Garamond" pitchFamily="18" charset="0"/>
              </a:rPr>
              <a:t>elaborazione del </a:t>
            </a:r>
            <a:r>
              <a:rPr lang="it-IT" sz="1200" i="1" dirty="0" err="1">
                <a:solidFill>
                  <a:schemeClr val="tx1"/>
                </a:solidFill>
                <a:latin typeface="Garamond" pitchFamily="18" charset="0"/>
              </a:rPr>
              <a:t>PdS</a:t>
            </a:r>
            <a:r>
              <a:rPr lang="it-IT" sz="1200" i="1" dirty="0">
                <a:solidFill>
                  <a:schemeClr val="tx1"/>
                </a:solidFill>
                <a:latin typeface="Garamond" pitchFamily="18" charset="0"/>
              </a:rPr>
              <a:t> e del Rapporto Ambientale (RA) da parte di Terna;</a:t>
            </a:r>
          </a:p>
          <a:p>
            <a:pPr lvl="1" algn="just" eaLnBrk="1" hangingPunct="1">
              <a:buSzPct val="100000"/>
              <a:buFont typeface="Arial" pitchFamily="34" charset="0"/>
              <a:buChar char="•"/>
            </a:pPr>
            <a:r>
              <a:rPr lang="it-IT" sz="1200" i="1" dirty="0">
                <a:solidFill>
                  <a:schemeClr val="tx1"/>
                </a:solidFill>
                <a:latin typeface="Garamond" pitchFamily="18" charset="0"/>
              </a:rPr>
              <a:t>valutazione del </a:t>
            </a:r>
            <a:r>
              <a:rPr lang="it-IT" sz="1200" i="1" dirty="0" err="1">
                <a:solidFill>
                  <a:schemeClr val="tx1"/>
                </a:solidFill>
                <a:latin typeface="Garamond" pitchFamily="18" charset="0"/>
              </a:rPr>
              <a:t>PdS</a:t>
            </a:r>
            <a:r>
              <a:rPr lang="it-IT" sz="1200" i="1" dirty="0">
                <a:solidFill>
                  <a:schemeClr val="tx1"/>
                </a:solidFill>
                <a:latin typeface="Garamond" pitchFamily="18" charset="0"/>
              </a:rPr>
              <a:t> e del RA da parte del Ministero dell’Ambiente e della Tutela del Territorio e del Mare (MATTM) e del Ministero per i Beni e le Attività Culturali (</a:t>
            </a:r>
            <a:r>
              <a:rPr lang="it-IT" sz="1200" i="1" dirty="0" err="1">
                <a:solidFill>
                  <a:schemeClr val="tx1"/>
                </a:solidFill>
                <a:latin typeface="Garamond" pitchFamily="18" charset="0"/>
              </a:rPr>
              <a:t>MiBAC</a:t>
            </a:r>
            <a:r>
              <a:rPr lang="it-IT" sz="1200" i="1" dirty="0">
                <a:solidFill>
                  <a:schemeClr val="tx1"/>
                </a:solidFill>
                <a:latin typeface="Garamond" pitchFamily="18" charset="0"/>
              </a:rPr>
              <a:t>) per l’adozione del parere VAS;</a:t>
            </a:r>
          </a:p>
          <a:p>
            <a:pPr lvl="1" algn="just" eaLnBrk="1" hangingPunct="1">
              <a:buSzPct val="100000"/>
              <a:buFont typeface="Arial" pitchFamily="34" charset="0"/>
              <a:buChar char="•"/>
            </a:pPr>
            <a:r>
              <a:rPr lang="it-IT" sz="1200" i="1" dirty="0">
                <a:solidFill>
                  <a:schemeClr val="tx1"/>
                </a:solidFill>
                <a:latin typeface="Garamond" pitchFamily="18" charset="0"/>
              </a:rPr>
              <a:t>approvazione del </a:t>
            </a:r>
            <a:r>
              <a:rPr lang="it-IT" sz="1200" i="1" dirty="0" err="1">
                <a:solidFill>
                  <a:schemeClr val="tx1"/>
                </a:solidFill>
                <a:latin typeface="Garamond" pitchFamily="18" charset="0"/>
              </a:rPr>
              <a:t>PdS</a:t>
            </a:r>
            <a:r>
              <a:rPr lang="it-IT" sz="1200" i="1" dirty="0">
                <a:solidFill>
                  <a:schemeClr val="tx1"/>
                </a:solidFill>
                <a:latin typeface="Garamond" pitchFamily="18" charset="0"/>
              </a:rPr>
              <a:t> da parte del Ministero dello Sviluppo Economico (</a:t>
            </a:r>
            <a:r>
              <a:rPr lang="it-IT" sz="1200" i="1" dirty="0" err="1">
                <a:solidFill>
                  <a:schemeClr val="tx1"/>
                </a:solidFill>
                <a:latin typeface="Garamond" pitchFamily="18" charset="0"/>
              </a:rPr>
              <a:t>MiSE</a:t>
            </a:r>
            <a:r>
              <a:rPr lang="it-IT" sz="1200" i="1" dirty="0">
                <a:solidFill>
                  <a:schemeClr val="tx1"/>
                </a:solidFill>
                <a:latin typeface="Garamond" pitchFamily="18" charset="0"/>
              </a:rPr>
              <a:t>), tenuto conto del parere VAS;</a:t>
            </a:r>
          </a:p>
          <a:p>
            <a:pPr lvl="1" algn="just" eaLnBrk="1" hangingPunct="1">
              <a:buSzPct val="100000"/>
              <a:buFont typeface="Arial" pitchFamily="34" charset="0"/>
              <a:buChar char="•"/>
            </a:pPr>
            <a:r>
              <a:rPr lang="it-IT" sz="1200" i="1" dirty="0">
                <a:solidFill>
                  <a:schemeClr val="tx1"/>
                </a:solidFill>
                <a:latin typeface="Garamond" pitchFamily="18" charset="0"/>
              </a:rPr>
              <a:t>monitoraggio degli impatti ambientali derivanti dall’attuazione del </a:t>
            </a:r>
            <a:r>
              <a:rPr lang="it-IT" sz="1200" i="1" dirty="0" err="1">
                <a:solidFill>
                  <a:schemeClr val="tx1"/>
                </a:solidFill>
                <a:latin typeface="Garamond" pitchFamily="18" charset="0"/>
              </a:rPr>
              <a:t>PdS</a:t>
            </a:r>
            <a:r>
              <a:rPr lang="it-IT" sz="1200" i="1" dirty="0">
                <a:solidFill>
                  <a:schemeClr val="tx1"/>
                </a:solidFill>
                <a:latin typeface="Garamond" pitchFamily="18" charset="0"/>
              </a:rPr>
              <a:t>.</a:t>
            </a:r>
            <a:endParaRPr lang="it-IT" sz="1400" b="1" i="1" dirty="0">
              <a:solidFill>
                <a:schemeClr val="tx1"/>
              </a:solidFill>
              <a:latin typeface="Garamond" pitchFamily="18" charset="0"/>
            </a:endParaRPr>
          </a:p>
          <a:p>
            <a:pPr algn="just" eaLnBrk="1" hangingPunct="1">
              <a:lnSpc>
                <a:spcPct val="150000"/>
              </a:lnSpc>
              <a:buFont typeface="Helvetica Neue" pitchFamily="2"/>
              <a:buAutoNum type="romanUcPeriod"/>
            </a:pPr>
            <a:r>
              <a:rPr lang="it-IT" sz="1500" i="1" dirty="0">
                <a:solidFill>
                  <a:schemeClr val="tx2"/>
                </a:solidFill>
                <a:latin typeface="Garamond" pitchFamily="18" charset="0"/>
              </a:rPr>
              <a:t>concertazione delle singole opere </a:t>
            </a:r>
            <a:r>
              <a:rPr lang="it-IT" sz="1500" b="1" i="1" dirty="0">
                <a:solidFill>
                  <a:schemeClr val="tx1"/>
                </a:solidFill>
                <a:latin typeface="Garamond" pitchFamily="18" charset="0"/>
              </a:rPr>
              <a:t>(2</a:t>
            </a:r>
            <a:r>
              <a:rPr lang="it-IT" sz="1500" b="1" i="1" dirty="0">
                <a:solidFill>
                  <a:schemeClr val="tx1"/>
                </a:solidFill>
                <a:latin typeface="Garamond" pitchFamily="18" charset="0"/>
                <a:sym typeface="Symbol" pitchFamily="18" charset="2"/>
              </a:rPr>
              <a:t>3 anni);</a:t>
            </a:r>
          </a:p>
          <a:p>
            <a:pPr lvl="1" algn="just">
              <a:buClr>
                <a:srgbClr val="000099"/>
              </a:buClr>
              <a:buSzPct val="100000"/>
            </a:pPr>
            <a:r>
              <a:rPr lang="it-IT" sz="1200" i="1" dirty="0">
                <a:solidFill>
                  <a:schemeClr val="tx1"/>
                </a:solidFill>
                <a:latin typeface="Garamond" pitchFamily="18" charset="0"/>
              </a:rPr>
              <a:t>processo di concertazione a livello regionale, funzionale alla localizzazione di massima dei singoli interventi previsti nel </a:t>
            </a:r>
            <a:r>
              <a:rPr lang="it-IT" sz="1200" i="1" dirty="0" err="1">
                <a:solidFill>
                  <a:schemeClr val="tx1"/>
                </a:solidFill>
                <a:latin typeface="Garamond" pitchFamily="18" charset="0"/>
              </a:rPr>
              <a:t>PdS</a:t>
            </a:r>
            <a:r>
              <a:rPr lang="it-IT" sz="1200" i="1" dirty="0">
                <a:solidFill>
                  <a:schemeClr val="tx1"/>
                </a:solidFill>
                <a:latin typeface="Garamond" pitchFamily="18" charset="0"/>
              </a:rPr>
              <a:t> attraverso la condivisione di </a:t>
            </a:r>
            <a:r>
              <a:rPr lang="it-IT" sz="1200" b="1" i="1" dirty="0">
                <a:solidFill>
                  <a:schemeClr val="tx2"/>
                </a:solidFill>
                <a:latin typeface="Garamond" pitchFamily="18" charset="0"/>
                <a:cs typeface="Times New Roman" pitchFamily="18" charset="0"/>
              </a:rPr>
              <a:t>corridoi preferenziali </a:t>
            </a:r>
            <a:r>
              <a:rPr lang="it-IT" sz="1200" i="1" dirty="0">
                <a:solidFill>
                  <a:schemeClr val="tx2"/>
                </a:solidFill>
                <a:latin typeface="Garamond" pitchFamily="18" charset="0"/>
              </a:rPr>
              <a:t>e </a:t>
            </a:r>
            <a:r>
              <a:rPr lang="it-IT" sz="1200" b="1" i="1" dirty="0">
                <a:solidFill>
                  <a:schemeClr val="tx2"/>
                </a:solidFill>
                <a:latin typeface="Garamond" pitchFamily="18" charset="0"/>
                <a:cs typeface="Times New Roman" pitchFamily="18" charset="0"/>
              </a:rPr>
              <a:t>fasce di fattibilità,</a:t>
            </a:r>
            <a:r>
              <a:rPr lang="it-IT" sz="1200" b="1" i="1" dirty="0">
                <a:solidFill>
                  <a:srgbClr val="C00000"/>
                </a:solidFill>
                <a:latin typeface="Garamond" pitchFamily="18" charset="0"/>
                <a:cs typeface="Times New Roman" pitchFamily="18" charset="0"/>
              </a:rPr>
              <a:t> </a:t>
            </a:r>
            <a:r>
              <a:rPr lang="it-IT" sz="1200" i="1" dirty="0">
                <a:solidFill>
                  <a:schemeClr val="tx1"/>
                </a:solidFill>
                <a:latin typeface="Garamond" pitchFamily="18" charset="0"/>
              </a:rPr>
              <a:t>secondo un criterio di individuazione di porzioni di territorio via via più ristrette. Tale processo prevede la condivisione con interlocutori istituzionali quali: le Regioni, le Province, i Comuni, gli Enti Parco, etc. Gli esiti della concertazione regionale vengono quindi riportati all’interno del RA.</a:t>
            </a:r>
            <a:endParaRPr lang="it-IT" sz="1400" b="1" i="1" dirty="0">
              <a:solidFill>
                <a:schemeClr val="tx1"/>
              </a:solidFill>
              <a:latin typeface="Garamond" pitchFamily="18" charset="0"/>
              <a:sym typeface="Symbol" pitchFamily="18" charset="2"/>
            </a:endParaRPr>
          </a:p>
          <a:p>
            <a:pPr algn="just" eaLnBrk="1" hangingPunct="1">
              <a:lnSpc>
                <a:spcPct val="150000"/>
              </a:lnSpc>
              <a:buFont typeface="Helvetica Neue" pitchFamily="2"/>
              <a:buAutoNum type="romanUcPeriod"/>
            </a:pPr>
            <a:r>
              <a:rPr lang="it-IT" sz="1500" i="1" dirty="0">
                <a:solidFill>
                  <a:schemeClr val="tx2"/>
                </a:solidFill>
                <a:latin typeface="Garamond" pitchFamily="18" charset="0"/>
                <a:sym typeface="Symbol" pitchFamily="18" charset="2"/>
              </a:rPr>
              <a:t>iter autorizzativo </a:t>
            </a:r>
            <a:r>
              <a:rPr lang="it-IT" sz="1500" b="1" i="1" dirty="0">
                <a:solidFill>
                  <a:schemeClr val="tx1"/>
                </a:solidFill>
                <a:latin typeface="Garamond" pitchFamily="18" charset="0"/>
              </a:rPr>
              <a:t>(3</a:t>
            </a:r>
            <a:r>
              <a:rPr lang="it-IT" sz="1500" b="1" i="1" dirty="0">
                <a:solidFill>
                  <a:schemeClr val="tx1"/>
                </a:solidFill>
                <a:latin typeface="Garamond" pitchFamily="18" charset="0"/>
                <a:sym typeface="Symbol" pitchFamily="18" charset="2"/>
              </a:rPr>
              <a:t>4 anni per le opere principali, 1-2 anni per le altre);</a:t>
            </a:r>
          </a:p>
          <a:p>
            <a:pPr lvl="1" algn="just" eaLnBrk="1" hangingPunct="1">
              <a:lnSpc>
                <a:spcPct val="150000"/>
              </a:lnSpc>
              <a:buSzPct val="100000"/>
              <a:buFont typeface="Arial" pitchFamily="34" charset="0"/>
              <a:buChar char="•"/>
            </a:pPr>
            <a:r>
              <a:rPr lang="it-IT" sz="1200" i="1" dirty="0">
                <a:solidFill>
                  <a:schemeClr val="tx1"/>
                </a:solidFill>
                <a:latin typeface="Garamond" pitchFamily="18" charset="0"/>
                <a:sym typeface="Symbol" pitchFamily="18" charset="2"/>
              </a:rPr>
              <a:t>istanza</a:t>
            </a:r>
          </a:p>
          <a:p>
            <a:pPr lvl="1" algn="just" eaLnBrk="1" hangingPunct="1">
              <a:lnSpc>
                <a:spcPct val="150000"/>
              </a:lnSpc>
              <a:buSzPct val="100000"/>
              <a:buFont typeface="Arial" pitchFamily="34" charset="0"/>
              <a:buChar char="•"/>
            </a:pPr>
            <a:r>
              <a:rPr lang="it-IT" sz="1200" i="1" dirty="0">
                <a:solidFill>
                  <a:schemeClr val="tx1"/>
                </a:solidFill>
                <a:latin typeface="Garamond" pitchFamily="18" charset="0"/>
                <a:sym typeface="Symbol" pitchFamily="18" charset="2"/>
              </a:rPr>
              <a:t>Istruttoria: la legge prevede un termine massimo di 180 o 120 giorno dall’avvio del procedimento: </a:t>
            </a:r>
            <a:r>
              <a:rPr lang="it-IT" sz="1200" b="1" i="1" dirty="0">
                <a:solidFill>
                  <a:schemeClr val="tx2"/>
                </a:solidFill>
                <a:latin typeface="Garamond" pitchFamily="18" charset="0"/>
                <a:sym typeface="Symbol" pitchFamily="18" charset="2"/>
              </a:rPr>
              <a:t>mai rispettato</a:t>
            </a:r>
          </a:p>
          <a:p>
            <a:pPr lvl="1" algn="ctr" eaLnBrk="1" hangingPunct="1">
              <a:lnSpc>
                <a:spcPct val="150000"/>
              </a:lnSpc>
              <a:buSzPct val="100000"/>
            </a:pPr>
            <a:r>
              <a:rPr lang="it-IT" sz="1400" b="1" i="1" dirty="0">
                <a:solidFill>
                  <a:schemeClr val="tx2"/>
                </a:solidFill>
                <a:latin typeface="Garamond" pitchFamily="18" charset="0"/>
                <a:sym typeface="Symbol" pitchFamily="18" charset="2"/>
              </a:rPr>
              <a:t>Numero medio di permessi/pareri per l’ottenimento di un’autorizzazione: 50</a:t>
            </a:r>
          </a:p>
          <a:p>
            <a:pPr lvl="1" algn="ctr" eaLnBrk="1" hangingPunct="1">
              <a:lnSpc>
                <a:spcPct val="150000"/>
              </a:lnSpc>
              <a:buSzPct val="100000"/>
            </a:pPr>
            <a:r>
              <a:rPr lang="it-IT" sz="1400" b="1" i="1" dirty="0">
                <a:solidFill>
                  <a:schemeClr val="tx2"/>
                </a:solidFill>
                <a:latin typeface="Garamond" pitchFamily="18" charset="0"/>
                <a:sym typeface="Symbol" pitchFamily="18" charset="2"/>
              </a:rPr>
              <a:t>Numero di soggetti che si devono esprimere:</a:t>
            </a:r>
            <a:r>
              <a:rPr lang="it-IT" sz="1400" b="1" i="1" dirty="0">
                <a:solidFill>
                  <a:srgbClr val="C00000"/>
                </a:solidFill>
                <a:latin typeface="Garamond" pitchFamily="18" charset="0"/>
                <a:sym typeface="Symbol" pitchFamily="18" charset="2"/>
              </a:rPr>
              <a:t> </a:t>
            </a:r>
            <a:r>
              <a:rPr lang="it-IT" sz="1400" b="1" i="1" dirty="0">
                <a:solidFill>
                  <a:schemeClr val="tx1"/>
                </a:solidFill>
                <a:latin typeface="Garamond" pitchFamily="18" charset="0"/>
                <a:sym typeface="Symbol" pitchFamily="18" charset="2"/>
              </a:rPr>
              <a:t>50</a:t>
            </a:r>
            <a:r>
              <a:rPr lang="it-IT" sz="1400" b="1" i="1" dirty="0">
                <a:solidFill>
                  <a:srgbClr val="C00000"/>
                </a:solidFill>
                <a:latin typeface="Garamond" pitchFamily="18" charset="0"/>
                <a:sym typeface="Symbol" pitchFamily="18" charset="2"/>
              </a:rPr>
              <a:t> </a:t>
            </a:r>
            <a:r>
              <a:rPr lang="it-IT" sz="1400" b="1" i="1" dirty="0">
                <a:solidFill>
                  <a:schemeClr val="tx1"/>
                </a:solidFill>
                <a:latin typeface="Garamond" pitchFamily="18" charset="0"/>
                <a:sym typeface="Symbol" pitchFamily="18" charset="2"/>
              </a:rPr>
              <a:t>(in alcuni casi anche 80-100)</a:t>
            </a:r>
          </a:p>
          <a:p>
            <a:pPr algn="just" eaLnBrk="1" hangingPunct="1">
              <a:lnSpc>
                <a:spcPct val="150000"/>
              </a:lnSpc>
              <a:buFont typeface="Helvetica Neue" pitchFamily="2"/>
              <a:buAutoNum type="romanUcPeriod"/>
            </a:pPr>
            <a:r>
              <a:rPr lang="it-IT" sz="1500" i="1" dirty="0">
                <a:solidFill>
                  <a:schemeClr val="tx2"/>
                </a:solidFill>
                <a:latin typeface="Garamond" pitchFamily="18" charset="0"/>
                <a:sym typeface="Symbol" pitchFamily="18" charset="2"/>
              </a:rPr>
              <a:t>realizzazione</a:t>
            </a:r>
            <a:r>
              <a:rPr lang="it-IT" sz="1500" b="1" i="1" dirty="0">
                <a:solidFill>
                  <a:schemeClr val="tx1"/>
                </a:solidFill>
                <a:latin typeface="Garamond" pitchFamily="18" charset="0"/>
                <a:sym typeface="Symbol" pitchFamily="18" charset="2"/>
              </a:rPr>
              <a:t> (12 anni).</a:t>
            </a:r>
          </a:p>
        </p:txBody>
      </p:sp>
      <p:sp>
        <p:nvSpPr>
          <p:cNvPr id="20485"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Tree>
    <p:extLst>
      <p:ext uri="{BB962C8B-B14F-4D97-AF65-F5344CB8AC3E}">
        <p14:creationId xmlns:p14="http://schemas.microsoft.com/office/powerpoint/2010/main" val="738467763"/>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 Box 2"/>
          <p:cNvSpPr txBox="1">
            <a:spLocks noChangeArrowheads="1"/>
          </p:cNvSpPr>
          <p:nvPr/>
        </p:nvSpPr>
        <p:spPr bwMode="auto">
          <a:xfrm>
            <a:off x="308332" y="1001087"/>
            <a:ext cx="8634857" cy="5509200"/>
          </a:xfrm>
          <a:prstGeom prst="rect">
            <a:avLst/>
          </a:prstGeom>
          <a:noFill/>
          <a:ln w="9525" algn="ctr">
            <a:noFill/>
            <a:miter lim="800000"/>
            <a:headEnd/>
            <a:tailEnd/>
          </a:ln>
          <a:effectLst/>
        </p:spPr>
        <p:txBody>
          <a:bodyPr>
            <a:spAutoFit/>
          </a:bodyPr>
          <a:lstStyle/>
          <a:p>
            <a:pPr marL="360363" indent="-360363" algn="just">
              <a:buClr>
                <a:srgbClr val="005EA8"/>
              </a:buClr>
              <a:buSzPct val="120000"/>
              <a:buFont typeface="Arial" pitchFamily="34" charset="0"/>
              <a:buChar char="•"/>
              <a:defRPr/>
            </a:pPr>
            <a:endParaRPr lang="it-IT" sz="1600" dirty="0">
              <a:solidFill>
                <a:srgbClr val="005EA8"/>
              </a:solidFill>
            </a:endParaRPr>
          </a:p>
          <a:p>
            <a:pPr marL="360363" indent="-360363" algn="just">
              <a:buSzPct val="120000"/>
              <a:buFont typeface="Arial" pitchFamily="34" charset="0"/>
              <a:buChar char="•"/>
              <a:defRPr/>
            </a:pPr>
            <a:endParaRPr lang="it-IT" sz="1600" dirty="0" smtClean="0">
              <a:solidFill>
                <a:schemeClr val="tx1"/>
              </a:solidFill>
              <a:latin typeface="Garamond" pitchFamily="18" charset="0"/>
              <a:cs typeface="Arial" pitchFamily="34" charset="0"/>
            </a:endParaRPr>
          </a:p>
          <a:p>
            <a:pPr marL="360363" indent="-360363" algn="just">
              <a:buSzPct val="120000"/>
              <a:buFont typeface="Arial" pitchFamily="34" charset="0"/>
              <a:buChar char="•"/>
              <a:defRPr/>
            </a:pPr>
            <a:r>
              <a:rPr lang="it-IT" sz="1600" dirty="0" smtClean="0">
                <a:solidFill>
                  <a:schemeClr val="tx1"/>
                </a:solidFill>
                <a:latin typeface="Garamond" pitchFamily="18" charset="0"/>
                <a:cs typeface="Arial" pitchFamily="34" charset="0"/>
              </a:rPr>
              <a:t>Attualmente </a:t>
            </a:r>
            <a:r>
              <a:rPr lang="it-IT" sz="1600" dirty="0">
                <a:solidFill>
                  <a:schemeClr val="tx1"/>
                </a:solidFill>
                <a:latin typeface="Garamond" pitchFamily="18" charset="0"/>
                <a:cs typeface="Arial" pitchFamily="34" charset="0"/>
              </a:rPr>
              <a:t>il </a:t>
            </a:r>
            <a:r>
              <a:rPr lang="it-IT" sz="1600" b="1" dirty="0">
                <a:solidFill>
                  <a:schemeClr val="tx2"/>
                </a:solidFill>
                <a:latin typeface="Garamond" pitchFamily="18" charset="0"/>
                <a:cs typeface="Arial" pitchFamily="34" charset="0"/>
              </a:rPr>
              <a:t>Titolo V della Costituzione</a:t>
            </a:r>
            <a:r>
              <a:rPr lang="it-IT" sz="1600" dirty="0">
                <a:solidFill>
                  <a:schemeClr val="tx1"/>
                </a:solidFill>
                <a:latin typeface="Garamond" pitchFamily="18" charset="0"/>
                <a:cs typeface="Arial" pitchFamily="34" charset="0"/>
              </a:rPr>
              <a:t>, a seguito della riforma del 2001, prevede per l’energia un regime di </a:t>
            </a:r>
            <a:r>
              <a:rPr lang="it-IT" sz="1600" b="1" dirty="0">
                <a:solidFill>
                  <a:schemeClr val="tx2"/>
                </a:solidFill>
                <a:latin typeface="Garamond" pitchFamily="18" charset="0"/>
                <a:cs typeface="Arial" pitchFamily="34" charset="0"/>
              </a:rPr>
              <a:t>competenza concorrente</a:t>
            </a:r>
            <a:r>
              <a:rPr lang="it-IT" sz="1600" dirty="0">
                <a:solidFill>
                  <a:srgbClr val="C00000"/>
                </a:solidFill>
                <a:latin typeface="Garamond" pitchFamily="18" charset="0"/>
                <a:cs typeface="Arial" pitchFamily="34" charset="0"/>
              </a:rPr>
              <a:t> </a:t>
            </a:r>
            <a:r>
              <a:rPr lang="it-IT" sz="1600" dirty="0">
                <a:solidFill>
                  <a:schemeClr val="tx1"/>
                </a:solidFill>
                <a:latin typeface="Garamond" pitchFamily="18" charset="0"/>
                <a:cs typeface="Arial" pitchFamily="34" charset="0"/>
              </a:rPr>
              <a:t>fra Stato e Regioni</a:t>
            </a:r>
          </a:p>
          <a:p>
            <a:pPr marL="360363" indent="-360363" algn="just">
              <a:buSzPct val="120000"/>
              <a:defRPr/>
            </a:pPr>
            <a:endParaRPr lang="it-IT" sz="1600" dirty="0">
              <a:solidFill>
                <a:schemeClr val="tx1"/>
              </a:solidFill>
              <a:latin typeface="Garamond" pitchFamily="18" charset="0"/>
              <a:cs typeface="Arial" pitchFamily="34" charset="0"/>
            </a:endParaRPr>
          </a:p>
          <a:p>
            <a:pPr marL="360363" indent="-360363" algn="just">
              <a:buSzPct val="120000"/>
              <a:buFont typeface="Arial" pitchFamily="34" charset="0"/>
              <a:buChar char="•"/>
              <a:defRPr/>
            </a:pPr>
            <a:r>
              <a:rPr lang="it-IT" sz="1600" b="1" dirty="0">
                <a:solidFill>
                  <a:schemeClr val="tx2"/>
                </a:solidFill>
                <a:latin typeface="Garamond" pitchFamily="18" charset="0"/>
                <a:cs typeface="Arial" pitchFamily="34" charset="0"/>
              </a:rPr>
              <a:t>L’Intesa regionale per l’autorizzazione di opere di interesse nazionale, che deve essere esplicita, è divenuta obbligatoria e vincolante</a:t>
            </a:r>
          </a:p>
          <a:p>
            <a:pPr marL="360363" indent="-360363" algn="just">
              <a:buSzPct val="120000"/>
              <a:defRPr/>
            </a:pPr>
            <a:endParaRPr lang="it-IT" sz="1600" dirty="0">
              <a:solidFill>
                <a:schemeClr val="tx1"/>
              </a:solidFill>
              <a:latin typeface="Garamond" pitchFamily="18" charset="0"/>
              <a:cs typeface="Arial" pitchFamily="34" charset="0"/>
            </a:endParaRPr>
          </a:p>
          <a:p>
            <a:pPr marL="363538" lvl="1" indent="-363538" algn="just">
              <a:buFont typeface="Arial" pitchFamily="34" charset="0"/>
              <a:buChar char="•"/>
              <a:defRPr/>
            </a:pPr>
            <a:r>
              <a:rPr lang="it-IT" sz="1600" dirty="0">
                <a:solidFill>
                  <a:schemeClr val="tx1"/>
                </a:solidFill>
                <a:latin typeface="Garamond" pitchFamily="18" charset="0"/>
                <a:cs typeface="Arial" pitchFamily="34" charset="0"/>
              </a:rPr>
              <a:t>nonostante l’intesa venga rilasciata successivamente alla conclusione della VIA e i tempi varino da Regione a Regione, </a:t>
            </a:r>
            <a:r>
              <a:rPr lang="it-IT" sz="1600" b="1" dirty="0">
                <a:solidFill>
                  <a:schemeClr val="tx2"/>
                </a:solidFill>
                <a:latin typeface="Garamond" pitchFamily="18" charset="0"/>
                <a:cs typeface="Arial" pitchFamily="34" charset="0"/>
              </a:rPr>
              <a:t>mediamente</a:t>
            </a:r>
            <a:r>
              <a:rPr lang="it-IT" sz="1600" dirty="0">
                <a:solidFill>
                  <a:schemeClr val="tx2"/>
                </a:solidFill>
                <a:latin typeface="Garamond" pitchFamily="18" charset="0"/>
                <a:cs typeface="Arial" pitchFamily="34" charset="0"/>
              </a:rPr>
              <a:t> </a:t>
            </a:r>
            <a:r>
              <a:rPr lang="it-IT" sz="1600" b="1" dirty="0">
                <a:solidFill>
                  <a:schemeClr val="tx2"/>
                </a:solidFill>
                <a:latin typeface="Garamond" pitchFamily="18" charset="0"/>
                <a:cs typeface="Arial" pitchFamily="34" charset="0"/>
              </a:rPr>
              <a:t>l’emanazione del provvedimento impiega 350 giorni</a:t>
            </a:r>
            <a:r>
              <a:rPr lang="it-IT" sz="1600" dirty="0">
                <a:solidFill>
                  <a:schemeClr val="tx2"/>
                </a:solidFill>
                <a:latin typeface="Garamond" pitchFamily="18" charset="0"/>
                <a:cs typeface="Arial" pitchFamily="34" charset="0"/>
              </a:rPr>
              <a:t>;</a:t>
            </a:r>
          </a:p>
          <a:p>
            <a:pPr marL="363538" lvl="1" indent="-363538" algn="just">
              <a:defRPr/>
            </a:pPr>
            <a:endParaRPr lang="it-IT" sz="1600" dirty="0">
              <a:solidFill>
                <a:schemeClr val="tx1"/>
              </a:solidFill>
              <a:latin typeface="Garamond" pitchFamily="18" charset="0"/>
              <a:cs typeface="Arial" pitchFamily="34" charset="0"/>
            </a:endParaRPr>
          </a:p>
          <a:p>
            <a:pPr marL="363538" lvl="1" indent="-363538" algn="just">
              <a:spcAft>
                <a:spcPts val="600"/>
              </a:spcAft>
              <a:buFont typeface="Arial" pitchFamily="34" charset="0"/>
              <a:buChar char="•"/>
              <a:defRPr/>
            </a:pPr>
            <a:r>
              <a:rPr lang="it-IT" sz="1600" b="1" dirty="0">
                <a:solidFill>
                  <a:schemeClr val="tx2"/>
                </a:solidFill>
                <a:latin typeface="Garamond" pitchFamily="18" charset="0"/>
                <a:cs typeface="Arial" pitchFamily="34" charset="0"/>
              </a:rPr>
              <a:t>le Regioni a volte introducono nell’intesa prescrizioni di carattere tecnico-ambientale </a:t>
            </a:r>
            <a:r>
              <a:rPr lang="it-IT" sz="1600" dirty="0">
                <a:solidFill>
                  <a:schemeClr val="tx1"/>
                </a:solidFill>
                <a:latin typeface="Garamond" pitchFamily="18" charset="0"/>
                <a:cs typeface="Arial" pitchFamily="34" charset="0"/>
              </a:rPr>
              <a:t>che non sono state ricomprese nell’ambito del decreto VIA o perché pervenute oltre i tempi massimi del relativo procedimento o perché non ritenute ammissibili dal MATTM</a:t>
            </a:r>
            <a:r>
              <a:rPr lang="it-IT" sz="1600" dirty="0" smtClean="0">
                <a:solidFill>
                  <a:schemeClr val="tx1"/>
                </a:solidFill>
                <a:latin typeface="Garamond" pitchFamily="18" charset="0"/>
                <a:cs typeface="Arial" pitchFamily="34" charset="0"/>
              </a:rPr>
              <a:t>.</a:t>
            </a:r>
          </a:p>
          <a:p>
            <a:pPr marL="363538" lvl="1" indent="-363538" algn="just">
              <a:spcAft>
                <a:spcPts val="600"/>
              </a:spcAft>
              <a:defRPr/>
            </a:pPr>
            <a:endParaRPr lang="it-IT" sz="1600" dirty="0">
              <a:solidFill>
                <a:schemeClr val="tx1"/>
              </a:solidFill>
              <a:latin typeface="Arial" pitchFamily="34" charset="0"/>
              <a:cs typeface="Arial" pitchFamily="34" charset="0"/>
            </a:endParaRPr>
          </a:p>
          <a:p>
            <a:pPr marL="360363" indent="-360363" algn="ctr">
              <a:lnSpc>
                <a:spcPct val="90000"/>
              </a:lnSpc>
              <a:spcBef>
                <a:spcPct val="120000"/>
              </a:spcBef>
              <a:buClr>
                <a:srgbClr val="005EA8"/>
              </a:buClr>
              <a:buSzPct val="120000"/>
              <a:defRPr/>
            </a:pPr>
            <a:endParaRPr lang="it-IT" sz="2000" dirty="0" smtClean="0">
              <a:solidFill>
                <a:schemeClr val="tx1"/>
              </a:solidFill>
              <a:latin typeface="Garamond" pitchFamily="18" charset="0"/>
              <a:cs typeface="Arial" pitchFamily="34" charset="0"/>
            </a:endParaRPr>
          </a:p>
          <a:p>
            <a:pPr marL="360363" indent="-360363" algn="ctr">
              <a:lnSpc>
                <a:spcPct val="90000"/>
              </a:lnSpc>
              <a:spcBef>
                <a:spcPct val="120000"/>
              </a:spcBef>
              <a:buClr>
                <a:srgbClr val="005EA8"/>
              </a:buClr>
              <a:buSzPct val="120000"/>
              <a:defRPr/>
            </a:pPr>
            <a:r>
              <a:rPr lang="it-IT" sz="2000" dirty="0" smtClean="0">
                <a:solidFill>
                  <a:schemeClr val="tx1"/>
                </a:solidFill>
                <a:latin typeface="Garamond" pitchFamily="18" charset="0"/>
                <a:cs typeface="Arial" pitchFamily="34" charset="0"/>
              </a:rPr>
              <a:t>di </a:t>
            </a:r>
            <a:r>
              <a:rPr lang="it-IT" sz="2000" dirty="0">
                <a:solidFill>
                  <a:schemeClr val="tx1"/>
                </a:solidFill>
                <a:latin typeface="Garamond" pitchFamily="18" charset="0"/>
                <a:cs typeface="Arial" pitchFamily="34" charset="0"/>
              </a:rPr>
              <a:t>fatto le Regioni hanno un </a:t>
            </a:r>
            <a:r>
              <a:rPr lang="it-IT" sz="2000" b="1" dirty="0">
                <a:solidFill>
                  <a:schemeClr val="tx2"/>
                </a:solidFill>
                <a:latin typeface="Garamond" pitchFamily="18" charset="0"/>
                <a:cs typeface="Arial" pitchFamily="34" charset="0"/>
              </a:rPr>
              <a:t>potere di veto</a:t>
            </a:r>
            <a:r>
              <a:rPr lang="it-IT" sz="2000" b="1" dirty="0">
                <a:solidFill>
                  <a:srgbClr val="C00000"/>
                </a:solidFill>
                <a:latin typeface="Garamond" pitchFamily="18" charset="0"/>
                <a:cs typeface="Arial" pitchFamily="34" charset="0"/>
              </a:rPr>
              <a:t> </a:t>
            </a:r>
            <a:r>
              <a:rPr lang="it-IT" sz="2000" dirty="0">
                <a:solidFill>
                  <a:schemeClr val="tx1"/>
                </a:solidFill>
                <a:latin typeface="Garamond" pitchFamily="18" charset="0"/>
                <a:cs typeface="Arial" pitchFamily="34" charset="0"/>
              </a:rPr>
              <a:t>sulla realizzazione di infrastrutture strategiche per il Paese</a:t>
            </a:r>
            <a:endParaRPr lang="it-IT" sz="2000" b="1" dirty="0">
              <a:solidFill>
                <a:schemeClr val="tx1"/>
              </a:solidFill>
              <a:effectLst>
                <a:outerShdw blurRad="38100" dist="38100" dir="2700000" algn="tl">
                  <a:srgbClr val="C0C0C0"/>
                </a:outerShdw>
              </a:effectLst>
              <a:latin typeface="Garamond" pitchFamily="18" charset="0"/>
              <a:cs typeface="Arial" pitchFamily="34" charset="0"/>
            </a:endParaRPr>
          </a:p>
        </p:txBody>
      </p:sp>
      <p:sp>
        <p:nvSpPr>
          <p:cNvPr id="21507" name="Rectangle 33"/>
          <p:cNvSpPr>
            <a:spLocks noChangeArrowheads="1"/>
          </p:cNvSpPr>
          <p:nvPr/>
        </p:nvSpPr>
        <p:spPr bwMode="auto">
          <a:xfrm>
            <a:off x="278289" y="436740"/>
            <a:ext cx="8253792" cy="392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endParaRPr lang="it-IT" sz="3600" b="1" dirty="0" smtClean="0">
              <a:solidFill>
                <a:schemeClr val="tx2"/>
              </a:solidFill>
              <a:latin typeface="Garamond" pitchFamily="18" charset="0"/>
            </a:endParaRPr>
          </a:p>
          <a:p>
            <a:pPr algn="ctr"/>
            <a:r>
              <a:rPr lang="it-IT" sz="2400" dirty="0" smtClean="0">
                <a:solidFill>
                  <a:schemeClr val="tx2"/>
                </a:solidFill>
                <a:latin typeface="Garamond" pitchFamily="18" charset="0"/>
              </a:rPr>
              <a:t>IL FENOMENO – </a:t>
            </a:r>
          </a:p>
          <a:p>
            <a:pPr algn="ctr"/>
            <a:r>
              <a:rPr lang="it-IT" sz="2400" dirty="0" smtClean="0">
                <a:solidFill>
                  <a:schemeClr val="tx2"/>
                </a:solidFill>
                <a:latin typeface="Garamond" pitchFamily="18" charset="0"/>
              </a:rPr>
              <a:t>LA RIFORMA TITOLO V DELLA COSTITUZIONE</a:t>
            </a:r>
            <a:endParaRPr lang="it-IT" sz="2400" dirty="0">
              <a:solidFill>
                <a:schemeClr val="tx2"/>
              </a:solidFill>
              <a:latin typeface="Garamond" pitchFamily="18" charset="0"/>
            </a:endParaRPr>
          </a:p>
        </p:txBody>
      </p:sp>
      <p:sp>
        <p:nvSpPr>
          <p:cNvPr id="6" name="AutoShape 8"/>
          <p:cNvSpPr>
            <a:spLocks noChangeArrowheads="1"/>
          </p:cNvSpPr>
          <p:nvPr/>
        </p:nvSpPr>
        <p:spPr bwMode="auto">
          <a:xfrm rot="10800000">
            <a:off x="3524463" y="4587873"/>
            <a:ext cx="2123533" cy="471100"/>
          </a:xfrm>
          <a:prstGeom prst="triangle">
            <a:avLst>
              <a:gd name="adj" fmla="val 50000"/>
            </a:avLst>
          </a:prstGeom>
          <a:solidFill>
            <a:srgbClr val="C0C0C0"/>
          </a:solidFill>
          <a:ln w="9525" algn="ctr">
            <a:noFill/>
            <a:miter lim="800000"/>
            <a:headEnd/>
            <a:tailEnd/>
          </a:ln>
        </p:spPr>
        <p:txBody>
          <a:bodyPr rot="10800000"/>
          <a:lstStyle/>
          <a:p>
            <a:pPr algn="ctr" eaLnBrk="0" fontAlgn="auto" hangingPunct="0">
              <a:spcBef>
                <a:spcPct val="5000"/>
              </a:spcBef>
              <a:spcAft>
                <a:spcPts val="0"/>
              </a:spcAft>
              <a:defRPr/>
            </a:pPr>
            <a:endParaRPr lang="it-IT" sz="1000" kern="0">
              <a:solidFill>
                <a:sysClr val="windowText" lastClr="000000"/>
              </a:solidFill>
              <a:latin typeface="Helvetica Neue" pitchFamily="-112" charset="0"/>
              <a:ea typeface="ＭＳ Ｐゴシック" pitchFamily="34" charset="-128"/>
            </a:endParaRPr>
          </a:p>
        </p:txBody>
      </p:sp>
      <p:sp>
        <p:nvSpPr>
          <p:cNvPr id="21510"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Tree>
    <p:extLst>
      <p:ext uri="{BB962C8B-B14F-4D97-AF65-F5344CB8AC3E}">
        <p14:creationId xmlns:p14="http://schemas.microsoft.com/office/powerpoint/2010/main" val="3546391124"/>
      </p:ext>
    </p:extLst>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0" name="Grafico 3"/>
          <p:cNvGraphicFramePr>
            <a:graphicFrameLocks/>
          </p:cNvGraphicFramePr>
          <p:nvPr/>
        </p:nvGraphicFramePr>
        <p:xfrm>
          <a:off x="439570" y="2330033"/>
          <a:ext cx="8336013" cy="3319978"/>
        </p:xfrm>
        <a:graphic>
          <a:graphicData uri="http://schemas.openxmlformats.org/presentationml/2006/ole">
            <mc:AlternateContent xmlns:mc="http://schemas.openxmlformats.org/markup-compatibility/2006">
              <mc:Choice xmlns:v="urn:schemas-microsoft-com:vml" Requires="v">
                <p:oleObj spid="_x0000_s2055" name="Worksheet" r:id="rId4" imgW="8334257" imgH="3314603" progId="Excel.Sheet.8">
                  <p:embed/>
                </p:oleObj>
              </mc:Choice>
              <mc:Fallback>
                <p:oleObj name="Worksheet" r:id="rId4" imgW="8334257" imgH="3314603" progId="Excel.Shee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9570" y="2330033"/>
                        <a:ext cx="8336013" cy="331997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 3"/>
          <p:cNvSpPr/>
          <p:nvPr/>
        </p:nvSpPr>
        <p:spPr>
          <a:xfrm rot="293290">
            <a:off x="1551144" y="1562905"/>
            <a:ext cx="5844064" cy="2634020"/>
          </a:xfrm>
          <a:prstGeom prst="swooshArrow">
            <a:avLst>
              <a:gd name="adj1" fmla="val 9006"/>
              <a:gd name="adj2" fmla="val 25392"/>
            </a:avLst>
          </a:prstGeom>
          <a:solidFill>
            <a:srgbClr val="0060A9"/>
          </a:solidFill>
          <a:ln>
            <a:noFill/>
          </a:ln>
          <a:effectLst>
            <a:outerShdw blurRad="40000" dist="20000" dir="5400000" rotWithShape="0">
              <a:srgbClr val="000000">
                <a:alpha val="38000"/>
              </a:srgbClr>
            </a:outerShdw>
          </a:effectLst>
        </p:spPr>
        <p:style>
          <a:lnRef idx="0">
            <a:schemeClr val="accent1">
              <a:hueOff val="0"/>
              <a:satOff val="0"/>
              <a:lumOff val="0"/>
              <a:alphaOff val="0"/>
            </a:schemeClr>
          </a:lnRef>
          <a:fillRef idx="1">
            <a:scrgbClr r="0" g="0" b="0"/>
          </a:fillRef>
          <a:effectRef idx="1">
            <a:schemeClr val="accent1">
              <a:tint val="40000"/>
              <a:hueOff val="0"/>
              <a:satOff val="0"/>
              <a:lumOff val="0"/>
              <a:alphaOff val="0"/>
            </a:schemeClr>
          </a:effectRef>
          <a:fontRef idx="minor">
            <a:schemeClr val="dk1">
              <a:hueOff val="0"/>
              <a:satOff val="0"/>
              <a:lumOff val="0"/>
              <a:alphaOff val="0"/>
            </a:schemeClr>
          </a:fontRef>
        </p:style>
      </p:sp>
      <p:sp>
        <p:nvSpPr>
          <p:cNvPr id="2053" name="CasellaDiTesto 18"/>
          <p:cNvSpPr txBox="1">
            <a:spLocks noChangeArrowheads="1"/>
          </p:cNvSpPr>
          <p:nvPr/>
        </p:nvSpPr>
        <p:spPr bwMode="auto">
          <a:xfrm rot="-324022">
            <a:off x="6822819" y="1979891"/>
            <a:ext cx="1010377" cy="339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1600">
                <a:solidFill>
                  <a:srgbClr val="FFFFFF"/>
                </a:solidFill>
                <a:cs typeface="Arial" pitchFamily="34" charset="0"/>
              </a:rPr>
              <a:t>5x</a:t>
            </a:r>
          </a:p>
        </p:txBody>
      </p:sp>
      <p:sp>
        <p:nvSpPr>
          <p:cNvPr id="2054" name="Rettangolo 3"/>
          <p:cNvSpPr>
            <a:spLocks noChangeArrowheads="1"/>
          </p:cNvSpPr>
          <p:nvPr/>
        </p:nvSpPr>
        <p:spPr bwMode="auto">
          <a:xfrm>
            <a:off x="317819" y="2239315"/>
            <a:ext cx="1930628" cy="357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round/>
                <a:headEnd/>
                <a:tailEnd/>
              </a14:hiddenLine>
            </a:ext>
          </a:extLst>
        </p:spPr>
        <p:txBody>
          <a:bodyPr/>
          <a:lstStyle/>
          <a:p>
            <a:pPr algn="ctr" eaLnBrk="0" hangingPunct="0">
              <a:spcBef>
                <a:spcPct val="5000"/>
              </a:spcBef>
            </a:pPr>
            <a:endParaRPr lang="it-IT"/>
          </a:p>
        </p:txBody>
      </p:sp>
      <p:sp>
        <p:nvSpPr>
          <p:cNvPr id="2055" name="Rettangolo 20"/>
          <p:cNvSpPr>
            <a:spLocks noChangeArrowheads="1"/>
          </p:cNvSpPr>
          <p:nvPr/>
        </p:nvSpPr>
        <p:spPr bwMode="auto">
          <a:xfrm>
            <a:off x="7940717" y="3714684"/>
            <a:ext cx="447476" cy="1467411"/>
          </a:xfrm>
          <a:prstGeom prst="rect">
            <a:avLst/>
          </a:prstGeom>
          <a:solidFill>
            <a:srgbClr val="092869"/>
          </a:solidFill>
          <a:ln>
            <a:noFill/>
          </a:ln>
          <a:extLst>
            <a:ext uri="{91240B29-F687-4F45-9708-019B960494DF}">
              <a14:hiddenLine xmlns:a14="http://schemas.microsoft.com/office/drawing/2010/main" w="28575" algn="ctr">
                <a:solidFill>
                  <a:srgbClr val="000000"/>
                </a:solidFill>
                <a:round/>
                <a:headEnd/>
                <a:tailEnd/>
              </a14:hiddenLine>
            </a:ext>
          </a:extLst>
        </p:spPr>
        <p:txBody>
          <a:bodyPr/>
          <a:lstStyle/>
          <a:p>
            <a:endParaRPr lang="it-IT"/>
          </a:p>
        </p:txBody>
      </p:sp>
      <p:sp>
        <p:nvSpPr>
          <p:cNvPr id="14" name="CasellaDiTesto 13"/>
          <p:cNvSpPr txBox="1"/>
          <p:nvPr/>
        </p:nvSpPr>
        <p:spPr bwMode="auto">
          <a:xfrm>
            <a:off x="7867983" y="5306236"/>
            <a:ext cx="578714" cy="307170"/>
          </a:xfrm>
          <a:prstGeom prst="rect">
            <a:avLst/>
          </a:prstGeom>
          <a:noFill/>
        </p:spPr>
        <p:txBody>
          <a:bodyPr wrap="none">
            <a:spAutoFit/>
          </a:bodyPr>
          <a:lstStyle/>
          <a:p>
            <a:pPr>
              <a:defRPr/>
            </a:pPr>
            <a:r>
              <a:rPr lang="it-IT" sz="1400" dirty="0">
                <a:solidFill>
                  <a:schemeClr val="tx1"/>
                </a:solidFill>
                <a:latin typeface="+mj-lt"/>
                <a:cs typeface="Arial" pitchFamily="34" charset="0"/>
              </a:rPr>
              <a:t>2012</a:t>
            </a:r>
          </a:p>
        </p:txBody>
      </p:sp>
      <p:sp>
        <p:nvSpPr>
          <p:cNvPr id="15" name="CasellaDiTesto 17"/>
          <p:cNvSpPr txBox="1">
            <a:spLocks noChangeArrowheads="1"/>
          </p:cNvSpPr>
          <p:nvPr/>
        </p:nvSpPr>
        <p:spPr bwMode="auto">
          <a:xfrm>
            <a:off x="208717" y="1817554"/>
            <a:ext cx="6109703" cy="461550"/>
          </a:xfrm>
          <a:prstGeom prst="rect">
            <a:avLst/>
          </a:prstGeom>
          <a:noFill/>
          <a:ln w="25400">
            <a:solidFill>
              <a:srgbClr val="005EA8"/>
            </a:solidFill>
            <a:miter lim="800000"/>
            <a:headEnd/>
            <a:tailEnd/>
          </a:ln>
        </p:spPr>
        <p:txBody>
          <a:bodyPr>
            <a:spAutoFit/>
          </a:bodyPr>
          <a:lstStyle/>
          <a:p>
            <a:pPr algn="just">
              <a:defRPr/>
            </a:pPr>
            <a:r>
              <a:rPr lang="it-IT" sz="1200" dirty="0">
                <a:solidFill>
                  <a:schemeClr val="tx1"/>
                </a:solidFill>
                <a:latin typeface="Garamond" pitchFamily="18" charset="0"/>
                <a:cs typeface="Arial" pitchFamily="34" charset="0"/>
              </a:rPr>
              <a:t>Nel biennio </a:t>
            </a:r>
            <a:r>
              <a:rPr lang="it-IT" sz="1200" b="1" dirty="0">
                <a:solidFill>
                  <a:schemeClr val="tx2"/>
                </a:solidFill>
                <a:latin typeface="Garamond" pitchFamily="18" charset="0"/>
                <a:ea typeface="+mj-ea"/>
                <a:cs typeface="Arial" pitchFamily="34" charset="0"/>
              </a:rPr>
              <a:t>2010-2011 gli investimenti annui sono stati quasi 5 volte superiori</a:t>
            </a:r>
            <a:r>
              <a:rPr lang="it-IT" sz="1200" b="1" dirty="0">
                <a:solidFill>
                  <a:srgbClr val="005EA8"/>
                </a:solidFill>
                <a:latin typeface="Garamond" pitchFamily="18" charset="0"/>
                <a:ea typeface="+mj-ea"/>
                <a:cs typeface="Arial" pitchFamily="34" charset="0"/>
              </a:rPr>
              <a:t> </a:t>
            </a:r>
            <a:r>
              <a:rPr lang="it-IT" sz="1200" dirty="0">
                <a:solidFill>
                  <a:schemeClr val="tx1"/>
                </a:solidFill>
                <a:latin typeface="Garamond" pitchFamily="18" charset="0"/>
                <a:cs typeface="Arial" pitchFamily="34" charset="0"/>
              </a:rPr>
              <a:t>a quelli </a:t>
            </a:r>
            <a:r>
              <a:rPr lang="it-IT" sz="1200" b="1" dirty="0">
                <a:solidFill>
                  <a:schemeClr val="tx2"/>
                </a:solidFill>
                <a:latin typeface="Garamond" pitchFamily="18" charset="0"/>
                <a:ea typeface="+mj-ea"/>
                <a:cs typeface="Arial" pitchFamily="34" charset="0"/>
              </a:rPr>
              <a:t>del 2005</a:t>
            </a:r>
            <a:r>
              <a:rPr lang="it-IT" sz="1200" dirty="0">
                <a:solidFill>
                  <a:schemeClr val="tx1"/>
                </a:solidFill>
                <a:latin typeface="Garamond" pitchFamily="18" charset="0"/>
                <a:cs typeface="Arial" pitchFamily="34" charset="0"/>
              </a:rPr>
              <a:t>, anno della separazione dall’ex monopolista</a:t>
            </a:r>
          </a:p>
        </p:txBody>
      </p:sp>
      <p:sp>
        <p:nvSpPr>
          <p:cNvPr id="16" name="Text Box 48"/>
          <p:cNvSpPr txBox="1">
            <a:spLocks noChangeArrowheads="1"/>
          </p:cNvSpPr>
          <p:nvPr/>
        </p:nvSpPr>
        <p:spPr bwMode="auto">
          <a:xfrm>
            <a:off x="219786" y="2404837"/>
            <a:ext cx="3614592" cy="1028143"/>
          </a:xfrm>
          <a:prstGeom prst="rect">
            <a:avLst/>
          </a:prstGeom>
          <a:solidFill>
            <a:schemeClr val="bg1"/>
          </a:solidFill>
          <a:ln>
            <a:solidFill>
              <a:srgbClr val="0060A9"/>
            </a:solidFill>
            <a:headEnd/>
            <a:tailEnd/>
          </a:ln>
        </p:spPr>
        <p:style>
          <a:lnRef idx="2">
            <a:schemeClr val="accent2"/>
          </a:lnRef>
          <a:fillRef idx="1">
            <a:schemeClr val="lt1"/>
          </a:fillRef>
          <a:effectRef idx="0">
            <a:schemeClr val="accent2"/>
          </a:effectRef>
          <a:fontRef idx="minor">
            <a:schemeClr val="dk1"/>
          </a:fontRef>
        </p:style>
        <p:txBody>
          <a:bodyPr lIns="0" tIns="0" rIns="0" bIns="0">
            <a:spAutoFit/>
          </a:bodyPr>
          <a:lstStyle/>
          <a:p>
            <a:pPr marL="447675" indent="-361950" eaLnBrk="0" hangingPunct="0">
              <a:lnSpc>
                <a:spcPts val="1600"/>
              </a:lnSpc>
              <a:buClr>
                <a:srgbClr val="005EA8"/>
              </a:buClr>
              <a:defRPr/>
            </a:pPr>
            <a:r>
              <a:rPr lang="en-US" sz="1200" dirty="0">
                <a:solidFill>
                  <a:schemeClr val="tx1"/>
                </a:solidFill>
                <a:latin typeface="Garamond" pitchFamily="18" charset="0"/>
              </a:rPr>
              <a:t> </a:t>
            </a:r>
            <a:r>
              <a:rPr lang="en-US" sz="1200" b="1" dirty="0" err="1">
                <a:solidFill>
                  <a:schemeClr val="tx2"/>
                </a:solidFill>
                <a:latin typeface="Garamond" pitchFamily="18" charset="0"/>
                <a:ea typeface="+mj-ea"/>
                <a:cs typeface="Arial" pitchFamily="34" charset="0"/>
              </a:rPr>
              <a:t>Dal</a:t>
            </a:r>
            <a:r>
              <a:rPr lang="en-US" sz="1200" b="1" dirty="0">
                <a:solidFill>
                  <a:schemeClr val="tx2"/>
                </a:solidFill>
                <a:latin typeface="Garamond" pitchFamily="18" charset="0"/>
                <a:ea typeface="+mj-ea"/>
                <a:cs typeface="Arial" pitchFamily="34" charset="0"/>
              </a:rPr>
              <a:t> 2005 ad </a:t>
            </a:r>
            <a:r>
              <a:rPr lang="en-US" sz="1200" b="1" dirty="0" err="1">
                <a:solidFill>
                  <a:schemeClr val="tx2"/>
                </a:solidFill>
                <a:latin typeface="Garamond" pitchFamily="18" charset="0"/>
                <a:ea typeface="+mj-ea"/>
                <a:cs typeface="Arial" pitchFamily="34" charset="0"/>
              </a:rPr>
              <a:t>oggi</a:t>
            </a:r>
            <a:r>
              <a:rPr lang="en-US" sz="1200" b="1" dirty="0">
                <a:solidFill>
                  <a:schemeClr val="tx2"/>
                </a:solidFill>
                <a:latin typeface="Garamond" pitchFamily="18" charset="0"/>
                <a:ea typeface="+mj-ea"/>
                <a:cs typeface="Arial" pitchFamily="34" charset="0"/>
              </a:rPr>
              <a:t>:</a:t>
            </a:r>
          </a:p>
          <a:p>
            <a:pPr marL="266700" lvl="1" indent="-180975" eaLnBrk="0" hangingPunct="0">
              <a:lnSpc>
                <a:spcPts val="1600"/>
              </a:lnSpc>
              <a:buClr>
                <a:srgbClr val="005EA8"/>
              </a:buClr>
              <a:buFont typeface="Wingdings" pitchFamily="2" charset="2"/>
              <a:buChar char="Ø"/>
              <a:defRPr/>
            </a:pPr>
            <a:r>
              <a:rPr lang="en-US" sz="1200" dirty="0" err="1">
                <a:solidFill>
                  <a:schemeClr val="tx1"/>
                </a:solidFill>
                <a:latin typeface="Garamond" pitchFamily="18" charset="0"/>
                <a:cs typeface="Arial" pitchFamily="34" charset="0"/>
              </a:rPr>
              <a:t>Crescita</a:t>
            </a:r>
            <a:r>
              <a:rPr lang="en-US" sz="1200" dirty="0">
                <a:solidFill>
                  <a:schemeClr val="tx1"/>
                </a:solidFill>
                <a:latin typeface="Garamond" pitchFamily="18" charset="0"/>
                <a:cs typeface="Arial" pitchFamily="34" charset="0"/>
              </a:rPr>
              <a:t> media </a:t>
            </a:r>
            <a:r>
              <a:rPr lang="en-US" sz="1200" dirty="0" err="1">
                <a:solidFill>
                  <a:schemeClr val="tx1"/>
                </a:solidFill>
                <a:latin typeface="Garamond" pitchFamily="18" charset="0"/>
                <a:cs typeface="Arial" pitchFamily="34" charset="0"/>
              </a:rPr>
              <a:t>annua</a:t>
            </a:r>
            <a:r>
              <a:rPr lang="en-US" sz="1200" dirty="0">
                <a:solidFill>
                  <a:schemeClr val="tx1"/>
                </a:solidFill>
                <a:latin typeface="Garamond" pitchFamily="18" charset="0"/>
                <a:cs typeface="Arial" pitchFamily="34" charset="0"/>
              </a:rPr>
              <a:t> </a:t>
            </a:r>
            <a:r>
              <a:rPr lang="en-US" sz="1200" dirty="0" err="1">
                <a:solidFill>
                  <a:schemeClr val="tx1"/>
                </a:solidFill>
                <a:latin typeface="Garamond" pitchFamily="18" charset="0"/>
                <a:cs typeface="Arial" pitchFamily="34" charset="0"/>
              </a:rPr>
              <a:t>degli</a:t>
            </a:r>
            <a:r>
              <a:rPr lang="en-US" sz="1200" dirty="0">
                <a:solidFill>
                  <a:schemeClr val="tx1"/>
                </a:solidFill>
                <a:latin typeface="Garamond" pitchFamily="18" charset="0"/>
                <a:cs typeface="Arial" pitchFamily="34" charset="0"/>
              </a:rPr>
              <a:t> </a:t>
            </a:r>
            <a:r>
              <a:rPr lang="en-US" sz="1200" dirty="0" err="1">
                <a:solidFill>
                  <a:schemeClr val="tx1"/>
                </a:solidFill>
                <a:latin typeface="Garamond" pitchFamily="18" charset="0"/>
                <a:cs typeface="Arial" pitchFamily="34" charset="0"/>
              </a:rPr>
              <a:t>investimenti</a:t>
            </a:r>
            <a:r>
              <a:rPr lang="en-US" sz="1200" dirty="0">
                <a:solidFill>
                  <a:schemeClr val="tx1"/>
                </a:solidFill>
                <a:latin typeface="Garamond" pitchFamily="18" charset="0"/>
                <a:cs typeface="Arial" pitchFamily="34" charset="0"/>
              </a:rPr>
              <a:t> del 30%</a:t>
            </a:r>
          </a:p>
          <a:p>
            <a:pPr marL="266700" lvl="1" indent="-180975" eaLnBrk="0" hangingPunct="0">
              <a:lnSpc>
                <a:spcPts val="1600"/>
              </a:lnSpc>
              <a:buClr>
                <a:srgbClr val="005EA8"/>
              </a:buClr>
              <a:buFont typeface="Wingdings" pitchFamily="2" charset="2"/>
              <a:buChar char="Ø"/>
              <a:defRPr/>
            </a:pPr>
            <a:r>
              <a:rPr lang="en-US" sz="1200" dirty="0">
                <a:solidFill>
                  <a:schemeClr val="tx1"/>
                </a:solidFill>
                <a:latin typeface="Garamond" pitchFamily="18" charset="0"/>
                <a:cs typeface="Arial" pitchFamily="34" charset="0"/>
              </a:rPr>
              <a:t>circa 2.400 km di </a:t>
            </a:r>
            <a:r>
              <a:rPr lang="en-US" sz="1200" dirty="0" err="1">
                <a:solidFill>
                  <a:schemeClr val="tx1"/>
                </a:solidFill>
                <a:latin typeface="Garamond" pitchFamily="18" charset="0"/>
                <a:cs typeface="Arial" pitchFamily="34" charset="0"/>
              </a:rPr>
              <a:t>nuove</a:t>
            </a:r>
            <a:r>
              <a:rPr lang="en-US" sz="1200" dirty="0">
                <a:solidFill>
                  <a:schemeClr val="tx1"/>
                </a:solidFill>
                <a:latin typeface="Garamond" pitchFamily="18" charset="0"/>
                <a:cs typeface="Arial" pitchFamily="34" charset="0"/>
              </a:rPr>
              <a:t> </a:t>
            </a:r>
            <a:r>
              <a:rPr lang="en-US" sz="1200" dirty="0" err="1">
                <a:solidFill>
                  <a:schemeClr val="tx1"/>
                </a:solidFill>
                <a:latin typeface="Garamond" pitchFamily="18" charset="0"/>
                <a:cs typeface="Arial" pitchFamily="34" charset="0"/>
              </a:rPr>
              <a:t>linee</a:t>
            </a:r>
            <a:endParaRPr lang="en-US" sz="1200" dirty="0">
              <a:solidFill>
                <a:schemeClr val="tx1"/>
              </a:solidFill>
              <a:latin typeface="Garamond" pitchFamily="18" charset="0"/>
              <a:cs typeface="Arial" pitchFamily="34" charset="0"/>
            </a:endParaRPr>
          </a:p>
          <a:p>
            <a:pPr marL="266700" lvl="1" indent="-180975" eaLnBrk="0" hangingPunct="0">
              <a:lnSpc>
                <a:spcPts val="1600"/>
              </a:lnSpc>
              <a:buClr>
                <a:srgbClr val="005EA8"/>
              </a:buClr>
              <a:buFont typeface="Wingdings" pitchFamily="2" charset="2"/>
              <a:buChar char="Ø"/>
              <a:defRPr/>
            </a:pPr>
            <a:r>
              <a:rPr lang="en-US" sz="1200" dirty="0" err="1">
                <a:solidFill>
                  <a:schemeClr val="tx1"/>
                </a:solidFill>
                <a:latin typeface="Garamond" pitchFamily="18" charset="0"/>
                <a:cs typeface="Arial" pitchFamily="34" charset="0"/>
              </a:rPr>
              <a:t>oltre</a:t>
            </a:r>
            <a:r>
              <a:rPr lang="en-US" sz="1200" dirty="0">
                <a:solidFill>
                  <a:schemeClr val="tx1"/>
                </a:solidFill>
                <a:latin typeface="Garamond" pitchFamily="18" charset="0"/>
                <a:cs typeface="Arial" pitchFamily="34" charset="0"/>
              </a:rPr>
              <a:t> 70 </a:t>
            </a:r>
            <a:r>
              <a:rPr lang="en-US" sz="1200" dirty="0" err="1">
                <a:solidFill>
                  <a:schemeClr val="tx1"/>
                </a:solidFill>
                <a:latin typeface="Garamond" pitchFamily="18" charset="0"/>
                <a:cs typeface="Arial" pitchFamily="34" charset="0"/>
              </a:rPr>
              <a:t>nuove</a:t>
            </a:r>
            <a:r>
              <a:rPr lang="en-US" sz="1200" dirty="0">
                <a:solidFill>
                  <a:schemeClr val="tx1"/>
                </a:solidFill>
                <a:latin typeface="Garamond" pitchFamily="18" charset="0"/>
                <a:cs typeface="Arial" pitchFamily="34" charset="0"/>
              </a:rPr>
              <a:t> </a:t>
            </a:r>
            <a:r>
              <a:rPr lang="en-US" sz="1200" dirty="0" err="1">
                <a:solidFill>
                  <a:schemeClr val="tx1"/>
                </a:solidFill>
                <a:latin typeface="Garamond" pitchFamily="18" charset="0"/>
                <a:cs typeface="Arial" pitchFamily="34" charset="0"/>
              </a:rPr>
              <a:t>stazioni</a:t>
            </a:r>
            <a:r>
              <a:rPr lang="en-US" sz="1200" dirty="0">
                <a:solidFill>
                  <a:schemeClr val="tx1"/>
                </a:solidFill>
                <a:latin typeface="Garamond" pitchFamily="18" charset="0"/>
                <a:cs typeface="Arial" pitchFamily="34" charset="0"/>
              </a:rPr>
              <a:t> </a:t>
            </a:r>
            <a:r>
              <a:rPr lang="en-US" sz="1200" dirty="0" err="1">
                <a:solidFill>
                  <a:schemeClr val="tx1"/>
                </a:solidFill>
                <a:latin typeface="Garamond" pitchFamily="18" charset="0"/>
                <a:cs typeface="Arial" pitchFamily="34" charset="0"/>
              </a:rPr>
              <a:t>elettriche</a:t>
            </a:r>
            <a:endParaRPr lang="en-US" sz="1200" dirty="0">
              <a:solidFill>
                <a:schemeClr val="tx1"/>
              </a:solidFill>
              <a:latin typeface="Garamond" pitchFamily="18" charset="0"/>
              <a:cs typeface="Arial" pitchFamily="34" charset="0"/>
            </a:endParaRPr>
          </a:p>
          <a:p>
            <a:pPr marL="266700" lvl="1" indent="-180975" eaLnBrk="0" hangingPunct="0">
              <a:lnSpc>
                <a:spcPts val="1600"/>
              </a:lnSpc>
              <a:buClr>
                <a:srgbClr val="005EA8"/>
              </a:buClr>
              <a:buFont typeface="Wingdings" pitchFamily="2" charset="2"/>
              <a:buChar char="Ø"/>
              <a:defRPr/>
            </a:pPr>
            <a:r>
              <a:rPr lang="en-US" sz="1200" dirty="0">
                <a:solidFill>
                  <a:schemeClr val="tx1"/>
                </a:solidFill>
                <a:latin typeface="Garamond" pitchFamily="18" charset="0"/>
                <a:cs typeface="Arial" pitchFamily="34" charset="0"/>
              </a:rPr>
              <a:t>circa 700 km </a:t>
            </a:r>
            <a:r>
              <a:rPr lang="en-US" sz="1200" dirty="0" err="1">
                <a:solidFill>
                  <a:schemeClr val="tx1"/>
                </a:solidFill>
                <a:latin typeface="Garamond" pitchFamily="18" charset="0"/>
                <a:cs typeface="Arial" pitchFamily="34" charset="0"/>
              </a:rPr>
              <a:t>di</a:t>
            </a:r>
            <a:r>
              <a:rPr lang="en-US" sz="1200" dirty="0">
                <a:solidFill>
                  <a:schemeClr val="tx1"/>
                </a:solidFill>
                <a:latin typeface="Garamond" pitchFamily="18" charset="0"/>
                <a:cs typeface="Arial" pitchFamily="34" charset="0"/>
              </a:rPr>
              <a:t> </a:t>
            </a:r>
            <a:r>
              <a:rPr lang="en-US" sz="1200" dirty="0" err="1">
                <a:solidFill>
                  <a:schemeClr val="tx1"/>
                </a:solidFill>
                <a:latin typeface="Garamond" pitchFamily="18" charset="0"/>
                <a:cs typeface="Arial" pitchFamily="34" charset="0"/>
              </a:rPr>
              <a:t>vecchi</a:t>
            </a:r>
            <a:r>
              <a:rPr lang="en-US" sz="1200" dirty="0">
                <a:solidFill>
                  <a:schemeClr val="tx1"/>
                </a:solidFill>
                <a:latin typeface="Garamond" pitchFamily="18" charset="0"/>
                <a:cs typeface="Arial" pitchFamily="34" charset="0"/>
              </a:rPr>
              <a:t> </a:t>
            </a:r>
            <a:r>
              <a:rPr lang="en-US" sz="1200" dirty="0" err="1">
                <a:solidFill>
                  <a:schemeClr val="tx1"/>
                </a:solidFill>
                <a:latin typeface="Garamond" pitchFamily="18" charset="0"/>
                <a:cs typeface="Arial" pitchFamily="34" charset="0"/>
              </a:rPr>
              <a:t>elettrodotti</a:t>
            </a:r>
            <a:r>
              <a:rPr lang="en-US" sz="1200" dirty="0">
                <a:solidFill>
                  <a:schemeClr val="tx1"/>
                </a:solidFill>
                <a:latin typeface="Garamond" pitchFamily="18" charset="0"/>
                <a:cs typeface="Arial" pitchFamily="34" charset="0"/>
              </a:rPr>
              <a:t> </a:t>
            </a:r>
            <a:r>
              <a:rPr lang="en-US" sz="1200" dirty="0" err="1">
                <a:solidFill>
                  <a:schemeClr val="tx1"/>
                </a:solidFill>
                <a:latin typeface="Garamond" pitchFamily="18" charset="0"/>
                <a:cs typeface="Arial" pitchFamily="34" charset="0"/>
              </a:rPr>
              <a:t>dismessi</a:t>
            </a:r>
            <a:endParaRPr lang="en-US" sz="1200" dirty="0">
              <a:solidFill>
                <a:schemeClr val="tx1"/>
              </a:solidFill>
              <a:latin typeface="Garamond" pitchFamily="18" charset="0"/>
              <a:cs typeface="Arial" pitchFamily="34" charset="0"/>
            </a:endParaRPr>
          </a:p>
        </p:txBody>
      </p:sp>
      <p:sp>
        <p:nvSpPr>
          <p:cNvPr id="2059" name="Parentesi graffa chiusa 14"/>
          <p:cNvSpPr>
            <a:spLocks/>
          </p:cNvSpPr>
          <p:nvPr/>
        </p:nvSpPr>
        <p:spPr bwMode="auto">
          <a:xfrm rot="5400000">
            <a:off x="3930650" y="2547800"/>
            <a:ext cx="297621" cy="6470214"/>
          </a:xfrm>
          <a:prstGeom prst="rightBrace">
            <a:avLst>
              <a:gd name="adj1" fmla="val 8408"/>
              <a:gd name="adj2" fmla="val 49630"/>
            </a:avLst>
          </a:prstGeom>
          <a:noFill/>
          <a:ln w="9525" algn="ctr">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it-IT"/>
          </a:p>
        </p:txBody>
      </p:sp>
      <p:sp>
        <p:nvSpPr>
          <p:cNvPr id="18" name="CasellaDiTesto 18"/>
          <p:cNvSpPr txBox="1">
            <a:spLocks noChangeArrowheads="1"/>
          </p:cNvSpPr>
          <p:nvPr/>
        </p:nvSpPr>
        <p:spPr bwMode="auto">
          <a:xfrm>
            <a:off x="513886" y="5899886"/>
            <a:ext cx="7788923" cy="463141"/>
          </a:xfrm>
          <a:prstGeom prst="rect">
            <a:avLst/>
          </a:prstGeom>
          <a:noFill/>
          <a:ln w="9525">
            <a:noFill/>
            <a:miter lim="800000"/>
            <a:headEnd/>
            <a:tailEnd/>
          </a:ln>
        </p:spPr>
        <p:txBody>
          <a:bodyPr>
            <a:spAutoFit/>
          </a:bodyPr>
          <a:lstStyle/>
          <a:p>
            <a:pPr algn="ctr">
              <a:defRPr/>
            </a:pPr>
            <a:r>
              <a:rPr lang="it-IT" sz="2400" dirty="0">
                <a:solidFill>
                  <a:srgbClr val="8B1926"/>
                </a:solidFill>
                <a:effectLst>
                  <a:outerShdw blurRad="38100" dist="38100" dir="2700000" algn="tl">
                    <a:srgbClr val="C0C0C0"/>
                  </a:outerShdw>
                </a:effectLst>
                <a:latin typeface="Arial" pitchFamily="34" charset="0"/>
                <a:cs typeface="Arial" pitchFamily="34" charset="0"/>
              </a:rPr>
              <a:t>Oltre 6 miliardi di investimenti realizzati negli ultimi anni </a:t>
            </a:r>
          </a:p>
        </p:txBody>
      </p:sp>
      <p:sp>
        <p:nvSpPr>
          <p:cNvPr id="20" name="CasellaDiTesto 19"/>
          <p:cNvSpPr txBox="1"/>
          <p:nvPr/>
        </p:nvSpPr>
        <p:spPr bwMode="auto">
          <a:xfrm>
            <a:off x="8045075" y="3429776"/>
            <a:ext cx="1157428" cy="370275"/>
          </a:xfrm>
          <a:prstGeom prst="rect">
            <a:avLst/>
          </a:prstGeom>
          <a:noFill/>
          <a:ln>
            <a:noFill/>
          </a:ln>
        </p:spPr>
        <p:txBody>
          <a:bodyPr>
            <a:spAutoFit/>
          </a:bodyPr>
          <a:lstStyle/>
          <a:p>
            <a:pPr algn="ctr">
              <a:defRPr/>
            </a:pPr>
            <a:r>
              <a:rPr lang="it-IT" b="1" dirty="0">
                <a:solidFill>
                  <a:srgbClr val="C00000"/>
                </a:solidFill>
                <a:latin typeface="+mn-lt"/>
                <a:cs typeface="Arial" pitchFamily="34" charset="0"/>
              </a:rPr>
              <a:t>0,8*</a:t>
            </a:r>
            <a:r>
              <a:rPr lang="it-IT" b="1" dirty="0">
                <a:ln w="18415" cmpd="sng">
                  <a:solidFill>
                    <a:srgbClr val="FFFFFF"/>
                  </a:solidFill>
                  <a:prstDash val="solid"/>
                </a:ln>
                <a:solidFill>
                  <a:srgbClr val="C00000"/>
                </a:solidFill>
                <a:effectLst>
                  <a:outerShdw blurRad="63500" dir="3600000" algn="tl" rotWithShape="0">
                    <a:srgbClr val="000000">
                      <a:alpha val="70000"/>
                    </a:srgbClr>
                  </a:outerShdw>
                </a:effectLst>
                <a:latin typeface="+mn-lt"/>
                <a:cs typeface="Arial" pitchFamily="34" charset="0"/>
              </a:rPr>
              <a:t>  </a:t>
            </a:r>
          </a:p>
        </p:txBody>
      </p:sp>
      <p:sp>
        <p:nvSpPr>
          <p:cNvPr id="2062" name="CasellaDiTesto 13"/>
          <p:cNvSpPr txBox="1">
            <a:spLocks noChangeArrowheads="1"/>
          </p:cNvSpPr>
          <p:nvPr/>
        </p:nvSpPr>
        <p:spPr bwMode="auto">
          <a:xfrm>
            <a:off x="1179566" y="6399633"/>
            <a:ext cx="1837338" cy="246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1000">
                <a:solidFill>
                  <a:schemeClr val="tx1"/>
                </a:solidFill>
                <a:latin typeface="Arial" pitchFamily="34" charset="0"/>
                <a:cs typeface="Arial" pitchFamily="34" charset="0"/>
              </a:rPr>
              <a:t>* al 30 settembre 2012</a:t>
            </a:r>
          </a:p>
        </p:txBody>
      </p:sp>
      <p:sp>
        <p:nvSpPr>
          <p:cNvPr id="19" name="Rettangolo 20"/>
          <p:cNvSpPr>
            <a:spLocks noChangeArrowheads="1"/>
          </p:cNvSpPr>
          <p:nvPr/>
        </p:nvSpPr>
        <p:spPr bwMode="auto">
          <a:xfrm>
            <a:off x="7950204" y="2904584"/>
            <a:ext cx="398459" cy="791001"/>
          </a:xfrm>
          <a:prstGeom prst="rect">
            <a:avLst/>
          </a:prstGeom>
          <a:noFill/>
          <a:ln w="28575" algn="ctr">
            <a:solidFill>
              <a:schemeClr val="tx2">
                <a:lumMod val="75000"/>
              </a:schemeClr>
            </a:solidFill>
            <a:prstDash val="dash"/>
            <a:round/>
            <a:headEnd/>
            <a:tailEnd/>
          </a:ln>
        </p:spPr>
        <p:txBody>
          <a:bodyPr/>
          <a:lstStyle/>
          <a:p>
            <a:pPr>
              <a:defRPr/>
            </a:pPr>
            <a:endParaRPr lang="it-IT"/>
          </a:p>
        </p:txBody>
      </p:sp>
      <p:sp>
        <p:nvSpPr>
          <p:cNvPr id="22" name="CasellaDiTesto 21"/>
          <p:cNvSpPr txBox="1"/>
          <p:nvPr/>
        </p:nvSpPr>
        <p:spPr bwMode="auto">
          <a:xfrm>
            <a:off x="7618155" y="2479357"/>
            <a:ext cx="1525845" cy="385703"/>
          </a:xfrm>
          <a:prstGeom prst="rect">
            <a:avLst/>
          </a:prstGeom>
          <a:noFill/>
          <a:ln>
            <a:noFill/>
          </a:ln>
        </p:spPr>
        <p:txBody>
          <a:bodyPr>
            <a:spAutoFit/>
          </a:bodyPr>
          <a:lstStyle/>
          <a:p>
            <a:pPr algn="ctr">
              <a:defRPr/>
            </a:pPr>
            <a:r>
              <a:rPr lang="it-IT" sz="1900" b="1" dirty="0">
                <a:solidFill>
                  <a:srgbClr val="C00000"/>
                </a:solidFill>
                <a:latin typeface="+mn-lt"/>
                <a:cs typeface="Arial" pitchFamily="34" charset="0"/>
              </a:rPr>
              <a:t>~1,2 </a:t>
            </a:r>
            <a:r>
              <a:rPr lang="it-IT" sz="1200" b="1" dirty="0" err="1">
                <a:solidFill>
                  <a:srgbClr val="C00000"/>
                </a:solidFill>
                <a:latin typeface="+mn-lt"/>
                <a:cs typeface="Arial" pitchFamily="34" charset="0"/>
              </a:rPr>
              <a:t>forecast</a:t>
            </a:r>
            <a:endParaRPr lang="it-IT" sz="1200" b="1" dirty="0">
              <a:ln w="18415" cmpd="sng">
                <a:solidFill>
                  <a:srgbClr val="FFFFFF"/>
                </a:solidFill>
                <a:prstDash val="solid"/>
              </a:ln>
              <a:solidFill>
                <a:srgbClr val="C00000"/>
              </a:solidFill>
              <a:effectLst>
                <a:outerShdw blurRad="63500" dir="3600000" algn="tl" rotWithShape="0">
                  <a:srgbClr val="000000">
                    <a:alpha val="70000"/>
                  </a:srgbClr>
                </a:outerShdw>
              </a:effectLst>
              <a:latin typeface="+mn-lt"/>
              <a:cs typeface="Arial" pitchFamily="34" charset="0"/>
            </a:endParaRPr>
          </a:p>
        </p:txBody>
      </p:sp>
      <p:sp>
        <p:nvSpPr>
          <p:cNvPr id="2065" name="Rectangle 2"/>
          <p:cNvSpPr>
            <a:spLocks noChangeArrowheads="1"/>
          </p:cNvSpPr>
          <p:nvPr/>
        </p:nvSpPr>
        <p:spPr bwMode="auto">
          <a:xfrm>
            <a:off x="257939" y="526769"/>
            <a:ext cx="8015032"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it-IT" sz="2600" dirty="0" smtClean="0">
                <a:solidFill>
                  <a:schemeClr val="tx2"/>
                </a:solidFill>
                <a:latin typeface="Garamond" pitchFamily="18" charset="0"/>
              </a:rPr>
              <a:t>ACCETTAZIONE PUBBLICA DELLE INFRASTRUTTURE : L’APPROCCIO DI TERNA</a:t>
            </a:r>
            <a:endParaRPr lang="it-IT" sz="2600" dirty="0">
              <a:solidFill>
                <a:schemeClr val="tx2"/>
              </a:solidFill>
              <a:latin typeface="Garamond" pitchFamily="18" charset="0"/>
            </a:endParaRPr>
          </a:p>
        </p:txBody>
      </p:sp>
      <p:sp>
        <p:nvSpPr>
          <p:cNvPr id="2066" name="Rectangle 2"/>
          <p:cNvSpPr>
            <a:spLocks noChangeArrowheads="1"/>
          </p:cNvSpPr>
          <p:nvPr/>
        </p:nvSpPr>
        <p:spPr bwMode="auto">
          <a:xfrm>
            <a:off x="303588" y="1258919"/>
            <a:ext cx="6408548" cy="40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it-IT" sz="2000">
                <a:solidFill>
                  <a:schemeClr val="bg2"/>
                </a:solidFill>
                <a:latin typeface="Arial" pitchFamily="34" charset="0"/>
                <a:ea typeface="Times New Roman" pitchFamily="18" charset="0"/>
                <a:cs typeface="Arial" pitchFamily="34" charset="0"/>
              </a:rPr>
              <a:t>Risultati/2: l’accelerazione degli investimenti</a:t>
            </a:r>
          </a:p>
        </p:txBody>
      </p:sp>
      <p:sp>
        <p:nvSpPr>
          <p:cNvPr id="2068"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Tree>
    <p:extLst>
      <p:ext uri="{BB962C8B-B14F-4D97-AF65-F5344CB8AC3E}">
        <p14:creationId xmlns:p14="http://schemas.microsoft.com/office/powerpoint/2010/main" val="1419763485"/>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Grafico 12"/>
          <p:cNvGraphicFramePr>
            <a:graphicFrameLocks/>
          </p:cNvGraphicFramePr>
          <p:nvPr/>
        </p:nvGraphicFramePr>
        <p:xfrm>
          <a:off x="1397768" y="1346453"/>
          <a:ext cx="6320002" cy="4246262"/>
        </p:xfrm>
        <a:graphic>
          <a:graphicData uri="http://schemas.openxmlformats.org/presentationml/2006/ole">
            <mc:AlternateContent xmlns:mc="http://schemas.openxmlformats.org/markup-compatibility/2006">
              <mc:Choice xmlns:v="urn:schemas-microsoft-com:vml" Requires="v">
                <p:oleObj spid="_x0000_s3079" r:id="rId4" imgW="6346486" imgH="4237087" progId="Excel.Chart.8">
                  <p:embed/>
                </p:oleObj>
              </mc:Choice>
              <mc:Fallback>
                <p:oleObj r:id="rId4" imgW="6346486" imgH="4237087" progId="Excel.Chart.8">
                  <p:embed/>
                  <p:pic>
                    <p:nvPicPr>
                      <p:cNvPr id="0" name=""/>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7768" y="1346453"/>
                        <a:ext cx="6320002" cy="42462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5" name="CasellaDiTesto 14"/>
          <p:cNvSpPr txBox="1">
            <a:spLocks noChangeArrowheads="1"/>
          </p:cNvSpPr>
          <p:nvPr/>
        </p:nvSpPr>
        <p:spPr bwMode="auto">
          <a:xfrm>
            <a:off x="5072445" y="1486511"/>
            <a:ext cx="2055542" cy="399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2000" b="1" dirty="0">
                <a:solidFill>
                  <a:schemeClr val="tx2"/>
                </a:solidFill>
              </a:rPr>
              <a:t>TOT  9,3 </a:t>
            </a:r>
            <a:r>
              <a:rPr lang="it-IT" sz="2000" b="1" dirty="0" err="1">
                <a:solidFill>
                  <a:schemeClr val="tx2"/>
                </a:solidFill>
              </a:rPr>
              <a:t>mld</a:t>
            </a:r>
            <a:r>
              <a:rPr lang="it-IT" sz="2000" b="1" dirty="0">
                <a:solidFill>
                  <a:schemeClr val="tx2"/>
                </a:solidFill>
              </a:rPr>
              <a:t> €</a:t>
            </a:r>
          </a:p>
        </p:txBody>
      </p:sp>
      <p:sp>
        <p:nvSpPr>
          <p:cNvPr id="3076" name="CasellaDiTesto 15"/>
          <p:cNvSpPr txBox="1">
            <a:spLocks noChangeArrowheads="1"/>
          </p:cNvSpPr>
          <p:nvPr/>
        </p:nvSpPr>
        <p:spPr bwMode="auto">
          <a:xfrm>
            <a:off x="2133021" y="2882302"/>
            <a:ext cx="1910073" cy="40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sz="2000" b="1" dirty="0">
                <a:solidFill>
                  <a:schemeClr val="tx2"/>
                </a:solidFill>
              </a:rPr>
              <a:t>TOT  4 </a:t>
            </a:r>
            <a:r>
              <a:rPr lang="it-IT" sz="2000" b="1" dirty="0" err="1">
                <a:solidFill>
                  <a:schemeClr val="tx2"/>
                </a:solidFill>
              </a:rPr>
              <a:t>mld</a:t>
            </a:r>
            <a:r>
              <a:rPr lang="it-IT" sz="2000" b="1" dirty="0">
                <a:solidFill>
                  <a:schemeClr val="tx2"/>
                </a:solidFill>
              </a:rPr>
              <a:t> €</a:t>
            </a:r>
          </a:p>
        </p:txBody>
      </p:sp>
      <p:sp>
        <p:nvSpPr>
          <p:cNvPr id="3077" name="CasellaDiTesto 16"/>
          <p:cNvSpPr txBox="1">
            <a:spLocks noChangeArrowheads="1"/>
          </p:cNvSpPr>
          <p:nvPr/>
        </p:nvSpPr>
        <p:spPr bwMode="auto">
          <a:xfrm>
            <a:off x="444314" y="4278094"/>
            <a:ext cx="1543238" cy="7050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ctr" eaLnBrk="1" hangingPunct="1"/>
            <a:r>
              <a:rPr lang="it-IT" sz="1300">
                <a:solidFill>
                  <a:schemeClr val="tx1"/>
                </a:solidFill>
              </a:rPr>
              <a:t>Riduzione costi dispacciamento </a:t>
            </a:r>
          </a:p>
          <a:p>
            <a:pPr algn="ctr" eaLnBrk="1" hangingPunct="1"/>
            <a:r>
              <a:rPr lang="it-IT" sz="1300">
                <a:solidFill>
                  <a:schemeClr val="tx1"/>
                </a:solidFill>
              </a:rPr>
              <a:t>2009-2011</a:t>
            </a:r>
          </a:p>
        </p:txBody>
      </p:sp>
      <p:sp>
        <p:nvSpPr>
          <p:cNvPr id="3078" name="CasellaDiTesto 17"/>
          <p:cNvSpPr txBox="1">
            <a:spLocks noChangeArrowheads="1"/>
          </p:cNvSpPr>
          <p:nvPr/>
        </p:nvSpPr>
        <p:spPr bwMode="auto">
          <a:xfrm>
            <a:off x="150214" y="3425021"/>
            <a:ext cx="2057123"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ctr" eaLnBrk="1" hangingPunct="1"/>
            <a:r>
              <a:rPr lang="it-IT" sz="1300">
                <a:solidFill>
                  <a:schemeClr val="tx1"/>
                </a:solidFill>
              </a:rPr>
              <a:t>Minor costo 6 principali opere da entrata esercizio a oggi</a:t>
            </a:r>
          </a:p>
        </p:txBody>
      </p:sp>
      <p:sp>
        <p:nvSpPr>
          <p:cNvPr id="24" name="Ovale 23"/>
          <p:cNvSpPr/>
          <p:nvPr/>
        </p:nvSpPr>
        <p:spPr>
          <a:xfrm>
            <a:off x="150214" y="3323162"/>
            <a:ext cx="2057123" cy="806918"/>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solidFill>
                <a:schemeClr val="tx1"/>
              </a:solidFill>
            </a:endParaRPr>
          </a:p>
        </p:txBody>
      </p:sp>
      <p:sp>
        <p:nvSpPr>
          <p:cNvPr id="25" name="Ovale 24"/>
          <p:cNvSpPr/>
          <p:nvPr/>
        </p:nvSpPr>
        <p:spPr>
          <a:xfrm>
            <a:off x="297263" y="4204882"/>
            <a:ext cx="1835758" cy="733706"/>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solidFill>
                <a:schemeClr val="tx1"/>
              </a:solidFill>
            </a:endParaRPr>
          </a:p>
        </p:txBody>
      </p:sp>
      <p:sp>
        <p:nvSpPr>
          <p:cNvPr id="3081" name="CasellaDiTesto 25"/>
          <p:cNvSpPr txBox="1">
            <a:spLocks noChangeArrowheads="1"/>
          </p:cNvSpPr>
          <p:nvPr/>
        </p:nvSpPr>
        <p:spPr bwMode="auto">
          <a:xfrm>
            <a:off x="6908203" y="4069600"/>
            <a:ext cx="2055542" cy="50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ctr" eaLnBrk="1" hangingPunct="1"/>
            <a:r>
              <a:rPr lang="it-IT" sz="1300">
                <a:solidFill>
                  <a:schemeClr val="tx1"/>
                </a:solidFill>
              </a:rPr>
              <a:t>Minor costo 6 principali opere su resto vita utile</a:t>
            </a:r>
          </a:p>
        </p:txBody>
      </p:sp>
      <p:sp>
        <p:nvSpPr>
          <p:cNvPr id="27" name="Ovale 26"/>
          <p:cNvSpPr/>
          <p:nvPr/>
        </p:nvSpPr>
        <p:spPr>
          <a:xfrm>
            <a:off x="6908203" y="3910445"/>
            <a:ext cx="2055542" cy="808509"/>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solidFill>
                <a:schemeClr val="tx1"/>
              </a:solidFill>
            </a:endParaRPr>
          </a:p>
        </p:txBody>
      </p:sp>
      <p:sp>
        <p:nvSpPr>
          <p:cNvPr id="3083" name="CasellaDiTesto 27"/>
          <p:cNvSpPr txBox="1">
            <a:spLocks noChangeArrowheads="1"/>
          </p:cNvSpPr>
          <p:nvPr/>
        </p:nvSpPr>
        <p:spPr bwMode="auto">
          <a:xfrm>
            <a:off x="2501436" y="3542796"/>
            <a:ext cx="1321872" cy="377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b="1">
                <a:solidFill>
                  <a:schemeClr val="tx1"/>
                </a:solidFill>
              </a:rPr>
              <a:t>1,4 mld €</a:t>
            </a:r>
          </a:p>
        </p:txBody>
      </p:sp>
      <p:sp>
        <p:nvSpPr>
          <p:cNvPr id="3084" name="CasellaDiTesto 28"/>
          <p:cNvSpPr txBox="1">
            <a:spLocks noChangeArrowheads="1"/>
          </p:cNvSpPr>
          <p:nvPr/>
        </p:nvSpPr>
        <p:spPr bwMode="auto">
          <a:xfrm>
            <a:off x="2501436" y="4351305"/>
            <a:ext cx="1321872" cy="377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b="1">
                <a:solidFill>
                  <a:schemeClr val="tx1"/>
                </a:solidFill>
              </a:rPr>
              <a:t>2,6 mld €</a:t>
            </a:r>
          </a:p>
        </p:txBody>
      </p:sp>
      <p:sp>
        <p:nvSpPr>
          <p:cNvPr id="30" name="CasellaDiTesto 29"/>
          <p:cNvSpPr txBox="1"/>
          <p:nvPr/>
        </p:nvSpPr>
        <p:spPr>
          <a:xfrm>
            <a:off x="5439280" y="2587864"/>
            <a:ext cx="1321872" cy="369240"/>
          </a:xfrm>
          <a:prstGeom prst="rect">
            <a:avLst/>
          </a:prstGeom>
          <a:noFill/>
        </p:spPr>
        <p:txBody>
          <a:bodyPr>
            <a:spAutoFit/>
          </a:bodyPr>
          <a:lstStyle/>
          <a:p>
            <a:pPr>
              <a:defRPr/>
            </a:pPr>
            <a:r>
              <a:rPr lang="it-IT" b="1" dirty="0">
                <a:solidFill>
                  <a:schemeClr val="tx1">
                    <a:lumMod val="95000"/>
                    <a:lumOff val="5000"/>
                  </a:schemeClr>
                </a:solidFill>
                <a:latin typeface="Helvetica Neue" pitchFamily="-112" charset="0"/>
                <a:ea typeface="ＭＳ Ｐゴシック" pitchFamily="34" charset="-128"/>
              </a:rPr>
              <a:t>5,1 mld €</a:t>
            </a:r>
          </a:p>
        </p:txBody>
      </p:sp>
      <p:sp>
        <p:nvSpPr>
          <p:cNvPr id="31" name="CasellaDiTesto 30"/>
          <p:cNvSpPr txBox="1"/>
          <p:nvPr/>
        </p:nvSpPr>
        <p:spPr>
          <a:xfrm>
            <a:off x="5439280" y="4130080"/>
            <a:ext cx="1321872" cy="377197"/>
          </a:xfrm>
          <a:prstGeom prst="rect">
            <a:avLst/>
          </a:prstGeom>
          <a:noFill/>
        </p:spPr>
        <p:txBody>
          <a:bodyPr>
            <a:spAutoFit/>
          </a:bodyPr>
          <a:lstStyle/>
          <a:p>
            <a:pPr>
              <a:defRPr/>
            </a:pPr>
            <a:r>
              <a:rPr lang="it-IT" b="1" dirty="0">
                <a:solidFill>
                  <a:schemeClr val="tx1">
                    <a:lumMod val="95000"/>
                    <a:lumOff val="5000"/>
                  </a:schemeClr>
                </a:solidFill>
                <a:latin typeface="Helvetica Neue" pitchFamily="-112" charset="0"/>
                <a:ea typeface="ＭＳ Ｐゴシック" pitchFamily="34" charset="-128"/>
              </a:rPr>
              <a:t>4,2 mld €</a:t>
            </a:r>
          </a:p>
        </p:txBody>
      </p:sp>
      <p:sp>
        <p:nvSpPr>
          <p:cNvPr id="3087" name="CasellaDiTesto 31"/>
          <p:cNvSpPr txBox="1">
            <a:spLocks noChangeArrowheads="1"/>
          </p:cNvSpPr>
          <p:nvPr/>
        </p:nvSpPr>
        <p:spPr bwMode="auto">
          <a:xfrm>
            <a:off x="6908203" y="2452583"/>
            <a:ext cx="205554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ctr" eaLnBrk="1" hangingPunct="1"/>
            <a:r>
              <a:rPr lang="it-IT" sz="1300">
                <a:solidFill>
                  <a:schemeClr val="tx1"/>
                </a:solidFill>
              </a:rPr>
              <a:t>Minor costo 6 principali future opere</a:t>
            </a:r>
          </a:p>
        </p:txBody>
      </p:sp>
      <p:sp>
        <p:nvSpPr>
          <p:cNvPr id="33" name="Ovale 32"/>
          <p:cNvSpPr/>
          <p:nvPr/>
        </p:nvSpPr>
        <p:spPr>
          <a:xfrm>
            <a:off x="6908203" y="2295019"/>
            <a:ext cx="2055542" cy="806918"/>
          </a:xfrm>
          <a:prstGeom prst="ellipse">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it-IT">
              <a:solidFill>
                <a:schemeClr val="tx1"/>
              </a:solidFill>
            </a:endParaRPr>
          </a:p>
        </p:txBody>
      </p:sp>
      <p:sp>
        <p:nvSpPr>
          <p:cNvPr id="3089" name="CasellaDiTesto 33"/>
          <p:cNvSpPr txBox="1">
            <a:spLocks noChangeArrowheads="1"/>
          </p:cNvSpPr>
          <p:nvPr/>
        </p:nvSpPr>
        <p:spPr bwMode="auto">
          <a:xfrm>
            <a:off x="1404094" y="5140715"/>
            <a:ext cx="3304679" cy="3771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ctr" eaLnBrk="1" hangingPunct="1"/>
            <a:r>
              <a:rPr lang="it-IT" b="1">
                <a:solidFill>
                  <a:srgbClr val="0060A9"/>
                </a:solidFill>
              </a:rPr>
              <a:t>BENEFICI GENERATI</a:t>
            </a:r>
          </a:p>
        </p:txBody>
      </p:sp>
      <p:sp>
        <p:nvSpPr>
          <p:cNvPr id="3090" name="CasellaDiTesto 34"/>
          <p:cNvSpPr txBox="1">
            <a:spLocks noChangeArrowheads="1"/>
          </p:cNvSpPr>
          <p:nvPr/>
        </p:nvSpPr>
        <p:spPr bwMode="auto">
          <a:xfrm>
            <a:off x="4925396" y="5140715"/>
            <a:ext cx="2569427" cy="3771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eaLnBrk="1" hangingPunct="1"/>
            <a:r>
              <a:rPr lang="it-IT" b="1">
                <a:solidFill>
                  <a:srgbClr val="0060A9"/>
                </a:solidFill>
              </a:rPr>
              <a:t>BENEFICI FUTURI</a:t>
            </a:r>
          </a:p>
        </p:txBody>
      </p:sp>
      <p:sp>
        <p:nvSpPr>
          <p:cNvPr id="3091" name="Rectangle 2"/>
          <p:cNvSpPr>
            <a:spLocks noChangeArrowheads="1"/>
          </p:cNvSpPr>
          <p:nvPr/>
        </p:nvSpPr>
        <p:spPr bwMode="auto">
          <a:xfrm>
            <a:off x="245085" y="1297116"/>
            <a:ext cx="7746230" cy="40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it-IT" sz="2000">
                <a:solidFill>
                  <a:schemeClr val="bg2"/>
                </a:solidFill>
                <a:latin typeface="Arial" pitchFamily="34" charset="0"/>
                <a:ea typeface="Times New Roman" pitchFamily="18" charset="0"/>
                <a:cs typeface="Arial" pitchFamily="34" charset="0"/>
              </a:rPr>
              <a:t>Risultati/4: i benefici per il sistema</a:t>
            </a:r>
          </a:p>
        </p:txBody>
      </p:sp>
      <p:sp>
        <p:nvSpPr>
          <p:cNvPr id="3092" name="Rectangle 2"/>
          <p:cNvSpPr>
            <a:spLocks noChangeArrowheads="1"/>
          </p:cNvSpPr>
          <p:nvPr/>
        </p:nvSpPr>
        <p:spPr bwMode="auto">
          <a:xfrm>
            <a:off x="254572" y="509298"/>
            <a:ext cx="8015032" cy="89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it-IT" sz="2600" dirty="0">
                <a:solidFill>
                  <a:schemeClr val="tx2"/>
                </a:solidFill>
                <a:latin typeface="Garamond" pitchFamily="18" charset="0"/>
              </a:rPr>
              <a:t>ACCETTAZIONE PUBBLICA DELLE INFRASTRUTTURE : L’APPROCCIO DI TERNA</a:t>
            </a:r>
          </a:p>
        </p:txBody>
      </p:sp>
    </p:spTree>
    <p:extLst>
      <p:ext uri="{BB962C8B-B14F-4D97-AF65-F5344CB8AC3E}">
        <p14:creationId xmlns:p14="http://schemas.microsoft.com/office/powerpoint/2010/main" val="185685884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2"/>
          <p:cNvSpPr txBox="1">
            <a:spLocks noChangeArrowheads="1"/>
          </p:cNvSpPr>
          <p:nvPr/>
        </p:nvSpPr>
        <p:spPr>
          <a:xfrm>
            <a:off x="317819" y="1513567"/>
            <a:ext cx="8422978" cy="3369316"/>
          </a:xfrm>
          <a:prstGeom prst="rect">
            <a:avLst/>
          </a:prstGeom>
          <a:noFill/>
        </p:spPr>
        <p:txBody>
          <a:bodyPr/>
          <a:lstStyle/>
          <a:p>
            <a:pPr marL="187325" indent="-187325" algn="just" defTabSz="598488" fontAlgn="auto">
              <a:spcBef>
                <a:spcPct val="20000"/>
              </a:spcBef>
              <a:spcAft>
                <a:spcPts val="0"/>
              </a:spcAft>
              <a:buSzPct val="95000"/>
              <a:buFont typeface="Wingdings" pitchFamily="2" charset="2"/>
              <a:buChar char="§"/>
              <a:defRPr/>
            </a:pPr>
            <a:r>
              <a:rPr lang="it-IT" sz="1600" b="1" dirty="0">
                <a:solidFill>
                  <a:schemeClr val="tx2"/>
                </a:solidFill>
                <a:latin typeface="Garamond" pitchFamily="18" charset="0"/>
                <a:cs typeface="Arial" pitchFamily="34" charset="0"/>
              </a:rPr>
              <a:t>Dialogo con le Istituzioni</a:t>
            </a:r>
            <a:r>
              <a:rPr lang="it-IT" sz="1600" dirty="0">
                <a:solidFill>
                  <a:srgbClr val="C00000"/>
                </a:solidFill>
                <a:latin typeface="Garamond" pitchFamily="18" charset="0"/>
                <a:cs typeface="Arial" pitchFamily="34" charset="0"/>
              </a:rPr>
              <a:t> </a:t>
            </a:r>
            <a:r>
              <a:rPr lang="it-IT" sz="1600" dirty="0">
                <a:latin typeface="Garamond" pitchFamily="18" charset="0"/>
                <a:cs typeface="Arial" pitchFamily="34" charset="0"/>
              </a:rPr>
              <a:t>locali per la concreta ricerca di soluzioni che consentano di preservare la ricchezza e la potenzialità del patrimonio ambientale e culturale del territorio nel quale si collocano le esigenze di sviluppo del sistema di trasmissione dell’energia elettrica</a:t>
            </a:r>
          </a:p>
          <a:p>
            <a:pPr marL="187325" indent="-187325" algn="just" defTabSz="598488" fontAlgn="auto">
              <a:spcBef>
                <a:spcPct val="20000"/>
              </a:spcBef>
              <a:spcAft>
                <a:spcPts val="0"/>
              </a:spcAft>
              <a:buSzPct val="95000"/>
              <a:buFont typeface="Wingdings" pitchFamily="2" charset="2"/>
              <a:buChar char="§"/>
              <a:defRPr/>
            </a:pPr>
            <a:endParaRPr lang="it-IT" sz="1600" dirty="0">
              <a:latin typeface="Garamond" pitchFamily="18" charset="0"/>
              <a:cs typeface="Arial" pitchFamily="34" charset="0"/>
            </a:endParaRPr>
          </a:p>
          <a:p>
            <a:pPr marL="187325" indent="-187325" algn="just" defTabSz="598488" fontAlgn="auto">
              <a:spcBef>
                <a:spcPct val="20000"/>
              </a:spcBef>
              <a:spcAft>
                <a:spcPts val="0"/>
              </a:spcAft>
              <a:buSzPct val="95000"/>
              <a:buFont typeface="Wingdings" pitchFamily="2" charset="2"/>
              <a:buChar char="§"/>
              <a:defRPr/>
            </a:pPr>
            <a:r>
              <a:rPr lang="it-IT" sz="1600" b="1" dirty="0">
                <a:solidFill>
                  <a:schemeClr val="tx2"/>
                </a:solidFill>
                <a:latin typeface="Garamond" pitchFamily="18" charset="0"/>
                <a:cs typeface="Arial" pitchFamily="34" charset="0"/>
              </a:rPr>
              <a:t>Integrazione dei vincoli ambientali e paesaggistici nella pianificazione della rete</a:t>
            </a:r>
            <a:r>
              <a:rPr lang="it-IT" sz="1600" b="1" dirty="0">
                <a:solidFill>
                  <a:srgbClr val="C00000"/>
                </a:solidFill>
                <a:latin typeface="Garamond" pitchFamily="18" charset="0"/>
                <a:cs typeface="Arial" pitchFamily="34" charset="0"/>
              </a:rPr>
              <a:t>, </a:t>
            </a:r>
            <a:r>
              <a:rPr lang="it-IT" sz="1600" dirty="0">
                <a:latin typeface="Garamond" pitchFamily="18" charset="0"/>
                <a:cs typeface="Arial" pitchFamily="34" charset="0"/>
              </a:rPr>
              <a:t>tenendo conto delle esigenze locali tramite contatto diretto con Regioni e altre Istituzioni locali interessate da ipotesi di intervento di sviluppo della rete elettrica</a:t>
            </a:r>
          </a:p>
          <a:p>
            <a:pPr marL="187325" indent="-187325" algn="just" defTabSz="598488" fontAlgn="auto">
              <a:spcBef>
                <a:spcPct val="20000"/>
              </a:spcBef>
              <a:spcAft>
                <a:spcPts val="0"/>
              </a:spcAft>
              <a:buSzPct val="95000"/>
              <a:buFont typeface="Wingdings" pitchFamily="2" charset="2"/>
              <a:buChar char="§"/>
              <a:defRPr/>
            </a:pPr>
            <a:endParaRPr lang="it-IT" sz="1600" dirty="0">
              <a:solidFill>
                <a:sysClr val="windowText" lastClr="000000"/>
              </a:solidFill>
              <a:latin typeface="Garamond" pitchFamily="18" charset="0"/>
              <a:cs typeface="Arial" pitchFamily="34" charset="0"/>
            </a:endParaRPr>
          </a:p>
          <a:p>
            <a:pPr marL="187325" indent="-187325" algn="just" defTabSz="598488" fontAlgn="auto">
              <a:spcBef>
                <a:spcPct val="20000"/>
              </a:spcBef>
              <a:spcAft>
                <a:spcPts val="0"/>
              </a:spcAft>
              <a:buSzPct val="95000"/>
              <a:buFont typeface="Wingdings" pitchFamily="2" charset="2"/>
              <a:buChar char="§"/>
              <a:defRPr/>
            </a:pPr>
            <a:r>
              <a:rPr lang="it-IT" sz="1600" b="1" dirty="0">
                <a:solidFill>
                  <a:schemeClr val="tx2"/>
                </a:solidFill>
                <a:latin typeface="Garamond" pitchFamily="18" charset="0"/>
                <a:cs typeface="Arial" pitchFamily="34" charset="0"/>
              </a:rPr>
              <a:t>Confronto preventivo: </a:t>
            </a:r>
            <a:r>
              <a:rPr lang="it-IT" sz="1600" dirty="0">
                <a:latin typeface="Garamond" pitchFamily="18" charset="0"/>
                <a:cs typeface="Arial" pitchFamily="34" charset="0"/>
              </a:rPr>
              <a:t>applicazione della VAS quale strumento di per la localizzazione di nuovi elettrodotti, al fine di consentire l’effettiva tutela dell’ambiente e del territorio, facilitando nel contempo l’iter </a:t>
            </a:r>
            <a:r>
              <a:rPr lang="it-IT" sz="1600" dirty="0" err="1">
                <a:latin typeface="Garamond" pitchFamily="18" charset="0"/>
                <a:cs typeface="Arial" pitchFamily="34" charset="0"/>
              </a:rPr>
              <a:t>autorizzativo</a:t>
            </a:r>
            <a:r>
              <a:rPr lang="it-IT" sz="1600" dirty="0">
                <a:latin typeface="Garamond" pitchFamily="18" charset="0"/>
                <a:cs typeface="Arial" pitchFamily="34" charset="0"/>
              </a:rPr>
              <a:t> degli interventi pianificati</a:t>
            </a:r>
          </a:p>
        </p:txBody>
      </p:sp>
      <p:sp>
        <p:nvSpPr>
          <p:cNvPr id="5" name="Rettangolo 6"/>
          <p:cNvSpPr>
            <a:spLocks noChangeArrowheads="1"/>
          </p:cNvSpPr>
          <p:nvPr/>
        </p:nvSpPr>
        <p:spPr bwMode="auto">
          <a:xfrm>
            <a:off x="25299" y="5465391"/>
            <a:ext cx="9118701" cy="771903"/>
          </a:xfrm>
          <a:prstGeom prst="rect">
            <a:avLst/>
          </a:prstGeom>
          <a:noFill/>
          <a:ln w="9525">
            <a:noFill/>
            <a:miter lim="800000"/>
            <a:headEnd/>
            <a:tailEnd/>
          </a:ln>
        </p:spPr>
        <p:txBody>
          <a:bodyPr>
            <a:spAutoFit/>
          </a:bodyPr>
          <a:lstStyle/>
          <a:p>
            <a:pPr marL="615950" lvl="1" indent="-174625" algn="ctr" fontAlgn="auto">
              <a:lnSpc>
                <a:spcPct val="90000"/>
              </a:lnSpc>
              <a:spcBef>
                <a:spcPct val="50000"/>
              </a:spcBef>
              <a:spcAft>
                <a:spcPts val="0"/>
              </a:spcAft>
              <a:buClr>
                <a:srgbClr val="005EA8"/>
              </a:buClr>
              <a:buSzPct val="120000"/>
              <a:defRPr/>
            </a:pPr>
            <a:r>
              <a:rPr lang="it-IT" sz="2400" b="1" dirty="0">
                <a:solidFill>
                  <a:schemeClr val="tx2"/>
                </a:solidFill>
                <a:latin typeface="Garamond" pitchFamily="18" charset="0"/>
                <a:ea typeface="ＭＳ Ｐゴシック" pitchFamily="34" charset="-128"/>
                <a:cs typeface="Times New Roman" pitchFamily="18" charset="0"/>
              </a:rPr>
              <a:t>Trasparenza, Partecipazione, Comunicazione</a:t>
            </a:r>
          </a:p>
          <a:p>
            <a:pPr marL="615950" lvl="1" indent="-174625" algn="ctr" fontAlgn="auto">
              <a:lnSpc>
                <a:spcPct val="90000"/>
              </a:lnSpc>
              <a:spcBef>
                <a:spcPct val="50000"/>
              </a:spcBef>
              <a:spcAft>
                <a:spcPts val="0"/>
              </a:spcAft>
              <a:buClr>
                <a:srgbClr val="005EA8"/>
              </a:buClr>
              <a:buSzPct val="120000"/>
              <a:defRPr/>
            </a:pPr>
            <a:r>
              <a:rPr lang="it-IT" sz="1600" kern="0" dirty="0">
                <a:solidFill>
                  <a:schemeClr val="tx1"/>
                </a:solidFill>
                <a:latin typeface="Garamond" pitchFamily="18" charset="0"/>
                <a:ea typeface="ＭＳ Ｐゴシック" pitchFamily="34" charset="-128"/>
              </a:rPr>
              <a:t>favoriscono l’accettazione pubblica delle opere e riducono gli effetti della “sindrome </a:t>
            </a:r>
            <a:r>
              <a:rPr lang="it-IT" sz="1600" kern="0" dirty="0" err="1">
                <a:solidFill>
                  <a:schemeClr val="tx1"/>
                </a:solidFill>
                <a:latin typeface="Garamond" pitchFamily="18" charset="0"/>
                <a:ea typeface="ＭＳ Ｐゴシック" pitchFamily="34" charset="-128"/>
              </a:rPr>
              <a:t>Nimby</a:t>
            </a:r>
            <a:r>
              <a:rPr lang="it-IT" sz="1600" kern="0" dirty="0">
                <a:solidFill>
                  <a:schemeClr val="tx1"/>
                </a:solidFill>
                <a:latin typeface="Garamond" pitchFamily="18" charset="0"/>
                <a:ea typeface="ＭＳ Ｐゴシック" pitchFamily="34" charset="-128"/>
              </a:rPr>
              <a:t>”</a:t>
            </a:r>
          </a:p>
        </p:txBody>
      </p:sp>
      <p:sp>
        <p:nvSpPr>
          <p:cNvPr id="6" name="AutoShape 8"/>
          <p:cNvSpPr>
            <a:spLocks noChangeArrowheads="1"/>
          </p:cNvSpPr>
          <p:nvPr/>
        </p:nvSpPr>
        <p:spPr bwMode="auto">
          <a:xfrm rot="10800000">
            <a:off x="3584550" y="5010208"/>
            <a:ext cx="2129857" cy="346958"/>
          </a:xfrm>
          <a:prstGeom prst="triangle">
            <a:avLst>
              <a:gd name="adj" fmla="val 50000"/>
            </a:avLst>
          </a:prstGeom>
          <a:solidFill>
            <a:srgbClr val="C0C0C0"/>
          </a:solidFill>
          <a:ln w="9525" algn="ctr">
            <a:noFill/>
            <a:miter lim="800000"/>
            <a:headEnd/>
            <a:tailEnd/>
          </a:ln>
        </p:spPr>
        <p:txBody>
          <a:bodyPr rot="10800000"/>
          <a:lstStyle/>
          <a:p>
            <a:pPr algn="ctr" eaLnBrk="0" fontAlgn="auto" hangingPunct="0">
              <a:spcBef>
                <a:spcPct val="5000"/>
              </a:spcBef>
              <a:spcAft>
                <a:spcPts val="0"/>
              </a:spcAft>
              <a:defRPr/>
            </a:pPr>
            <a:endParaRPr lang="it-IT" sz="1000" kern="0">
              <a:solidFill>
                <a:sysClr val="windowText" lastClr="000000"/>
              </a:solidFill>
              <a:latin typeface="Helvetica Neue" pitchFamily="-112" charset="0"/>
              <a:ea typeface="ＭＳ Ｐゴシック" pitchFamily="34" charset="-128"/>
            </a:endParaRPr>
          </a:p>
        </p:txBody>
      </p:sp>
      <p:sp>
        <p:nvSpPr>
          <p:cNvPr id="25605" name="Rectangle 2"/>
          <p:cNvSpPr>
            <a:spLocks noChangeArrowheads="1"/>
          </p:cNvSpPr>
          <p:nvPr/>
        </p:nvSpPr>
        <p:spPr bwMode="auto">
          <a:xfrm>
            <a:off x="264059" y="1026552"/>
            <a:ext cx="7746230" cy="40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it-IT" sz="2000">
                <a:solidFill>
                  <a:schemeClr val="bg2"/>
                </a:solidFill>
                <a:latin typeface="Arial" pitchFamily="34" charset="0"/>
                <a:ea typeface="Times New Roman" pitchFamily="18" charset="0"/>
                <a:cs typeface="Arial" pitchFamily="34" charset="0"/>
              </a:rPr>
              <a:t>La VAS come strumento di concertazione con gli EE.LL.</a:t>
            </a:r>
          </a:p>
        </p:txBody>
      </p:sp>
      <p:sp>
        <p:nvSpPr>
          <p:cNvPr id="25606" name="Rectangle 2"/>
          <p:cNvSpPr>
            <a:spLocks noChangeArrowheads="1"/>
          </p:cNvSpPr>
          <p:nvPr/>
        </p:nvSpPr>
        <p:spPr bwMode="auto">
          <a:xfrm>
            <a:off x="254572" y="249727"/>
            <a:ext cx="8015032"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it-IT" sz="3600" dirty="0" smtClean="0">
                <a:solidFill>
                  <a:schemeClr val="tx2"/>
                </a:solidFill>
                <a:latin typeface="Garamond" pitchFamily="18" charset="0"/>
              </a:rPr>
              <a:t>LO SVILUPPO SOSTENIBILE </a:t>
            </a:r>
          </a:p>
          <a:p>
            <a:pPr algn="ctr"/>
            <a:r>
              <a:rPr lang="it-IT" sz="3600" dirty="0" smtClean="0">
                <a:solidFill>
                  <a:schemeClr val="tx2"/>
                </a:solidFill>
                <a:latin typeface="Garamond" pitchFamily="18" charset="0"/>
              </a:rPr>
              <a:t>DELLA RETE ELETTRICA</a:t>
            </a:r>
            <a:endParaRPr lang="it-IT" sz="3600" dirty="0">
              <a:solidFill>
                <a:schemeClr val="tx2"/>
              </a:solidFill>
              <a:latin typeface="Garamond" pitchFamily="18" charset="0"/>
            </a:endParaRPr>
          </a:p>
        </p:txBody>
      </p:sp>
      <p:sp>
        <p:nvSpPr>
          <p:cNvPr id="25608"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Tree>
    <p:extLst>
      <p:ext uri="{BB962C8B-B14F-4D97-AF65-F5344CB8AC3E}">
        <p14:creationId xmlns:p14="http://schemas.microsoft.com/office/powerpoint/2010/main" val="26263620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2"/>
          <p:cNvSpPr txBox="1">
            <a:spLocks noChangeArrowheads="1"/>
          </p:cNvSpPr>
          <p:nvPr/>
        </p:nvSpPr>
        <p:spPr bwMode="auto">
          <a:xfrm>
            <a:off x="558160" y="2817048"/>
            <a:ext cx="8128877" cy="2807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marL="342900" indent="-342900" eaLnBrk="0" hangingPunct="0">
              <a:tabLst>
                <a:tab pos="355600" algn="l"/>
              </a:tabLst>
              <a:defRPr>
                <a:solidFill>
                  <a:srgbClr val="D8DCED"/>
                </a:solidFill>
                <a:latin typeface="Helvetica Neue" pitchFamily="2"/>
                <a:ea typeface="MS PGothic" pitchFamily="34" charset="-128"/>
              </a:defRPr>
            </a:lvl1pPr>
            <a:lvl2pPr marL="800100" indent="-342900" eaLnBrk="0" hangingPunct="0">
              <a:tabLst>
                <a:tab pos="355600" algn="l"/>
              </a:tabLst>
              <a:defRPr>
                <a:solidFill>
                  <a:srgbClr val="D8DCED"/>
                </a:solidFill>
                <a:latin typeface="Helvetica Neue" pitchFamily="2"/>
                <a:ea typeface="MS PGothic" pitchFamily="34" charset="-128"/>
              </a:defRPr>
            </a:lvl2pPr>
            <a:lvl3pPr marL="1143000" indent="-228600" eaLnBrk="0" hangingPunct="0">
              <a:tabLst>
                <a:tab pos="355600" algn="l"/>
              </a:tabLst>
              <a:defRPr>
                <a:solidFill>
                  <a:srgbClr val="D8DCED"/>
                </a:solidFill>
                <a:latin typeface="Helvetica Neue" pitchFamily="2"/>
                <a:ea typeface="MS PGothic" pitchFamily="34" charset="-128"/>
              </a:defRPr>
            </a:lvl3pPr>
            <a:lvl4pPr marL="1600200" indent="-228600" eaLnBrk="0" hangingPunct="0">
              <a:tabLst>
                <a:tab pos="355600" algn="l"/>
              </a:tabLst>
              <a:defRPr>
                <a:solidFill>
                  <a:srgbClr val="D8DCED"/>
                </a:solidFill>
                <a:latin typeface="Helvetica Neue" pitchFamily="2"/>
                <a:ea typeface="MS PGothic" pitchFamily="34" charset="-128"/>
              </a:defRPr>
            </a:lvl4pPr>
            <a:lvl5pPr marL="2057400" indent="-228600" eaLnBrk="0" hangingPunct="0">
              <a:tabLst>
                <a:tab pos="355600" algn="l"/>
              </a:tabLst>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tabLst>
                <a:tab pos="355600" algn="l"/>
              </a:tabLs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tabLst>
                <a:tab pos="355600" algn="l"/>
              </a:tabLs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tabLst>
                <a:tab pos="355600" algn="l"/>
              </a:tabLs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tabLst>
                <a:tab pos="355600" algn="l"/>
              </a:tabLst>
              <a:defRPr>
                <a:solidFill>
                  <a:srgbClr val="D8DCED"/>
                </a:solidFill>
                <a:latin typeface="Helvetica Neue" pitchFamily="2"/>
                <a:ea typeface="MS PGothic" pitchFamily="34" charset="-128"/>
              </a:defRPr>
            </a:lvl9pPr>
          </a:lstStyle>
          <a:p>
            <a:pPr algn="just">
              <a:buClr>
                <a:srgbClr val="C00000"/>
              </a:buClr>
              <a:buFont typeface="Wingdings" pitchFamily="2" charset="2"/>
              <a:buChar char="§"/>
            </a:pPr>
            <a:r>
              <a:rPr lang="it-IT" sz="1600" dirty="0">
                <a:solidFill>
                  <a:schemeClr val="tx2"/>
                </a:solidFill>
                <a:latin typeface="Garamond" pitchFamily="18" charset="0"/>
                <a:cs typeface="Arial" pitchFamily="34" charset="0"/>
              </a:rPr>
              <a:t>Comunicazione sul territorio</a:t>
            </a:r>
          </a:p>
          <a:p>
            <a:pPr lvl="1" algn="just">
              <a:buFont typeface="Wingdings" pitchFamily="2" charset="2"/>
              <a:buChar char="§"/>
            </a:pPr>
            <a:r>
              <a:rPr lang="it-IT" sz="1600" i="1" dirty="0">
                <a:solidFill>
                  <a:schemeClr val="tx1"/>
                </a:solidFill>
                <a:latin typeface="Garamond" pitchFamily="18" charset="0"/>
                <a:cs typeface="Arial" pitchFamily="34" charset="0"/>
              </a:rPr>
              <a:t>Presidio e ascolto</a:t>
            </a:r>
          </a:p>
          <a:p>
            <a:pPr lvl="1" algn="just">
              <a:buFont typeface="Wingdings" pitchFamily="2" charset="2"/>
              <a:buChar char="§"/>
            </a:pPr>
            <a:r>
              <a:rPr lang="it-IT" sz="1600" i="1" dirty="0">
                <a:solidFill>
                  <a:schemeClr val="tx1"/>
                </a:solidFill>
                <a:latin typeface="Garamond" pitchFamily="18" charset="0"/>
                <a:cs typeface="Arial" pitchFamily="34" charset="0"/>
              </a:rPr>
              <a:t>Progetti di comunicazione integrata</a:t>
            </a:r>
          </a:p>
          <a:p>
            <a:pPr lvl="1" algn="just">
              <a:buFont typeface="Wingdings" pitchFamily="2" charset="2"/>
              <a:buChar char="§"/>
            </a:pPr>
            <a:r>
              <a:rPr lang="it-IT" sz="1600" i="1" dirty="0">
                <a:solidFill>
                  <a:schemeClr val="tx1"/>
                </a:solidFill>
                <a:latin typeface="Garamond" pitchFamily="18" charset="0"/>
                <a:cs typeface="Arial" pitchFamily="34" charset="0"/>
              </a:rPr>
              <a:t>Eventi</a:t>
            </a:r>
          </a:p>
          <a:p>
            <a:pPr lvl="1" algn="just">
              <a:buFont typeface="Wingdings" pitchFamily="2" charset="2"/>
              <a:buChar char="§"/>
            </a:pPr>
            <a:r>
              <a:rPr lang="it-IT" sz="1600" i="1" dirty="0">
                <a:solidFill>
                  <a:schemeClr val="tx1"/>
                </a:solidFill>
                <a:latin typeface="Garamond" pitchFamily="18" charset="0"/>
                <a:cs typeface="Arial" pitchFamily="34" charset="0"/>
              </a:rPr>
              <a:t>Concertazione</a:t>
            </a:r>
          </a:p>
          <a:p>
            <a:pPr lvl="1" algn="just"/>
            <a:endParaRPr lang="it-IT" sz="1600" i="1" dirty="0">
              <a:solidFill>
                <a:schemeClr val="tx1"/>
              </a:solidFill>
              <a:latin typeface="Garamond" pitchFamily="18" charset="0"/>
              <a:cs typeface="Arial" pitchFamily="34" charset="0"/>
            </a:endParaRPr>
          </a:p>
          <a:p>
            <a:pPr algn="just">
              <a:buFont typeface="Wingdings" pitchFamily="2" charset="2"/>
              <a:buChar char="§"/>
            </a:pPr>
            <a:r>
              <a:rPr lang="it-IT" sz="1600" dirty="0">
                <a:solidFill>
                  <a:schemeClr val="tx2"/>
                </a:solidFill>
                <a:latin typeface="Garamond" pitchFamily="18" charset="0"/>
                <a:cs typeface="Arial" pitchFamily="34" charset="0"/>
              </a:rPr>
              <a:t>Partecipazione ad associazioni in Italia e in Europa</a:t>
            </a:r>
            <a:r>
              <a:rPr lang="it-IT" sz="1600" dirty="0">
                <a:solidFill>
                  <a:srgbClr val="C00000"/>
                </a:solidFill>
                <a:latin typeface="Garamond" pitchFamily="18" charset="0"/>
                <a:cs typeface="Arial" pitchFamily="34" charset="0"/>
              </a:rPr>
              <a:t> </a:t>
            </a:r>
            <a:r>
              <a:rPr lang="it-IT" sz="1600" dirty="0">
                <a:solidFill>
                  <a:schemeClr val="tx1"/>
                </a:solidFill>
                <a:latin typeface="Garamond" pitchFamily="18" charset="0"/>
                <a:cs typeface="Arial" pitchFamily="34" charset="0"/>
              </a:rPr>
              <a:t>(Italia Decide, </a:t>
            </a:r>
            <a:r>
              <a:rPr lang="it-IT" sz="1600" dirty="0" err="1">
                <a:solidFill>
                  <a:schemeClr val="tx1"/>
                </a:solidFill>
                <a:latin typeface="Garamond" pitchFamily="18" charset="0"/>
                <a:cs typeface="Arial" pitchFamily="34" charset="0"/>
              </a:rPr>
              <a:t>Nimby</a:t>
            </a:r>
            <a:r>
              <a:rPr lang="it-IT" sz="1600" dirty="0">
                <a:solidFill>
                  <a:schemeClr val="tx1"/>
                </a:solidFill>
                <a:latin typeface="Garamond" pitchFamily="18" charset="0"/>
                <a:cs typeface="Arial" pitchFamily="34" charset="0"/>
              </a:rPr>
              <a:t> Forum, I costi del non fare, </a:t>
            </a:r>
            <a:r>
              <a:rPr lang="it-IT" sz="1600" dirty="0" err="1">
                <a:solidFill>
                  <a:schemeClr val="tx1"/>
                </a:solidFill>
                <a:latin typeface="Garamond" pitchFamily="18" charset="0"/>
                <a:cs typeface="Arial" pitchFamily="34" charset="0"/>
              </a:rPr>
              <a:t>Entso_E</a:t>
            </a:r>
            <a:r>
              <a:rPr lang="it-IT" sz="1600" dirty="0">
                <a:solidFill>
                  <a:schemeClr val="tx1"/>
                </a:solidFill>
                <a:latin typeface="Garamond" pitchFamily="18" charset="0"/>
                <a:cs typeface="Arial" pitchFamily="34" charset="0"/>
              </a:rPr>
              <a:t>, RGI, </a:t>
            </a:r>
            <a:r>
              <a:rPr lang="it-IT" sz="1600" dirty="0" err="1">
                <a:solidFill>
                  <a:schemeClr val="tx1"/>
                </a:solidFill>
                <a:latin typeface="Garamond" pitchFamily="18" charset="0"/>
                <a:cs typeface="Arial" pitchFamily="34" charset="0"/>
              </a:rPr>
              <a:t>ecc</a:t>
            </a:r>
            <a:r>
              <a:rPr lang="it-IT" sz="1600" dirty="0">
                <a:solidFill>
                  <a:schemeClr val="tx1"/>
                </a:solidFill>
                <a:latin typeface="Garamond" pitchFamily="18" charset="0"/>
                <a:cs typeface="Arial" pitchFamily="34" charset="0"/>
              </a:rPr>
              <a:t>)</a:t>
            </a:r>
          </a:p>
          <a:p>
            <a:pPr algn="just"/>
            <a:endParaRPr lang="it-IT" sz="1600" dirty="0">
              <a:solidFill>
                <a:schemeClr val="tx1"/>
              </a:solidFill>
              <a:latin typeface="Garamond" pitchFamily="18" charset="0"/>
              <a:cs typeface="Arial" pitchFamily="34" charset="0"/>
            </a:endParaRPr>
          </a:p>
          <a:p>
            <a:pPr algn="just">
              <a:buFont typeface="Wingdings" pitchFamily="2" charset="2"/>
              <a:buChar char="§"/>
            </a:pPr>
            <a:r>
              <a:rPr lang="it-IT" sz="1600" dirty="0">
                <a:solidFill>
                  <a:schemeClr val="tx2"/>
                </a:solidFill>
                <a:latin typeface="Garamond" pitchFamily="18" charset="0"/>
                <a:cs typeface="Arial" pitchFamily="34" charset="0"/>
              </a:rPr>
              <a:t>Comunicazione tematica (VAS</a:t>
            </a:r>
            <a:r>
              <a:rPr lang="it-IT" sz="1600" dirty="0">
                <a:solidFill>
                  <a:srgbClr val="C00000"/>
                </a:solidFill>
                <a:latin typeface="Garamond" pitchFamily="18" charset="0"/>
                <a:cs typeface="Arial" pitchFamily="34" charset="0"/>
              </a:rPr>
              <a:t>, </a:t>
            </a:r>
            <a:r>
              <a:rPr lang="it-IT" sz="1600" dirty="0">
                <a:solidFill>
                  <a:srgbClr val="C00000"/>
                </a:solidFill>
                <a:latin typeface="Garamond" pitchFamily="18" charset="0"/>
                <a:cs typeface="Arial" pitchFamily="34" charset="0"/>
                <a:hlinkClick r:id="rId3"/>
              </a:rPr>
              <a:t>sostenibilità</a:t>
            </a:r>
            <a:r>
              <a:rPr lang="it-IT" sz="1600" dirty="0">
                <a:solidFill>
                  <a:schemeClr val="tx2"/>
                </a:solidFill>
                <a:latin typeface="Garamond" pitchFamily="18" charset="0"/>
                <a:cs typeface="Arial" pitchFamily="34" charset="0"/>
              </a:rPr>
              <a:t>, cantieri)</a:t>
            </a:r>
          </a:p>
          <a:p>
            <a:pPr algn="just"/>
            <a:r>
              <a:rPr lang="it-IT" sz="1600" dirty="0">
                <a:solidFill>
                  <a:schemeClr val="tx1"/>
                </a:solidFill>
                <a:latin typeface="Garamond" pitchFamily="18" charset="0"/>
                <a:cs typeface="Arial" pitchFamily="34" charset="0"/>
              </a:rPr>
              <a:t>	</a:t>
            </a:r>
          </a:p>
        </p:txBody>
      </p:sp>
      <p:sp>
        <p:nvSpPr>
          <p:cNvPr id="26627" name="Rettangolo 8"/>
          <p:cNvSpPr>
            <a:spLocks noChangeArrowheads="1"/>
          </p:cNvSpPr>
          <p:nvPr/>
        </p:nvSpPr>
        <p:spPr bwMode="auto">
          <a:xfrm>
            <a:off x="77479" y="1924188"/>
            <a:ext cx="8821437" cy="615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it-IT" sz="1600" b="1" dirty="0">
                <a:solidFill>
                  <a:schemeClr val="tx1"/>
                </a:solidFill>
                <a:latin typeface="Garamond" pitchFamily="18" charset="0"/>
                <a:cs typeface="Arial" pitchFamily="34" charset="0"/>
              </a:rPr>
              <a:t>La comunicazione è un driver fondamentale per la “cattura” del consenso: </a:t>
            </a:r>
          </a:p>
          <a:p>
            <a:pPr algn="ctr"/>
            <a:r>
              <a:rPr lang="it-IT" b="1" dirty="0">
                <a:solidFill>
                  <a:schemeClr val="tx2"/>
                </a:solidFill>
                <a:latin typeface="Garamond" pitchFamily="18" charset="0"/>
                <a:cs typeface="Arial" pitchFamily="34" charset="0"/>
              </a:rPr>
              <a:t>non basta saper fare, bisogna anche far sapere</a:t>
            </a:r>
            <a:endParaRPr lang="it-IT" dirty="0">
              <a:solidFill>
                <a:schemeClr val="tx2"/>
              </a:solidFill>
              <a:latin typeface="Garamond" pitchFamily="18" charset="0"/>
              <a:cs typeface="Arial" pitchFamily="34" charset="0"/>
            </a:endParaRPr>
          </a:p>
        </p:txBody>
      </p:sp>
      <p:sp>
        <p:nvSpPr>
          <p:cNvPr id="26628" name="Rectangle 2"/>
          <p:cNvSpPr>
            <a:spLocks noChangeArrowheads="1"/>
          </p:cNvSpPr>
          <p:nvPr/>
        </p:nvSpPr>
        <p:spPr bwMode="auto">
          <a:xfrm>
            <a:off x="264059" y="1352820"/>
            <a:ext cx="8879941" cy="40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it-IT" sz="2000">
                <a:solidFill>
                  <a:schemeClr val="bg2"/>
                </a:solidFill>
                <a:latin typeface="Arial" pitchFamily="34" charset="0"/>
                <a:ea typeface="Times New Roman" pitchFamily="18" charset="0"/>
                <a:cs typeface="Arial" pitchFamily="34" charset="0"/>
              </a:rPr>
              <a:t>Comunicazione</a:t>
            </a:r>
          </a:p>
        </p:txBody>
      </p:sp>
      <p:sp>
        <p:nvSpPr>
          <p:cNvPr id="26629" name="Rectangle 2"/>
          <p:cNvSpPr>
            <a:spLocks noChangeArrowheads="1"/>
          </p:cNvSpPr>
          <p:nvPr/>
        </p:nvSpPr>
        <p:spPr bwMode="auto">
          <a:xfrm>
            <a:off x="253280" y="477349"/>
            <a:ext cx="8536824" cy="89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it-IT" sz="2400" dirty="0">
                <a:solidFill>
                  <a:schemeClr val="tx2"/>
                </a:solidFill>
                <a:latin typeface="Garamond" pitchFamily="18" charset="0"/>
              </a:rPr>
              <a:t>ACCETTAZIONE PUBBLICA DELLE INFRASTRUTTURE</a:t>
            </a:r>
            <a:r>
              <a:rPr lang="it-IT" sz="2600" dirty="0">
                <a:solidFill>
                  <a:schemeClr val="tx2"/>
                </a:solidFill>
                <a:latin typeface="Garamond" pitchFamily="18" charset="0"/>
              </a:rPr>
              <a:t> : L’APPROCCIO DI TERNA</a:t>
            </a:r>
          </a:p>
        </p:txBody>
      </p:sp>
      <p:sp>
        <p:nvSpPr>
          <p:cNvPr id="26631"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Tree>
    <p:extLst>
      <p:ext uri="{BB962C8B-B14F-4D97-AF65-F5344CB8AC3E}">
        <p14:creationId xmlns:p14="http://schemas.microsoft.com/office/powerpoint/2010/main" val="419606295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asellaDiTesto 3"/>
          <p:cNvSpPr txBox="1">
            <a:spLocks noChangeArrowheads="1"/>
          </p:cNvSpPr>
          <p:nvPr/>
        </p:nvSpPr>
        <p:spPr bwMode="auto">
          <a:xfrm>
            <a:off x="-184999" y="1695004"/>
            <a:ext cx="5472486" cy="1507200"/>
          </a:xfrm>
          <a:prstGeom prst="rect">
            <a:avLst/>
          </a:prstGeom>
          <a:noFill/>
          <a:ln w="9525">
            <a:noFill/>
            <a:miter lim="800000"/>
            <a:headEnd/>
            <a:tailEnd/>
          </a:ln>
        </p:spPr>
        <p:txBody>
          <a:bodyPr>
            <a:spAutoFit/>
          </a:bodyPr>
          <a:lstStyle/>
          <a:p>
            <a:pPr fontAlgn="auto">
              <a:lnSpc>
                <a:spcPts val="2160"/>
              </a:lnSpc>
              <a:spcBef>
                <a:spcPts val="0"/>
              </a:spcBef>
              <a:spcAft>
                <a:spcPts val="0"/>
              </a:spcAft>
              <a:defRPr/>
            </a:pPr>
            <a:endParaRPr lang="it-IT" b="1" kern="0" dirty="0">
              <a:solidFill>
                <a:srgbClr val="005EA8"/>
              </a:solidFill>
              <a:latin typeface="Helvetica Neue" pitchFamily="-112" charset="0"/>
            </a:endParaRPr>
          </a:p>
          <a:p>
            <a:pPr algn="ctr" fontAlgn="auto">
              <a:lnSpc>
                <a:spcPts val="2160"/>
              </a:lnSpc>
              <a:spcBef>
                <a:spcPts val="0"/>
              </a:spcBef>
              <a:spcAft>
                <a:spcPts val="0"/>
              </a:spcAft>
              <a:defRPr/>
            </a:pPr>
            <a:r>
              <a:rPr lang="it-IT" kern="0" dirty="0">
                <a:solidFill>
                  <a:srgbClr val="005EA8"/>
                </a:solidFill>
                <a:latin typeface="Garamond" pitchFamily="18" charset="0"/>
              </a:rPr>
              <a:t>online: marzo 2011  </a:t>
            </a:r>
          </a:p>
          <a:p>
            <a:pPr algn="ctr" fontAlgn="auto">
              <a:lnSpc>
                <a:spcPts val="2160"/>
              </a:lnSpc>
              <a:spcBef>
                <a:spcPts val="0"/>
              </a:spcBef>
              <a:spcAft>
                <a:spcPts val="0"/>
              </a:spcAft>
              <a:defRPr/>
            </a:pPr>
            <a:r>
              <a:rPr lang="it-IT" b="1" kern="0" dirty="0">
                <a:solidFill>
                  <a:srgbClr val="005EA8"/>
                </a:solidFill>
                <a:latin typeface="Garamond" pitchFamily="18" charset="0"/>
                <a:cs typeface="ＭＳ Ｐゴシック" pitchFamily="-112" charset="-128"/>
              </a:rPr>
              <a:t>35.785</a:t>
            </a:r>
            <a:r>
              <a:rPr lang="it-IT" kern="0" dirty="0">
                <a:solidFill>
                  <a:srgbClr val="005EA8"/>
                </a:solidFill>
                <a:latin typeface="Garamond" pitchFamily="18" charset="0"/>
                <a:cs typeface="ＭＳ Ｐゴシック" pitchFamily="-112" charset="-128"/>
              </a:rPr>
              <a:t>  pagine visualizzate</a:t>
            </a:r>
            <a:endParaRPr lang="it-IT" kern="0" dirty="0">
              <a:solidFill>
                <a:srgbClr val="005EA8"/>
              </a:solidFill>
              <a:latin typeface="Garamond" pitchFamily="18" charset="0"/>
            </a:endParaRPr>
          </a:p>
          <a:p>
            <a:pPr algn="ctr" fontAlgn="auto">
              <a:lnSpc>
                <a:spcPts val="2160"/>
              </a:lnSpc>
              <a:spcBef>
                <a:spcPts val="0"/>
              </a:spcBef>
              <a:spcAft>
                <a:spcPts val="0"/>
              </a:spcAft>
              <a:defRPr/>
            </a:pPr>
            <a:endParaRPr lang="it-IT" sz="2400" b="1" kern="0" dirty="0">
              <a:solidFill>
                <a:srgbClr val="005EA8"/>
              </a:solidFill>
              <a:latin typeface="Helvetica Neue" pitchFamily="-112" charset="0"/>
            </a:endParaRPr>
          </a:p>
          <a:p>
            <a:pPr fontAlgn="auto">
              <a:lnSpc>
                <a:spcPts val="2160"/>
              </a:lnSpc>
              <a:spcBef>
                <a:spcPts val="0"/>
              </a:spcBef>
              <a:spcAft>
                <a:spcPts val="0"/>
              </a:spcAft>
              <a:defRPr/>
            </a:pPr>
            <a:endParaRPr lang="it-IT" kern="0" dirty="0">
              <a:solidFill>
                <a:srgbClr val="005EA8"/>
              </a:solidFill>
              <a:latin typeface="Helvetica Neue" pitchFamily="-112" charset="0"/>
            </a:endParaRPr>
          </a:p>
        </p:txBody>
      </p:sp>
      <p:pic>
        <p:nvPicPr>
          <p:cNvPr id="27651" name="Immagine 14" descr="cantieri_innovazion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591966" y="1461046"/>
            <a:ext cx="2441351" cy="3331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271" y="4792165"/>
            <a:ext cx="8351825" cy="153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ttangolo 10"/>
          <p:cNvSpPr/>
          <p:nvPr/>
        </p:nvSpPr>
        <p:spPr>
          <a:xfrm>
            <a:off x="1574861" y="4080741"/>
            <a:ext cx="6345301" cy="656590"/>
          </a:xfrm>
          <a:prstGeom prst="rect">
            <a:avLst/>
          </a:prstGeom>
        </p:spPr>
        <p:txBody>
          <a:bodyPr>
            <a:spAutoFit/>
          </a:bodyPr>
          <a:lstStyle/>
          <a:p>
            <a:pPr algn="ctr" fontAlgn="auto">
              <a:lnSpc>
                <a:spcPts val="2160"/>
              </a:lnSpc>
              <a:spcBef>
                <a:spcPts val="0"/>
              </a:spcBef>
              <a:spcAft>
                <a:spcPts val="0"/>
              </a:spcAft>
              <a:defRPr/>
            </a:pPr>
            <a:r>
              <a:rPr lang="it-IT" kern="0" dirty="0">
                <a:solidFill>
                  <a:srgbClr val="005EA8"/>
                </a:solidFill>
                <a:latin typeface="Garamond" pitchFamily="18" charset="0"/>
              </a:rPr>
              <a:t>Sito Cantieri Ministero Infrastrutture </a:t>
            </a:r>
          </a:p>
          <a:p>
            <a:pPr algn="ctr" fontAlgn="auto">
              <a:lnSpc>
                <a:spcPts val="2160"/>
              </a:lnSpc>
              <a:spcBef>
                <a:spcPts val="0"/>
              </a:spcBef>
              <a:spcAft>
                <a:spcPts val="0"/>
              </a:spcAft>
              <a:defRPr/>
            </a:pPr>
            <a:r>
              <a:rPr lang="it-IT" sz="1400" kern="0" dirty="0">
                <a:solidFill>
                  <a:srgbClr val="005EA8"/>
                </a:solidFill>
                <a:latin typeface="Garamond" pitchFamily="18" charset="0"/>
              </a:rPr>
              <a:t>online: maggio 2012</a:t>
            </a:r>
          </a:p>
        </p:txBody>
      </p:sp>
      <p:sp>
        <p:nvSpPr>
          <p:cNvPr id="27657"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
        <p:nvSpPr>
          <p:cNvPr id="27658" name="Rectangle 2"/>
          <p:cNvSpPr>
            <a:spLocks noChangeArrowheads="1"/>
          </p:cNvSpPr>
          <p:nvPr/>
        </p:nvSpPr>
        <p:spPr bwMode="auto">
          <a:xfrm>
            <a:off x="264059" y="1199413"/>
            <a:ext cx="887994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it-IT" sz="2000" dirty="0">
                <a:solidFill>
                  <a:schemeClr val="bg2"/>
                </a:solidFill>
                <a:latin typeface="Arial" pitchFamily="34" charset="0"/>
                <a:ea typeface="Times New Roman" pitchFamily="18" charset="0"/>
                <a:cs typeface="Arial" pitchFamily="34" charset="0"/>
              </a:rPr>
              <a:t>Comunicazione web: il sito </a:t>
            </a:r>
            <a:endParaRPr lang="it-IT" sz="2000" dirty="0" smtClean="0">
              <a:solidFill>
                <a:schemeClr val="bg2"/>
              </a:solidFill>
              <a:latin typeface="Arial" pitchFamily="34" charset="0"/>
              <a:ea typeface="Times New Roman" pitchFamily="18" charset="0"/>
              <a:cs typeface="Arial" pitchFamily="34" charset="0"/>
            </a:endParaRPr>
          </a:p>
          <a:p>
            <a:r>
              <a:rPr lang="it-IT" sz="2000" dirty="0">
                <a:solidFill>
                  <a:schemeClr val="bg2"/>
                </a:solidFill>
                <a:latin typeface="Arial" pitchFamily="34" charset="0"/>
                <a:ea typeface="Times New Roman" pitchFamily="18" charset="0"/>
                <a:cs typeface="Arial" pitchFamily="34" charset="0"/>
                <a:hlinkClick r:id="rId4"/>
              </a:rPr>
              <a:t>	</a:t>
            </a:r>
            <a:r>
              <a:rPr lang="it-IT" sz="2000" dirty="0" smtClean="0">
                <a:solidFill>
                  <a:schemeClr val="bg2"/>
                </a:solidFill>
                <a:latin typeface="Arial" pitchFamily="34" charset="0"/>
                <a:ea typeface="Times New Roman" pitchFamily="18" charset="0"/>
                <a:cs typeface="Arial" pitchFamily="34" charset="0"/>
                <a:hlinkClick r:id="rId4"/>
              </a:rPr>
              <a:t>		</a:t>
            </a:r>
            <a:r>
              <a:rPr lang="it-IT" sz="2000" dirty="0" smtClean="0">
                <a:solidFill>
                  <a:schemeClr val="bg2"/>
                </a:solidFill>
                <a:latin typeface="Garamond" pitchFamily="18" charset="0"/>
                <a:ea typeface="Times New Roman" pitchFamily="18" charset="0"/>
                <a:cs typeface="Arial" pitchFamily="34" charset="0"/>
                <a:hlinkClick r:id="rId4"/>
              </a:rPr>
              <a:t>“</a:t>
            </a:r>
            <a:r>
              <a:rPr lang="it-IT" sz="2000" dirty="0">
                <a:solidFill>
                  <a:schemeClr val="bg2"/>
                </a:solidFill>
                <a:latin typeface="Garamond" pitchFamily="18" charset="0"/>
                <a:ea typeface="Times New Roman" pitchFamily="18" charset="0"/>
                <a:cs typeface="Arial" pitchFamily="34" charset="0"/>
                <a:hlinkClick r:id="rId4"/>
              </a:rPr>
              <a:t>Cantieri Terna per l’Italia”</a:t>
            </a:r>
            <a:endParaRPr lang="it-IT" sz="2000" dirty="0">
              <a:solidFill>
                <a:schemeClr val="bg2"/>
              </a:solidFill>
              <a:latin typeface="Garamond" pitchFamily="18" charset="0"/>
              <a:ea typeface="Times New Roman" pitchFamily="18" charset="0"/>
              <a:cs typeface="Arial" pitchFamily="34" charset="0"/>
            </a:endParaRPr>
          </a:p>
        </p:txBody>
      </p:sp>
      <p:sp>
        <p:nvSpPr>
          <p:cNvPr id="27659" name="Rectangle 2"/>
          <p:cNvSpPr>
            <a:spLocks noChangeArrowheads="1"/>
          </p:cNvSpPr>
          <p:nvPr/>
        </p:nvSpPr>
        <p:spPr bwMode="auto">
          <a:xfrm>
            <a:off x="254572" y="557994"/>
            <a:ext cx="8015032"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it-IT" sz="2600" dirty="0">
                <a:solidFill>
                  <a:schemeClr val="tx2"/>
                </a:solidFill>
                <a:latin typeface="Garamond" pitchFamily="18" charset="0"/>
              </a:rPr>
              <a:t>ACCETTAZIONE PUBBLICA DELLE INFRASTRUTTURE : L’APPROCCIO DI TERNA</a:t>
            </a:r>
          </a:p>
        </p:txBody>
      </p:sp>
    </p:spTree>
    <p:extLst>
      <p:ext uri="{BB962C8B-B14F-4D97-AF65-F5344CB8AC3E}">
        <p14:creationId xmlns:p14="http://schemas.microsoft.com/office/powerpoint/2010/main" val="21027059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CasellaDiTesto 4"/>
          <p:cNvSpPr txBox="1">
            <a:spLocks noChangeArrowheads="1"/>
          </p:cNvSpPr>
          <p:nvPr/>
        </p:nvSpPr>
        <p:spPr bwMode="auto">
          <a:xfrm>
            <a:off x="374742" y="1753891"/>
            <a:ext cx="8500457"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just" eaLnBrk="1" hangingPunct="1"/>
            <a:r>
              <a:rPr lang="it-IT" sz="1600" dirty="0">
                <a:solidFill>
                  <a:schemeClr val="tx1"/>
                </a:solidFill>
                <a:latin typeface="Garamond" pitchFamily="18" charset="0"/>
                <a:cs typeface="Arial" pitchFamily="34" charset="0"/>
              </a:rPr>
              <a:t>In Friuli Venezia Giulia Terna ha previsto la realizzazione di un nuovo elettrodotto a 380 </a:t>
            </a:r>
            <a:r>
              <a:rPr lang="it-IT" sz="1600" dirty="0" err="1">
                <a:solidFill>
                  <a:schemeClr val="tx1"/>
                </a:solidFill>
                <a:latin typeface="Garamond" pitchFamily="18" charset="0"/>
                <a:cs typeface="Arial" pitchFamily="34" charset="0"/>
              </a:rPr>
              <a:t>kV</a:t>
            </a:r>
            <a:r>
              <a:rPr lang="it-IT" sz="1600" dirty="0">
                <a:solidFill>
                  <a:schemeClr val="tx1"/>
                </a:solidFill>
                <a:latin typeface="Garamond" pitchFamily="18" charset="0"/>
                <a:cs typeface="Arial" pitchFamily="34" charset="0"/>
              </a:rPr>
              <a:t> tra le stazioni di Udine Ovest e Redipuglia.</a:t>
            </a:r>
          </a:p>
          <a:p>
            <a:pPr algn="just" eaLnBrk="1" hangingPunct="1"/>
            <a:endParaRPr lang="it-IT" sz="1600" dirty="0">
              <a:solidFill>
                <a:schemeClr val="tx1"/>
              </a:solidFill>
              <a:latin typeface="Garamond" pitchFamily="18" charset="0"/>
              <a:cs typeface="Arial" pitchFamily="34" charset="0"/>
            </a:endParaRPr>
          </a:p>
          <a:p>
            <a:pPr algn="just" eaLnBrk="1" hangingPunct="1"/>
            <a:r>
              <a:rPr lang="it-IT" sz="1600" dirty="0">
                <a:solidFill>
                  <a:schemeClr val="tx1"/>
                </a:solidFill>
                <a:latin typeface="Garamond" pitchFamily="18" charset="0"/>
                <a:cs typeface="Arial" pitchFamily="34" charset="0"/>
              </a:rPr>
              <a:t>Scopo dell’opera, potenziare la rete elettrica della regione, ormai obsoleta e poco </a:t>
            </a:r>
            <a:r>
              <a:rPr lang="it-IT" sz="1600" dirty="0" err="1">
                <a:solidFill>
                  <a:schemeClr val="tx1"/>
                </a:solidFill>
                <a:latin typeface="Garamond" pitchFamily="18" charset="0"/>
                <a:cs typeface="Arial" pitchFamily="34" charset="0"/>
              </a:rPr>
              <a:t>magliata</a:t>
            </a:r>
            <a:r>
              <a:rPr lang="it-IT" sz="1600" dirty="0">
                <a:solidFill>
                  <a:schemeClr val="tx1"/>
                </a:solidFill>
                <a:latin typeface="Garamond" pitchFamily="18" charset="0"/>
                <a:cs typeface="Arial" pitchFamily="34" charset="0"/>
              </a:rPr>
              <a:t>: le due linee a 380kV, entrate in funzione nel 1972 e nel 1983, sono oggi incapaci di soddisfare in sicurezza il fabbisogno elettrico del FVG, più che raddoppiato negli ultimi  40 anni. </a:t>
            </a:r>
          </a:p>
          <a:p>
            <a:pPr algn="just" eaLnBrk="1" hangingPunct="1"/>
            <a:endParaRPr lang="it-IT" sz="1600" dirty="0">
              <a:solidFill>
                <a:srgbClr val="005EA8"/>
              </a:solidFill>
              <a:latin typeface="Garamond" pitchFamily="18" charset="0"/>
            </a:endParaRPr>
          </a:p>
          <a:p>
            <a:pPr algn="just" eaLnBrk="1" hangingPunct="1"/>
            <a:r>
              <a:rPr lang="it-IT" sz="1600" dirty="0">
                <a:solidFill>
                  <a:schemeClr val="tx1"/>
                </a:solidFill>
                <a:latin typeface="Garamond" pitchFamily="18" charset="0"/>
              </a:rPr>
              <a:t>Nel</a:t>
            </a:r>
            <a:r>
              <a:rPr lang="it-IT" sz="1600" dirty="0">
                <a:solidFill>
                  <a:srgbClr val="005EA8"/>
                </a:solidFill>
                <a:latin typeface="Garamond" pitchFamily="18" charset="0"/>
              </a:rPr>
              <a:t> </a:t>
            </a:r>
            <a:r>
              <a:rPr lang="it-IT" sz="1600" b="1" dirty="0">
                <a:solidFill>
                  <a:schemeClr val="tx2"/>
                </a:solidFill>
                <a:latin typeface="Garamond" pitchFamily="18" charset="0"/>
              </a:rPr>
              <a:t>2006</a:t>
            </a:r>
            <a:r>
              <a:rPr lang="it-IT" sz="1600" dirty="0">
                <a:solidFill>
                  <a:srgbClr val="005EA8"/>
                </a:solidFill>
                <a:latin typeface="Garamond" pitchFamily="18" charset="0"/>
              </a:rPr>
              <a:t> </a:t>
            </a:r>
            <a:r>
              <a:rPr lang="it-IT" sz="1600" dirty="0">
                <a:solidFill>
                  <a:schemeClr val="tx1"/>
                </a:solidFill>
                <a:latin typeface="Garamond" pitchFamily="18" charset="0"/>
              </a:rPr>
              <a:t>Terna ha avviato ufficialmente con la Regione FVG il processo di concertazione, coinvolgendo tutti i Comuni interessati dall’opera, per definire insieme il percorso della nuova linea elettrica. Il confronto con la Regione e i Comuni ha portato, dopo circa 70 incontri, alla</a:t>
            </a:r>
            <a:r>
              <a:rPr lang="it-IT" sz="1600" dirty="0">
                <a:solidFill>
                  <a:srgbClr val="005EA8"/>
                </a:solidFill>
                <a:latin typeface="Garamond" pitchFamily="18" charset="0"/>
              </a:rPr>
              <a:t> </a:t>
            </a:r>
            <a:r>
              <a:rPr lang="it-IT" sz="1600" b="1" dirty="0">
                <a:solidFill>
                  <a:schemeClr val="tx2"/>
                </a:solidFill>
                <a:latin typeface="Garamond" pitchFamily="18" charset="0"/>
              </a:rPr>
              <a:t>sigla di un Protocollo d’Intesa nel luglio del 2007</a:t>
            </a:r>
            <a:r>
              <a:rPr lang="it-IT" sz="1600" dirty="0">
                <a:solidFill>
                  <a:schemeClr val="tx1"/>
                </a:solidFill>
                <a:latin typeface="Garamond" pitchFamily="18" charset="0"/>
              </a:rPr>
              <a:t>, poi incluso nell’Atto di Intesa siglato dalla Regione Friuli Venezia Giulia con Terna nel febbraio 2008. </a:t>
            </a:r>
            <a:r>
              <a:rPr lang="it-IT" sz="1600" b="1" dirty="0">
                <a:solidFill>
                  <a:schemeClr val="tx2"/>
                </a:solidFill>
                <a:latin typeface="Garamond" pitchFamily="18" charset="0"/>
              </a:rPr>
              <a:t>Alla fine del 2008</a:t>
            </a:r>
            <a:r>
              <a:rPr lang="it-IT" sz="1600" b="1" dirty="0">
                <a:solidFill>
                  <a:srgbClr val="C00000"/>
                </a:solidFill>
                <a:latin typeface="Garamond" pitchFamily="18" charset="0"/>
              </a:rPr>
              <a:t> </a:t>
            </a:r>
            <a:r>
              <a:rPr lang="it-IT" sz="1600" dirty="0">
                <a:solidFill>
                  <a:schemeClr val="tx1"/>
                </a:solidFill>
                <a:latin typeface="Garamond" pitchFamily="18" charset="0"/>
              </a:rPr>
              <a:t>Terna ha inoltrato al Ministero dello Sviluppo Economico la richiesta di autorizzazione e messa in esercizio della linea 380kV Udine Ovest- Redipuglia così come condivisa nel Protocollo con i Comuni e nell’Atto di Intesa con la Regione FVG. A gennaio del 2009 è stata avviata la </a:t>
            </a:r>
            <a:r>
              <a:rPr lang="it-IT" sz="1600" b="1" dirty="0">
                <a:solidFill>
                  <a:schemeClr val="tx2"/>
                </a:solidFill>
                <a:latin typeface="Garamond" pitchFamily="18" charset="0"/>
              </a:rPr>
              <a:t>Valutazione di Impatto Ambientale dell’opera, che si è conclusa a luglio 2011</a:t>
            </a:r>
            <a:r>
              <a:rPr lang="it-IT" sz="1600" b="1" dirty="0">
                <a:solidFill>
                  <a:srgbClr val="C00000"/>
                </a:solidFill>
                <a:latin typeface="Garamond" pitchFamily="18" charset="0"/>
              </a:rPr>
              <a:t> </a:t>
            </a:r>
            <a:r>
              <a:rPr lang="it-IT" sz="1600" dirty="0">
                <a:solidFill>
                  <a:schemeClr val="tx1"/>
                </a:solidFill>
                <a:latin typeface="Garamond" pitchFamily="18" charset="0"/>
              </a:rPr>
              <a:t>con l’emissione del decreto VIA con prescrizioni. A </a:t>
            </a:r>
            <a:r>
              <a:rPr lang="it-IT" sz="1600" b="1" dirty="0">
                <a:solidFill>
                  <a:schemeClr val="tx2"/>
                </a:solidFill>
                <a:latin typeface="Garamond" pitchFamily="18" charset="0"/>
              </a:rPr>
              <a:t>settembre 2012</a:t>
            </a:r>
            <a:r>
              <a:rPr lang="it-IT" sz="1600" b="1" dirty="0">
                <a:solidFill>
                  <a:srgbClr val="C00000"/>
                </a:solidFill>
                <a:latin typeface="Garamond" pitchFamily="18" charset="0"/>
              </a:rPr>
              <a:t> </a:t>
            </a:r>
            <a:r>
              <a:rPr lang="it-IT" sz="1600" dirty="0">
                <a:solidFill>
                  <a:schemeClr val="tx1"/>
                </a:solidFill>
                <a:latin typeface="Garamond" pitchFamily="18" charset="0"/>
              </a:rPr>
              <a:t>è stata convocata la Conferenza dei Servizi, a valle della quale è prevista l’Intesa da parte della Regione e successivamente il decreto finale di autorizzazione. </a:t>
            </a:r>
            <a:endParaRPr lang="it-IT" sz="1600" dirty="0">
              <a:solidFill>
                <a:srgbClr val="005EA8"/>
              </a:solidFill>
              <a:latin typeface="Garamond" pitchFamily="18" charset="0"/>
            </a:endParaRPr>
          </a:p>
          <a:p>
            <a:pPr algn="ctr" eaLnBrk="1" hangingPunct="1"/>
            <a:r>
              <a:rPr lang="it-IT" sz="1600" b="1" dirty="0">
                <a:solidFill>
                  <a:schemeClr val="tx2"/>
                </a:solidFill>
                <a:latin typeface="Garamond" pitchFamily="18" charset="0"/>
              </a:rPr>
              <a:t>Nonostante 70 incontri con gli EE.LL</a:t>
            </a:r>
            <a:r>
              <a:rPr lang="it-IT" sz="1600" dirty="0">
                <a:solidFill>
                  <a:schemeClr val="tx1"/>
                </a:solidFill>
                <a:latin typeface="Garamond" pitchFamily="18" charset="0"/>
              </a:rPr>
              <a:t>., dopo aver presentato l’istanza di autorizzazione della linea Terna ha assistito al divampare di </a:t>
            </a:r>
            <a:r>
              <a:rPr lang="it-IT" sz="1600" b="1" dirty="0">
                <a:solidFill>
                  <a:schemeClr val="tx2"/>
                </a:solidFill>
                <a:latin typeface="Garamond" pitchFamily="18" charset="0"/>
              </a:rPr>
              <a:t>controversie e polemiche</a:t>
            </a:r>
            <a:r>
              <a:rPr lang="it-IT" sz="1600" dirty="0">
                <a:solidFill>
                  <a:srgbClr val="005EA8"/>
                </a:solidFill>
                <a:latin typeface="Garamond" pitchFamily="18" charset="0"/>
              </a:rPr>
              <a:t>. </a:t>
            </a:r>
          </a:p>
        </p:txBody>
      </p:sp>
      <p:sp>
        <p:nvSpPr>
          <p:cNvPr id="28675" name="Rectangle 2"/>
          <p:cNvSpPr>
            <a:spLocks noChangeArrowheads="1"/>
          </p:cNvSpPr>
          <p:nvPr/>
        </p:nvSpPr>
        <p:spPr bwMode="auto">
          <a:xfrm>
            <a:off x="264059" y="1352820"/>
            <a:ext cx="8879941" cy="40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it-IT" sz="2000">
                <a:solidFill>
                  <a:schemeClr val="bg2"/>
                </a:solidFill>
                <a:latin typeface="Arial" pitchFamily="34" charset="0"/>
                <a:ea typeface="Times New Roman" pitchFamily="18" charset="0"/>
                <a:cs typeface="Arial" pitchFamily="34" charset="0"/>
              </a:rPr>
              <a:t>Case study: il “progetto Friuli”</a:t>
            </a:r>
          </a:p>
        </p:txBody>
      </p:sp>
      <p:sp>
        <p:nvSpPr>
          <p:cNvPr id="28676" name="Rectangle 2"/>
          <p:cNvSpPr>
            <a:spLocks noChangeArrowheads="1"/>
          </p:cNvSpPr>
          <p:nvPr/>
        </p:nvSpPr>
        <p:spPr bwMode="auto">
          <a:xfrm>
            <a:off x="254572" y="557044"/>
            <a:ext cx="8015032" cy="89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it-IT" sz="2600" dirty="0">
                <a:solidFill>
                  <a:schemeClr val="tx2"/>
                </a:solidFill>
                <a:latin typeface="Garamond" pitchFamily="18" charset="0"/>
              </a:rPr>
              <a:t>ACCETTAZIONE PUBBLICA DELLE INFRASTRUTTURE : L’APPROCCIO DI TERNA</a:t>
            </a:r>
          </a:p>
        </p:txBody>
      </p:sp>
      <p:sp>
        <p:nvSpPr>
          <p:cNvPr id="28678"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Tree>
    <p:extLst>
      <p:ext uri="{BB962C8B-B14F-4D97-AF65-F5344CB8AC3E}">
        <p14:creationId xmlns:p14="http://schemas.microsoft.com/office/powerpoint/2010/main" val="674053851"/>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CasellaDiTesto 4"/>
          <p:cNvSpPr txBox="1">
            <a:spLocks noChangeArrowheads="1"/>
          </p:cNvSpPr>
          <p:nvPr/>
        </p:nvSpPr>
        <p:spPr bwMode="auto">
          <a:xfrm>
            <a:off x="320981" y="1852567"/>
            <a:ext cx="8500457"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just" eaLnBrk="1" hangingPunct="1"/>
            <a:endParaRPr lang="it-IT" sz="1600" dirty="0">
              <a:solidFill>
                <a:srgbClr val="005EA8"/>
              </a:solidFill>
            </a:endParaRPr>
          </a:p>
          <a:p>
            <a:pPr algn="just" eaLnBrk="1" hangingPunct="1"/>
            <a:r>
              <a:rPr lang="it-IT" sz="1600" dirty="0" smtClean="0">
                <a:solidFill>
                  <a:schemeClr val="tx1"/>
                </a:solidFill>
                <a:latin typeface="Garamond" pitchFamily="18" charset="0"/>
              </a:rPr>
              <a:t>Terna ha  </a:t>
            </a:r>
            <a:r>
              <a:rPr lang="it-IT" sz="1600" dirty="0">
                <a:solidFill>
                  <a:schemeClr val="tx1"/>
                </a:solidFill>
                <a:latin typeface="Garamond" pitchFamily="18" charset="0"/>
              </a:rPr>
              <a:t>attivato un </a:t>
            </a:r>
            <a:r>
              <a:rPr lang="it-IT" sz="1600" b="1" dirty="0">
                <a:solidFill>
                  <a:schemeClr val="tx1"/>
                </a:solidFill>
                <a:latin typeface="Garamond" pitchFamily="18" charset="0"/>
              </a:rPr>
              <a:t>presidio costante </a:t>
            </a:r>
            <a:r>
              <a:rPr lang="it-IT" sz="1600" dirty="0">
                <a:solidFill>
                  <a:schemeClr val="tx1"/>
                </a:solidFill>
                <a:latin typeface="Garamond" pitchFamily="18" charset="0"/>
              </a:rPr>
              <a:t>di relazione e comunicazione sul territorio, e al contempo ha avviato un piano di </a:t>
            </a:r>
            <a:r>
              <a:rPr lang="it-IT" sz="1600" b="1" dirty="0">
                <a:solidFill>
                  <a:schemeClr val="tx1"/>
                </a:solidFill>
                <a:latin typeface="Garamond" pitchFamily="18" charset="0"/>
              </a:rPr>
              <a:t>veicolazione di contenuti corretti ai media</a:t>
            </a:r>
            <a:r>
              <a:rPr lang="it-IT" sz="1600" dirty="0">
                <a:solidFill>
                  <a:schemeClr val="tx1"/>
                </a:solidFill>
                <a:latin typeface="Garamond" pitchFamily="18" charset="0"/>
              </a:rPr>
              <a:t>, che si è realizzato anche nella </a:t>
            </a:r>
            <a:r>
              <a:rPr lang="it-IT" sz="1600" b="1" dirty="0">
                <a:solidFill>
                  <a:schemeClr val="tx1"/>
                </a:solidFill>
                <a:latin typeface="Garamond" pitchFamily="18" charset="0"/>
              </a:rPr>
              <a:t>metodica smentita </a:t>
            </a:r>
            <a:r>
              <a:rPr lang="it-IT" sz="1600" dirty="0">
                <a:solidFill>
                  <a:schemeClr val="tx1"/>
                </a:solidFill>
                <a:latin typeface="Garamond" pitchFamily="18" charset="0"/>
              </a:rPr>
              <a:t>di ogni falsa affermazione da parte del Comitato per la Vita del Friuli Rurale.</a:t>
            </a:r>
          </a:p>
          <a:p>
            <a:pPr algn="just" eaLnBrk="1" hangingPunct="1"/>
            <a:endParaRPr lang="it-IT" sz="1600" dirty="0">
              <a:solidFill>
                <a:schemeClr val="tx1"/>
              </a:solidFill>
              <a:latin typeface="Garamond" pitchFamily="18" charset="0"/>
            </a:endParaRPr>
          </a:p>
          <a:p>
            <a:pPr algn="just" eaLnBrk="1" hangingPunct="1"/>
            <a:r>
              <a:rPr lang="it-IT" sz="1600" dirty="0">
                <a:solidFill>
                  <a:schemeClr val="tx1"/>
                </a:solidFill>
                <a:latin typeface="Garamond" pitchFamily="18" charset="0"/>
              </a:rPr>
              <a:t>In pochi mesi il presidio territoriale, sottolineato dall’abituale presenza ai convegni e agli incontri pubblici sui temi energetici e ambientali, è stato acquisito come un dato di fatto: giornalisti, politici e </a:t>
            </a:r>
            <a:r>
              <a:rPr lang="it-IT" sz="1600" dirty="0" err="1">
                <a:solidFill>
                  <a:schemeClr val="tx1"/>
                </a:solidFill>
                <a:latin typeface="Garamond" pitchFamily="18" charset="0"/>
              </a:rPr>
              <a:t>stakeholders</a:t>
            </a:r>
            <a:r>
              <a:rPr lang="it-IT" sz="1600" dirty="0">
                <a:solidFill>
                  <a:schemeClr val="tx1"/>
                </a:solidFill>
                <a:latin typeface="Garamond" pitchFamily="18" charset="0"/>
              </a:rPr>
              <a:t> economici hanno superato l’idea di un soggetto proponente “romano e perciò distante”, in favore di </a:t>
            </a:r>
            <a:r>
              <a:rPr lang="it-IT" sz="1600" b="1" dirty="0">
                <a:solidFill>
                  <a:schemeClr val="tx1"/>
                </a:solidFill>
                <a:latin typeface="Garamond" pitchFamily="18" charset="0"/>
              </a:rPr>
              <a:t>interlocutore presente e accessibile.</a:t>
            </a:r>
          </a:p>
          <a:p>
            <a:pPr algn="just" eaLnBrk="1" hangingPunct="1"/>
            <a:endParaRPr lang="it-IT" sz="1600" dirty="0">
              <a:solidFill>
                <a:schemeClr val="tx1"/>
              </a:solidFill>
              <a:latin typeface="Garamond" pitchFamily="18" charset="0"/>
            </a:endParaRPr>
          </a:p>
          <a:p>
            <a:pPr algn="just" eaLnBrk="1" hangingPunct="1"/>
            <a:r>
              <a:rPr lang="it-IT" sz="1600" b="1" dirty="0">
                <a:solidFill>
                  <a:schemeClr val="tx1"/>
                </a:solidFill>
                <a:latin typeface="Garamond" pitchFamily="18" charset="0"/>
              </a:rPr>
              <a:t>Da agosto 2010, per sei mesi</a:t>
            </a:r>
            <a:r>
              <a:rPr lang="it-IT" sz="1600" dirty="0">
                <a:solidFill>
                  <a:schemeClr val="tx1"/>
                </a:solidFill>
                <a:latin typeface="Garamond" pitchFamily="18" charset="0"/>
              </a:rPr>
              <a:t>, Terna ha avviato una </a:t>
            </a:r>
            <a:r>
              <a:rPr lang="it-IT" sz="1600" b="1" dirty="0">
                <a:solidFill>
                  <a:schemeClr val="tx1"/>
                </a:solidFill>
                <a:latin typeface="Garamond" pitchFamily="18" charset="0"/>
              </a:rPr>
              <a:t>campagna informativa </a:t>
            </a:r>
            <a:r>
              <a:rPr lang="it-IT" sz="1600" dirty="0">
                <a:solidFill>
                  <a:schemeClr val="tx1"/>
                </a:solidFill>
                <a:latin typeface="Garamond" pitchFamily="18" charset="0"/>
              </a:rPr>
              <a:t>sul territorio, tramite affissioni statiche e dinamiche nei territori coinvolti: </a:t>
            </a:r>
            <a:r>
              <a:rPr lang="it-IT" sz="1600" b="1" dirty="0">
                <a:solidFill>
                  <a:schemeClr val="tx1"/>
                </a:solidFill>
                <a:latin typeface="Garamond" pitchFamily="18" charset="0"/>
              </a:rPr>
              <a:t>oltre 200mila abitanti </a:t>
            </a:r>
            <a:r>
              <a:rPr lang="it-IT" sz="1600" dirty="0">
                <a:solidFill>
                  <a:schemeClr val="tx1"/>
                </a:solidFill>
                <a:latin typeface="Garamond" pitchFamily="18" charset="0"/>
              </a:rPr>
              <a:t>sono stati informati sull’intervento e sui suoi benefici: </a:t>
            </a:r>
            <a:r>
              <a:rPr lang="it-IT" sz="1600" b="1" dirty="0">
                <a:solidFill>
                  <a:schemeClr val="tx1"/>
                </a:solidFill>
                <a:latin typeface="Garamond" pitchFamily="18" charset="0"/>
              </a:rPr>
              <a:t>la sicurezza </a:t>
            </a:r>
            <a:r>
              <a:rPr lang="it-IT" sz="1600" dirty="0">
                <a:solidFill>
                  <a:schemeClr val="tx1"/>
                </a:solidFill>
                <a:latin typeface="Garamond" pitchFamily="18" charset="0"/>
              </a:rPr>
              <a:t>contro il rischio di disservizi, </a:t>
            </a:r>
            <a:r>
              <a:rPr lang="it-IT" sz="1600" b="1" dirty="0">
                <a:solidFill>
                  <a:schemeClr val="tx1"/>
                </a:solidFill>
                <a:latin typeface="Garamond" pitchFamily="18" charset="0"/>
              </a:rPr>
              <a:t>600 megawatt di energia in più </a:t>
            </a:r>
            <a:r>
              <a:rPr lang="it-IT" sz="1600" dirty="0">
                <a:solidFill>
                  <a:schemeClr val="tx1"/>
                </a:solidFill>
                <a:latin typeface="Garamond" pitchFamily="18" charset="0"/>
              </a:rPr>
              <a:t>per imprese e famiglie, </a:t>
            </a:r>
            <a:r>
              <a:rPr lang="it-IT" sz="1600" b="1" dirty="0">
                <a:solidFill>
                  <a:schemeClr val="tx1"/>
                </a:solidFill>
                <a:latin typeface="Garamond" pitchFamily="18" charset="0"/>
              </a:rPr>
              <a:t>60 milioni di euro di risparmio in bolletta</a:t>
            </a:r>
            <a:r>
              <a:rPr lang="it-IT" sz="1600" dirty="0">
                <a:solidFill>
                  <a:schemeClr val="tx1"/>
                </a:solidFill>
                <a:latin typeface="Garamond" pitchFamily="18" charset="0"/>
              </a:rPr>
              <a:t>, </a:t>
            </a:r>
            <a:r>
              <a:rPr lang="it-IT" sz="1600" b="1" dirty="0">
                <a:solidFill>
                  <a:schemeClr val="tx1"/>
                </a:solidFill>
                <a:latin typeface="Garamond" pitchFamily="18" charset="0"/>
              </a:rPr>
              <a:t>12mila tonnellate in meno di CO2</a:t>
            </a:r>
            <a:r>
              <a:rPr lang="it-IT" sz="1600" dirty="0">
                <a:solidFill>
                  <a:schemeClr val="tx1"/>
                </a:solidFill>
                <a:latin typeface="Garamond" pitchFamily="18" charset="0"/>
              </a:rPr>
              <a:t>, </a:t>
            </a:r>
            <a:r>
              <a:rPr lang="it-IT" sz="1600" b="1" dirty="0">
                <a:solidFill>
                  <a:schemeClr val="tx1"/>
                </a:solidFill>
                <a:latin typeface="Garamond" pitchFamily="18" charset="0"/>
              </a:rPr>
              <a:t>lo smantellamento di oltre 110 km di vecchie linee </a:t>
            </a:r>
            <a:r>
              <a:rPr lang="it-IT" sz="1600" dirty="0">
                <a:solidFill>
                  <a:schemeClr val="tx1"/>
                </a:solidFill>
                <a:latin typeface="Garamond" pitchFamily="18" charset="0"/>
              </a:rPr>
              <a:t>e 400 tralicci a fronte di 40 km di nuova rete, per il </a:t>
            </a:r>
            <a:r>
              <a:rPr lang="it-IT" sz="1600" b="1" dirty="0">
                <a:solidFill>
                  <a:schemeClr val="tx1"/>
                </a:solidFill>
                <a:latin typeface="Garamond" pitchFamily="18" charset="0"/>
              </a:rPr>
              <a:t>95% del tracciato in aperta campagna </a:t>
            </a:r>
            <a:r>
              <a:rPr lang="it-IT" sz="1600" dirty="0">
                <a:solidFill>
                  <a:schemeClr val="tx1"/>
                </a:solidFill>
                <a:latin typeface="Garamond" pitchFamily="18" charset="0"/>
              </a:rPr>
              <a:t>con distanze dai centri abitati di gran lunga superiori a quanto previsto dalla legge.</a:t>
            </a:r>
            <a:endParaRPr lang="it-IT" sz="1600" b="1" dirty="0">
              <a:solidFill>
                <a:schemeClr val="tx1"/>
              </a:solidFill>
              <a:latin typeface="Garamond" pitchFamily="18" charset="0"/>
            </a:endParaRPr>
          </a:p>
        </p:txBody>
      </p:sp>
      <p:sp>
        <p:nvSpPr>
          <p:cNvPr id="29699" name="Rectangle 2"/>
          <p:cNvSpPr>
            <a:spLocks noChangeArrowheads="1"/>
          </p:cNvSpPr>
          <p:nvPr/>
        </p:nvSpPr>
        <p:spPr bwMode="auto">
          <a:xfrm>
            <a:off x="264059" y="1352820"/>
            <a:ext cx="8879941" cy="40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it-IT" sz="2000">
                <a:solidFill>
                  <a:schemeClr val="bg2"/>
                </a:solidFill>
                <a:latin typeface="Arial" pitchFamily="34" charset="0"/>
                <a:ea typeface="Times New Roman" pitchFamily="18" charset="0"/>
                <a:cs typeface="Arial" pitchFamily="34" charset="0"/>
              </a:rPr>
              <a:t>Case study: il “progetto Friuli”</a:t>
            </a:r>
          </a:p>
        </p:txBody>
      </p:sp>
      <p:sp>
        <p:nvSpPr>
          <p:cNvPr id="29700" name="Rectangle 2"/>
          <p:cNvSpPr>
            <a:spLocks noChangeArrowheads="1"/>
          </p:cNvSpPr>
          <p:nvPr/>
        </p:nvSpPr>
        <p:spPr bwMode="auto">
          <a:xfrm>
            <a:off x="243081" y="482053"/>
            <a:ext cx="8015032" cy="89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it-IT" sz="2600" dirty="0">
                <a:solidFill>
                  <a:schemeClr val="tx2"/>
                </a:solidFill>
                <a:latin typeface="Garamond" pitchFamily="18" charset="0"/>
              </a:rPr>
              <a:t>ACCETTAZIONE PUBBLICA DELLE INFRASTRUTTURE : L’APPROCCIO DI TERNA</a:t>
            </a:r>
          </a:p>
        </p:txBody>
      </p:sp>
      <p:sp>
        <p:nvSpPr>
          <p:cNvPr id="29702"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Tree>
    <p:extLst>
      <p:ext uri="{BB962C8B-B14F-4D97-AF65-F5344CB8AC3E}">
        <p14:creationId xmlns:p14="http://schemas.microsoft.com/office/powerpoint/2010/main" val="170310078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Immagine 6" descr="campagna informativa Terna FVG 2.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5084" y="3770388"/>
            <a:ext cx="3110193" cy="2145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3" name="Immagine 8" descr="campagna informativa Terna FVG 3.png"/>
          <p:cNvPicPr>
            <a:picLocks noChangeAspect="1"/>
          </p:cNvPicPr>
          <p:nvPr/>
        </p:nvPicPr>
        <p:blipFill>
          <a:blip r:embed="rId3">
            <a:extLst>
              <a:ext uri="{28A0092B-C50C-407E-A947-70E740481C1C}">
                <a14:useLocalDpi xmlns:a14="http://schemas.microsoft.com/office/drawing/2010/main" val="0"/>
              </a:ext>
            </a:extLst>
          </a:blip>
          <a:srcRect t="1180" r="1672" b="1180"/>
          <a:stretch>
            <a:fillRect/>
          </a:stretch>
        </p:blipFill>
        <p:spPr bwMode="auto">
          <a:xfrm>
            <a:off x="3246176" y="2734287"/>
            <a:ext cx="2504599" cy="303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4" name="Immagine 9" descr="campagna informativa Terna FVG 4.png"/>
          <p:cNvPicPr>
            <a:picLocks noChangeAspect="1"/>
          </p:cNvPicPr>
          <p:nvPr/>
        </p:nvPicPr>
        <p:blipFill>
          <a:blip r:embed="rId4">
            <a:extLst>
              <a:ext uri="{28A0092B-C50C-407E-A947-70E740481C1C}">
                <a14:useLocalDpi xmlns:a14="http://schemas.microsoft.com/office/drawing/2010/main" val="0"/>
              </a:ext>
            </a:extLst>
          </a:blip>
          <a:srcRect l="3368" b="1183"/>
          <a:stretch>
            <a:fillRect/>
          </a:stretch>
        </p:blipFill>
        <p:spPr bwMode="auto">
          <a:xfrm>
            <a:off x="6019576" y="2269554"/>
            <a:ext cx="2428702" cy="3558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Immagine 10" descr="campagna informativa Terna FVG.png"/>
          <p:cNvPicPr>
            <a:picLocks noChangeAspect="1"/>
          </p:cNvPicPr>
          <p:nvPr/>
        </p:nvPicPr>
        <p:blipFill>
          <a:blip r:embed="rId5" cstate="print">
            <a:extLst>
              <a:ext uri="{28A0092B-C50C-407E-A947-70E740481C1C}">
                <a14:useLocalDpi xmlns:a14="http://schemas.microsoft.com/office/drawing/2010/main" val="0"/>
              </a:ext>
            </a:extLst>
          </a:blip>
          <a:srcRect t="3497"/>
          <a:stretch>
            <a:fillRect/>
          </a:stretch>
        </p:blipFill>
        <p:spPr bwMode="auto">
          <a:xfrm>
            <a:off x="332050" y="1881215"/>
            <a:ext cx="2850879" cy="1930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Rectangle 2"/>
          <p:cNvSpPr>
            <a:spLocks noChangeArrowheads="1"/>
          </p:cNvSpPr>
          <p:nvPr/>
        </p:nvSpPr>
        <p:spPr bwMode="auto">
          <a:xfrm>
            <a:off x="264059" y="1352820"/>
            <a:ext cx="8879941" cy="40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it-IT" sz="2000" dirty="0">
                <a:solidFill>
                  <a:schemeClr val="bg2"/>
                </a:solidFill>
                <a:latin typeface="Arial" pitchFamily="34" charset="0"/>
                <a:ea typeface="Times New Roman" pitchFamily="18" charset="0"/>
                <a:cs typeface="Arial" pitchFamily="34" charset="0"/>
              </a:rPr>
              <a:t>Case </a:t>
            </a:r>
            <a:r>
              <a:rPr lang="it-IT" sz="2000" dirty="0" err="1" smtClean="0">
                <a:solidFill>
                  <a:schemeClr val="bg2"/>
                </a:solidFill>
                <a:latin typeface="Arial" pitchFamily="34" charset="0"/>
                <a:ea typeface="Times New Roman" pitchFamily="18" charset="0"/>
                <a:cs typeface="Arial" pitchFamily="34" charset="0"/>
              </a:rPr>
              <a:t>stud</a:t>
            </a:r>
            <a:r>
              <a:rPr lang="it-IT" sz="2000" dirty="0" smtClean="0">
                <a:solidFill>
                  <a:schemeClr val="bg2"/>
                </a:solidFill>
                <a:latin typeface="Arial" pitchFamily="34" charset="0"/>
                <a:ea typeface="Times New Roman" pitchFamily="18" charset="0"/>
                <a:cs typeface="Arial" pitchFamily="34" charset="0"/>
              </a:rPr>
              <a:t>: </a:t>
            </a:r>
            <a:r>
              <a:rPr lang="it-IT" sz="2000" dirty="0">
                <a:solidFill>
                  <a:schemeClr val="bg2"/>
                </a:solidFill>
                <a:latin typeface="Arial" pitchFamily="34" charset="0"/>
                <a:ea typeface="Times New Roman" pitchFamily="18" charset="0"/>
                <a:cs typeface="Arial" pitchFamily="34" charset="0"/>
              </a:rPr>
              <a:t>il “progetto Friuli”. Le immagini della campagna informativa</a:t>
            </a:r>
          </a:p>
        </p:txBody>
      </p:sp>
      <p:sp>
        <p:nvSpPr>
          <p:cNvPr id="30727" name="Rectangle 2"/>
          <p:cNvSpPr>
            <a:spLocks noChangeArrowheads="1"/>
          </p:cNvSpPr>
          <p:nvPr/>
        </p:nvSpPr>
        <p:spPr bwMode="auto">
          <a:xfrm>
            <a:off x="245084" y="469147"/>
            <a:ext cx="8015032" cy="89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it-IT" sz="2600" dirty="0">
                <a:solidFill>
                  <a:schemeClr val="tx2"/>
                </a:solidFill>
                <a:latin typeface="Garamond" pitchFamily="18" charset="0"/>
              </a:rPr>
              <a:t>ACCETTAZIONE PUBBLICA DELLE INFRASTRUTTURE : L’APPROCCIO DI TERNA</a:t>
            </a:r>
          </a:p>
        </p:txBody>
      </p:sp>
      <p:sp>
        <p:nvSpPr>
          <p:cNvPr id="30729"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Tree>
    <p:extLst>
      <p:ext uri="{BB962C8B-B14F-4D97-AF65-F5344CB8AC3E}">
        <p14:creationId xmlns:p14="http://schemas.microsoft.com/office/powerpoint/2010/main" val="3114944927"/>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CasellaDiTesto 3"/>
          <p:cNvSpPr txBox="1">
            <a:spLocks noChangeArrowheads="1"/>
          </p:cNvSpPr>
          <p:nvPr/>
        </p:nvSpPr>
        <p:spPr bwMode="auto">
          <a:xfrm>
            <a:off x="396878" y="2140638"/>
            <a:ext cx="8348663"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just" eaLnBrk="1" hangingPunct="1"/>
            <a:r>
              <a:rPr lang="it-IT" dirty="0">
                <a:solidFill>
                  <a:schemeClr val="tx1"/>
                </a:solidFill>
                <a:latin typeface="Garamond" pitchFamily="18" charset="0"/>
              </a:rPr>
              <a:t>A fine campagna sono state commissionate a </a:t>
            </a:r>
            <a:r>
              <a:rPr lang="it-IT" b="1" dirty="0">
                <a:solidFill>
                  <a:schemeClr val="tx1"/>
                </a:solidFill>
                <a:latin typeface="Garamond" pitchFamily="18" charset="0"/>
              </a:rPr>
              <a:t>ISPO </a:t>
            </a:r>
            <a:r>
              <a:rPr lang="it-IT" b="1" dirty="0" smtClean="0">
                <a:solidFill>
                  <a:schemeClr val="tx1"/>
                </a:solidFill>
                <a:latin typeface="Garamond" pitchFamily="18" charset="0"/>
              </a:rPr>
              <a:t>(Renato </a:t>
            </a:r>
            <a:r>
              <a:rPr lang="it-IT" b="1" dirty="0">
                <a:solidFill>
                  <a:schemeClr val="tx1"/>
                </a:solidFill>
                <a:latin typeface="Garamond" pitchFamily="18" charset="0"/>
              </a:rPr>
              <a:t>Mannheimer) due indagini</a:t>
            </a:r>
            <a:r>
              <a:rPr lang="it-IT" dirty="0">
                <a:solidFill>
                  <a:schemeClr val="tx1"/>
                </a:solidFill>
                <a:latin typeface="Garamond" pitchFamily="18" charset="0"/>
              </a:rPr>
              <a:t> per verificare le opinioni dei friulani sull’intervento: sono stati intervistati mille </a:t>
            </a:r>
            <a:r>
              <a:rPr lang="it-IT" b="1" dirty="0">
                <a:solidFill>
                  <a:schemeClr val="tx1"/>
                </a:solidFill>
                <a:latin typeface="Garamond" pitchFamily="18" charset="0"/>
              </a:rPr>
              <a:t>residenti </a:t>
            </a:r>
            <a:r>
              <a:rPr lang="it-IT" dirty="0">
                <a:solidFill>
                  <a:schemeClr val="tx1"/>
                </a:solidFill>
                <a:latin typeface="Garamond" pitchFamily="18" charset="0"/>
              </a:rPr>
              <a:t>nei 32 Comuni interessati dal progetto (nuova linea e smantellamenti) e 84 </a:t>
            </a:r>
            <a:r>
              <a:rPr lang="it-IT" b="1" dirty="0">
                <a:solidFill>
                  <a:schemeClr val="tx1"/>
                </a:solidFill>
                <a:latin typeface="Garamond" pitchFamily="18" charset="0"/>
              </a:rPr>
              <a:t>opinion leader </a:t>
            </a:r>
            <a:r>
              <a:rPr lang="it-IT" dirty="0">
                <a:solidFill>
                  <a:schemeClr val="tx1"/>
                </a:solidFill>
                <a:latin typeface="Garamond" pitchFamily="18" charset="0"/>
              </a:rPr>
              <a:t>(industriali, amministratori, giornalisti, …), per valutare rispettivamente il mood della popolazione e degli stakeholder riguardo al progetto, e il grado di effettività della campagna informativa di Terna.</a:t>
            </a:r>
          </a:p>
          <a:p>
            <a:pPr algn="just" eaLnBrk="1" hangingPunct="1"/>
            <a:endParaRPr lang="it-IT" dirty="0">
              <a:solidFill>
                <a:schemeClr val="tx1"/>
              </a:solidFill>
              <a:latin typeface="Garamond" pitchFamily="18" charset="0"/>
            </a:endParaRPr>
          </a:p>
          <a:p>
            <a:pPr algn="just" eaLnBrk="1" hangingPunct="1"/>
            <a:r>
              <a:rPr lang="it-IT" dirty="0">
                <a:solidFill>
                  <a:schemeClr val="tx1"/>
                </a:solidFill>
                <a:latin typeface="Garamond" pitchFamily="18" charset="0"/>
              </a:rPr>
              <a:t>Il </a:t>
            </a:r>
            <a:r>
              <a:rPr lang="it-IT" b="1" dirty="0">
                <a:solidFill>
                  <a:schemeClr val="tx1"/>
                </a:solidFill>
                <a:latin typeface="Garamond" pitchFamily="18" charset="0"/>
              </a:rPr>
              <a:t>29 aprile 2011 </a:t>
            </a:r>
            <a:r>
              <a:rPr lang="it-IT" dirty="0">
                <a:solidFill>
                  <a:schemeClr val="tx1"/>
                </a:solidFill>
                <a:latin typeface="Garamond" pitchFamily="18" charset="0"/>
              </a:rPr>
              <a:t>sono stati presentati a Udine i risultati delle indagini: </a:t>
            </a:r>
          </a:p>
          <a:p>
            <a:pPr algn="ctr" eaLnBrk="1" hangingPunct="1"/>
            <a:endParaRPr lang="it-IT" dirty="0">
              <a:solidFill>
                <a:schemeClr val="tx1"/>
              </a:solidFill>
              <a:latin typeface="Garamond" pitchFamily="18" charset="0"/>
            </a:endParaRPr>
          </a:p>
          <a:p>
            <a:pPr algn="ctr" eaLnBrk="1" hangingPunct="1"/>
            <a:r>
              <a:rPr lang="it-IT" dirty="0">
                <a:solidFill>
                  <a:schemeClr val="tx1"/>
                </a:solidFill>
                <a:latin typeface="Garamond" pitchFamily="18" charset="0"/>
              </a:rPr>
              <a:t>si sono espressi con favore sia il campione “popolazione” (7 su 10) sia il campione “stakeholder” (8 su 10).</a:t>
            </a:r>
          </a:p>
        </p:txBody>
      </p:sp>
      <p:sp>
        <p:nvSpPr>
          <p:cNvPr id="31747" name="Rectangle 2"/>
          <p:cNvSpPr>
            <a:spLocks noChangeArrowheads="1"/>
          </p:cNvSpPr>
          <p:nvPr/>
        </p:nvSpPr>
        <p:spPr bwMode="auto">
          <a:xfrm>
            <a:off x="264059" y="1352820"/>
            <a:ext cx="8879941" cy="401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r>
              <a:rPr lang="it-IT" sz="2000" dirty="0">
                <a:solidFill>
                  <a:schemeClr val="bg2"/>
                </a:solidFill>
                <a:latin typeface="Arial" pitchFamily="34" charset="0"/>
                <a:ea typeface="Times New Roman" pitchFamily="18" charset="0"/>
                <a:cs typeface="Arial" pitchFamily="34" charset="0"/>
              </a:rPr>
              <a:t>Case </a:t>
            </a:r>
            <a:r>
              <a:rPr lang="it-IT" sz="2000" dirty="0" err="1">
                <a:solidFill>
                  <a:schemeClr val="bg2"/>
                </a:solidFill>
                <a:latin typeface="Arial" pitchFamily="34" charset="0"/>
                <a:ea typeface="Times New Roman" pitchFamily="18" charset="0"/>
                <a:cs typeface="Arial" pitchFamily="34" charset="0"/>
              </a:rPr>
              <a:t>study</a:t>
            </a:r>
            <a:r>
              <a:rPr lang="it-IT" sz="2000" dirty="0">
                <a:solidFill>
                  <a:schemeClr val="bg2"/>
                </a:solidFill>
                <a:latin typeface="Arial" pitchFamily="34" charset="0"/>
                <a:ea typeface="Times New Roman" pitchFamily="18" charset="0"/>
                <a:cs typeface="Arial" pitchFamily="34" charset="0"/>
              </a:rPr>
              <a:t>: il “progetto Friuli”. Le indagini </a:t>
            </a:r>
            <a:r>
              <a:rPr lang="it-IT" sz="2000" dirty="0" err="1">
                <a:solidFill>
                  <a:schemeClr val="bg2"/>
                </a:solidFill>
                <a:latin typeface="Arial" pitchFamily="34" charset="0"/>
                <a:ea typeface="Times New Roman" pitchFamily="18" charset="0"/>
                <a:cs typeface="Arial" pitchFamily="34" charset="0"/>
              </a:rPr>
              <a:t>Ispo</a:t>
            </a:r>
            <a:r>
              <a:rPr lang="it-IT" sz="2000" dirty="0">
                <a:solidFill>
                  <a:schemeClr val="bg2"/>
                </a:solidFill>
                <a:latin typeface="Arial" pitchFamily="34" charset="0"/>
                <a:ea typeface="Times New Roman" pitchFamily="18" charset="0"/>
                <a:cs typeface="Arial" pitchFamily="34" charset="0"/>
              </a:rPr>
              <a:t> sulla campagna informativa</a:t>
            </a:r>
          </a:p>
        </p:txBody>
      </p:sp>
      <p:sp>
        <p:nvSpPr>
          <p:cNvPr id="31748" name="Rectangle 2"/>
          <p:cNvSpPr>
            <a:spLocks noChangeArrowheads="1"/>
          </p:cNvSpPr>
          <p:nvPr/>
        </p:nvSpPr>
        <p:spPr bwMode="auto">
          <a:xfrm>
            <a:off x="430457" y="458368"/>
            <a:ext cx="8015032" cy="89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p>
            <a:pPr algn="ctr"/>
            <a:r>
              <a:rPr lang="it-IT" sz="2600" dirty="0">
                <a:solidFill>
                  <a:schemeClr val="tx2"/>
                </a:solidFill>
                <a:latin typeface="Garamond" pitchFamily="18" charset="0"/>
              </a:rPr>
              <a:t>ACCETTAZIONE PUBBLICA DELLE INFRASTRUTTURE : L’APPROCCIO DI TERNA</a:t>
            </a:r>
          </a:p>
        </p:txBody>
      </p:sp>
      <p:sp>
        <p:nvSpPr>
          <p:cNvPr id="31750" name="Text Box 12"/>
          <p:cNvSpPr txBox="1">
            <a:spLocks noChangeArrowheads="1"/>
          </p:cNvSpPr>
          <p:nvPr/>
        </p:nvSpPr>
        <p:spPr bwMode="auto">
          <a:xfrm>
            <a:off x="5360222" y="108226"/>
            <a:ext cx="3514977" cy="21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rgbClr val="D8DCED"/>
                </a:solidFill>
                <a:latin typeface="Helvetica Neue" pitchFamily="2"/>
                <a:ea typeface="MS PGothic" pitchFamily="34" charset="-128"/>
              </a:defRPr>
            </a:lvl1pPr>
            <a:lvl2pPr marL="742950" indent="-285750" eaLnBrk="0" hangingPunct="0">
              <a:defRPr>
                <a:solidFill>
                  <a:srgbClr val="D8DCED"/>
                </a:solidFill>
                <a:latin typeface="Helvetica Neue" pitchFamily="2"/>
                <a:ea typeface="MS PGothic" pitchFamily="34" charset="-128"/>
              </a:defRPr>
            </a:lvl2pPr>
            <a:lvl3pPr marL="1143000" indent="-228600" eaLnBrk="0" hangingPunct="0">
              <a:defRPr>
                <a:solidFill>
                  <a:srgbClr val="D8DCED"/>
                </a:solidFill>
                <a:latin typeface="Helvetica Neue" pitchFamily="2"/>
                <a:ea typeface="MS PGothic" pitchFamily="34" charset="-128"/>
              </a:defRPr>
            </a:lvl3pPr>
            <a:lvl4pPr marL="1600200" indent="-228600" eaLnBrk="0" hangingPunct="0">
              <a:defRPr>
                <a:solidFill>
                  <a:srgbClr val="D8DCED"/>
                </a:solidFill>
                <a:latin typeface="Helvetica Neue" pitchFamily="2"/>
                <a:ea typeface="MS PGothic" pitchFamily="34" charset="-128"/>
              </a:defRPr>
            </a:lvl4pPr>
            <a:lvl5pPr marL="2057400" indent="-228600" eaLnBrk="0" hangingPunct="0">
              <a:defRPr>
                <a:solidFill>
                  <a:srgbClr val="D8DCED"/>
                </a:solidFill>
                <a:latin typeface="Helvetica Neue" pitchFamily="2"/>
                <a:ea typeface="MS PGothic" pitchFamily="34" charset="-128"/>
              </a:defRPr>
            </a:lvl5pPr>
            <a:lvl6pPr marL="2514600" indent="-228600" eaLnBrk="0" fontAlgn="base" hangingPunct="0">
              <a:spcBef>
                <a:spcPct val="0"/>
              </a:spcBef>
              <a:spcAft>
                <a:spcPct val="0"/>
              </a:spcAft>
              <a:defRPr>
                <a:solidFill>
                  <a:srgbClr val="D8DCED"/>
                </a:solidFill>
                <a:latin typeface="Helvetica Neue" pitchFamily="2"/>
                <a:ea typeface="MS PGothic" pitchFamily="34" charset="-128"/>
              </a:defRPr>
            </a:lvl6pPr>
            <a:lvl7pPr marL="2971800" indent="-228600" eaLnBrk="0" fontAlgn="base" hangingPunct="0">
              <a:spcBef>
                <a:spcPct val="0"/>
              </a:spcBef>
              <a:spcAft>
                <a:spcPct val="0"/>
              </a:spcAft>
              <a:defRPr>
                <a:solidFill>
                  <a:srgbClr val="D8DCED"/>
                </a:solidFill>
                <a:latin typeface="Helvetica Neue" pitchFamily="2"/>
                <a:ea typeface="MS PGothic" pitchFamily="34" charset="-128"/>
              </a:defRPr>
            </a:lvl7pPr>
            <a:lvl8pPr marL="3429000" indent="-228600" eaLnBrk="0" fontAlgn="base" hangingPunct="0">
              <a:spcBef>
                <a:spcPct val="0"/>
              </a:spcBef>
              <a:spcAft>
                <a:spcPct val="0"/>
              </a:spcAft>
              <a:defRPr>
                <a:solidFill>
                  <a:srgbClr val="D8DCED"/>
                </a:solidFill>
                <a:latin typeface="Helvetica Neue" pitchFamily="2"/>
                <a:ea typeface="MS PGothic" pitchFamily="34" charset="-128"/>
              </a:defRPr>
            </a:lvl8pPr>
            <a:lvl9pPr marL="3886200" indent="-228600" eaLnBrk="0" fontAlgn="base" hangingPunct="0">
              <a:spcBef>
                <a:spcPct val="0"/>
              </a:spcBef>
              <a:spcAft>
                <a:spcPct val="0"/>
              </a:spcAft>
              <a:defRPr>
                <a:solidFill>
                  <a:srgbClr val="D8DCED"/>
                </a:solidFill>
                <a:latin typeface="Helvetica Neue" pitchFamily="2"/>
                <a:ea typeface="MS PGothic" pitchFamily="34" charset="-128"/>
              </a:defRPr>
            </a:lvl9pPr>
          </a:lstStyle>
          <a:p>
            <a:pPr algn="r" eaLnBrk="1" hangingPunct="1">
              <a:spcBef>
                <a:spcPct val="50000"/>
              </a:spcBef>
            </a:pPr>
            <a:r>
              <a:rPr lang="it-IT" sz="800">
                <a:solidFill>
                  <a:schemeClr val="bg2"/>
                </a:solidFill>
                <a:latin typeface="Arial" pitchFamily="34" charset="0"/>
              </a:rPr>
              <a:t>TERAMO, 13 DICEMBRE 2012</a:t>
            </a:r>
          </a:p>
        </p:txBody>
      </p:sp>
    </p:spTree>
    <p:extLst>
      <p:ext uri="{BB962C8B-B14F-4D97-AF65-F5344CB8AC3E}">
        <p14:creationId xmlns:p14="http://schemas.microsoft.com/office/powerpoint/2010/main" val="218049516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ospettiva">
  <a:themeElements>
    <a:clrScheme name="Prospettiva">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o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rospettiva">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991</TotalTime>
  <Words>5647</Words>
  <Application>Microsoft Office PowerPoint</Application>
  <PresentationFormat>Presentazione su schermo (4:3)</PresentationFormat>
  <Paragraphs>668</Paragraphs>
  <Slides>68</Slides>
  <Notes>17</Notes>
  <HiddenSlides>0</HiddenSlides>
  <MMClips>4</MMClips>
  <ScaleCrop>false</ScaleCrop>
  <HeadingPairs>
    <vt:vector size="6" baseType="variant">
      <vt:variant>
        <vt:lpstr>Tema</vt:lpstr>
      </vt:variant>
      <vt:variant>
        <vt:i4>1</vt:i4>
      </vt:variant>
      <vt:variant>
        <vt:lpstr>Server OLE incorporati</vt:lpstr>
      </vt:variant>
      <vt:variant>
        <vt:i4>3</vt:i4>
      </vt:variant>
      <vt:variant>
        <vt:lpstr>Titoli diapositive</vt:lpstr>
      </vt:variant>
      <vt:variant>
        <vt:i4>68</vt:i4>
      </vt:variant>
    </vt:vector>
  </HeadingPairs>
  <TitlesOfParts>
    <vt:vector size="72" baseType="lpstr">
      <vt:lpstr>Prospettiva</vt:lpstr>
      <vt:lpstr>Grafico di Microsoft Excel</vt:lpstr>
      <vt:lpstr>Worksheet</vt:lpstr>
      <vt:lpstr>Grafico</vt:lpstr>
      <vt:lpstr>LA COMUNICAZIONE DI EMERGENZA</vt:lpstr>
      <vt:lpstr>Presentazione standard di PowerPoint</vt:lpstr>
      <vt:lpstr>  I MEDIA E LA CRISI </vt:lpstr>
      <vt:lpstr>THYSSEN KRUPP</vt:lpstr>
      <vt:lpstr>LO SCOPPIO DELLA CRISI</vt:lpstr>
      <vt:lpstr>LA CRISI SI ACUISCE</vt:lpstr>
      <vt:lpstr>LA STRATEGIA DELL’AZIENDA</vt:lpstr>
      <vt:lpstr>LA STRATEGIA DELL’AZIENDA</vt:lpstr>
      <vt:lpstr>IL MEMORANDUM SEGRETO</vt:lpstr>
      <vt:lpstr>GLI ERRORI COMMESSI</vt:lpstr>
      <vt:lpstr>LE CONSEGUENZE</vt:lpstr>
      <vt:lpstr>QUANDO LA COMUNICAZIONE E’ DEFICITARIA </vt:lpstr>
      <vt:lpstr>IL CASO SARAS SARROCH</vt:lpstr>
      <vt:lpstr>LA GESTIONE DELLA CRISI</vt:lpstr>
      <vt:lpstr>CHE COSA E’ LA CRISI?</vt:lpstr>
      <vt:lpstr>LA CRISI NON PREVISTA</vt:lpstr>
      <vt:lpstr> IMPREVISTO/OPPORTUNITA’</vt:lpstr>
      <vt:lpstr>OPPORTUNITA’</vt:lpstr>
      <vt:lpstr>OPPORTUNITA’</vt:lpstr>
      <vt:lpstr>  PREPARARSI ALLA CRISI</vt:lpstr>
      <vt:lpstr>COME PREPARARSI</vt:lpstr>
      <vt:lpstr>PERCHE’ ACCADE LA CRISI?</vt:lpstr>
      <vt:lpstr>QUANDO HA INIZIO LA CRISI?</vt:lpstr>
      <vt:lpstr>LE FASI DELLA CRISI</vt:lpstr>
      <vt:lpstr> LA CRISI SUI MEDIA</vt:lpstr>
      <vt:lpstr>OMSA – GOLDEN LADY</vt:lpstr>
      <vt:lpstr>LA DINAMICA DELLA CRISI</vt:lpstr>
      <vt:lpstr>IL RUOLO DELLA COMUNICAZIONE</vt:lpstr>
      <vt:lpstr>LA COMUNICAZIONE DI CRISI  </vt:lpstr>
      <vt:lpstr>LA STRATEGIA</vt:lpstr>
      <vt:lpstr>I MESSAGGI</vt:lpstr>
      <vt:lpstr>LE INIZIATIVE DA ASSUMERE</vt:lpstr>
      <vt:lpstr>DI FRONTE ALLA CRISI</vt:lpstr>
      <vt:lpstr>RISPONDERE ALLO SVILUPPO DELLA CRISI</vt:lpstr>
      <vt:lpstr>Presentazione standard di PowerPoint</vt:lpstr>
      <vt:lpstr>LE ARTICOLAZIONI DELLA COMUNICAZIONE</vt:lpstr>
      <vt:lpstr>GLI STRUMENTI PER LA GESTIONE</vt:lpstr>
      <vt:lpstr>LA CRISI SUI MEDIA</vt:lpstr>
      <vt:lpstr>GLI ERRORI DA EVITARE</vt:lpstr>
      <vt:lpstr>GLI ERRORI CON I MEDIA/1</vt:lpstr>
      <vt:lpstr>GLI ERRORI CON I MEDIA/2 </vt:lpstr>
      <vt:lpstr>I MODELLI</vt:lpstr>
      <vt:lpstr>PREVISIONE DELLA CRISI</vt:lpstr>
      <vt:lpstr>ANALISI DEI RISCHI</vt:lpstr>
      <vt:lpstr>LA PROGRAMMAZIONE</vt:lpstr>
      <vt:lpstr>IL CRISIS TEAM</vt:lpstr>
      <vt:lpstr>IL PIANO DI COMUNICAZIONE </vt:lpstr>
      <vt:lpstr>COMUNCAZIONE E GESTIONE</vt:lpstr>
      <vt:lpstr>LA SINDROME DI NIMBY</vt:lpstr>
      <vt:lpstr>QUALI SONO LE CAUSE </vt:lpstr>
      <vt:lpstr>GLI ATTORI</vt:lpstr>
      <vt:lpstr>COSA SCRIVONO I MEDIA</vt:lpstr>
      <vt:lpstr>BUONE PRATICHE  CRESCONO </vt:lpstr>
      <vt:lpstr>LA METRO C DI ROMA SI APRE ALLA CITTA'</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CRISIS MANAGEMENT</dc:title>
  <dc:creator>Stefano</dc:creator>
  <cp:lastModifiedBy>Stefano</cp:lastModifiedBy>
  <cp:revision>115</cp:revision>
  <dcterms:created xsi:type="dcterms:W3CDTF">2012-11-24T15:22:13Z</dcterms:created>
  <dcterms:modified xsi:type="dcterms:W3CDTF">2013-05-16T07:05:12Z</dcterms:modified>
</cp:coreProperties>
</file>