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378" r:id="rId3"/>
    <p:sldId id="396" r:id="rId4"/>
    <p:sldId id="299" r:id="rId5"/>
    <p:sldId id="379" r:id="rId6"/>
    <p:sldId id="386" r:id="rId7"/>
    <p:sldId id="392" r:id="rId8"/>
    <p:sldId id="391" r:id="rId9"/>
    <p:sldId id="390" r:id="rId10"/>
    <p:sldId id="389" r:id="rId11"/>
    <p:sldId id="388" r:id="rId12"/>
    <p:sldId id="387" r:id="rId13"/>
    <p:sldId id="385" r:id="rId14"/>
    <p:sldId id="384" r:id="rId15"/>
    <p:sldId id="383" r:id="rId16"/>
    <p:sldId id="308" r:id="rId17"/>
    <p:sldId id="351" r:id="rId18"/>
    <p:sldId id="352" r:id="rId19"/>
    <p:sldId id="353" r:id="rId20"/>
    <p:sldId id="354" r:id="rId21"/>
    <p:sldId id="426" r:id="rId22"/>
    <p:sldId id="430" r:id="rId23"/>
    <p:sldId id="429" r:id="rId24"/>
    <p:sldId id="428" r:id="rId25"/>
    <p:sldId id="427" r:id="rId26"/>
    <p:sldId id="368" r:id="rId27"/>
    <p:sldId id="431" r:id="rId28"/>
    <p:sldId id="370" r:id="rId29"/>
    <p:sldId id="407" r:id="rId30"/>
    <p:sldId id="374" r:id="rId31"/>
    <p:sldId id="371" r:id="rId32"/>
    <p:sldId id="412" r:id="rId33"/>
    <p:sldId id="434" r:id="rId34"/>
    <p:sldId id="376" r:id="rId35"/>
    <p:sldId id="365" r:id="rId36"/>
    <p:sldId id="366" r:id="rId37"/>
    <p:sldId id="444" r:id="rId38"/>
    <p:sldId id="442" r:id="rId39"/>
    <p:sldId id="445" r:id="rId40"/>
    <p:sldId id="446" r:id="rId41"/>
    <p:sldId id="450" r:id="rId42"/>
    <p:sldId id="448" r:id="rId43"/>
    <p:sldId id="447" r:id="rId44"/>
    <p:sldId id="449" r:id="rId45"/>
    <p:sldId id="443" r:id="rId46"/>
    <p:sldId id="435" r:id="rId47"/>
    <p:sldId id="436" r:id="rId48"/>
    <p:sldId id="437" r:id="rId49"/>
    <p:sldId id="438" r:id="rId50"/>
    <p:sldId id="439" r:id="rId51"/>
    <p:sldId id="440" r:id="rId52"/>
    <p:sldId id="441" r:id="rId53"/>
  </p:sldIdLst>
  <p:sldSz cx="9144000" cy="6858000" type="screen4x3"/>
  <p:notesSz cx="7315200" cy="96012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044892"/>
    <a:srgbClr val="0051A2"/>
    <a:srgbClr val="85B185"/>
    <a:srgbClr val="9A5C6E"/>
    <a:srgbClr val="000066"/>
    <a:srgbClr val="003399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9165" autoAdjust="0"/>
  </p:normalViewPr>
  <p:slideViewPr>
    <p:cSldViewPr>
      <p:cViewPr>
        <p:scale>
          <a:sx n="66" d="100"/>
          <a:sy n="66" d="100"/>
        </p:scale>
        <p:origin x="-51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F89F1AB-564D-4A04-9EB0-BD17BA67E46A}" type="datetimeFigureOut">
              <a:rPr lang="it-IT"/>
              <a:pPr>
                <a:defRPr/>
              </a:pPr>
              <a:t>13/05/2013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0B2D929F-58E5-4D24-853B-51D30DEE947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2E06F-68E0-4FFA-A192-CE8152E5A9D2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2703D9-C1AD-436A-92C6-D2882F01ADB6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477596-D637-49DA-9E89-16A96C11F9D0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7C1A30-C9AF-4D9D-AE13-053A0BAF1E51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9073B1-1C64-4181-9B15-E27BE3C332FF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3DD474-27A2-480E-8547-74E8FCB5F7D1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B7B16C-2756-46D6-8826-70717C43370D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AC0CEF-F0FD-41CB-BAE4-EC84CBD7C3B4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898124-616A-4752-86B2-7C03E40A9FDC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67CCC9-5CE7-4192-B99D-86858ADB41FE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535D71-7BC5-4120-9E3D-B63FD7351614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7A235A-E8A2-4032-92D7-D936C8AFD842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A3E2C4-3AA0-486D-92D0-CDC323E431FF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E756FB-8D3A-483A-A380-D61AD01B8250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8384A-B2E9-4CAF-BB2F-2F0F4CBEC491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BDF098-1F59-43C8-92AB-02839B16760E}" type="slidenum">
              <a:rPr lang="en-US" smtClean="0">
                <a:solidFill>
                  <a:srgbClr val="000000"/>
                </a:solidFill>
              </a:rPr>
              <a:pPr/>
              <a:t>31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22814A-519A-4DFC-9C36-B57D99D61E98}" type="slidenum">
              <a:rPr lang="en-US" smtClean="0">
                <a:solidFill>
                  <a:srgbClr val="000000"/>
                </a:solidFill>
              </a:rPr>
              <a:pPr/>
              <a:t>32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31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9B7810-CEFC-48E4-8B45-7A8C816B0B0C}" type="slidenum">
              <a:rPr lang="en-US" smtClean="0">
                <a:solidFill>
                  <a:srgbClr val="000000"/>
                </a:solidFill>
              </a:rPr>
              <a:pPr/>
              <a:t>33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52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A8B416-6D7C-4D52-9B0A-5CF48B839705}" type="slidenum">
              <a:rPr lang="en-US" smtClean="0">
                <a:solidFill>
                  <a:srgbClr val="000000"/>
                </a:solidFill>
              </a:rPr>
              <a:pPr/>
              <a:t>34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A615C-7F93-4B67-8F98-A539CC66A6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0EECF-8C4A-4D2E-AF49-4B1BAAA3C66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0815F-62AB-47EC-AC57-03CC7A7A44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C281B-91B1-4D15-BFA0-85B07C382B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89CE3-2D56-4F28-9D62-6E979E63838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28B63-306D-4F71-8D71-0581B6D8E08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79D0F-88B0-420C-9393-0B8EF0ABDF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7558C-7537-443C-A81E-D2F33B9CED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5525EE-1017-4FE4-97C5-7ECEAED4FD6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192BF-040D-423C-B74E-267D9C73B41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AC87E-651C-403E-96DE-B44CAE7B41A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14A63A8-B993-493E-85E4-28F586042DE7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CFF48D6-2F7E-4197-86B6-E0A3B0EBB62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5F936CD-6BD1-419F-B590-1EDC4AB66407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DA4C890-EE8D-4CBA-A6D4-E967EEC8BAE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FAA1C2-4ABA-4D4D-BE03-1BBEF9809018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F49F56B-6341-492B-AA49-1D5FBC4C829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5CA765F-70DB-481A-9E20-1850CA61318C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00C91F-49E0-4AAE-8F21-D8775563176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9FAFA2E-1729-4A2A-8633-4EDF72CB6D1C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97479C3-FA69-4B60-9055-182ED8C2BF7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F516383-1055-487E-BE32-10A5C4692A12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DF65EA6-2D70-4121-A510-8E22E551A4F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E95B63B-A78B-47D8-8C44-04658AB60180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19C2E36-BA76-4149-BF71-19D7F51C372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5A930D0-383F-4829-8CDD-A268109E1280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F096473-4AA8-4242-92B6-763638B9C76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DAF41B6-FA51-4603-B2AB-DEF2C84DD8E5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CE31882-C325-41EF-9F28-CC275AE4D44C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70AC4CC-4C4F-476A-955F-A9D22811CD8D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656DC6-AE97-4273-B61E-5974D06C179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5621205-F327-445A-9959-D12EDF07B1DD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1ACDD51-160F-4875-B946-BC74FED8B5B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70A5472-80D1-46B0-A910-F74ACAEFE4F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  <a:endParaRPr lang="en-US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E125DD1-C0C9-439E-B0F4-6B196D18A99F}" type="datetimeFigureOut">
              <a:rPr lang="en-US"/>
              <a:pPr>
                <a:defRPr/>
              </a:pPr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75974A3-E787-405C-8AF7-80D7120AC45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Users\Serena\Documents\SeReNa\EVENTI%202012\Campagna%20Organi\Conferenza%20Stampa\Presentazione_Organi\PPOrgani%20-%20YouTube.mp4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slide" Target="slide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Serena\Documents\SeReNa\EVENTI%202012\Campagna%20Organi\Conferenza%20Stampa\Presentazione_Organi\PUBBLICITA_PROGRESSO_Organi_Radio.mp3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3933825"/>
            <a:ext cx="2409825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Segnaposto contenuto 2"/>
          <p:cNvSpPr>
            <a:spLocks noGrp="1"/>
          </p:cNvSpPr>
          <p:nvPr>
            <p:ph idx="1"/>
          </p:nvPr>
        </p:nvSpPr>
        <p:spPr>
          <a:xfrm>
            <a:off x="0" y="692150"/>
            <a:ext cx="9144000" cy="1368425"/>
          </a:xfrm>
        </p:spPr>
        <p:txBody>
          <a:bodyPr/>
          <a:lstStyle/>
          <a:p>
            <a:pPr indent="0" algn="r">
              <a:spcBef>
                <a:spcPct val="0"/>
              </a:spcBef>
              <a:buFontTx/>
              <a:buNone/>
            </a:pPr>
            <a:r>
              <a:rPr lang="it-IT" sz="3600" b="1" smtClean="0">
                <a:solidFill>
                  <a:srgbClr val="990000"/>
                </a:solidFill>
                <a:latin typeface="Arial Narrow" pitchFamily="34" charset="0"/>
              </a:rPr>
              <a:t>CAMPAGNA </a:t>
            </a:r>
          </a:p>
          <a:p>
            <a:pPr indent="0" algn="r">
              <a:spcBef>
                <a:spcPct val="0"/>
              </a:spcBef>
              <a:buFontTx/>
              <a:buNone/>
            </a:pPr>
            <a:r>
              <a:rPr lang="it-IT" sz="3600" b="1" smtClean="0">
                <a:solidFill>
                  <a:srgbClr val="990000"/>
                </a:solidFill>
                <a:latin typeface="Arial Narrow" pitchFamily="34" charset="0"/>
              </a:rPr>
              <a:t>DONAZIONE ORGANI </a:t>
            </a:r>
          </a:p>
          <a:p>
            <a:pPr indent="0" algn="r">
              <a:spcBef>
                <a:spcPct val="0"/>
              </a:spcBef>
              <a:buFontTx/>
              <a:buNone/>
            </a:pPr>
            <a:r>
              <a:rPr lang="it-IT" sz="3600" b="1" i="1" smtClean="0">
                <a:solidFill>
                  <a:srgbClr val="990000"/>
                </a:solidFill>
                <a:latin typeface="Arial Narrow" pitchFamily="34" charset="0"/>
              </a:rPr>
              <a:t>Tu puoi dare la vita</a:t>
            </a:r>
          </a:p>
        </p:txBody>
      </p:sp>
      <p:pic>
        <p:nvPicPr>
          <p:cNvPr id="26628" name="Picture 7" descr="LogoPP_new20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612775" y="0"/>
            <a:ext cx="4608513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188" y="0"/>
            <a:ext cx="7921625" cy="630872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UN PROGETTO CON MOLTEPLICI ATTIVITÀ 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TRADIZIONALI E INNOVATIVE 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INTEGRATE TRA LORO 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OPERANTI SU DIVERSE ORBITE COORDINATE</a:t>
            </a:r>
          </a:p>
          <a:p>
            <a:pPr marL="0" indent="0" algn="ctr">
              <a:spcBef>
                <a:spcPts val="0"/>
              </a:spcBef>
              <a:buFontTx/>
              <a:buNone/>
              <a:defRPr/>
            </a:pPr>
            <a:r>
              <a:rPr lang="it-I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 CONCOMITANTI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 rot="16200000">
            <a:off x="1386516" y="747571"/>
            <a:ext cx="6226953" cy="6192688"/>
          </a:xfrm>
          <a:prstGeom prst="rect">
            <a:avLst/>
          </a:prstGeom>
          <a:noFill/>
          <a:ln>
            <a:noFill/>
          </a:ln>
        </p:spPr>
        <p:txBody>
          <a:bodyPr spcFirstLastPara="1" wrap="none">
            <a:prstTxWarp prst="textCircl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it-IT" sz="4400" b="1" dirty="0">
                <a:ln w="50800"/>
                <a:solidFill>
                  <a:schemeClr val="bg1">
                    <a:shade val="50000"/>
                  </a:schemeClr>
                </a:solidFill>
                <a:latin typeface="Arial Narrow" pitchFamily="34" charset="0"/>
              </a:rPr>
              <a:t>OBIETTIVI STRATEGICI</a:t>
            </a:r>
          </a:p>
        </p:txBody>
      </p: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gency FB" pitchFamily="34" charset="0"/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1763688" y="1052736"/>
            <a:ext cx="5500400" cy="5322970"/>
            <a:chOff x="3635896" y="2622974"/>
            <a:chExt cx="1800200" cy="1742130"/>
          </a:xfrm>
          <a:solidFill>
            <a:srgbClr val="FFFF00"/>
          </a:solidFill>
        </p:grpSpPr>
        <p:sp>
          <p:nvSpPr>
            <p:cNvPr id="12" name="Oval 4"/>
            <p:cNvSpPr>
              <a:spLocks noChangeArrowheads="1"/>
            </p:cNvSpPr>
            <p:nvPr/>
          </p:nvSpPr>
          <p:spPr bwMode="auto">
            <a:xfrm>
              <a:off x="3635896" y="2622974"/>
              <a:ext cx="1800200" cy="1742130"/>
            </a:xfrm>
            <a:prstGeom prst="ellipse">
              <a:avLst/>
            </a:prstGeom>
            <a:grpFill/>
            <a:ln w="9525" algn="in">
              <a:noFill/>
              <a:round/>
              <a:headEnd/>
              <a:tailEnd/>
            </a:ln>
            <a:effectLst/>
            <a:scene3d>
              <a:camera prst="orthographicFront"/>
              <a:lightRig rig="soft" dir="t">
                <a:rot lat="0" lon="0" rev="6600000"/>
              </a:lightRig>
            </a:scene3d>
            <a:sp3d extrusionH="196850" prstMaterial="dkEdge">
              <a:bevelT w="298450" h="120650"/>
              <a:bevelB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it-IT">
                <a:solidFill>
                  <a:schemeClr val="bg1"/>
                </a:solidFill>
                <a:latin typeface="Agency FB" pitchFamily="34" charset="0"/>
              </a:endParaRP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3779912" y="2952914"/>
              <a:ext cx="1512168" cy="984722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>
                <a:spcAft>
                  <a:spcPts val="50"/>
                </a:spcAft>
                <a:buSzPct val="120000"/>
                <a:buFont typeface="Wingdings" pitchFamily="2" charset="2"/>
                <a:buChar char="ü"/>
                <a:defRPr/>
              </a:pPr>
              <a:r>
                <a:rPr lang="it-IT" sz="26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COINVOLGERE E COMMUOVERE</a:t>
              </a:r>
              <a:br>
                <a:rPr lang="it-IT" sz="26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</a:br>
              <a:endParaRPr lang="it-IT" sz="26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 algn="ctr">
                <a:spcAft>
                  <a:spcPts val="50"/>
                </a:spcAft>
                <a:buSzPct val="120000"/>
                <a:buFont typeface="Wingdings" pitchFamily="2" charset="2"/>
                <a:buChar char="ü"/>
                <a:defRPr/>
              </a:pPr>
              <a:r>
                <a:rPr lang="it-IT" sz="26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INFORMARE SU UNA TEMATICA COMPLESSA E SENSIBILE</a:t>
              </a:r>
              <a:br>
                <a:rPr lang="it-IT" sz="26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</a:br>
              <a:endParaRPr lang="it-IT" sz="2600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  <a:p>
              <a:pPr algn="ctr">
                <a:spcAft>
                  <a:spcPts val="50"/>
                </a:spcAft>
                <a:buSzPct val="120000"/>
                <a:buFont typeface="Wingdings" pitchFamily="2" charset="2"/>
                <a:buChar char="ü"/>
                <a:defRPr/>
              </a:pPr>
              <a:r>
                <a:rPr lang="it-IT" sz="26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SUPERARE LE BARRIERE BUROCRATICHE ALL’ADESIONE</a:t>
              </a:r>
            </a:p>
            <a:p>
              <a:pPr algn="ctr">
                <a:spcAft>
                  <a:spcPts val="50"/>
                </a:spcAft>
                <a:buSzPct val="120000"/>
                <a:defRPr/>
              </a:pPr>
              <a:endParaRPr lang="it-IT" sz="2600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 rot="16200000">
            <a:off x="1670678" y="747571"/>
            <a:ext cx="6226954" cy="6192688"/>
          </a:xfrm>
          <a:prstGeom prst="rect">
            <a:avLst/>
          </a:prstGeom>
          <a:noFill/>
          <a:ln>
            <a:noFill/>
          </a:ln>
        </p:spPr>
        <p:txBody>
          <a:bodyPr spcFirstLastPara="1" wrap="none">
            <a:prstTxWarp prst="textCircl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it-IT" sz="4400" b="1" dirty="0">
                <a:ln w="50800"/>
                <a:solidFill>
                  <a:schemeClr val="bg1">
                    <a:shade val="50000"/>
                  </a:schemeClr>
                </a:solidFill>
                <a:latin typeface="Arial Narrow" pitchFamily="34" charset="0"/>
              </a:rPr>
              <a:t>OBIETTIVO </a:t>
            </a:r>
            <a:r>
              <a:rPr lang="it-IT" sz="4400" b="1" dirty="0" err="1">
                <a:ln w="50800"/>
                <a:solidFill>
                  <a:schemeClr val="bg1">
                    <a:shade val="50000"/>
                  </a:schemeClr>
                </a:solidFill>
                <a:latin typeface="Arial Narrow" pitchFamily="34" charset="0"/>
              </a:rPr>
              <a:t>DI</a:t>
            </a:r>
            <a:r>
              <a:rPr lang="it-IT" sz="4400" b="1" dirty="0">
                <a:ln w="50800"/>
                <a:solidFill>
                  <a:schemeClr val="bg1">
                    <a:shade val="50000"/>
                  </a:schemeClr>
                </a:solidFill>
                <a:latin typeface="Arial Narrow" pitchFamily="34" charset="0"/>
              </a:rPr>
              <a:t> COMUNICAZIONE</a:t>
            </a:r>
          </a:p>
        </p:txBody>
      </p: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gency FB" pitchFamily="34" charset="0"/>
            </a:endParaRPr>
          </a:p>
        </p:txBody>
      </p:sp>
      <p:grpSp>
        <p:nvGrpSpPr>
          <p:cNvPr id="2" name="Gruppo 10"/>
          <p:cNvGrpSpPr/>
          <p:nvPr/>
        </p:nvGrpSpPr>
        <p:grpSpPr>
          <a:xfrm>
            <a:off x="2014514" y="1141636"/>
            <a:ext cx="5500398" cy="5322970"/>
            <a:chOff x="3635896" y="2622974"/>
            <a:chExt cx="1800200" cy="1742130"/>
          </a:xfrm>
          <a:solidFill>
            <a:srgbClr val="FFFF00"/>
          </a:solidFill>
        </p:grpSpPr>
        <p:sp>
          <p:nvSpPr>
            <p:cNvPr id="12" name="Oval 4"/>
            <p:cNvSpPr>
              <a:spLocks noChangeArrowheads="1"/>
            </p:cNvSpPr>
            <p:nvPr/>
          </p:nvSpPr>
          <p:spPr bwMode="auto">
            <a:xfrm>
              <a:off x="3635896" y="2622974"/>
              <a:ext cx="1800200" cy="1742130"/>
            </a:xfrm>
            <a:prstGeom prst="ellipse">
              <a:avLst/>
            </a:prstGeom>
            <a:grpFill/>
            <a:ln w="9525" algn="in">
              <a:noFill/>
              <a:round/>
              <a:headEnd/>
              <a:tailEnd/>
            </a:ln>
            <a:effectLst/>
            <a:scene3d>
              <a:camera prst="orthographicFront"/>
              <a:lightRig rig="soft" dir="t">
                <a:rot lat="0" lon="0" rev="6600000"/>
              </a:lightRig>
            </a:scene3d>
            <a:sp3d extrusionH="196850" prstMaterial="dkEdge">
              <a:bevelT w="298450" h="120650"/>
              <a:bevelB/>
            </a:sp3d>
          </p:spPr>
          <p:txBody>
            <a:bodyPr lIns="36576" tIns="36576" rIns="36576" bIns="36576"/>
            <a:lstStyle/>
            <a:p>
              <a:pPr>
                <a:defRPr/>
              </a:pPr>
              <a:endParaRPr lang="it-IT">
                <a:solidFill>
                  <a:schemeClr val="bg1"/>
                </a:solidFill>
                <a:latin typeface="Agency FB" pitchFamily="34" charset="0"/>
              </a:endParaRP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3779912" y="3235720"/>
              <a:ext cx="1512168" cy="471343"/>
            </a:xfrm>
            <a:prstGeom prst="rect">
              <a:avLst/>
            </a:prstGeom>
            <a:noFill/>
            <a:ln w="9525" algn="in">
              <a:noFill/>
              <a:miter lim="800000"/>
              <a:headEnd/>
              <a:tailEnd/>
            </a:ln>
            <a:effectLst/>
          </p:spPr>
          <p:txBody>
            <a:bodyPr lIns="36576" tIns="36576" rIns="36576" bIns="36576"/>
            <a:lstStyle/>
            <a:p>
              <a:pPr algn="ctr">
                <a:spcAft>
                  <a:spcPts val="50"/>
                </a:spcAft>
                <a:buSzPct val="120000"/>
                <a:buFont typeface="Wingdings" pitchFamily="2" charset="2"/>
                <a:buChar char="ü"/>
                <a:defRPr/>
              </a:pPr>
              <a:r>
                <a:rPr lang="it-IT" sz="40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RENDERE “COOL”</a:t>
              </a:r>
            </a:p>
            <a:p>
              <a:pPr algn="ctr">
                <a:spcAft>
                  <a:spcPts val="50"/>
                </a:spcAft>
                <a:buSzPct val="120000"/>
                <a:defRPr/>
              </a:pPr>
              <a:r>
                <a:rPr lang="it-IT" sz="4000" b="1" dirty="0">
                  <a:solidFill>
                    <a:schemeClr val="bg1"/>
                  </a:solidFill>
                  <a:latin typeface="Arial Narrow" pitchFamily="34" charset="0"/>
                  <a:cs typeface="Arial" pitchFamily="34" charset="0"/>
                </a:rPr>
                <a:t>DONARE GLI ORGANI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585682" y="2348593"/>
            <a:ext cx="1850032" cy="1717176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4825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6874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3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8923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4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0972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4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3026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5796135" y="5373215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43" name="Ovale 4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195736" y="2278033"/>
              <a:ext cx="1008112" cy="60016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SITO WEB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DONIAMO.ORG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5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075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5796135" y="5373215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43" name="Ovale 4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195736" y="2278033"/>
              <a:ext cx="1008112" cy="60016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SITO WEB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DONIAMO.ORG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5" name="Gruppo 41"/>
          <p:cNvGrpSpPr/>
          <p:nvPr/>
        </p:nvGrpSpPr>
        <p:grpSpPr>
          <a:xfrm>
            <a:off x="7092280" y="2708919"/>
            <a:ext cx="1188132" cy="1108923"/>
            <a:chOff x="2195736" y="1988840"/>
            <a:chExt cx="1080120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4" name="Ovale 33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2195736" y="2132856"/>
              <a:ext cx="1080120" cy="713482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VIDEO FAQ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Con risposte alle domande più frequenti</a:t>
              </a:r>
            </a:p>
          </p:txBody>
        </p:sp>
      </p:grpSp>
      <p:grpSp>
        <p:nvGrpSpPr>
          <p:cNvPr id="6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7124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5796135" y="5373215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43" name="Ovale 4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195736" y="2278033"/>
              <a:ext cx="1008112" cy="60016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SITO WEB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DONIAMO.ORG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5" name="Gruppo 41"/>
          <p:cNvGrpSpPr/>
          <p:nvPr/>
        </p:nvGrpSpPr>
        <p:grpSpPr>
          <a:xfrm>
            <a:off x="7092280" y="2708919"/>
            <a:ext cx="1188132" cy="1108923"/>
            <a:chOff x="2195736" y="1988840"/>
            <a:chExt cx="1080120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4" name="Ovale 33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2195736" y="2132856"/>
              <a:ext cx="1080120" cy="713482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VIDEO FAQ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Con risposte alle domande più frequenti</a:t>
              </a:r>
            </a:p>
          </p:txBody>
        </p:sp>
      </p:grpSp>
      <p:grpSp>
        <p:nvGrpSpPr>
          <p:cNvPr id="6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grpSp>
        <p:nvGrpSpPr>
          <p:cNvPr id="7" name="Gruppo 57"/>
          <p:cNvGrpSpPr/>
          <p:nvPr/>
        </p:nvGrpSpPr>
        <p:grpSpPr>
          <a:xfrm>
            <a:off x="3635896" y="620688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obliqueTopLeft"/>
            <a:lightRig rig="threePt" dir="t"/>
          </a:scene3d>
        </p:grpSpPr>
        <p:sp>
          <p:nvSpPr>
            <p:cNvPr id="59" name="Ovale 58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60" name="CasellaDiTesto 59"/>
            <p:cNvSpPr txBox="1"/>
            <p:nvPr/>
          </p:nvSpPr>
          <p:spPr>
            <a:xfrm>
              <a:off x="6660232" y="2204864"/>
              <a:ext cx="864096" cy="276999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PR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9173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5796135" y="5373215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43" name="Ovale 4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195736" y="2278033"/>
              <a:ext cx="1008112" cy="60016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SITO WEB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DONIAMO.ORG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5" name="Gruppo 50"/>
          <p:cNvGrpSpPr/>
          <p:nvPr/>
        </p:nvGrpSpPr>
        <p:grpSpPr>
          <a:xfrm>
            <a:off x="6573822" y="2060848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0" name="Ovale 29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660232" y="2154342"/>
              <a:ext cx="864096" cy="419695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VIRALI CON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CHIRURGHI AUTOREVOLI</a:t>
              </a:r>
            </a:p>
          </p:txBody>
        </p:sp>
      </p:grpSp>
      <p:grpSp>
        <p:nvGrpSpPr>
          <p:cNvPr id="6" name="Gruppo 41"/>
          <p:cNvGrpSpPr/>
          <p:nvPr/>
        </p:nvGrpSpPr>
        <p:grpSpPr>
          <a:xfrm>
            <a:off x="7092280" y="2708919"/>
            <a:ext cx="1188132" cy="1108923"/>
            <a:chOff x="2195736" y="1988840"/>
            <a:chExt cx="1080120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4" name="Ovale 33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2195736" y="2132856"/>
              <a:ext cx="1080120" cy="713482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VIDEO FAQ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Con risposte alle domande più frequenti</a:t>
              </a:r>
            </a:p>
          </p:txBody>
        </p:sp>
      </p:grpSp>
      <p:grpSp>
        <p:nvGrpSpPr>
          <p:cNvPr id="7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grpSp>
        <p:nvGrpSpPr>
          <p:cNvPr id="8" name="Gruppo 51"/>
          <p:cNvGrpSpPr/>
          <p:nvPr/>
        </p:nvGrpSpPr>
        <p:grpSpPr>
          <a:xfrm>
            <a:off x="3491880" y="5373216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perspectiveHeroicExtremeRightFacing"/>
            <a:lightRig rig="threePt" dir="t"/>
          </a:scene3d>
        </p:grpSpPr>
        <p:sp>
          <p:nvSpPr>
            <p:cNvPr id="53" name="Ovale 52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6660232" y="2154342"/>
              <a:ext cx="864096" cy="33855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FOTOGRAFI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ILLUSTRI</a:t>
              </a:r>
            </a:p>
          </p:txBody>
        </p:sp>
      </p:grpSp>
      <p:sp>
        <p:nvSpPr>
          <p:cNvPr id="56" name="Ovale 55"/>
          <p:cNvSpPr/>
          <p:nvPr/>
        </p:nvSpPr>
        <p:spPr>
          <a:xfrm>
            <a:off x="2274945" y="2348880"/>
            <a:ext cx="792088" cy="792088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2195736" y="2553928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PARTECIPAZIONE</a:t>
            </a:r>
          </a:p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PROGRAMMI</a:t>
            </a:r>
          </a:p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TV</a:t>
            </a:r>
          </a:p>
        </p:txBody>
      </p:sp>
      <p:grpSp>
        <p:nvGrpSpPr>
          <p:cNvPr id="9" name="Gruppo 57"/>
          <p:cNvGrpSpPr/>
          <p:nvPr/>
        </p:nvGrpSpPr>
        <p:grpSpPr>
          <a:xfrm>
            <a:off x="3635896" y="620688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obliqueTopLeft"/>
            <a:lightRig rig="threePt" dir="t"/>
          </a:scene3d>
        </p:grpSpPr>
        <p:sp>
          <p:nvSpPr>
            <p:cNvPr id="59" name="Ovale 58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60" name="CasellaDiTesto 59"/>
            <p:cNvSpPr txBox="1"/>
            <p:nvPr/>
          </p:nvSpPr>
          <p:spPr>
            <a:xfrm>
              <a:off x="6660232" y="2204864"/>
              <a:ext cx="864096" cy="276999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PR</a:t>
              </a:r>
            </a:p>
          </p:txBody>
        </p:sp>
      </p:grpSp>
      <p:sp>
        <p:nvSpPr>
          <p:cNvPr id="65" name="Ovale 64"/>
          <p:cNvSpPr/>
          <p:nvPr/>
        </p:nvSpPr>
        <p:spPr>
          <a:xfrm>
            <a:off x="2851009" y="3573016"/>
            <a:ext cx="792088" cy="792088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2771800" y="3645024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EVENTO</a:t>
            </a:r>
          </a:p>
          <a:p>
            <a:pPr algn="ctr">
              <a:defRPr/>
            </a:pPr>
            <a:r>
              <a:rPr lang="it-IT" sz="800" b="1" dirty="0" err="1">
                <a:solidFill>
                  <a:schemeClr val="bg1"/>
                </a:solidFill>
                <a:latin typeface="Arial Narrow" pitchFamily="34" charset="0"/>
              </a:rPr>
              <a:t>DI</a:t>
            </a: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 PRESENTAZIONE</a:t>
            </a:r>
          </a:p>
        </p:txBody>
      </p:sp>
      <p:grpSp>
        <p:nvGrpSpPr>
          <p:cNvPr id="10" name="Gruppo 66"/>
          <p:cNvGrpSpPr/>
          <p:nvPr/>
        </p:nvGrpSpPr>
        <p:grpSpPr>
          <a:xfrm>
            <a:off x="1763688" y="4365104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68" name="Ovale 67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69" name="CasellaDiTesto 68"/>
            <p:cNvSpPr txBox="1"/>
            <p:nvPr/>
          </p:nvSpPr>
          <p:spPr>
            <a:xfrm>
              <a:off x="6660232" y="2204864"/>
              <a:ext cx="864096" cy="200055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TESTIMONIAL</a:t>
              </a:r>
            </a:p>
          </p:txBody>
        </p:sp>
      </p:grpSp>
      <p:grpSp>
        <p:nvGrpSpPr>
          <p:cNvPr id="11" name="Gruppo 69"/>
          <p:cNvGrpSpPr/>
          <p:nvPr/>
        </p:nvGrpSpPr>
        <p:grpSpPr>
          <a:xfrm>
            <a:off x="5436096" y="3573016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perspectiveContrastingRightFacing" fov="2400000">
              <a:rot lat="1200000" lon="21000000" rev="0"/>
            </a:camera>
            <a:lightRig rig="threePt" dir="t"/>
          </a:scene3d>
        </p:grpSpPr>
        <p:sp>
          <p:nvSpPr>
            <p:cNvPr id="71" name="Ovale 70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2" name="CasellaDiTesto 71"/>
            <p:cNvSpPr txBox="1"/>
            <p:nvPr/>
          </p:nvSpPr>
          <p:spPr>
            <a:xfrm>
              <a:off x="6660232" y="2154342"/>
              <a:ext cx="864096" cy="30777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ARTICOLI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REDAZIONALI</a:t>
              </a:r>
            </a:p>
          </p:txBody>
        </p:sp>
      </p:grpSp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1237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Immagine 73" descr="giornali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8788" y="5876925"/>
            <a:ext cx="4667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vale 20"/>
          <p:cNvSpPr/>
          <p:nvPr/>
        </p:nvSpPr>
        <p:spPr>
          <a:xfrm rot="19431860">
            <a:off x="3179763" y="209550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5" name="Ovale 44"/>
          <p:cNvSpPr/>
          <p:nvPr/>
        </p:nvSpPr>
        <p:spPr>
          <a:xfrm rot="2289585">
            <a:off x="3057525" y="252413"/>
            <a:ext cx="2832100" cy="6213475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2" name="Gruppo 38"/>
          <p:cNvGrpSpPr/>
          <p:nvPr/>
        </p:nvGrpSpPr>
        <p:grpSpPr>
          <a:xfrm>
            <a:off x="2339751" y="404663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TopRight"/>
            <a:lightRig rig="threePt" dir="t"/>
          </a:scene3d>
        </p:grpSpPr>
        <p:sp>
          <p:nvSpPr>
            <p:cNvPr id="23" name="Ovale 2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267744" y="2348880"/>
              <a:ext cx="864096" cy="261610"/>
            </a:xfrm>
            <a:prstGeom prst="rect">
              <a:avLst/>
            </a:prstGeom>
            <a:grp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SPOT TV</a:t>
              </a:r>
            </a:p>
          </p:txBody>
        </p:sp>
      </p:grpSp>
      <p:sp>
        <p:nvSpPr>
          <p:cNvPr id="29" name="Ovale 28"/>
          <p:cNvSpPr/>
          <p:nvPr/>
        </p:nvSpPr>
        <p:spPr>
          <a:xfrm>
            <a:off x="5724127" y="404663"/>
            <a:ext cx="1108923" cy="1108923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96136" y="692696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perspectiveAbove" fov="2700000">
              <a:rot lat="21594000" lon="0" rev="0"/>
            </a:camera>
            <a:lightRig rig="threePt" dir="t"/>
          </a:scene3d>
          <a:sp3d/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1200" b="1" dirty="0">
                <a:solidFill>
                  <a:schemeClr val="bg1"/>
                </a:solidFill>
                <a:latin typeface="Arial Narrow" pitchFamily="34" charset="0"/>
              </a:rPr>
              <a:t>SPOT RADIO</a:t>
            </a:r>
          </a:p>
        </p:txBody>
      </p:sp>
      <p:grpSp>
        <p:nvGrpSpPr>
          <p:cNvPr id="3" name="Gruppo 45"/>
          <p:cNvGrpSpPr/>
          <p:nvPr/>
        </p:nvGrpSpPr>
        <p:grpSpPr>
          <a:xfrm>
            <a:off x="2051719" y="5373215"/>
            <a:ext cx="1108923" cy="1108923"/>
            <a:chOff x="4788024" y="1196752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35" name="Ovale 34"/>
            <p:cNvSpPr/>
            <p:nvPr/>
          </p:nvSpPr>
          <p:spPr>
            <a:xfrm>
              <a:off x="4788024" y="1196752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4788024" y="1485945"/>
              <a:ext cx="1008112" cy="43088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CAMPAGNA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STAMPA</a:t>
              </a: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5796135" y="5373215"/>
            <a:ext cx="1108923" cy="1108923"/>
            <a:chOff x="2195736" y="1988840"/>
            <a:chExt cx="1008112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43" name="Ovale 42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2195736" y="2278033"/>
              <a:ext cx="1008112" cy="60016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SITO WEB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DONIAMO.ORG</a:t>
              </a:r>
            </a:p>
          </p:txBody>
        </p:sp>
      </p:grpSp>
      <p:sp>
        <p:nvSpPr>
          <p:cNvPr id="20" name="Ovale 19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2" name="Ovale 21"/>
          <p:cNvSpPr/>
          <p:nvPr/>
        </p:nvSpPr>
        <p:spPr>
          <a:xfrm rot="16200000">
            <a:off x="3165475" y="227013"/>
            <a:ext cx="2833687" cy="6211888"/>
          </a:xfrm>
          <a:prstGeom prst="ellipse">
            <a:avLst/>
          </a:prstGeom>
          <a:noFill/>
          <a:ln w="38100">
            <a:solidFill>
              <a:srgbClr val="D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grpSp>
        <p:nvGrpSpPr>
          <p:cNvPr id="5" name="Gruppo 50"/>
          <p:cNvGrpSpPr/>
          <p:nvPr/>
        </p:nvGrpSpPr>
        <p:grpSpPr>
          <a:xfrm>
            <a:off x="6573822" y="2060848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0" name="Ovale 29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660232" y="2154342"/>
              <a:ext cx="864096" cy="419695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VIRALI CON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CHIRURGHI AUTOREVOLI</a:t>
              </a:r>
            </a:p>
          </p:txBody>
        </p:sp>
      </p:grpSp>
      <p:grpSp>
        <p:nvGrpSpPr>
          <p:cNvPr id="6" name="Gruppo 41"/>
          <p:cNvGrpSpPr/>
          <p:nvPr/>
        </p:nvGrpSpPr>
        <p:grpSpPr>
          <a:xfrm>
            <a:off x="7092280" y="2708919"/>
            <a:ext cx="1188132" cy="1108923"/>
            <a:chOff x="2195736" y="1988840"/>
            <a:chExt cx="1080120" cy="1008112"/>
          </a:xfrm>
          <a:solidFill>
            <a:srgbClr val="0099FF"/>
          </a:solidFill>
          <a:scene3d>
            <a:camera prst="obliqueBottomLeft"/>
            <a:lightRig rig="threePt" dir="t"/>
          </a:scene3d>
        </p:grpSpPr>
        <p:sp>
          <p:nvSpPr>
            <p:cNvPr id="34" name="Ovale 33"/>
            <p:cNvSpPr/>
            <p:nvPr/>
          </p:nvSpPr>
          <p:spPr>
            <a:xfrm>
              <a:off x="2195736" y="1988840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2195736" y="2132856"/>
              <a:ext cx="1080120" cy="713482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VIDEO FAQ</a:t>
              </a:r>
            </a:p>
            <a:p>
              <a:pPr algn="ctr">
                <a:defRPr/>
              </a:pPr>
              <a:r>
                <a:rPr lang="it-IT" sz="1100" b="1" dirty="0">
                  <a:solidFill>
                    <a:schemeClr val="bg1"/>
                  </a:solidFill>
                  <a:latin typeface="Arial Narrow" pitchFamily="34" charset="0"/>
                </a:rPr>
                <a:t>Con risposte alle domande più frequenti</a:t>
              </a:r>
            </a:p>
          </p:txBody>
        </p:sp>
      </p:grpSp>
      <p:grpSp>
        <p:nvGrpSpPr>
          <p:cNvPr id="7" name="Gruppo 87"/>
          <p:cNvGrpSpPr/>
          <p:nvPr/>
        </p:nvGrpSpPr>
        <p:grpSpPr>
          <a:xfrm>
            <a:off x="1043607" y="2852935"/>
            <a:ext cx="1108923" cy="1108923"/>
            <a:chOff x="1043608" y="2852936"/>
            <a:chExt cx="1008112" cy="1008112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42" name="Ovale 41"/>
            <p:cNvSpPr/>
            <p:nvPr/>
          </p:nvSpPr>
          <p:spPr>
            <a:xfrm>
              <a:off x="1043608" y="2852936"/>
              <a:ext cx="1008112" cy="1008112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1115616" y="3140968"/>
              <a:ext cx="864096" cy="430887"/>
            </a:xfrm>
            <a:prstGeom prst="rect">
              <a:avLst/>
            </a:prstGeom>
            <a:noFill/>
            <a:ln>
              <a:noFill/>
            </a:ln>
            <a:sp3d/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CANZONE AD HOC</a:t>
              </a:r>
            </a:p>
          </p:txBody>
        </p:sp>
      </p:grpSp>
      <p:grpSp>
        <p:nvGrpSpPr>
          <p:cNvPr id="8" name="Gruppo 51"/>
          <p:cNvGrpSpPr/>
          <p:nvPr/>
        </p:nvGrpSpPr>
        <p:grpSpPr>
          <a:xfrm>
            <a:off x="3491880" y="5373216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perspectiveHeroicExtremeRightFacing"/>
            <a:lightRig rig="threePt" dir="t"/>
          </a:scene3d>
        </p:grpSpPr>
        <p:sp>
          <p:nvSpPr>
            <p:cNvPr id="53" name="Ovale 52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6660232" y="2154342"/>
              <a:ext cx="864096" cy="338554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FOTOGRAFI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ILLUSTRI</a:t>
              </a:r>
            </a:p>
          </p:txBody>
        </p:sp>
      </p:grpSp>
      <p:sp>
        <p:nvSpPr>
          <p:cNvPr id="56" name="Ovale 55"/>
          <p:cNvSpPr/>
          <p:nvPr/>
        </p:nvSpPr>
        <p:spPr>
          <a:xfrm>
            <a:off x="2274945" y="2348880"/>
            <a:ext cx="792088" cy="792088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2195736" y="2553928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PARTECIPAZIONE</a:t>
            </a:r>
          </a:p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PROGRAMMI</a:t>
            </a:r>
          </a:p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TV</a:t>
            </a:r>
          </a:p>
        </p:txBody>
      </p:sp>
      <p:grpSp>
        <p:nvGrpSpPr>
          <p:cNvPr id="9" name="Gruppo 57"/>
          <p:cNvGrpSpPr/>
          <p:nvPr/>
        </p:nvGrpSpPr>
        <p:grpSpPr>
          <a:xfrm>
            <a:off x="3635896" y="620688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obliqueTopLeft"/>
            <a:lightRig rig="threePt" dir="t"/>
          </a:scene3d>
        </p:grpSpPr>
        <p:sp>
          <p:nvSpPr>
            <p:cNvPr id="59" name="Ovale 58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60" name="CasellaDiTesto 59"/>
            <p:cNvSpPr txBox="1"/>
            <p:nvPr/>
          </p:nvSpPr>
          <p:spPr>
            <a:xfrm>
              <a:off x="6660232" y="2204864"/>
              <a:ext cx="864096" cy="276999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1200" b="1" dirty="0">
                  <a:solidFill>
                    <a:schemeClr val="bg1"/>
                  </a:solidFill>
                  <a:latin typeface="Arial Narrow" pitchFamily="34" charset="0"/>
                </a:rPr>
                <a:t>PR</a:t>
              </a:r>
            </a:p>
          </p:txBody>
        </p:sp>
      </p:grpSp>
      <p:sp>
        <p:nvSpPr>
          <p:cNvPr id="65" name="Ovale 64"/>
          <p:cNvSpPr/>
          <p:nvPr/>
        </p:nvSpPr>
        <p:spPr>
          <a:xfrm>
            <a:off x="2851009" y="3573016"/>
            <a:ext cx="792088" cy="792088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flatTx/>
          </a:bodyPr>
          <a:lstStyle/>
          <a:p>
            <a:pPr algn="ctr"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2771800" y="3645024"/>
            <a:ext cx="950506" cy="461665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  <a:sp3d>
            <a:bevelT/>
          </a:sp3d>
        </p:spPr>
        <p:txBody>
          <a:bodyPr>
            <a:spAutoFit/>
            <a:flatTx/>
          </a:bodyPr>
          <a:lstStyle/>
          <a:p>
            <a:pPr algn="ctr">
              <a:defRPr/>
            </a:pP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EVENTO</a:t>
            </a:r>
          </a:p>
          <a:p>
            <a:pPr algn="ctr">
              <a:defRPr/>
            </a:pPr>
            <a:r>
              <a:rPr lang="it-IT" sz="800" b="1" dirty="0" err="1">
                <a:solidFill>
                  <a:schemeClr val="bg1"/>
                </a:solidFill>
                <a:latin typeface="Arial Narrow" pitchFamily="34" charset="0"/>
              </a:rPr>
              <a:t>DI</a:t>
            </a:r>
            <a:r>
              <a:rPr lang="it-IT" sz="800" b="1" dirty="0">
                <a:solidFill>
                  <a:schemeClr val="bg1"/>
                </a:solidFill>
                <a:latin typeface="Arial Narrow" pitchFamily="34" charset="0"/>
              </a:rPr>
              <a:t> PRESENTAZIONE</a:t>
            </a:r>
          </a:p>
        </p:txBody>
      </p:sp>
      <p:grpSp>
        <p:nvGrpSpPr>
          <p:cNvPr id="10" name="Gruppo 66"/>
          <p:cNvGrpSpPr/>
          <p:nvPr/>
        </p:nvGrpSpPr>
        <p:grpSpPr>
          <a:xfrm>
            <a:off x="1763688" y="4365104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isometricOffAxis2Left"/>
            <a:lightRig rig="threePt" dir="t"/>
          </a:scene3d>
        </p:grpSpPr>
        <p:sp>
          <p:nvSpPr>
            <p:cNvPr id="68" name="Ovale 67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69" name="CasellaDiTesto 68"/>
            <p:cNvSpPr txBox="1"/>
            <p:nvPr/>
          </p:nvSpPr>
          <p:spPr>
            <a:xfrm>
              <a:off x="6660232" y="2204864"/>
              <a:ext cx="864096" cy="200055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TESTIMONIAL</a:t>
              </a:r>
            </a:p>
          </p:txBody>
        </p:sp>
      </p:grpSp>
      <p:grpSp>
        <p:nvGrpSpPr>
          <p:cNvPr id="11" name="Gruppo 69"/>
          <p:cNvGrpSpPr/>
          <p:nvPr/>
        </p:nvGrpSpPr>
        <p:grpSpPr>
          <a:xfrm>
            <a:off x="5436096" y="3573016"/>
            <a:ext cx="950506" cy="792088"/>
            <a:chOff x="6660232" y="1988840"/>
            <a:chExt cx="864096" cy="720080"/>
          </a:xfrm>
          <a:solidFill>
            <a:srgbClr val="0099FF"/>
          </a:solidFill>
          <a:scene3d>
            <a:camera prst="perspectiveContrastingRightFacing" fov="2400000">
              <a:rot lat="1200000" lon="21000000" rev="0"/>
            </a:camera>
            <a:lightRig rig="threePt" dir="t"/>
          </a:scene3d>
        </p:grpSpPr>
        <p:sp>
          <p:nvSpPr>
            <p:cNvPr id="71" name="Ovale 70"/>
            <p:cNvSpPr/>
            <p:nvPr/>
          </p:nvSpPr>
          <p:spPr>
            <a:xfrm>
              <a:off x="6732240" y="1988840"/>
              <a:ext cx="720080" cy="720080"/>
            </a:xfrm>
            <a:prstGeom prst="ellipse">
              <a:avLst/>
            </a:prstGeom>
            <a:grpFill/>
            <a:ln>
              <a:noFill/>
            </a:ln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flatTx/>
            </a:bodyPr>
            <a:lstStyle/>
            <a:p>
              <a:pPr algn="ctr">
                <a:defRPr/>
              </a:pPr>
              <a:endParaRPr lang="it-IT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2" name="CasellaDiTesto 71"/>
            <p:cNvSpPr txBox="1"/>
            <p:nvPr/>
          </p:nvSpPr>
          <p:spPr>
            <a:xfrm>
              <a:off x="6660232" y="2154342"/>
              <a:ext cx="864096" cy="307777"/>
            </a:xfrm>
            <a:prstGeom prst="rect">
              <a:avLst/>
            </a:prstGeom>
            <a:noFill/>
            <a:ln>
              <a:noFill/>
            </a:ln>
            <a:sp3d>
              <a:bevelT/>
            </a:sp3d>
          </p:spPr>
          <p:txBody>
            <a:bodyPr>
              <a:spAutoFit/>
              <a:flatTx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ARTICOLI</a:t>
              </a:r>
            </a:p>
            <a:p>
              <a:pPr algn="ctr">
                <a:defRPr/>
              </a:pPr>
              <a:r>
                <a:rPr lang="it-IT" sz="800" b="1" dirty="0">
                  <a:solidFill>
                    <a:schemeClr val="bg1"/>
                  </a:solidFill>
                  <a:latin typeface="Arial Narrow" pitchFamily="34" charset="0"/>
                </a:rPr>
                <a:t>REDAZIONALI</a:t>
              </a:r>
            </a:p>
          </p:txBody>
        </p:sp>
      </p:grpSp>
      <p:pic>
        <p:nvPicPr>
          <p:cNvPr id="53283" name="Immagine 72" descr="come-funziona-twitter-onlin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938" y="4292600"/>
            <a:ext cx="29368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4" name="Immagine 74" descr="icona-facebook-icon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4508500"/>
            <a:ext cx="30003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5" name="Immagine 75" descr="linkedin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0425" y="1916113"/>
            <a:ext cx="34131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6" name="Immagine 78" descr="image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03575" y="5805488"/>
            <a:ext cx="2730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7" name="Immagine 81" descr="images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39975" y="3716338"/>
            <a:ext cx="2730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8" name="Immagine 82" descr="come-funziona-twitter-onlin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4724400"/>
            <a:ext cx="29368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9" name="Immagine 83" descr="google+logo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6238" y="1989138"/>
            <a:ext cx="2762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0" name="Immagine 84" descr="icona-facebook-icon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1638" y="1773238"/>
            <a:ext cx="300037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1" name="Immagine 85" descr="youtube-icon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19925" y="3933825"/>
            <a:ext cx="3603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2" name="Immagine 86" descr="youtube-icon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68538" y="1557338"/>
            <a:ext cx="3587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3" name="Immagine 60" descr="canale5-logo-299x300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8175" y="620713"/>
            <a:ext cx="239713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4" name="Immagine 63" descr="La7-nuovo-logo3.jp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48038" y="260350"/>
            <a:ext cx="28733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5" name="Immagine 66" descr="MTV-logo.gif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63713" y="2403475"/>
            <a:ext cx="3603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6" name="Picture 2" descr="http://robyy1976.blog.deejay.it/files/2010/01/radio_deejay3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364163" y="188913"/>
            <a:ext cx="4318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7" name="Immagine 76" descr="105.gif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875463" y="819150"/>
            <a:ext cx="360362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8" name="Immagine 77" descr="marchio_Telenova.gif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692275" y="1168400"/>
            <a:ext cx="50323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99" name="Immagine 79" descr="VIRGIN-RADIO.gif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508625" y="1268413"/>
            <a:ext cx="4159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00" name="Picture 2" descr="http://www.decoderdigitale.net/wp-content/uploads/2010/02/RaiUno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059113" y="1484313"/>
            <a:ext cx="433387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01" name="Immagine 80" descr="icona-facebook-icon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263" y="5661025"/>
            <a:ext cx="300037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02" name="Immagine 87" descr="google+logo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7538" y="5157788"/>
            <a:ext cx="277812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03" name="Immagine 88" descr="google+logo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84888" y="3068638"/>
            <a:ext cx="276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Oval 4"/>
          <p:cNvSpPr>
            <a:spLocks noChangeArrowheads="1"/>
          </p:cNvSpPr>
          <p:nvPr/>
        </p:nvSpPr>
        <p:spPr bwMode="auto">
          <a:xfrm>
            <a:off x="3635896" y="2348880"/>
            <a:ext cx="1800200" cy="1742130"/>
          </a:xfrm>
          <a:prstGeom prst="ellipse">
            <a:avLst/>
          </a:prstGeom>
          <a:solidFill>
            <a:srgbClr val="FFFF00"/>
          </a:solidFill>
          <a:ln w="9525" algn="in">
            <a:noFill/>
            <a:round/>
            <a:headEnd/>
            <a:tailEnd/>
          </a:ln>
          <a:effectLst/>
          <a:scene3d>
            <a:camera prst="orthographicFront"/>
            <a:lightRig rig="soft" dir="t">
              <a:rot lat="0" lon="0" rev="6600000"/>
            </a:lightRig>
          </a:scene3d>
          <a:sp3d extrusionH="196850" prstMaterial="dkEdge">
            <a:bevelT w="298450" h="120650"/>
            <a:bevelB/>
          </a:sp3d>
        </p:spPr>
        <p:txBody>
          <a:bodyPr lIns="36576" tIns="36576" rIns="36576" bIns="36576"/>
          <a:lstStyle/>
          <a:p>
            <a:pPr>
              <a:defRPr/>
            </a:pPr>
            <a:endParaRPr lang="it-IT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53307" name="Immagine 91" descr="come-funziona-twitter-onlin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1125538"/>
            <a:ext cx="292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308" name="Immagine 92" descr="youtube-icon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48263" y="1773238"/>
            <a:ext cx="360362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309" name="Text Box 3"/>
          <p:cNvSpPr txBox="1">
            <a:spLocks noChangeArrowheads="1"/>
          </p:cNvSpPr>
          <p:nvPr/>
        </p:nvSpPr>
        <p:spPr bwMode="auto">
          <a:xfrm>
            <a:off x="3779838" y="2446338"/>
            <a:ext cx="1512887" cy="15001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COINVOLGERE E </a:t>
            </a:r>
          </a:p>
          <a:p>
            <a:pPr algn="ctr">
              <a:spcAft>
                <a:spcPts val="50"/>
              </a:spcAft>
              <a:buSzPct val="120000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COMMUOVERE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INFORMARE SU UNA TEMATICA COMPLESSA E SENSIBILE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SUPERARE LE BARRIERE TECNICHE ALL’ADESIONE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endParaRPr lang="it-IT" sz="300" b="1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  <a:p>
            <a:pPr algn="ctr">
              <a:spcAft>
                <a:spcPts val="50"/>
              </a:spcAft>
              <a:buSzPct val="120000"/>
              <a:buFont typeface="Wingdings" pitchFamily="2" charset="2"/>
              <a:buChar char="ü"/>
            </a:pP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RENDERE COOL </a:t>
            </a:r>
            <a:b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</a:br>
            <a:r>
              <a:rPr lang="it-IT" sz="900" b="1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DONARE GLI ORGANI</a:t>
            </a:r>
            <a:endParaRPr lang="it-IT" sz="90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ctrTitle"/>
          </p:nvPr>
        </p:nvSpPr>
        <p:spPr>
          <a:xfrm>
            <a:off x="850900" y="2486025"/>
            <a:ext cx="7772400" cy="1470025"/>
          </a:xfrm>
        </p:spPr>
        <p:txBody>
          <a:bodyPr/>
          <a:lstStyle/>
          <a:p>
            <a:pPr eaLnBrk="1" hangingPunct="1"/>
            <a:r>
              <a:rPr lang="it-IT" sz="6000" b="1" smtClean="0">
                <a:latin typeface="Arial Narrow" pitchFamily="34" charset="0"/>
              </a:rPr>
              <a:t>SITO DONIAMO.ORG</a:t>
            </a:r>
            <a:endParaRPr lang="en-US" sz="6000" b="1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593725" y="1500188"/>
            <a:ext cx="360363" cy="219075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593725" y="2919413"/>
            <a:ext cx="360363" cy="219075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93725" y="4351338"/>
            <a:ext cx="360363" cy="217487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5511800" y="1524000"/>
            <a:ext cx="360363" cy="219075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1547813" y="987425"/>
            <a:ext cx="238125" cy="3859213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Right Brace 23"/>
          <p:cNvSpPr/>
          <p:nvPr/>
        </p:nvSpPr>
        <p:spPr>
          <a:xfrm rot="10800000">
            <a:off x="3276600" y="987425"/>
            <a:ext cx="236538" cy="3859213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4043363" y="1524000"/>
            <a:ext cx="360362" cy="219075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735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278188"/>
            <a:ext cx="126047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92125"/>
            <a:ext cx="1260475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5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62138"/>
            <a:ext cx="126047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6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4813300"/>
            <a:ext cx="12604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08175" y="2565400"/>
            <a:ext cx="1260475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8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35375" y="492125"/>
            <a:ext cx="1262063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9" name="Immagine 34" descr="vlcsnap-2012-06-11-15h45m35s95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35375" y="1931988"/>
            <a:ext cx="1262063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0" name="Picture 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111750" y="492125"/>
            <a:ext cx="1260475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1" name="Picture 10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775575" y="492125"/>
            <a:ext cx="1260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2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76825" y="1916113"/>
            <a:ext cx="1260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3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076825" y="4076700"/>
            <a:ext cx="1260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4" name="Picture 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076825" y="5157788"/>
            <a:ext cx="1260475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5" name="Picture 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76825" y="2997200"/>
            <a:ext cx="1260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6" name="Picture 7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485775"/>
            <a:ext cx="118745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14" descr="hand-pointer-ico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4652963"/>
            <a:ext cx="47307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4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26" descr="hand-pointer-ico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1844675"/>
            <a:ext cx="4730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4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5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8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POrgani - YouTub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132138" y="4581525"/>
            <a:ext cx="12811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5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6" descr="hand-pointer-icon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1844675"/>
            <a:ext cx="4730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5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uppo 16"/>
          <p:cNvGrpSpPr>
            <a:grpSpLocks/>
          </p:cNvGrpSpPr>
          <p:nvPr/>
        </p:nvGrpSpPr>
        <p:grpSpPr bwMode="auto">
          <a:xfrm>
            <a:off x="5940425" y="115888"/>
            <a:ext cx="431800" cy="433387"/>
            <a:chOff x="-1692696" y="-1107504"/>
            <a:chExt cx="432048" cy="432048"/>
          </a:xfrm>
        </p:grpSpPr>
        <p:sp>
          <p:nvSpPr>
            <p:cNvPr id="8" name="Ovale 7"/>
            <p:cNvSpPr/>
            <p:nvPr/>
          </p:nvSpPr>
          <p:spPr>
            <a:xfrm>
              <a:off x="-1692696" y="-1107504"/>
              <a:ext cx="432048" cy="432048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3973" name="CasellaDiTesto 14"/>
            <p:cNvSpPr txBox="1">
              <a:spLocks noChangeArrowheads="1"/>
            </p:cNvSpPr>
            <p:nvPr/>
          </p:nvSpPr>
          <p:spPr bwMode="auto">
            <a:xfrm>
              <a:off x="-1656000" y="-1075566"/>
              <a:ext cx="2160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2000" b="1">
                  <a:solidFill>
                    <a:schemeClr val="bg1"/>
                  </a:solidFill>
                </a:rPr>
                <a:t>X</a:t>
              </a:r>
            </a:p>
          </p:txBody>
        </p:sp>
      </p:grp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0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0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0"/>
            <a:ext cx="419893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uppo 16"/>
          <p:cNvGrpSpPr>
            <a:grpSpLocks/>
          </p:cNvGrpSpPr>
          <p:nvPr/>
        </p:nvGrpSpPr>
        <p:grpSpPr bwMode="auto">
          <a:xfrm>
            <a:off x="5940425" y="115888"/>
            <a:ext cx="431800" cy="433387"/>
            <a:chOff x="-1692696" y="-1107504"/>
            <a:chExt cx="432048" cy="432048"/>
          </a:xfrm>
        </p:grpSpPr>
        <p:sp>
          <p:nvSpPr>
            <p:cNvPr id="8" name="Ovale 7"/>
            <p:cNvSpPr/>
            <p:nvPr/>
          </p:nvSpPr>
          <p:spPr>
            <a:xfrm>
              <a:off x="-1692696" y="-1107504"/>
              <a:ext cx="432048" cy="432048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  <p:sp>
          <p:nvSpPr>
            <p:cNvPr id="88070" name="CasellaDiTesto 14"/>
            <p:cNvSpPr txBox="1">
              <a:spLocks noChangeArrowheads="1"/>
            </p:cNvSpPr>
            <p:nvPr/>
          </p:nvSpPr>
          <p:spPr bwMode="auto">
            <a:xfrm>
              <a:off x="-1656000" y="-1075566"/>
              <a:ext cx="2160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it-IT" sz="2000" b="1">
                  <a:solidFill>
                    <a:schemeClr val="bg1"/>
                  </a:solidFill>
                </a:rPr>
                <a:t>X</a:t>
              </a:r>
            </a:p>
          </p:txBody>
        </p:sp>
      </p:grpSp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70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17463"/>
            <a:ext cx="4197350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6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UBBLICITA_PROGRESSO_Organi_Radi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132138" y="4581525"/>
            <a:ext cx="12811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3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3" name="Picture 14" descr="hand-pointer-ico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4221163"/>
            <a:ext cx="47307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80975"/>
            <a:ext cx="91440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1" name="Immagine 10" descr="manoTRASP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4438" y="4005263"/>
            <a:ext cx="128111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Immagine 3" descr="moduloaido_P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0"/>
            <a:ext cx="4897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/>
          </p:cNvSpPr>
          <p:nvPr/>
        </p:nvSpPr>
        <p:spPr bwMode="auto">
          <a:xfrm>
            <a:off x="0" y="248602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/>
            <a:r>
              <a:rPr lang="it-IT" sz="6000" b="1">
                <a:latin typeface="Arial Narrow" pitchFamily="34" charset="0"/>
              </a:rPr>
              <a:t>UNA APP  </a:t>
            </a:r>
            <a:br>
              <a:rPr lang="it-IT" sz="6000" b="1">
                <a:latin typeface="Arial Narrow" pitchFamily="34" charset="0"/>
              </a:rPr>
            </a:br>
            <a:r>
              <a:rPr lang="it-IT" sz="4400" b="1">
                <a:latin typeface="Arial Narrow" pitchFamily="34" charset="0"/>
              </a:rPr>
              <a:t>PER PROMUOVERE LA DONAZIONE</a:t>
            </a:r>
            <a:endParaRPr lang="en-US" sz="4400" b="1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60350"/>
            <a:ext cx="8388350" cy="581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4" descr="391038_10200295449561153_510170899_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260350"/>
            <a:ext cx="3863975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/>
          </p:cNvSpPr>
          <p:nvPr/>
        </p:nvSpPr>
        <p:spPr bwMode="auto">
          <a:xfrm>
            <a:off x="107950" y="2679700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/>
            <a:r>
              <a:rPr lang="it-IT" sz="6000" b="1">
                <a:latin typeface="Arial Narrow" pitchFamily="34" charset="0"/>
              </a:rPr>
              <a:t>GLI EROI DEI FUMETTI  </a:t>
            </a:r>
            <a:br>
              <a:rPr lang="it-IT" sz="6000" b="1">
                <a:latin typeface="Arial Narrow" pitchFamily="34" charset="0"/>
              </a:rPr>
            </a:br>
            <a:r>
              <a:rPr lang="it-IT" sz="4400" b="1">
                <a:latin typeface="Arial Narrow" pitchFamily="34" charset="0"/>
              </a:rPr>
              <a:t>PER PROMUOVERE LA DONAZIONE</a:t>
            </a:r>
            <a:endParaRPr lang="en-US" sz="4400" b="1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0"/>
            <a:ext cx="47021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0"/>
            <a:ext cx="47910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0"/>
            <a:ext cx="47164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44725" y="-26988"/>
            <a:ext cx="47101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0"/>
            <a:ext cx="4838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8547" name="Text Box 2"/>
          <p:cNvSpPr txBox="1">
            <a:spLocks noChangeArrowheads="1"/>
          </p:cNvSpPr>
          <p:nvPr/>
        </p:nvSpPr>
        <p:spPr bwMode="auto">
          <a:xfrm>
            <a:off x="0" y="0"/>
            <a:ext cx="90360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it-IT" sz="4400" b="1">
                <a:solidFill>
                  <a:srgbClr val="990000"/>
                </a:solidFill>
                <a:latin typeface="Calibri" pitchFamily="34" charset="0"/>
              </a:rPr>
              <a:t>PRESENTAZIONE</a:t>
            </a:r>
          </a:p>
          <a:p>
            <a:pPr algn="r"/>
            <a:r>
              <a:rPr lang="it-IT" sz="4400" b="1">
                <a:solidFill>
                  <a:srgbClr val="990000"/>
                </a:solidFill>
                <a:latin typeface="Calibri" pitchFamily="34" charset="0"/>
              </a:rPr>
              <a:t>ON THE MOVE 2013</a:t>
            </a:r>
          </a:p>
        </p:txBody>
      </p:sp>
      <p:pic>
        <p:nvPicPr>
          <p:cNvPr id="108548" name="Picture 3" descr="OTM2013_Omin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-242888"/>
            <a:ext cx="4314825" cy="5546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9" name="Picture 4" descr="LogoPP_new20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03913" y="4627563"/>
            <a:ext cx="3240087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pic>
        <p:nvPicPr>
          <p:cNvPr id="110595" name="Picture 2" descr="timb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21579">
            <a:off x="395288" y="-458788"/>
            <a:ext cx="3744912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6" name="Text Box 3"/>
          <p:cNvSpPr txBox="1">
            <a:spLocks noChangeArrowheads="1"/>
          </p:cNvSpPr>
          <p:nvPr/>
        </p:nvSpPr>
        <p:spPr bwMode="auto">
          <a:xfrm rot="-798577">
            <a:off x="395288" y="126841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110597" name="Text Box 4"/>
          <p:cNvSpPr txBox="1">
            <a:spLocks noChangeArrowheads="1"/>
          </p:cNvSpPr>
          <p:nvPr/>
        </p:nvSpPr>
        <p:spPr bwMode="auto">
          <a:xfrm rot="-1844059">
            <a:off x="1071563" y="1120775"/>
            <a:ext cx="2276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200" b="1">
                <a:solidFill>
                  <a:schemeClr val="accent2"/>
                </a:solidFill>
                <a:latin typeface="Calibri" pitchFamily="34" charset="0"/>
              </a:rPr>
              <a:t>IL TEMA</a:t>
            </a:r>
          </a:p>
        </p:txBody>
      </p:sp>
      <p:sp>
        <p:nvSpPr>
          <p:cNvPr id="110598" name="Text Box 5"/>
          <p:cNvSpPr txBox="1">
            <a:spLocks noChangeArrowheads="1"/>
          </p:cNvSpPr>
          <p:nvPr/>
        </p:nvSpPr>
        <p:spPr bwMode="auto">
          <a:xfrm>
            <a:off x="2916238" y="2524125"/>
            <a:ext cx="5976937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990000"/>
                </a:solidFill>
                <a:latin typeface="Calibri" pitchFamily="34" charset="0"/>
              </a:rPr>
              <a:t>DONAZIONE DI ORGANI E TESSUTI</a:t>
            </a:r>
          </a:p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990000"/>
                </a:solidFill>
                <a:latin typeface="Calibri" pitchFamily="34" charset="0"/>
              </a:rPr>
              <a:t>LA CAMPAGNA </a:t>
            </a:r>
            <a:r>
              <a:rPr lang="it-IT" sz="2800" b="1" i="1">
                <a:solidFill>
                  <a:srgbClr val="990000"/>
                </a:solidFill>
                <a:latin typeface="Calibri" pitchFamily="34" charset="0"/>
              </a:rPr>
              <a:t>TU PUOI DARE LA VITA</a:t>
            </a:r>
          </a:p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990000"/>
                </a:solidFill>
                <a:latin typeface="Calibri" pitchFamily="34" charset="0"/>
              </a:rPr>
              <a:t>IL PORTALE </a:t>
            </a:r>
            <a:r>
              <a:rPr lang="it-IT" sz="2800" b="1" i="1">
                <a:solidFill>
                  <a:srgbClr val="990000"/>
                </a:solidFill>
                <a:latin typeface="Calibri" pitchFamily="34" charset="0"/>
              </a:rPr>
              <a:t>WWW.DONIAMO.ORG</a:t>
            </a:r>
          </a:p>
        </p:txBody>
      </p:sp>
      <p:pic>
        <p:nvPicPr>
          <p:cNvPr id="110599" name="Picture 6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3213100"/>
            <a:ext cx="318928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8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12643" name="Text Box 2"/>
          <p:cNvSpPr txBox="1">
            <a:spLocks noChangeArrowheads="1"/>
          </p:cNvSpPr>
          <p:nvPr/>
        </p:nvSpPr>
        <p:spPr bwMode="auto">
          <a:xfrm rot="-798577">
            <a:off x="395288" y="1268413"/>
            <a:ext cx="208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grpSp>
        <p:nvGrpSpPr>
          <p:cNvPr id="112644" name="Group 3"/>
          <p:cNvGrpSpPr>
            <a:grpSpLocks/>
          </p:cNvGrpSpPr>
          <p:nvPr/>
        </p:nvGrpSpPr>
        <p:grpSpPr bwMode="auto">
          <a:xfrm>
            <a:off x="-179388" y="-334963"/>
            <a:ext cx="3527426" cy="3403601"/>
            <a:chOff x="204" y="-205"/>
            <a:chExt cx="1860" cy="1860"/>
          </a:xfrm>
        </p:grpSpPr>
        <p:pic>
          <p:nvPicPr>
            <p:cNvPr id="112647" name="Picture 4" descr="timbr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1021579">
              <a:off x="204" y="-205"/>
              <a:ext cx="1860" cy="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648" name="Text Box 5"/>
            <p:cNvSpPr txBox="1">
              <a:spLocks noChangeArrowheads="1"/>
            </p:cNvSpPr>
            <p:nvPr/>
          </p:nvSpPr>
          <p:spPr bwMode="auto">
            <a:xfrm rot="-1844059">
              <a:off x="372" y="575"/>
              <a:ext cx="1434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3200" b="1">
                  <a:solidFill>
                    <a:schemeClr val="accent2"/>
                  </a:solidFill>
                  <a:latin typeface="Calibri" pitchFamily="34" charset="0"/>
                </a:rPr>
                <a:t>OTM</a:t>
              </a:r>
            </a:p>
          </p:txBody>
        </p:sp>
      </p:grpSp>
      <p:sp>
        <p:nvSpPr>
          <p:cNvPr id="112645" name="Text Box 6"/>
          <p:cNvSpPr txBox="1">
            <a:spLocks noChangeArrowheads="1"/>
          </p:cNvSpPr>
          <p:nvPr/>
        </p:nvSpPr>
        <p:spPr bwMode="auto">
          <a:xfrm>
            <a:off x="3563938" y="115888"/>
            <a:ext cx="5472112" cy="64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sz="2400" b="1">
              <a:solidFill>
                <a:srgbClr val="990000"/>
              </a:solidFill>
              <a:latin typeface="Calibri" pitchFamily="34" charset="0"/>
            </a:endParaRPr>
          </a:p>
          <a:p>
            <a:pPr algn="ctr"/>
            <a:endParaRPr lang="it-IT" sz="2400" b="1">
              <a:solidFill>
                <a:srgbClr val="990000"/>
              </a:solidFill>
              <a:latin typeface="Calibri" pitchFamily="34" charset="0"/>
            </a:endParaRPr>
          </a:p>
          <a:p>
            <a:pPr algn="ctr"/>
            <a:r>
              <a:rPr lang="it-IT" sz="2400" b="1">
                <a:solidFill>
                  <a:srgbClr val="990000"/>
                </a:solidFill>
                <a:latin typeface="Calibri" pitchFamily="34" charset="0"/>
              </a:rPr>
              <a:t>Insieme di iniziative per far crescere la cultura della comunicazione sociale e a migliorare la collaborazione tra Pubblicità Progresso e i giovani. </a:t>
            </a:r>
          </a:p>
          <a:p>
            <a:pPr algn="ctr"/>
            <a:r>
              <a:rPr lang="it-IT" sz="2400" b="1">
                <a:solidFill>
                  <a:srgbClr val="990000"/>
                </a:solidFill>
                <a:latin typeface="Calibri" pitchFamily="34" charset="0"/>
              </a:rPr>
              <a:t>On The Move è un </a:t>
            </a:r>
            <a:r>
              <a:rPr lang="it-IT" sz="2800" b="1">
                <a:solidFill>
                  <a:srgbClr val="333399"/>
                </a:solidFill>
                <a:latin typeface="Calibri" pitchFamily="34" charset="0"/>
              </a:rPr>
              <a:t>concorso</a:t>
            </a:r>
            <a:r>
              <a:rPr lang="it-IT" sz="2400" b="1">
                <a:solidFill>
                  <a:srgbClr val="990000"/>
                </a:solidFill>
                <a:latin typeface="Calibri" pitchFamily="34" charset="0"/>
              </a:rPr>
              <a:t> che ogni anno affronta un tema differente e un </a:t>
            </a:r>
            <a:r>
              <a:rPr lang="it-IT" sz="2800" b="1">
                <a:solidFill>
                  <a:srgbClr val="333399"/>
                </a:solidFill>
                <a:latin typeface="Calibri" pitchFamily="34" charset="0"/>
              </a:rPr>
              <a:t>road show</a:t>
            </a:r>
            <a:r>
              <a:rPr lang="it-IT" sz="2400" b="1">
                <a:solidFill>
                  <a:srgbClr val="990000"/>
                </a:solidFill>
                <a:latin typeface="Calibri" pitchFamily="34" charset="0"/>
              </a:rPr>
              <a:t> che tocca diverse città italiane.</a:t>
            </a:r>
          </a:p>
          <a:p>
            <a:pPr algn="ctr"/>
            <a:endParaRPr lang="it-IT" sz="2400" b="1">
              <a:solidFill>
                <a:srgbClr val="990000"/>
              </a:solidFill>
              <a:latin typeface="Calibri" pitchFamily="34" charset="0"/>
            </a:endParaRPr>
          </a:p>
          <a:p>
            <a:pPr algn="ctr"/>
            <a:endParaRPr lang="it-IT" sz="2400" b="1">
              <a:solidFill>
                <a:srgbClr val="990000"/>
              </a:solidFill>
              <a:latin typeface="Calibri" pitchFamily="34" charset="0"/>
            </a:endParaRPr>
          </a:p>
          <a:p>
            <a:pPr algn="ctr"/>
            <a:r>
              <a:rPr lang="it-IT" sz="2400" b="1">
                <a:solidFill>
                  <a:srgbClr val="990000"/>
                </a:solidFill>
                <a:latin typeface="Calibri" pitchFamily="34" charset="0"/>
              </a:rPr>
              <a:t>Grazie al concorso e al road show, dal 2009 ad oggi Pubblicità Progresso ha collaborato con </a:t>
            </a:r>
            <a:r>
              <a:rPr lang="it-IT" sz="2400" b="1">
                <a:solidFill>
                  <a:srgbClr val="333399"/>
                </a:solidFill>
                <a:latin typeface="Calibri" pitchFamily="34" charset="0"/>
              </a:rPr>
              <a:t>55 atenei, 7 istituti parauniversitari, 95 tra Facoltà e Master, 105 docenti, migliaia di studenti.</a:t>
            </a:r>
          </a:p>
        </p:txBody>
      </p:sp>
      <p:pic>
        <p:nvPicPr>
          <p:cNvPr id="112646" name="Picture 7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088" y="3213100"/>
            <a:ext cx="318928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14691" name="Group 2"/>
          <p:cNvGrpSpPr>
            <a:grpSpLocks/>
          </p:cNvGrpSpPr>
          <p:nvPr/>
        </p:nvGrpSpPr>
        <p:grpSpPr bwMode="auto">
          <a:xfrm>
            <a:off x="-180975" y="-387350"/>
            <a:ext cx="3744913" cy="3744913"/>
            <a:chOff x="158" y="-199"/>
            <a:chExt cx="2359" cy="2359"/>
          </a:xfrm>
        </p:grpSpPr>
        <p:pic>
          <p:nvPicPr>
            <p:cNvPr id="114694" name="Picture 3" descr="timbr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1021579">
              <a:off x="158" y="-199"/>
              <a:ext cx="2359" cy="2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695" name="Text Box 4"/>
            <p:cNvSpPr txBox="1">
              <a:spLocks noChangeArrowheads="1"/>
            </p:cNvSpPr>
            <p:nvPr/>
          </p:nvSpPr>
          <p:spPr bwMode="auto">
            <a:xfrm rot="-1866109">
              <a:off x="416" y="796"/>
              <a:ext cx="188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3200" b="1">
                  <a:solidFill>
                    <a:srgbClr val="333399"/>
                  </a:solidFill>
                  <a:latin typeface="Calibri" pitchFamily="34" charset="0"/>
                </a:rPr>
                <a:t>LE CATEGORIE</a:t>
              </a:r>
            </a:p>
          </p:txBody>
        </p:sp>
      </p:grpSp>
      <p:sp>
        <p:nvSpPr>
          <p:cNvPr id="114692" name="Text Box 5"/>
          <p:cNvSpPr txBox="1">
            <a:spLocks noChangeArrowheads="1"/>
          </p:cNvSpPr>
          <p:nvPr/>
        </p:nvSpPr>
        <p:spPr bwMode="auto">
          <a:xfrm>
            <a:off x="2916238" y="1989138"/>
            <a:ext cx="5976937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TESTIMONIAL</a:t>
            </a:r>
          </a:p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UNCONVENTIONAL</a:t>
            </a:r>
            <a:endParaRPr lang="it-IT" sz="3200" b="1" i="1">
              <a:solidFill>
                <a:srgbClr val="990000"/>
              </a:solidFill>
              <a:latin typeface="Calibri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NEWS</a:t>
            </a:r>
            <a:endParaRPr lang="it-IT" sz="3200" b="1" i="1">
              <a:solidFill>
                <a:srgbClr val="990000"/>
              </a:solidFill>
              <a:latin typeface="Calibri" pitchFamily="34" charset="0"/>
            </a:endParaRPr>
          </a:p>
        </p:txBody>
      </p:sp>
      <p:pic>
        <p:nvPicPr>
          <p:cNvPr id="114693" name="Picture 6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7175" y="3213100"/>
            <a:ext cx="3189288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16739" name="Group 2"/>
          <p:cNvGrpSpPr>
            <a:grpSpLocks/>
          </p:cNvGrpSpPr>
          <p:nvPr/>
        </p:nvGrpSpPr>
        <p:grpSpPr bwMode="auto">
          <a:xfrm>
            <a:off x="-252413" y="-566738"/>
            <a:ext cx="4356101" cy="4356101"/>
            <a:chOff x="0" y="-425"/>
            <a:chExt cx="2744" cy="2744"/>
          </a:xfrm>
        </p:grpSpPr>
        <p:pic>
          <p:nvPicPr>
            <p:cNvPr id="116742" name="Picture 3" descr="timbr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1021579">
              <a:off x="0" y="-425"/>
              <a:ext cx="2744" cy="2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6743" name="Text Box 4"/>
            <p:cNvSpPr txBox="1">
              <a:spLocks noChangeArrowheads="1"/>
            </p:cNvSpPr>
            <p:nvPr/>
          </p:nvSpPr>
          <p:spPr bwMode="auto">
            <a:xfrm rot="-1879244">
              <a:off x="38" y="754"/>
              <a:ext cx="26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3200" b="1">
                  <a:solidFill>
                    <a:srgbClr val="333399"/>
                  </a:solidFill>
                  <a:latin typeface="Calibri" pitchFamily="34" charset="0"/>
                </a:rPr>
                <a:t>LA PARTECIPAZIONE</a:t>
              </a:r>
            </a:p>
          </p:txBody>
        </p:sp>
      </p:grpSp>
      <p:sp>
        <p:nvSpPr>
          <p:cNvPr id="116740" name="Text Box 5"/>
          <p:cNvSpPr txBox="1">
            <a:spLocks noChangeArrowheads="1"/>
          </p:cNvSpPr>
          <p:nvPr/>
        </p:nvSpPr>
        <p:spPr bwMode="auto">
          <a:xfrm>
            <a:off x="2916238" y="2060575"/>
            <a:ext cx="5976937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STUDENTI DAI 18 AI 30 ANNI</a:t>
            </a:r>
          </a:p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INDIVIDUALE O DI GRUPPO</a:t>
            </a:r>
            <a:endParaRPr lang="it-IT" sz="3200" b="1" i="1">
              <a:solidFill>
                <a:srgbClr val="990000"/>
              </a:solidFill>
              <a:latin typeface="Calibri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GRATUITA</a:t>
            </a:r>
            <a:endParaRPr lang="it-IT" sz="3200" b="1" i="1">
              <a:solidFill>
                <a:srgbClr val="990000"/>
              </a:solidFill>
              <a:latin typeface="Calibri" pitchFamily="34" charset="0"/>
            </a:endParaRPr>
          </a:p>
        </p:txBody>
      </p:sp>
      <p:pic>
        <p:nvPicPr>
          <p:cNvPr id="116741" name="Picture 6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78113" y="3213100"/>
            <a:ext cx="318928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pSp>
        <p:nvGrpSpPr>
          <p:cNvPr id="118787" name="Group 2"/>
          <p:cNvGrpSpPr>
            <a:grpSpLocks/>
          </p:cNvGrpSpPr>
          <p:nvPr/>
        </p:nvGrpSpPr>
        <p:grpSpPr bwMode="auto">
          <a:xfrm>
            <a:off x="-323850" y="-531813"/>
            <a:ext cx="4248150" cy="4248151"/>
            <a:chOff x="-68" y="-380"/>
            <a:chExt cx="2676" cy="2676"/>
          </a:xfrm>
        </p:grpSpPr>
        <p:pic>
          <p:nvPicPr>
            <p:cNvPr id="118790" name="Picture 3" descr="timbro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-1153566">
              <a:off x="-68" y="-380"/>
              <a:ext cx="2676" cy="2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791" name="Text Box 4"/>
            <p:cNvSpPr txBox="1">
              <a:spLocks noChangeArrowheads="1"/>
            </p:cNvSpPr>
            <p:nvPr/>
          </p:nvSpPr>
          <p:spPr bwMode="auto">
            <a:xfrm rot="-1930443">
              <a:off x="-68" y="754"/>
              <a:ext cx="264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it-IT" sz="3200" b="1">
                  <a:solidFill>
                    <a:srgbClr val="333399"/>
                  </a:solidFill>
                  <a:latin typeface="Calibri" pitchFamily="34" charset="0"/>
                </a:rPr>
                <a:t>SCADENZA E PREMI</a:t>
              </a:r>
            </a:p>
          </p:txBody>
        </p:sp>
      </p:grpSp>
      <p:sp>
        <p:nvSpPr>
          <p:cNvPr id="118788" name="Text Box 5"/>
          <p:cNvSpPr txBox="1">
            <a:spLocks noChangeArrowheads="1"/>
          </p:cNvSpPr>
          <p:nvPr/>
        </p:nvSpPr>
        <p:spPr bwMode="auto">
          <a:xfrm>
            <a:off x="2484438" y="2422525"/>
            <a:ext cx="6588125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30 GIUGNO 2013</a:t>
            </a:r>
          </a:p>
          <a:p>
            <a:pPr algn="r">
              <a:spcBef>
                <a:spcPct val="50000"/>
              </a:spcBef>
            </a:pPr>
            <a:r>
              <a:rPr lang="it-IT" sz="3200" b="1">
                <a:solidFill>
                  <a:srgbClr val="990000"/>
                </a:solidFill>
                <a:latin typeface="Calibri" pitchFamily="34" charset="0"/>
              </a:rPr>
              <a:t>15 VIAGGI A STRASBURGO CON VISITA AL PARLAMENTO EUROPEO</a:t>
            </a:r>
            <a:r>
              <a:rPr lang="it-IT" sz="3200" b="1" i="1">
                <a:solidFill>
                  <a:srgbClr val="99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118789" name="Picture 6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8338" y="3213100"/>
            <a:ext cx="318928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6"/>
          <p:cNvSpPr>
            <a:spLocks noChangeArrowheads="1"/>
          </p:cNvSpPr>
          <p:nvPr/>
        </p:nvSpPr>
        <p:spPr bwMode="auto">
          <a:xfrm>
            <a:off x="0" y="4365625"/>
            <a:ext cx="9144000" cy="24923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pic>
        <p:nvPicPr>
          <p:cNvPr id="120835" name="Picture 2" descr="timb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21579">
            <a:off x="107950" y="-315913"/>
            <a:ext cx="3744913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6" name="Text Box 3"/>
          <p:cNvSpPr txBox="1">
            <a:spLocks noChangeArrowheads="1"/>
          </p:cNvSpPr>
          <p:nvPr/>
        </p:nvSpPr>
        <p:spPr bwMode="auto">
          <a:xfrm rot="-1890777">
            <a:off x="-36513" y="1268413"/>
            <a:ext cx="42021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200" b="1">
                <a:solidFill>
                  <a:srgbClr val="333399"/>
                </a:solidFill>
                <a:latin typeface="Calibri" pitchFamily="34" charset="0"/>
              </a:rPr>
              <a:t>INFORMAZIONI </a:t>
            </a:r>
          </a:p>
        </p:txBody>
      </p:sp>
      <p:sp>
        <p:nvSpPr>
          <p:cNvPr id="120837" name="Text Box 4"/>
          <p:cNvSpPr txBox="1">
            <a:spLocks noChangeArrowheads="1"/>
          </p:cNvSpPr>
          <p:nvPr/>
        </p:nvSpPr>
        <p:spPr bwMode="auto">
          <a:xfrm>
            <a:off x="3059113" y="2636838"/>
            <a:ext cx="5976937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990000"/>
                </a:solidFill>
                <a:latin typeface="Calibri" pitchFamily="34" charset="0"/>
              </a:rPr>
              <a:t>www.pubblicitaprogresso.org</a:t>
            </a:r>
          </a:p>
          <a:p>
            <a:pPr algn="r">
              <a:spcBef>
                <a:spcPct val="50000"/>
              </a:spcBef>
            </a:pPr>
            <a:r>
              <a:rPr lang="it-IT" sz="2800" b="1">
                <a:solidFill>
                  <a:srgbClr val="990000"/>
                </a:solidFill>
                <a:latin typeface="Calibri" pitchFamily="34" charset="0"/>
              </a:rPr>
              <a:t>Graziana Saponari g.saponari@koinetica.net</a:t>
            </a:r>
            <a:r>
              <a:rPr lang="it-IT" sz="2800" b="1" i="1">
                <a:solidFill>
                  <a:srgbClr val="99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120838" name="Picture 5" descr="OTM2013_Omin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1588" y="3213100"/>
            <a:ext cx="3189287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2904</TotalTime>
  <Words>423</Words>
  <Application>Microsoft Office PowerPoint</Application>
  <PresentationFormat>Presentazione su schermo (4:3)</PresentationFormat>
  <Paragraphs>128</Paragraphs>
  <Slides>51</Slides>
  <Notes>51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Modello struttura</vt:lpstr>
      </vt:variant>
      <vt:variant>
        <vt:i4>13</vt:i4>
      </vt:variant>
      <vt:variant>
        <vt:lpstr>Titoli diapositive</vt:lpstr>
      </vt:variant>
      <vt:variant>
        <vt:i4>51</vt:i4>
      </vt:variant>
    </vt:vector>
  </HeadingPairs>
  <TitlesOfParts>
    <vt:vector size="69" baseType="lpstr">
      <vt:lpstr>Arial</vt:lpstr>
      <vt:lpstr>Calibri</vt:lpstr>
      <vt:lpstr>Arial Narrow</vt:lpstr>
      <vt:lpstr>Agency FB</vt:lpstr>
      <vt:lpstr>Wingdings</vt:lpstr>
      <vt:lpstr>Struttura predefinita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SITO DONIAMO.ORG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</vt:vector>
  </TitlesOfParts>
  <Company>&lt;Banca Intesa&gt;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u331136</dc:creator>
  <cp:lastModifiedBy>Nome utente</cp:lastModifiedBy>
  <cp:revision>369</cp:revision>
  <dcterms:created xsi:type="dcterms:W3CDTF">2010-11-06T16:23:57Z</dcterms:created>
  <dcterms:modified xsi:type="dcterms:W3CDTF">2013-05-13T11:54:47Z</dcterms:modified>
</cp:coreProperties>
</file>