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3" r:id="rId3"/>
    <p:sldId id="257" r:id="rId4"/>
    <p:sldId id="258" r:id="rId5"/>
    <p:sldId id="260" r:id="rId6"/>
    <p:sldId id="259" r:id="rId7"/>
    <p:sldId id="261" r:id="rId8"/>
    <p:sldId id="302" r:id="rId9"/>
    <p:sldId id="284" r:id="rId10"/>
    <p:sldId id="285" r:id="rId11"/>
    <p:sldId id="286" r:id="rId12"/>
    <p:sldId id="287" r:id="rId13"/>
    <p:sldId id="288" r:id="rId14"/>
    <p:sldId id="289" r:id="rId15"/>
    <p:sldId id="290" r:id="rId16"/>
    <p:sldId id="291" r:id="rId17"/>
    <p:sldId id="292" r:id="rId18"/>
    <p:sldId id="293" r:id="rId19"/>
    <p:sldId id="294" r:id="rId20"/>
    <p:sldId id="295" r:id="rId21"/>
    <p:sldId id="296" r:id="rId22"/>
    <p:sldId id="297" r:id="rId23"/>
    <p:sldId id="298" r:id="rId24"/>
    <p:sldId id="299" r:id="rId25"/>
    <p:sldId id="300" r:id="rId26"/>
    <p:sldId id="308" r:id="rId27"/>
    <p:sldId id="301" r:id="rId28"/>
    <p:sldId id="283" r:id="rId29"/>
    <p:sldId id="274" r:id="rId30"/>
    <p:sldId id="305" r:id="rId31"/>
    <p:sldId id="276" r:id="rId32"/>
    <p:sldId id="277" r:id="rId33"/>
    <p:sldId id="306" r:id="rId34"/>
    <p:sldId id="307" r:id="rId35"/>
    <p:sldId id="278" r:id="rId36"/>
    <p:sldId id="275" r:id="rId37"/>
    <p:sldId id="279" r:id="rId38"/>
    <p:sldId id="280" r:id="rId39"/>
    <p:sldId id="282" r:id="rId40"/>
    <p:sldId id="281" r:id="rId41"/>
    <p:sldId id="263" r:id="rId42"/>
    <p:sldId id="264" r:id="rId43"/>
    <p:sldId id="265" r:id="rId44"/>
    <p:sldId id="266" r:id="rId45"/>
    <p:sldId id="267" r:id="rId46"/>
    <p:sldId id="270" r:id="rId47"/>
    <p:sldId id="271" r:id="rId4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91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9729A2-BE1A-450C-B0E6-675B4A4B137E}"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it-IT"/>
        </a:p>
      </dgm:t>
    </dgm:pt>
    <dgm:pt modelId="{C4B29C0E-6993-4EF8-9FE0-24C861272314}">
      <dgm:prSet phldrT="[Testo]"/>
      <dgm:spPr/>
      <dgm:t>
        <a:bodyPr/>
        <a:lstStyle/>
        <a:p>
          <a:r>
            <a:rPr lang="it-IT" dirty="0"/>
            <a:t>formazione</a:t>
          </a:r>
        </a:p>
      </dgm:t>
    </dgm:pt>
    <dgm:pt modelId="{C6B83745-C7CC-47CF-B462-8AD42DF5E265}" type="parTrans" cxnId="{2B6E0168-39FD-4FD3-8188-E66582509483}">
      <dgm:prSet/>
      <dgm:spPr/>
      <dgm:t>
        <a:bodyPr/>
        <a:lstStyle/>
        <a:p>
          <a:endParaRPr lang="it-IT"/>
        </a:p>
      </dgm:t>
    </dgm:pt>
    <dgm:pt modelId="{77D394F6-A69C-4016-B2A4-3578A36089B9}" type="sibTrans" cxnId="{2B6E0168-39FD-4FD3-8188-E66582509483}">
      <dgm:prSet/>
      <dgm:spPr/>
      <dgm:t>
        <a:bodyPr/>
        <a:lstStyle/>
        <a:p>
          <a:endParaRPr lang="it-IT"/>
        </a:p>
      </dgm:t>
    </dgm:pt>
    <dgm:pt modelId="{C43C66B1-808F-48AC-9F45-146D128B4EDB}">
      <dgm:prSet phldrT="[Testo]"/>
      <dgm:spPr/>
      <dgm:t>
        <a:bodyPr/>
        <a:lstStyle/>
        <a:p>
          <a:r>
            <a:rPr lang="it-IT" dirty="0"/>
            <a:t>ricerca</a:t>
          </a:r>
        </a:p>
      </dgm:t>
    </dgm:pt>
    <dgm:pt modelId="{91634106-3D69-41C5-93EA-B70B93B750FC}" type="parTrans" cxnId="{6573F842-389A-4FA6-8847-4D75984E1B73}">
      <dgm:prSet/>
      <dgm:spPr/>
      <dgm:t>
        <a:bodyPr/>
        <a:lstStyle/>
        <a:p>
          <a:endParaRPr lang="it-IT"/>
        </a:p>
      </dgm:t>
    </dgm:pt>
    <dgm:pt modelId="{A0B9FAB8-D016-4897-B217-9140C45952DE}" type="sibTrans" cxnId="{6573F842-389A-4FA6-8847-4D75984E1B73}">
      <dgm:prSet/>
      <dgm:spPr/>
      <dgm:t>
        <a:bodyPr/>
        <a:lstStyle/>
        <a:p>
          <a:endParaRPr lang="it-IT"/>
        </a:p>
      </dgm:t>
    </dgm:pt>
    <dgm:pt modelId="{168679AB-D9CD-460C-BE1E-E97399093F18}">
      <dgm:prSet phldrT="[Testo]"/>
      <dgm:spPr/>
      <dgm:t>
        <a:bodyPr/>
        <a:lstStyle/>
        <a:p>
          <a:r>
            <a:rPr lang="it-IT" dirty="0"/>
            <a:t>innovazione</a:t>
          </a:r>
        </a:p>
      </dgm:t>
    </dgm:pt>
    <dgm:pt modelId="{DF4D8375-68AC-46D1-95FE-E05B521EF1B5}" type="parTrans" cxnId="{55E6201E-CC84-41FE-8229-7E2B2A8E6BDF}">
      <dgm:prSet/>
      <dgm:spPr/>
      <dgm:t>
        <a:bodyPr/>
        <a:lstStyle/>
        <a:p>
          <a:endParaRPr lang="it-IT"/>
        </a:p>
      </dgm:t>
    </dgm:pt>
    <dgm:pt modelId="{B905675E-C883-44D8-A144-424D237E5F64}" type="sibTrans" cxnId="{55E6201E-CC84-41FE-8229-7E2B2A8E6BDF}">
      <dgm:prSet/>
      <dgm:spPr/>
      <dgm:t>
        <a:bodyPr/>
        <a:lstStyle/>
        <a:p>
          <a:endParaRPr lang="it-IT"/>
        </a:p>
      </dgm:t>
    </dgm:pt>
    <dgm:pt modelId="{A83B9203-8B63-49AF-AF65-B4D93D2BA7A4}" type="pres">
      <dgm:prSet presAssocID="{FC9729A2-BE1A-450C-B0E6-675B4A4B137E}" presName="cycle" presStyleCnt="0">
        <dgm:presLayoutVars>
          <dgm:dir/>
          <dgm:resizeHandles val="exact"/>
        </dgm:presLayoutVars>
      </dgm:prSet>
      <dgm:spPr/>
      <dgm:t>
        <a:bodyPr/>
        <a:lstStyle/>
        <a:p>
          <a:endParaRPr lang="it-IT"/>
        </a:p>
      </dgm:t>
    </dgm:pt>
    <dgm:pt modelId="{A40093AF-72A9-4845-93B9-197BC4B7A744}" type="pres">
      <dgm:prSet presAssocID="{C4B29C0E-6993-4EF8-9FE0-24C861272314}" presName="node" presStyleLbl="node1" presStyleIdx="0" presStyleCnt="3">
        <dgm:presLayoutVars>
          <dgm:bulletEnabled val="1"/>
        </dgm:presLayoutVars>
      </dgm:prSet>
      <dgm:spPr/>
      <dgm:t>
        <a:bodyPr/>
        <a:lstStyle/>
        <a:p>
          <a:endParaRPr lang="it-IT"/>
        </a:p>
      </dgm:t>
    </dgm:pt>
    <dgm:pt modelId="{1A226F7C-5257-467F-9A10-7BF34914FB9A}" type="pres">
      <dgm:prSet presAssocID="{77D394F6-A69C-4016-B2A4-3578A36089B9}" presName="sibTrans" presStyleLbl="sibTrans2D1" presStyleIdx="0" presStyleCnt="3"/>
      <dgm:spPr/>
      <dgm:t>
        <a:bodyPr/>
        <a:lstStyle/>
        <a:p>
          <a:endParaRPr lang="it-IT"/>
        </a:p>
      </dgm:t>
    </dgm:pt>
    <dgm:pt modelId="{7A61098A-E671-40A8-A695-96ED8619D8DB}" type="pres">
      <dgm:prSet presAssocID="{77D394F6-A69C-4016-B2A4-3578A36089B9}" presName="connectorText" presStyleLbl="sibTrans2D1" presStyleIdx="0" presStyleCnt="3"/>
      <dgm:spPr/>
      <dgm:t>
        <a:bodyPr/>
        <a:lstStyle/>
        <a:p>
          <a:endParaRPr lang="it-IT"/>
        </a:p>
      </dgm:t>
    </dgm:pt>
    <dgm:pt modelId="{E2C195A6-70E0-4BF1-8AE5-E2F4F54449C5}" type="pres">
      <dgm:prSet presAssocID="{C43C66B1-808F-48AC-9F45-146D128B4EDB}" presName="node" presStyleLbl="node1" presStyleIdx="1" presStyleCnt="3" custRadScaleRad="156957" custRadScaleInc="-18716">
        <dgm:presLayoutVars>
          <dgm:bulletEnabled val="1"/>
        </dgm:presLayoutVars>
      </dgm:prSet>
      <dgm:spPr/>
      <dgm:t>
        <a:bodyPr/>
        <a:lstStyle/>
        <a:p>
          <a:endParaRPr lang="it-IT"/>
        </a:p>
      </dgm:t>
    </dgm:pt>
    <dgm:pt modelId="{2F3A3444-FF49-4DFA-A189-AA40E93C3DAF}" type="pres">
      <dgm:prSet presAssocID="{A0B9FAB8-D016-4897-B217-9140C45952DE}" presName="sibTrans" presStyleLbl="sibTrans2D1" presStyleIdx="1" presStyleCnt="3"/>
      <dgm:spPr/>
      <dgm:t>
        <a:bodyPr/>
        <a:lstStyle/>
        <a:p>
          <a:endParaRPr lang="it-IT"/>
        </a:p>
      </dgm:t>
    </dgm:pt>
    <dgm:pt modelId="{ADDB42FA-D511-4D6E-9278-4AD707E7C5EA}" type="pres">
      <dgm:prSet presAssocID="{A0B9FAB8-D016-4897-B217-9140C45952DE}" presName="connectorText" presStyleLbl="sibTrans2D1" presStyleIdx="1" presStyleCnt="3"/>
      <dgm:spPr/>
      <dgm:t>
        <a:bodyPr/>
        <a:lstStyle/>
        <a:p>
          <a:endParaRPr lang="it-IT"/>
        </a:p>
      </dgm:t>
    </dgm:pt>
    <dgm:pt modelId="{962BC1E5-EB75-46D0-8CD0-E593467A8FBB}" type="pres">
      <dgm:prSet presAssocID="{168679AB-D9CD-460C-BE1E-E97399093F18}" presName="node" presStyleLbl="node1" presStyleIdx="2" presStyleCnt="3" custRadScaleRad="149395" custRadScaleInc="17069">
        <dgm:presLayoutVars>
          <dgm:bulletEnabled val="1"/>
        </dgm:presLayoutVars>
      </dgm:prSet>
      <dgm:spPr/>
      <dgm:t>
        <a:bodyPr/>
        <a:lstStyle/>
        <a:p>
          <a:endParaRPr lang="it-IT"/>
        </a:p>
      </dgm:t>
    </dgm:pt>
    <dgm:pt modelId="{79D873E9-479D-4FC8-AE73-4E2B2937D000}" type="pres">
      <dgm:prSet presAssocID="{B905675E-C883-44D8-A144-424D237E5F64}" presName="sibTrans" presStyleLbl="sibTrans2D1" presStyleIdx="2" presStyleCnt="3"/>
      <dgm:spPr/>
      <dgm:t>
        <a:bodyPr/>
        <a:lstStyle/>
        <a:p>
          <a:endParaRPr lang="it-IT"/>
        </a:p>
      </dgm:t>
    </dgm:pt>
    <dgm:pt modelId="{DA0100BC-2E48-4734-B607-BAB3D293A0C6}" type="pres">
      <dgm:prSet presAssocID="{B905675E-C883-44D8-A144-424D237E5F64}" presName="connectorText" presStyleLbl="sibTrans2D1" presStyleIdx="2" presStyleCnt="3"/>
      <dgm:spPr/>
      <dgm:t>
        <a:bodyPr/>
        <a:lstStyle/>
        <a:p>
          <a:endParaRPr lang="it-IT"/>
        </a:p>
      </dgm:t>
    </dgm:pt>
  </dgm:ptLst>
  <dgm:cxnLst>
    <dgm:cxn modelId="{4BC37FD3-A2D3-4775-A88C-05C6459FE620}" type="presOf" srcId="{B905675E-C883-44D8-A144-424D237E5F64}" destId="{DA0100BC-2E48-4734-B607-BAB3D293A0C6}" srcOrd="1" destOrd="0" presId="urn:microsoft.com/office/officeart/2005/8/layout/cycle2"/>
    <dgm:cxn modelId="{A967A096-88F5-4E76-ABC7-3CFDCF16BF98}" type="presOf" srcId="{B905675E-C883-44D8-A144-424D237E5F64}" destId="{79D873E9-479D-4FC8-AE73-4E2B2937D000}" srcOrd="0" destOrd="0" presId="urn:microsoft.com/office/officeart/2005/8/layout/cycle2"/>
    <dgm:cxn modelId="{2B6E0168-39FD-4FD3-8188-E66582509483}" srcId="{FC9729A2-BE1A-450C-B0E6-675B4A4B137E}" destId="{C4B29C0E-6993-4EF8-9FE0-24C861272314}" srcOrd="0" destOrd="0" parTransId="{C6B83745-C7CC-47CF-B462-8AD42DF5E265}" sibTransId="{77D394F6-A69C-4016-B2A4-3578A36089B9}"/>
    <dgm:cxn modelId="{EC029937-D1E9-49FF-8AF6-1BC5FE425E88}" type="presOf" srcId="{77D394F6-A69C-4016-B2A4-3578A36089B9}" destId="{7A61098A-E671-40A8-A695-96ED8619D8DB}" srcOrd="1" destOrd="0" presId="urn:microsoft.com/office/officeart/2005/8/layout/cycle2"/>
    <dgm:cxn modelId="{55E6201E-CC84-41FE-8229-7E2B2A8E6BDF}" srcId="{FC9729A2-BE1A-450C-B0E6-675B4A4B137E}" destId="{168679AB-D9CD-460C-BE1E-E97399093F18}" srcOrd="2" destOrd="0" parTransId="{DF4D8375-68AC-46D1-95FE-E05B521EF1B5}" sibTransId="{B905675E-C883-44D8-A144-424D237E5F64}"/>
    <dgm:cxn modelId="{CF9460B5-F899-4343-887D-E86B6A7CA071}" type="presOf" srcId="{C43C66B1-808F-48AC-9F45-146D128B4EDB}" destId="{E2C195A6-70E0-4BF1-8AE5-E2F4F54449C5}" srcOrd="0" destOrd="0" presId="urn:microsoft.com/office/officeart/2005/8/layout/cycle2"/>
    <dgm:cxn modelId="{FFB5B77A-0001-4680-B97C-30D19E074F5B}" type="presOf" srcId="{A0B9FAB8-D016-4897-B217-9140C45952DE}" destId="{2F3A3444-FF49-4DFA-A189-AA40E93C3DAF}" srcOrd="0" destOrd="0" presId="urn:microsoft.com/office/officeart/2005/8/layout/cycle2"/>
    <dgm:cxn modelId="{C037CC2B-D218-44A6-9AD1-DA02FA796D68}" type="presOf" srcId="{168679AB-D9CD-460C-BE1E-E97399093F18}" destId="{962BC1E5-EB75-46D0-8CD0-E593467A8FBB}" srcOrd="0" destOrd="0" presId="urn:microsoft.com/office/officeart/2005/8/layout/cycle2"/>
    <dgm:cxn modelId="{545562FC-C8B6-446A-9540-457E727626E8}" type="presOf" srcId="{FC9729A2-BE1A-450C-B0E6-675B4A4B137E}" destId="{A83B9203-8B63-49AF-AF65-B4D93D2BA7A4}" srcOrd="0" destOrd="0" presId="urn:microsoft.com/office/officeart/2005/8/layout/cycle2"/>
    <dgm:cxn modelId="{62749A4A-D1A5-413C-9F5F-2F35AAA3A63A}" type="presOf" srcId="{77D394F6-A69C-4016-B2A4-3578A36089B9}" destId="{1A226F7C-5257-467F-9A10-7BF34914FB9A}" srcOrd="0" destOrd="0" presId="urn:microsoft.com/office/officeart/2005/8/layout/cycle2"/>
    <dgm:cxn modelId="{6573F842-389A-4FA6-8847-4D75984E1B73}" srcId="{FC9729A2-BE1A-450C-B0E6-675B4A4B137E}" destId="{C43C66B1-808F-48AC-9F45-146D128B4EDB}" srcOrd="1" destOrd="0" parTransId="{91634106-3D69-41C5-93EA-B70B93B750FC}" sibTransId="{A0B9FAB8-D016-4897-B217-9140C45952DE}"/>
    <dgm:cxn modelId="{92F0D73A-061E-4CC6-BB97-61C5B5F2FAAE}" type="presOf" srcId="{C4B29C0E-6993-4EF8-9FE0-24C861272314}" destId="{A40093AF-72A9-4845-93B9-197BC4B7A744}" srcOrd="0" destOrd="0" presId="urn:microsoft.com/office/officeart/2005/8/layout/cycle2"/>
    <dgm:cxn modelId="{7CCE7803-95B2-44C3-9583-4A1F94B8A11E}" type="presOf" srcId="{A0B9FAB8-D016-4897-B217-9140C45952DE}" destId="{ADDB42FA-D511-4D6E-9278-4AD707E7C5EA}" srcOrd="1" destOrd="0" presId="urn:microsoft.com/office/officeart/2005/8/layout/cycle2"/>
    <dgm:cxn modelId="{2D8AE8FE-EF08-4C1B-A099-9C5AE97990E5}" type="presParOf" srcId="{A83B9203-8B63-49AF-AF65-B4D93D2BA7A4}" destId="{A40093AF-72A9-4845-93B9-197BC4B7A744}" srcOrd="0" destOrd="0" presId="urn:microsoft.com/office/officeart/2005/8/layout/cycle2"/>
    <dgm:cxn modelId="{7E276703-6AA3-4E8F-A8D4-1D1BFF91C65C}" type="presParOf" srcId="{A83B9203-8B63-49AF-AF65-B4D93D2BA7A4}" destId="{1A226F7C-5257-467F-9A10-7BF34914FB9A}" srcOrd="1" destOrd="0" presId="urn:microsoft.com/office/officeart/2005/8/layout/cycle2"/>
    <dgm:cxn modelId="{07F86996-72C6-47C6-B037-2A41F22CA391}" type="presParOf" srcId="{1A226F7C-5257-467F-9A10-7BF34914FB9A}" destId="{7A61098A-E671-40A8-A695-96ED8619D8DB}" srcOrd="0" destOrd="0" presId="urn:microsoft.com/office/officeart/2005/8/layout/cycle2"/>
    <dgm:cxn modelId="{0B4182A5-FB47-44F3-821E-5C2189DF6F3F}" type="presParOf" srcId="{A83B9203-8B63-49AF-AF65-B4D93D2BA7A4}" destId="{E2C195A6-70E0-4BF1-8AE5-E2F4F54449C5}" srcOrd="2" destOrd="0" presId="urn:microsoft.com/office/officeart/2005/8/layout/cycle2"/>
    <dgm:cxn modelId="{A339106F-38B2-46A3-A9CE-94B4A20B404B}" type="presParOf" srcId="{A83B9203-8B63-49AF-AF65-B4D93D2BA7A4}" destId="{2F3A3444-FF49-4DFA-A189-AA40E93C3DAF}" srcOrd="3" destOrd="0" presId="urn:microsoft.com/office/officeart/2005/8/layout/cycle2"/>
    <dgm:cxn modelId="{508C2D19-954B-49A8-89EE-867762184842}" type="presParOf" srcId="{2F3A3444-FF49-4DFA-A189-AA40E93C3DAF}" destId="{ADDB42FA-D511-4D6E-9278-4AD707E7C5EA}" srcOrd="0" destOrd="0" presId="urn:microsoft.com/office/officeart/2005/8/layout/cycle2"/>
    <dgm:cxn modelId="{5E0B64DE-627E-4AC0-BA34-17B72CC49EC8}" type="presParOf" srcId="{A83B9203-8B63-49AF-AF65-B4D93D2BA7A4}" destId="{962BC1E5-EB75-46D0-8CD0-E593467A8FBB}" srcOrd="4" destOrd="0" presId="urn:microsoft.com/office/officeart/2005/8/layout/cycle2"/>
    <dgm:cxn modelId="{AE3B2DE5-31FE-40FA-9628-931A0DA7900F}" type="presParOf" srcId="{A83B9203-8B63-49AF-AF65-B4D93D2BA7A4}" destId="{79D873E9-479D-4FC8-AE73-4E2B2937D000}" srcOrd="5" destOrd="0" presId="urn:microsoft.com/office/officeart/2005/8/layout/cycle2"/>
    <dgm:cxn modelId="{5A7E0DB1-D023-4896-91C6-E7D7AE17A534}" type="presParOf" srcId="{79D873E9-479D-4FC8-AE73-4E2B2937D000}" destId="{DA0100BC-2E48-4734-B607-BAB3D293A0C6}"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073865-5B29-4563-9225-559ABA8682E2}"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fr-FR"/>
        </a:p>
      </dgm:t>
    </dgm:pt>
    <dgm:pt modelId="{0E0E3173-C476-4CC0-BEF8-8FF9DD0E9B6A}">
      <dgm:prSet phldrT="[Testo]"/>
      <dgm:spPr/>
      <dgm:t>
        <a:bodyPr/>
        <a:lstStyle/>
        <a:p>
          <a:r>
            <a:rPr lang="fr-FR" dirty="0" smtClean="0"/>
            <a:t>Capitale </a:t>
          </a:r>
          <a:r>
            <a:rPr lang="fr-FR" dirty="0" err="1" smtClean="0"/>
            <a:t>umano</a:t>
          </a:r>
          <a:endParaRPr lang="fr-FR" dirty="0"/>
        </a:p>
      </dgm:t>
    </dgm:pt>
    <dgm:pt modelId="{0828C796-B447-4047-AD37-70C9B37E4FA4}" type="parTrans" cxnId="{3D77F18D-A12B-43B1-8B65-3B556DC1C023}">
      <dgm:prSet/>
      <dgm:spPr/>
      <dgm:t>
        <a:bodyPr/>
        <a:lstStyle/>
        <a:p>
          <a:endParaRPr lang="fr-FR"/>
        </a:p>
      </dgm:t>
    </dgm:pt>
    <dgm:pt modelId="{BDE053F1-FD46-41D9-BFD7-643C85ABC5B9}" type="sibTrans" cxnId="{3D77F18D-A12B-43B1-8B65-3B556DC1C023}">
      <dgm:prSet/>
      <dgm:spPr/>
      <dgm:t>
        <a:bodyPr/>
        <a:lstStyle/>
        <a:p>
          <a:endParaRPr lang="fr-FR"/>
        </a:p>
      </dgm:t>
    </dgm:pt>
    <dgm:pt modelId="{F9AC60CE-757C-4389-91F0-E71EA585A34A}">
      <dgm:prSet phldrT="[Testo]"/>
      <dgm:spPr/>
      <dgm:t>
        <a:bodyPr/>
        <a:lstStyle/>
        <a:p>
          <a:r>
            <a:rPr lang="fr-FR" dirty="0" smtClean="0"/>
            <a:t>Capitale </a:t>
          </a:r>
          <a:r>
            <a:rPr lang="fr-FR" dirty="0" err="1" smtClean="0"/>
            <a:t>formativo</a:t>
          </a:r>
          <a:endParaRPr lang="fr-FR" dirty="0"/>
        </a:p>
      </dgm:t>
    </dgm:pt>
    <dgm:pt modelId="{1E0740A0-8B93-4F0C-8C98-19218FF226E1}" type="parTrans" cxnId="{14EF6084-509F-4221-BE6A-1CB22B0D507A}">
      <dgm:prSet/>
      <dgm:spPr/>
      <dgm:t>
        <a:bodyPr/>
        <a:lstStyle/>
        <a:p>
          <a:endParaRPr lang="fr-FR"/>
        </a:p>
      </dgm:t>
    </dgm:pt>
    <dgm:pt modelId="{178A8835-CE8B-44C8-8DDC-72694E452F03}" type="sibTrans" cxnId="{14EF6084-509F-4221-BE6A-1CB22B0D507A}">
      <dgm:prSet/>
      <dgm:spPr/>
      <dgm:t>
        <a:bodyPr/>
        <a:lstStyle/>
        <a:p>
          <a:endParaRPr lang="fr-FR"/>
        </a:p>
      </dgm:t>
    </dgm:pt>
    <dgm:pt modelId="{3E4A853F-C4FB-4D93-8267-2CC470825652}">
      <dgm:prSet phldrT="[Testo]"/>
      <dgm:spPr/>
      <dgm:t>
        <a:bodyPr/>
        <a:lstStyle/>
        <a:p>
          <a:r>
            <a:rPr lang="fr-FR" dirty="0" smtClean="0"/>
            <a:t>Capitale sociale</a:t>
          </a:r>
          <a:endParaRPr lang="fr-FR" dirty="0"/>
        </a:p>
      </dgm:t>
    </dgm:pt>
    <dgm:pt modelId="{BB3DDBEB-4447-4EB2-9703-E161B3991748}" type="parTrans" cxnId="{7DC2EAD2-6023-444A-AB4C-3216A6E0DC79}">
      <dgm:prSet/>
      <dgm:spPr/>
      <dgm:t>
        <a:bodyPr/>
        <a:lstStyle/>
        <a:p>
          <a:endParaRPr lang="fr-FR"/>
        </a:p>
      </dgm:t>
    </dgm:pt>
    <dgm:pt modelId="{C2D63D43-0AA1-4A7B-B010-124CCD59E144}" type="sibTrans" cxnId="{7DC2EAD2-6023-444A-AB4C-3216A6E0DC79}">
      <dgm:prSet/>
      <dgm:spPr/>
      <dgm:t>
        <a:bodyPr/>
        <a:lstStyle/>
        <a:p>
          <a:endParaRPr lang="fr-FR"/>
        </a:p>
      </dgm:t>
    </dgm:pt>
    <dgm:pt modelId="{4CCDA0FF-4595-4A02-8102-E656B44B7095}" type="pres">
      <dgm:prSet presAssocID="{CD073865-5B29-4563-9225-559ABA8682E2}" presName="Name0" presStyleCnt="0">
        <dgm:presLayoutVars>
          <dgm:dir/>
          <dgm:resizeHandles val="exact"/>
        </dgm:presLayoutVars>
      </dgm:prSet>
      <dgm:spPr/>
      <dgm:t>
        <a:bodyPr/>
        <a:lstStyle/>
        <a:p>
          <a:endParaRPr lang="fr-FR"/>
        </a:p>
      </dgm:t>
    </dgm:pt>
    <dgm:pt modelId="{EF715578-43BE-46A1-92C8-2B46397EC995}" type="pres">
      <dgm:prSet presAssocID="{0E0E3173-C476-4CC0-BEF8-8FF9DD0E9B6A}" presName="node" presStyleLbl="node1" presStyleIdx="0" presStyleCnt="3">
        <dgm:presLayoutVars>
          <dgm:bulletEnabled val="1"/>
        </dgm:presLayoutVars>
      </dgm:prSet>
      <dgm:spPr/>
      <dgm:t>
        <a:bodyPr/>
        <a:lstStyle/>
        <a:p>
          <a:endParaRPr lang="fr-FR"/>
        </a:p>
      </dgm:t>
    </dgm:pt>
    <dgm:pt modelId="{BE93891F-895A-4AE8-9489-197B31D8B274}" type="pres">
      <dgm:prSet presAssocID="{BDE053F1-FD46-41D9-BFD7-643C85ABC5B9}" presName="sibTrans" presStyleLbl="sibTrans2D1" presStyleIdx="0" presStyleCnt="3"/>
      <dgm:spPr/>
      <dgm:t>
        <a:bodyPr/>
        <a:lstStyle/>
        <a:p>
          <a:endParaRPr lang="fr-FR"/>
        </a:p>
      </dgm:t>
    </dgm:pt>
    <dgm:pt modelId="{3FC06746-704D-47BE-B8BB-DA2DFC09A571}" type="pres">
      <dgm:prSet presAssocID="{BDE053F1-FD46-41D9-BFD7-643C85ABC5B9}" presName="connectorText" presStyleLbl="sibTrans2D1" presStyleIdx="0" presStyleCnt="3"/>
      <dgm:spPr/>
      <dgm:t>
        <a:bodyPr/>
        <a:lstStyle/>
        <a:p>
          <a:endParaRPr lang="fr-FR"/>
        </a:p>
      </dgm:t>
    </dgm:pt>
    <dgm:pt modelId="{9797CE68-4592-4BF9-90D5-B95D0D8FEC42}" type="pres">
      <dgm:prSet presAssocID="{F9AC60CE-757C-4389-91F0-E71EA585A34A}" presName="node" presStyleLbl="node1" presStyleIdx="1" presStyleCnt="3">
        <dgm:presLayoutVars>
          <dgm:bulletEnabled val="1"/>
        </dgm:presLayoutVars>
      </dgm:prSet>
      <dgm:spPr/>
      <dgm:t>
        <a:bodyPr/>
        <a:lstStyle/>
        <a:p>
          <a:endParaRPr lang="fr-FR"/>
        </a:p>
      </dgm:t>
    </dgm:pt>
    <dgm:pt modelId="{C10CDE3E-E60F-497B-9609-D602EC912533}" type="pres">
      <dgm:prSet presAssocID="{178A8835-CE8B-44C8-8DDC-72694E452F03}" presName="sibTrans" presStyleLbl="sibTrans2D1" presStyleIdx="1" presStyleCnt="3"/>
      <dgm:spPr/>
      <dgm:t>
        <a:bodyPr/>
        <a:lstStyle/>
        <a:p>
          <a:endParaRPr lang="fr-FR"/>
        </a:p>
      </dgm:t>
    </dgm:pt>
    <dgm:pt modelId="{10D6FA65-2828-4B22-9F8A-A2DD9EC7D22D}" type="pres">
      <dgm:prSet presAssocID="{178A8835-CE8B-44C8-8DDC-72694E452F03}" presName="connectorText" presStyleLbl="sibTrans2D1" presStyleIdx="1" presStyleCnt="3"/>
      <dgm:spPr/>
      <dgm:t>
        <a:bodyPr/>
        <a:lstStyle/>
        <a:p>
          <a:endParaRPr lang="fr-FR"/>
        </a:p>
      </dgm:t>
    </dgm:pt>
    <dgm:pt modelId="{9DA1A4F7-4F10-4CB9-A64E-23A0A9EDBFFD}" type="pres">
      <dgm:prSet presAssocID="{3E4A853F-C4FB-4D93-8267-2CC470825652}" presName="node" presStyleLbl="node1" presStyleIdx="2" presStyleCnt="3">
        <dgm:presLayoutVars>
          <dgm:bulletEnabled val="1"/>
        </dgm:presLayoutVars>
      </dgm:prSet>
      <dgm:spPr/>
      <dgm:t>
        <a:bodyPr/>
        <a:lstStyle/>
        <a:p>
          <a:endParaRPr lang="fr-FR"/>
        </a:p>
      </dgm:t>
    </dgm:pt>
    <dgm:pt modelId="{5A4D48C5-9168-4F43-B104-524F1B4BAADE}" type="pres">
      <dgm:prSet presAssocID="{C2D63D43-0AA1-4A7B-B010-124CCD59E144}" presName="sibTrans" presStyleLbl="sibTrans2D1" presStyleIdx="2" presStyleCnt="3"/>
      <dgm:spPr/>
      <dgm:t>
        <a:bodyPr/>
        <a:lstStyle/>
        <a:p>
          <a:endParaRPr lang="fr-FR"/>
        </a:p>
      </dgm:t>
    </dgm:pt>
    <dgm:pt modelId="{DB3A28CB-D211-49BF-A49E-44E62CDC4248}" type="pres">
      <dgm:prSet presAssocID="{C2D63D43-0AA1-4A7B-B010-124CCD59E144}" presName="connectorText" presStyleLbl="sibTrans2D1" presStyleIdx="2" presStyleCnt="3"/>
      <dgm:spPr/>
      <dgm:t>
        <a:bodyPr/>
        <a:lstStyle/>
        <a:p>
          <a:endParaRPr lang="fr-FR"/>
        </a:p>
      </dgm:t>
    </dgm:pt>
  </dgm:ptLst>
  <dgm:cxnLst>
    <dgm:cxn modelId="{3F5453EF-3A8F-4558-9E1F-9CA6979A87DA}" type="presOf" srcId="{3E4A853F-C4FB-4D93-8267-2CC470825652}" destId="{9DA1A4F7-4F10-4CB9-A64E-23A0A9EDBFFD}" srcOrd="0" destOrd="0" presId="urn:microsoft.com/office/officeart/2005/8/layout/cycle7"/>
    <dgm:cxn modelId="{DEE8BED1-D848-4B4C-9A9B-1DED571254F8}" type="presOf" srcId="{0E0E3173-C476-4CC0-BEF8-8FF9DD0E9B6A}" destId="{EF715578-43BE-46A1-92C8-2B46397EC995}" srcOrd="0" destOrd="0" presId="urn:microsoft.com/office/officeart/2005/8/layout/cycle7"/>
    <dgm:cxn modelId="{14EF6084-509F-4221-BE6A-1CB22B0D507A}" srcId="{CD073865-5B29-4563-9225-559ABA8682E2}" destId="{F9AC60CE-757C-4389-91F0-E71EA585A34A}" srcOrd="1" destOrd="0" parTransId="{1E0740A0-8B93-4F0C-8C98-19218FF226E1}" sibTransId="{178A8835-CE8B-44C8-8DDC-72694E452F03}"/>
    <dgm:cxn modelId="{7DC2EAD2-6023-444A-AB4C-3216A6E0DC79}" srcId="{CD073865-5B29-4563-9225-559ABA8682E2}" destId="{3E4A853F-C4FB-4D93-8267-2CC470825652}" srcOrd="2" destOrd="0" parTransId="{BB3DDBEB-4447-4EB2-9703-E161B3991748}" sibTransId="{C2D63D43-0AA1-4A7B-B010-124CCD59E144}"/>
    <dgm:cxn modelId="{1AD495DE-A357-4C0C-B6C9-55E0B2811BE9}" type="presOf" srcId="{178A8835-CE8B-44C8-8DDC-72694E452F03}" destId="{C10CDE3E-E60F-497B-9609-D602EC912533}" srcOrd="0" destOrd="0" presId="urn:microsoft.com/office/officeart/2005/8/layout/cycle7"/>
    <dgm:cxn modelId="{16DDDFA6-31B8-484C-9D37-952D4724A10D}" type="presOf" srcId="{CD073865-5B29-4563-9225-559ABA8682E2}" destId="{4CCDA0FF-4595-4A02-8102-E656B44B7095}" srcOrd="0" destOrd="0" presId="urn:microsoft.com/office/officeart/2005/8/layout/cycle7"/>
    <dgm:cxn modelId="{C2D6EB23-7B78-4D1B-92E4-74EE803C377E}" type="presOf" srcId="{BDE053F1-FD46-41D9-BFD7-643C85ABC5B9}" destId="{3FC06746-704D-47BE-B8BB-DA2DFC09A571}" srcOrd="1" destOrd="0" presId="urn:microsoft.com/office/officeart/2005/8/layout/cycle7"/>
    <dgm:cxn modelId="{E163B09E-6AF2-4DF1-9846-7C4B87B557C1}" type="presOf" srcId="{178A8835-CE8B-44C8-8DDC-72694E452F03}" destId="{10D6FA65-2828-4B22-9F8A-A2DD9EC7D22D}" srcOrd="1" destOrd="0" presId="urn:microsoft.com/office/officeart/2005/8/layout/cycle7"/>
    <dgm:cxn modelId="{3D77F18D-A12B-43B1-8B65-3B556DC1C023}" srcId="{CD073865-5B29-4563-9225-559ABA8682E2}" destId="{0E0E3173-C476-4CC0-BEF8-8FF9DD0E9B6A}" srcOrd="0" destOrd="0" parTransId="{0828C796-B447-4047-AD37-70C9B37E4FA4}" sibTransId="{BDE053F1-FD46-41D9-BFD7-643C85ABC5B9}"/>
    <dgm:cxn modelId="{8050B485-4051-4219-ABD7-D2866A644537}" type="presOf" srcId="{BDE053F1-FD46-41D9-BFD7-643C85ABC5B9}" destId="{BE93891F-895A-4AE8-9489-197B31D8B274}" srcOrd="0" destOrd="0" presId="urn:microsoft.com/office/officeart/2005/8/layout/cycle7"/>
    <dgm:cxn modelId="{1735FAAD-3BC2-4AD4-BBA2-2C9947FC6FD6}" type="presOf" srcId="{F9AC60CE-757C-4389-91F0-E71EA585A34A}" destId="{9797CE68-4592-4BF9-90D5-B95D0D8FEC42}" srcOrd="0" destOrd="0" presId="urn:microsoft.com/office/officeart/2005/8/layout/cycle7"/>
    <dgm:cxn modelId="{4C1F408F-48B9-4CD5-836F-FE5F174D0084}" type="presOf" srcId="{C2D63D43-0AA1-4A7B-B010-124CCD59E144}" destId="{DB3A28CB-D211-49BF-A49E-44E62CDC4248}" srcOrd="1" destOrd="0" presId="urn:microsoft.com/office/officeart/2005/8/layout/cycle7"/>
    <dgm:cxn modelId="{92060BE1-529C-4C99-892C-CB952FA16CB5}" type="presOf" srcId="{C2D63D43-0AA1-4A7B-B010-124CCD59E144}" destId="{5A4D48C5-9168-4F43-B104-524F1B4BAADE}" srcOrd="0" destOrd="0" presId="urn:microsoft.com/office/officeart/2005/8/layout/cycle7"/>
    <dgm:cxn modelId="{20DF3D95-7968-435D-846C-0258182392E2}" type="presParOf" srcId="{4CCDA0FF-4595-4A02-8102-E656B44B7095}" destId="{EF715578-43BE-46A1-92C8-2B46397EC995}" srcOrd="0" destOrd="0" presId="urn:microsoft.com/office/officeart/2005/8/layout/cycle7"/>
    <dgm:cxn modelId="{F5DE5718-E0AE-4770-890F-13C8C3A8CC1B}" type="presParOf" srcId="{4CCDA0FF-4595-4A02-8102-E656B44B7095}" destId="{BE93891F-895A-4AE8-9489-197B31D8B274}" srcOrd="1" destOrd="0" presId="urn:microsoft.com/office/officeart/2005/8/layout/cycle7"/>
    <dgm:cxn modelId="{DCD7B7A9-04C5-411D-B544-D67FF7890B8D}" type="presParOf" srcId="{BE93891F-895A-4AE8-9489-197B31D8B274}" destId="{3FC06746-704D-47BE-B8BB-DA2DFC09A571}" srcOrd="0" destOrd="0" presId="urn:microsoft.com/office/officeart/2005/8/layout/cycle7"/>
    <dgm:cxn modelId="{66ACC357-36C4-4D12-84AD-08D33447EA58}" type="presParOf" srcId="{4CCDA0FF-4595-4A02-8102-E656B44B7095}" destId="{9797CE68-4592-4BF9-90D5-B95D0D8FEC42}" srcOrd="2" destOrd="0" presId="urn:microsoft.com/office/officeart/2005/8/layout/cycle7"/>
    <dgm:cxn modelId="{0FDE0303-52C5-4908-8A45-E6EEB7A67BE6}" type="presParOf" srcId="{4CCDA0FF-4595-4A02-8102-E656B44B7095}" destId="{C10CDE3E-E60F-497B-9609-D602EC912533}" srcOrd="3" destOrd="0" presId="urn:microsoft.com/office/officeart/2005/8/layout/cycle7"/>
    <dgm:cxn modelId="{392933FC-5240-4B06-8FE4-565D27AFB7FD}" type="presParOf" srcId="{C10CDE3E-E60F-497B-9609-D602EC912533}" destId="{10D6FA65-2828-4B22-9F8A-A2DD9EC7D22D}" srcOrd="0" destOrd="0" presId="urn:microsoft.com/office/officeart/2005/8/layout/cycle7"/>
    <dgm:cxn modelId="{E1FC4B82-BB2C-48AD-BBC0-753FAACEDE7B}" type="presParOf" srcId="{4CCDA0FF-4595-4A02-8102-E656B44B7095}" destId="{9DA1A4F7-4F10-4CB9-A64E-23A0A9EDBFFD}" srcOrd="4" destOrd="0" presId="urn:microsoft.com/office/officeart/2005/8/layout/cycle7"/>
    <dgm:cxn modelId="{D477EBA9-0D34-4744-B11B-71A425A10919}" type="presParOf" srcId="{4CCDA0FF-4595-4A02-8102-E656B44B7095}" destId="{5A4D48C5-9168-4F43-B104-524F1B4BAADE}" srcOrd="5" destOrd="0" presId="urn:microsoft.com/office/officeart/2005/8/layout/cycle7"/>
    <dgm:cxn modelId="{E432ED83-2894-4AC4-A6DD-8B9E9EA8243F}" type="presParOf" srcId="{5A4D48C5-9168-4F43-B104-524F1B4BAADE}" destId="{DB3A28CB-D211-49BF-A49E-44E62CDC4248}" srcOrd="0" destOrd="0" presId="urn:microsoft.com/office/officeart/2005/8/layout/cycle7"/>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0093AF-72A9-4845-93B9-197BC4B7A744}">
      <dsp:nvSpPr>
        <dsp:cNvPr id="0" name=""/>
        <dsp:cNvSpPr/>
      </dsp:nvSpPr>
      <dsp:spPr>
        <a:xfrm>
          <a:off x="3099327" y="712"/>
          <a:ext cx="1954745" cy="19547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t-IT" sz="2100" kern="1200" dirty="0"/>
            <a:t>formazione</a:t>
          </a:r>
        </a:p>
      </dsp:txBody>
      <dsp:txXfrm>
        <a:off x="3099327" y="712"/>
        <a:ext cx="1954745" cy="1954745"/>
      </dsp:txXfrm>
    </dsp:sp>
    <dsp:sp modelId="{1A226F7C-5257-467F-9A10-7BF34914FB9A}">
      <dsp:nvSpPr>
        <dsp:cNvPr id="0" name=""/>
        <dsp:cNvSpPr/>
      </dsp:nvSpPr>
      <dsp:spPr>
        <a:xfrm rot="2716492">
          <a:off x="4888141" y="1901120"/>
          <a:ext cx="858986" cy="6597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t-IT" sz="1700" kern="1200"/>
        </a:p>
      </dsp:txBody>
      <dsp:txXfrm rot="2716492">
        <a:off x="4888141" y="1901120"/>
        <a:ext cx="858986" cy="659726"/>
      </dsp:txXfrm>
    </dsp:sp>
    <dsp:sp modelId="{E2C195A6-70E0-4BF1-8AE5-E2F4F54449C5}">
      <dsp:nvSpPr>
        <dsp:cNvPr id="0" name=""/>
        <dsp:cNvSpPr/>
      </dsp:nvSpPr>
      <dsp:spPr>
        <a:xfrm>
          <a:off x="5615411" y="2541054"/>
          <a:ext cx="1954745" cy="19547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t-IT" sz="2100" kern="1200" dirty="0"/>
            <a:t>ricerca</a:t>
          </a:r>
        </a:p>
      </dsp:txBody>
      <dsp:txXfrm>
        <a:off x="5615411" y="2541054"/>
        <a:ext cx="1954745" cy="1954745"/>
      </dsp:txXfrm>
    </dsp:sp>
    <dsp:sp modelId="{2F3A3444-FF49-4DFA-A189-AA40E93C3DAF}">
      <dsp:nvSpPr>
        <dsp:cNvPr id="0" name=""/>
        <dsp:cNvSpPr/>
      </dsp:nvSpPr>
      <dsp:spPr>
        <a:xfrm rot="10800000">
          <a:off x="3409055" y="3188563"/>
          <a:ext cx="1559158" cy="6597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t-IT" sz="1700" kern="1200"/>
        </a:p>
      </dsp:txBody>
      <dsp:txXfrm rot="10800000">
        <a:off x="3409055" y="3188563"/>
        <a:ext cx="1559158" cy="659726"/>
      </dsp:txXfrm>
    </dsp:sp>
    <dsp:sp modelId="{962BC1E5-EB75-46D0-8CD0-E593467A8FBB}">
      <dsp:nvSpPr>
        <dsp:cNvPr id="0" name=""/>
        <dsp:cNvSpPr/>
      </dsp:nvSpPr>
      <dsp:spPr>
        <a:xfrm>
          <a:off x="718857" y="2541054"/>
          <a:ext cx="1954745" cy="195474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t-IT" sz="2100" kern="1200" dirty="0"/>
            <a:t>innovazione</a:t>
          </a:r>
        </a:p>
      </dsp:txBody>
      <dsp:txXfrm>
        <a:off x="718857" y="2541054"/>
        <a:ext cx="1954745" cy="1954745"/>
      </dsp:txXfrm>
    </dsp:sp>
    <dsp:sp modelId="{79D873E9-479D-4FC8-AE73-4E2B2937D000}">
      <dsp:nvSpPr>
        <dsp:cNvPr id="0" name=""/>
        <dsp:cNvSpPr/>
      </dsp:nvSpPr>
      <dsp:spPr>
        <a:xfrm rot="18788350">
          <a:off x="2466250" y="1935102"/>
          <a:ext cx="809113" cy="6597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t-IT" sz="1700" kern="1200"/>
        </a:p>
      </dsp:txBody>
      <dsp:txXfrm rot="18788350">
        <a:off x="2466250" y="1935102"/>
        <a:ext cx="809113" cy="65972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F715578-43BE-46A1-92C8-2B46397EC995}">
      <dsp:nvSpPr>
        <dsp:cNvPr id="0" name=""/>
        <dsp:cNvSpPr/>
      </dsp:nvSpPr>
      <dsp:spPr>
        <a:xfrm>
          <a:off x="2836961" y="1609"/>
          <a:ext cx="2555676" cy="127783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fr-FR" sz="3500" kern="1200" dirty="0" smtClean="0"/>
            <a:t>Capitale </a:t>
          </a:r>
          <a:r>
            <a:rPr lang="fr-FR" sz="3500" kern="1200" dirty="0" err="1" smtClean="0"/>
            <a:t>umano</a:t>
          </a:r>
          <a:endParaRPr lang="fr-FR" sz="3500" kern="1200" dirty="0"/>
        </a:p>
      </dsp:txBody>
      <dsp:txXfrm>
        <a:off x="2836961" y="1609"/>
        <a:ext cx="2555676" cy="1277838"/>
      </dsp:txXfrm>
    </dsp:sp>
    <dsp:sp modelId="{BE93891F-895A-4AE8-9489-197B31D8B274}">
      <dsp:nvSpPr>
        <dsp:cNvPr id="0" name=""/>
        <dsp:cNvSpPr/>
      </dsp:nvSpPr>
      <dsp:spPr>
        <a:xfrm rot="3600000">
          <a:off x="4503821" y="2244940"/>
          <a:ext cx="1332789" cy="4472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fr-FR" sz="2000" kern="1200"/>
        </a:p>
      </dsp:txBody>
      <dsp:txXfrm rot="3600000">
        <a:off x="4503821" y="2244940"/>
        <a:ext cx="1332789" cy="447243"/>
      </dsp:txXfrm>
    </dsp:sp>
    <dsp:sp modelId="{9797CE68-4592-4BF9-90D5-B95D0D8FEC42}">
      <dsp:nvSpPr>
        <dsp:cNvPr id="0" name=""/>
        <dsp:cNvSpPr/>
      </dsp:nvSpPr>
      <dsp:spPr>
        <a:xfrm>
          <a:off x="4947793" y="3657677"/>
          <a:ext cx="2555676" cy="127783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fr-FR" sz="3500" kern="1200" dirty="0" smtClean="0"/>
            <a:t>Capitale </a:t>
          </a:r>
          <a:r>
            <a:rPr lang="fr-FR" sz="3500" kern="1200" dirty="0" err="1" smtClean="0"/>
            <a:t>formativo</a:t>
          </a:r>
          <a:endParaRPr lang="fr-FR" sz="3500" kern="1200" dirty="0"/>
        </a:p>
      </dsp:txBody>
      <dsp:txXfrm>
        <a:off x="4947793" y="3657677"/>
        <a:ext cx="2555676" cy="1277838"/>
      </dsp:txXfrm>
    </dsp:sp>
    <dsp:sp modelId="{C10CDE3E-E60F-497B-9609-D602EC912533}">
      <dsp:nvSpPr>
        <dsp:cNvPr id="0" name=""/>
        <dsp:cNvSpPr/>
      </dsp:nvSpPr>
      <dsp:spPr>
        <a:xfrm rot="10800000">
          <a:off x="3448405" y="4072974"/>
          <a:ext cx="1332789" cy="4472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fr-FR" sz="2000" kern="1200"/>
        </a:p>
      </dsp:txBody>
      <dsp:txXfrm rot="10800000">
        <a:off x="3448405" y="4072974"/>
        <a:ext cx="1332789" cy="447243"/>
      </dsp:txXfrm>
    </dsp:sp>
    <dsp:sp modelId="{9DA1A4F7-4F10-4CB9-A64E-23A0A9EDBFFD}">
      <dsp:nvSpPr>
        <dsp:cNvPr id="0" name=""/>
        <dsp:cNvSpPr/>
      </dsp:nvSpPr>
      <dsp:spPr>
        <a:xfrm>
          <a:off x="726130" y="3657677"/>
          <a:ext cx="2555676" cy="127783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fr-FR" sz="3500" kern="1200" dirty="0" smtClean="0"/>
            <a:t>Capitale sociale</a:t>
          </a:r>
          <a:endParaRPr lang="fr-FR" sz="3500" kern="1200" dirty="0"/>
        </a:p>
      </dsp:txBody>
      <dsp:txXfrm>
        <a:off x="726130" y="3657677"/>
        <a:ext cx="2555676" cy="1277838"/>
      </dsp:txXfrm>
    </dsp:sp>
    <dsp:sp modelId="{5A4D48C5-9168-4F43-B104-524F1B4BAADE}">
      <dsp:nvSpPr>
        <dsp:cNvPr id="0" name=""/>
        <dsp:cNvSpPr/>
      </dsp:nvSpPr>
      <dsp:spPr>
        <a:xfrm rot="18000000">
          <a:off x="2392989" y="2244940"/>
          <a:ext cx="1332789" cy="44724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fr-FR" sz="2000" kern="1200"/>
        </a:p>
      </dsp:txBody>
      <dsp:txXfrm rot="18000000">
        <a:off x="2392989" y="2244940"/>
        <a:ext cx="1332789" cy="44724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8" name="Titolo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400800" y="6355080"/>
            <a:ext cx="2286000" cy="365760"/>
          </a:xfrm>
        </p:spPr>
        <p:txBody>
          <a:bodyPr/>
          <a:lstStyle>
            <a:lvl1pPr>
              <a:defRPr sz="1400"/>
            </a:lvl1pPr>
          </a:lstStyle>
          <a:p>
            <a:fld id="{BD08A3FA-1CF8-41FC-8D33-DE50A0346EB9}" type="datetimeFigureOut">
              <a:rPr lang="fr-FR" smtClean="0"/>
              <a:pPr/>
              <a:t>19/10/2011</a:t>
            </a:fld>
            <a:endParaRPr lang="fr-FR"/>
          </a:p>
        </p:txBody>
      </p:sp>
      <p:sp>
        <p:nvSpPr>
          <p:cNvPr id="17" name="Segnaposto piè di pagina 16"/>
          <p:cNvSpPr>
            <a:spLocks noGrp="1"/>
          </p:cNvSpPr>
          <p:nvPr>
            <p:ph type="ftr" sz="quarter" idx="11"/>
          </p:nvPr>
        </p:nvSpPr>
        <p:spPr>
          <a:xfrm>
            <a:off x="2898648" y="6355080"/>
            <a:ext cx="3474720" cy="365760"/>
          </a:xfrm>
        </p:spPr>
        <p:txBody>
          <a:bodyPr/>
          <a:lstStyle/>
          <a:p>
            <a:endParaRPr lang="fr-FR"/>
          </a:p>
        </p:txBody>
      </p:sp>
      <p:sp>
        <p:nvSpPr>
          <p:cNvPr id="29" name="Segnaposto numero diapositiva 28"/>
          <p:cNvSpPr>
            <a:spLocks noGrp="1"/>
          </p:cNvSpPr>
          <p:nvPr>
            <p:ph type="sldNum" sz="quarter" idx="12"/>
          </p:nvPr>
        </p:nvSpPr>
        <p:spPr>
          <a:xfrm>
            <a:off x="1216152" y="6355080"/>
            <a:ext cx="1219200" cy="365760"/>
          </a:xfrm>
        </p:spPr>
        <p:txBody>
          <a:bodyPr/>
          <a:lstStyle/>
          <a:p>
            <a:fld id="{487EBC98-44CF-4AFD-A6E6-152D8CF4A270}" type="slidenum">
              <a:rPr lang="fr-FR" smtClean="0"/>
              <a:pPr/>
              <a:t>‹N›</a:t>
            </a:fld>
            <a:endParaRPr lang="fr-FR"/>
          </a:p>
        </p:txBody>
      </p:sp>
      <p:sp>
        <p:nvSpPr>
          <p:cNvPr id="21" name="Rettangolo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ttangolo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ttangolo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487EBC98-44CF-4AFD-A6E6-152D8CF4A270}" type="slidenum">
              <a:rPr lang="fr-FR" smtClean="0"/>
              <a:pPr/>
              <a:t>‹N›</a:t>
            </a:fld>
            <a:endParaRPr lang="fr-FR"/>
          </a:p>
        </p:txBody>
      </p:sp>
      <p:sp>
        <p:nvSpPr>
          <p:cNvPr id="8" name="Segnaposto contenuto 7"/>
          <p:cNvSpPr>
            <a:spLocks noGrp="1"/>
          </p:cNvSpPr>
          <p:nvPr>
            <p:ph sz="quarter" idx="1"/>
          </p:nvPr>
        </p:nvSpPr>
        <p:spPr>
          <a:xfrm>
            <a:off x="457200" y="1219200"/>
            <a:ext cx="8229600"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a:xfrm>
            <a:off x="6400800" y="6355080"/>
            <a:ext cx="2286000" cy="365760"/>
          </a:xfrm>
        </p:spPr>
        <p:txBody>
          <a:bodyPr/>
          <a:lstStyle/>
          <a:p>
            <a:fld id="{BD08A3FA-1CF8-41FC-8D33-DE50A0346EB9}" type="datetimeFigureOut">
              <a:rPr lang="fr-FR" smtClean="0"/>
              <a:pPr/>
              <a:t>19/10/2011</a:t>
            </a:fld>
            <a:endParaRPr lang="fr-FR"/>
          </a:p>
        </p:txBody>
      </p:sp>
      <p:sp>
        <p:nvSpPr>
          <p:cNvPr id="5" name="Segnaposto piè di pagina 4"/>
          <p:cNvSpPr>
            <a:spLocks noGrp="1"/>
          </p:cNvSpPr>
          <p:nvPr>
            <p:ph type="ftr" sz="quarter" idx="11"/>
          </p:nvPr>
        </p:nvSpPr>
        <p:spPr>
          <a:xfrm>
            <a:off x="2898648" y="6355080"/>
            <a:ext cx="3474720" cy="365760"/>
          </a:xfrm>
        </p:spPr>
        <p:txBody>
          <a:bodyPr/>
          <a:lstStyle/>
          <a:p>
            <a:endParaRPr lang="fr-FR"/>
          </a:p>
        </p:txBody>
      </p:sp>
      <p:sp>
        <p:nvSpPr>
          <p:cNvPr id="6" name="Segnaposto numero diapositiva 5"/>
          <p:cNvSpPr>
            <a:spLocks noGrp="1"/>
          </p:cNvSpPr>
          <p:nvPr>
            <p:ph type="sldNum" sz="quarter" idx="12"/>
          </p:nvPr>
        </p:nvSpPr>
        <p:spPr>
          <a:xfrm>
            <a:off x="1069848" y="6355080"/>
            <a:ext cx="1520952" cy="365760"/>
          </a:xfrm>
        </p:spPr>
        <p:txBody>
          <a:bodyPr/>
          <a:lstStyle/>
          <a:p>
            <a:fld id="{487EBC98-44CF-4AFD-A6E6-152D8CF4A270}" type="slidenum">
              <a:rPr lang="fr-FR" smtClean="0"/>
              <a:pPr/>
              <a:t>‹N›</a:t>
            </a:fld>
            <a:endParaRPr lang="fr-FR"/>
          </a:p>
        </p:txBody>
      </p:sp>
      <p:sp>
        <p:nvSpPr>
          <p:cNvPr id="7" name="Rettangolo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6" name="Segnaposto piè di pagina 5"/>
          <p:cNvSpPr>
            <a:spLocks noGrp="1"/>
          </p:cNvSpPr>
          <p:nvPr>
            <p:ph type="ftr" sz="quarter" idx="11"/>
          </p:nvPr>
        </p:nvSpPr>
        <p:spPr/>
        <p:txBody>
          <a:bodyPr/>
          <a:lstStyle/>
          <a:p>
            <a:endParaRPr lang="fr-FR"/>
          </a:p>
        </p:txBody>
      </p:sp>
      <p:sp>
        <p:nvSpPr>
          <p:cNvPr id="7" name="Segnaposto numero diapositiva 6"/>
          <p:cNvSpPr>
            <a:spLocks noGrp="1"/>
          </p:cNvSpPr>
          <p:nvPr>
            <p:ph type="sldNum" sz="quarter" idx="12"/>
          </p:nvPr>
        </p:nvSpPr>
        <p:spPr/>
        <p:txBody>
          <a:bodyPr/>
          <a:lstStyle/>
          <a:p>
            <a:fld id="{487EBC98-44CF-4AFD-A6E6-152D8CF4A270}" type="slidenum">
              <a:rPr lang="fr-FR" smtClean="0"/>
              <a:pPr/>
              <a:t>‹N›</a:t>
            </a:fld>
            <a:endParaRPr lang="fr-FR"/>
          </a:p>
        </p:txBody>
      </p:sp>
      <p:sp>
        <p:nvSpPr>
          <p:cNvPr id="9" name="Segnaposto contenuto 8"/>
          <p:cNvSpPr>
            <a:spLocks noGrp="1"/>
          </p:cNvSpPr>
          <p:nvPr>
            <p:ph sz="quarter" idx="1"/>
          </p:nvPr>
        </p:nvSpPr>
        <p:spPr>
          <a:xfrm>
            <a:off x="457200" y="1219200"/>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632198" y="1216152"/>
            <a:ext cx="4041648" cy="493776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nchor="ctr"/>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8" name="Segnaposto piè di pagina 7"/>
          <p:cNvSpPr>
            <a:spLocks noGrp="1"/>
          </p:cNvSpPr>
          <p:nvPr>
            <p:ph type="ftr" sz="quarter" idx="11"/>
          </p:nvPr>
        </p:nvSpPr>
        <p:spPr/>
        <p:txBody>
          <a:bodyPr/>
          <a:lstStyle/>
          <a:p>
            <a:endParaRPr lang="fr-FR"/>
          </a:p>
        </p:txBody>
      </p:sp>
      <p:sp>
        <p:nvSpPr>
          <p:cNvPr id="9" name="Segnaposto numero diapositiva 8"/>
          <p:cNvSpPr>
            <a:spLocks noGrp="1"/>
          </p:cNvSpPr>
          <p:nvPr>
            <p:ph type="sldNum" sz="quarter" idx="12"/>
          </p:nvPr>
        </p:nvSpPr>
        <p:spPr/>
        <p:txBody>
          <a:bodyPr/>
          <a:lstStyle/>
          <a:p>
            <a:fld id="{487EBC98-44CF-4AFD-A6E6-152D8CF4A270}" type="slidenum">
              <a:rPr lang="fr-FR" smtClean="0"/>
              <a:pPr/>
              <a:t>‹N›</a:t>
            </a:fld>
            <a:endParaRPr lang="fr-FR"/>
          </a:p>
        </p:txBody>
      </p:sp>
      <p:sp>
        <p:nvSpPr>
          <p:cNvPr id="11" name="Segnaposto contenuto 10"/>
          <p:cNvSpPr>
            <a:spLocks noGrp="1"/>
          </p:cNvSpPr>
          <p:nvPr>
            <p:ph sz="quarter" idx="2"/>
          </p:nvPr>
        </p:nvSpPr>
        <p:spPr>
          <a:xfrm>
            <a:off x="457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648200" y="2133600"/>
            <a:ext cx="4038600" cy="4038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28600"/>
            <a:ext cx="8229600" cy="914400"/>
          </a:xfrm>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4" name="Segnaposto piè di pagina 3"/>
          <p:cNvSpPr>
            <a:spLocks noGrp="1"/>
          </p:cNvSpPr>
          <p:nvPr>
            <p:ph type="ftr" sz="quarter" idx="11"/>
          </p:nvPr>
        </p:nvSpPr>
        <p:spPr/>
        <p:txBody>
          <a:bodyPr/>
          <a:lstStyle/>
          <a:p>
            <a:endParaRPr lang="fr-FR"/>
          </a:p>
        </p:txBody>
      </p:sp>
      <p:sp>
        <p:nvSpPr>
          <p:cNvPr id="5" name="Segnaposto numero diapositiva 4"/>
          <p:cNvSpPr>
            <a:spLocks noGrp="1"/>
          </p:cNvSpPr>
          <p:nvPr>
            <p:ph type="sldNum" sz="quarter" idx="12"/>
          </p:nvPr>
        </p:nvSpPr>
        <p:spPr/>
        <p:txBody>
          <a:bodyPr/>
          <a:lstStyle/>
          <a:p>
            <a:fld id="{487EBC98-44CF-4AFD-A6E6-152D8CF4A270}" type="slidenum">
              <a:rPr lang="fr-FR" smtClean="0"/>
              <a:pPr/>
              <a:t>‹N›</a:t>
            </a:fld>
            <a:endParaRPr lang="fr-FR"/>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3" name="Segnaposto piè di pagina 2"/>
          <p:cNvSpPr>
            <a:spLocks noGrp="1"/>
          </p:cNvSpPr>
          <p:nvPr>
            <p:ph type="ftr" sz="quarter" idx="11"/>
          </p:nvPr>
        </p:nvSpPr>
        <p:spPr/>
        <p:txBody>
          <a:bodyPr/>
          <a:lstStyle/>
          <a:p>
            <a:endParaRPr lang="fr-FR"/>
          </a:p>
        </p:txBody>
      </p:sp>
      <p:sp>
        <p:nvSpPr>
          <p:cNvPr id="4" name="Segnaposto numero diapositiva 3"/>
          <p:cNvSpPr>
            <a:spLocks noGrp="1"/>
          </p:cNvSpPr>
          <p:nvPr>
            <p:ph type="sldNum" sz="quarter" idx="12"/>
          </p:nvPr>
        </p:nvSpPr>
        <p:spPr/>
        <p:txBody>
          <a:bodyPr/>
          <a:lstStyle/>
          <a:p>
            <a:fld id="{487EBC98-44CF-4AFD-A6E6-152D8CF4A270}" type="slidenum">
              <a:rPr lang="fr-FR" smtClean="0"/>
              <a:pPr/>
              <a:t>‹N›</a:t>
            </a:fld>
            <a:endParaRPr lang="fr-FR"/>
          </a:p>
        </p:txBody>
      </p:sp>
      <p:sp>
        <p:nvSpPr>
          <p:cNvPr id="5" name="Connettore 1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Triangolo isosce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6" name="Segnaposto piè di pagina 5"/>
          <p:cNvSpPr>
            <a:spLocks noGrp="1"/>
          </p:cNvSpPr>
          <p:nvPr>
            <p:ph type="ftr" sz="quarter" idx="11"/>
          </p:nvPr>
        </p:nvSpPr>
        <p:spPr/>
        <p:txBody>
          <a:bodyPr/>
          <a:lstStyle/>
          <a:p>
            <a:endParaRPr lang="fr-FR"/>
          </a:p>
        </p:txBody>
      </p:sp>
      <p:sp>
        <p:nvSpPr>
          <p:cNvPr id="7" name="Segnaposto numero diapositiva 6"/>
          <p:cNvSpPr>
            <a:spLocks noGrp="1"/>
          </p:cNvSpPr>
          <p:nvPr>
            <p:ph type="sldNum" sz="quarter" idx="12"/>
          </p:nvPr>
        </p:nvSpPr>
        <p:spPr/>
        <p:txBody>
          <a:bodyPr/>
          <a:lstStyle/>
          <a:p>
            <a:fld id="{487EBC98-44CF-4AFD-A6E6-152D8CF4A270}" type="slidenum">
              <a:rPr lang="fr-FR" smtClean="0"/>
              <a:pPr/>
              <a:t>‹N›</a:t>
            </a:fld>
            <a:endParaRPr lang="fr-FR"/>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Connettore 1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contenuto 11"/>
          <p:cNvSpPr>
            <a:spLocks noGrp="1"/>
          </p:cNvSpPr>
          <p:nvPr>
            <p:ph sz="quarter" idx="1"/>
          </p:nvPr>
        </p:nvSpPr>
        <p:spPr>
          <a:xfrm>
            <a:off x="304800" y="304800"/>
            <a:ext cx="57150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6" name="Segnaposto piè di pagina 5"/>
          <p:cNvSpPr>
            <a:spLocks noGrp="1"/>
          </p:cNvSpPr>
          <p:nvPr>
            <p:ph type="ftr" sz="quarter" idx="11"/>
          </p:nvPr>
        </p:nvSpPr>
        <p:spPr/>
        <p:txBody>
          <a:bodyPr/>
          <a:lstStyle/>
          <a:p>
            <a:endParaRPr lang="fr-FR"/>
          </a:p>
        </p:txBody>
      </p:sp>
      <p:sp>
        <p:nvSpPr>
          <p:cNvPr id="7" name="Segnaposto numero diapositiva 6"/>
          <p:cNvSpPr>
            <a:spLocks noGrp="1"/>
          </p:cNvSpPr>
          <p:nvPr>
            <p:ph type="sldNum" sz="quarter" idx="12"/>
          </p:nvPr>
        </p:nvSpPr>
        <p:spPr/>
        <p:txBody>
          <a:bodyPr/>
          <a:lstStyle/>
          <a:p>
            <a:fld id="{487EBC98-44CF-4AFD-A6E6-152D8CF4A270}" type="slidenum">
              <a:rPr lang="fr-FR" smtClean="0"/>
              <a:pPr/>
              <a:t>‹N›</a:t>
            </a:fld>
            <a:endParaRPr lang="fr-FR"/>
          </a:p>
        </p:txBody>
      </p:sp>
      <p:sp>
        <p:nvSpPr>
          <p:cNvPr id="8" name="Connettore 1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Triangolo isosce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487EBC98-44CF-4AFD-A6E6-152D8CF4A27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D08A3FA-1CF8-41FC-8D33-DE50A0346EB9}" type="datetimeFigureOut">
              <a:rPr lang="fr-FR" smtClean="0"/>
              <a:pPr/>
              <a:t>19/10/2011</a:t>
            </a:fld>
            <a:endParaRPr lang="fr-FR"/>
          </a:p>
        </p:txBody>
      </p:sp>
      <p:sp>
        <p:nvSpPr>
          <p:cNvPr id="5" name="Segnaposto piè di pagina 4"/>
          <p:cNvSpPr>
            <a:spLocks noGrp="1"/>
          </p:cNvSpPr>
          <p:nvPr>
            <p:ph type="ftr" sz="quarter" idx="11"/>
          </p:nvPr>
        </p:nvSpPr>
        <p:spPr/>
        <p:txBody>
          <a:bodyPr/>
          <a:lstStyle/>
          <a:p>
            <a:endParaRPr lang="fr-FR"/>
          </a:p>
        </p:txBody>
      </p:sp>
      <p:sp>
        <p:nvSpPr>
          <p:cNvPr id="6" name="Segnaposto numero diapositiva 5"/>
          <p:cNvSpPr>
            <a:spLocks noGrp="1"/>
          </p:cNvSpPr>
          <p:nvPr>
            <p:ph type="sldNum" sz="quarter" idx="12"/>
          </p:nvPr>
        </p:nvSpPr>
        <p:spPr/>
        <p:txBody>
          <a:bodyPr/>
          <a:lstStyle/>
          <a:p>
            <a:fld id="{487EBC98-44CF-4AFD-A6E6-152D8CF4A270}" type="slidenum">
              <a:rPr lang="fr-FR" smtClean="0"/>
              <a:pPr/>
              <a:t>‹N›</a:t>
            </a:fld>
            <a:endParaRPr lang="fr-FR"/>
          </a:p>
        </p:txBody>
      </p:sp>
      <p:sp>
        <p:nvSpPr>
          <p:cNvPr id="7" name="Connettore 1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Triangolo isosce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Connettore 1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457200" y="152400"/>
            <a:ext cx="8229600" cy="990600"/>
          </a:xfrm>
          <a:prstGeom prst="rect">
            <a:avLst/>
          </a:prstGeom>
        </p:spPr>
        <p:txBody>
          <a:bodyPr vert="horz" anchor="b" anchorCtr="0">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BD08A3FA-1CF8-41FC-8D33-DE50A0346EB9}" type="datetimeFigureOut">
              <a:rPr lang="fr-FR" smtClean="0"/>
              <a:pPr/>
              <a:t>19/10/2011</a:t>
            </a:fld>
            <a:endParaRPr lang="fr-FR"/>
          </a:p>
        </p:txBody>
      </p:sp>
      <p:sp>
        <p:nvSpPr>
          <p:cNvPr id="3" name="Segnaposto piè di pagina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fr-FR"/>
          </a:p>
        </p:txBody>
      </p:sp>
      <p:sp>
        <p:nvSpPr>
          <p:cNvPr id="23" name="Segnaposto numero diapositiva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487EBC98-44CF-4AFD-A6E6-152D8CF4A270}" type="slidenum">
              <a:rPr lang="fr-FR" smtClean="0"/>
              <a:pPr/>
              <a:t>‹N›</a:t>
            </a:fld>
            <a:endParaRPr lang="fr-FR"/>
          </a:p>
        </p:txBody>
      </p:sp>
      <p:sp>
        <p:nvSpPr>
          <p:cNvPr id="28" name="Connettore 1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Connettore 1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Triangolo isosce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219200" y="3645024"/>
            <a:ext cx="6858000" cy="1231776"/>
          </a:xfrm>
        </p:spPr>
        <p:txBody>
          <a:bodyPr>
            <a:normAutofit fontScale="90000"/>
          </a:bodyPr>
          <a:lstStyle/>
          <a:p>
            <a:r>
              <a:rPr lang="fr-FR" dirty="0" err="1" smtClean="0"/>
              <a:t>Metodologia</a:t>
            </a:r>
            <a:r>
              <a:rPr lang="fr-FR" dirty="0" smtClean="0"/>
              <a:t> </a:t>
            </a:r>
            <a:r>
              <a:rPr lang="fr-FR" dirty="0" err="1" smtClean="0"/>
              <a:t>della</a:t>
            </a:r>
            <a:r>
              <a:rPr lang="fr-FR" dirty="0" smtClean="0"/>
              <a:t> </a:t>
            </a:r>
            <a:r>
              <a:rPr lang="fr-FR" dirty="0" err="1" smtClean="0"/>
              <a:t>progettazione</a:t>
            </a:r>
            <a:r>
              <a:rPr lang="fr-FR" dirty="0" smtClean="0"/>
              <a:t> </a:t>
            </a:r>
            <a:r>
              <a:rPr lang="fr-FR" dirty="0" err="1" smtClean="0"/>
              <a:t>formativa</a:t>
            </a:r>
            <a:r>
              <a:rPr lang="fr-FR" dirty="0" smtClean="0"/>
              <a:t>, 2011-2012</a:t>
            </a:r>
            <a:br>
              <a:rPr lang="fr-FR" dirty="0" smtClean="0"/>
            </a:br>
            <a:r>
              <a:rPr lang="fr-FR" sz="2700" dirty="0" smtClean="0"/>
              <a:t>13 </a:t>
            </a:r>
            <a:r>
              <a:rPr lang="fr-FR" sz="2700" dirty="0" err="1" smtClean="0"/>
              <a:t>ottobre</a:t>
            </a:r>
            <a:endParaRPr lang="fr-FR" dirty="0"/>
          </a:p>
        </p:txBody>
      </p:sp>
      <p:sp>
        <p:nvSpPr>
          <p:cNvPr id="3" name="Sottotitolo 2"/>
          <p:cNvSpPr>
            <a:spLocks noGrp="1"/>
          </p:cNvSpPr>
          <p:nvPr>
            <p:ph type="subTitle" idx="1"/>
          </p:nvPr>
        </p:nvSpPr>
        <p:spPr/>
        <p:txBody>
          <a:bodyPr/>
          <a:lstStyle/>
          <a:p>
            <a:r>
              <a:rPr lang="fr-FR" dirty="0" smtClean="0"/>
              <a:t>Patrizia </a:t>
            </a:r>
            <a:r>
              <a:rPr lang="fr-FR" dirty="0" err="1" smtClean="0"/>
              <a:t>Magnoler</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lstStyle/>
          <a:p>
            <a:r>
              <a:rPr lang="fr-FR" dirty="0" err="1" smtClean="0"/>
              <a:t>Unitalsi</a:t>
            </a:r>
            <a:r>
              <a:rPr lang="fr-FR" dirty="0" smtClean="0"/>
              <a:t>, </a:t>
            </a:r>
            <a:r>
              <a:rPr lang="fr-FR" dirty="0" err="1" smtClean="0"/>
              <a:t>formatore</a:t>
            </a:r>
            <a:r>
              <a:rPr lang="fr-FR" dirty="0" smtClean="0"/>
              <a:t> in </a:t>
            </a:r>
            <a:r>
              <a:rPr lang="fr-FR" dirty="0" err="1" smtClean="0"/>
              <a:t>azienda</a:t>
            </a:r>
            <a:endParaRPr lang="fr-FR" dirty="0" smtClean="0"/>
          </a:p>
          <a:p>
            <a:r>
              <a:rPr lang="fr-FR" dirty="0" err="1" smtClean="0"/>
              <a:t>Formazione</a:t>
            </a:r>
            <a:r>
              <a:rPr lang="fr-FR" dirty="0" smtClean="0"/>
              <a:t> on line</a:t>
            </a:r>
          </a:p>
          <a:p>
            <a:r>
              <a:rPr lang="fr-FR" dirty="0" err="1" smtClean="0"/>
              <a:t>Gestione</a:t>
            </a:r>
            <a:r>
              <a:rPr lang="fr-FR" dirty="0" smtClean="0"/>
              <a:t> delle </a:t>
            </a:r>
            <a:r>
              <a:rPr lang="fr-FR" dirty="0" err="1" smtClean="0"/>
              <a:t>risorse</a:t>
            </a:r>
            <a:r>
              <a:rPr lang="fr-FR" dirty="0" smtClean="0"/>
              <a:t> </a:t>
            </a:r>
            <a:r>
              <a:rPr lang="fr-FR" dirty="0" err="1" smtClean="0"/>
              <a:t>umane</a:t>
            </a:r>
            <a:endParaRPr lang="fr-FR" dirty="0" smtClean="0"/>
          </a:p>
          <a:p>
            <a:r>
              <a:rPr lang="fr-FR" dirty="0" err="1" smtClean="0"/>
              <a:t>Animatore</a:t>
            </a:r>
            <a:r>
              <a:rPr lang="fr-FR" dirty="0" smtClean="0"/>
              <a:t> </a:t>
            </a:r>
            <a:r>
              <a:rPr lang="fr-FR" dirty="0" err="1" smtClean="0"/>
              <a:t>socio-educativo</a:t>
            </a:r>
            <a:r>
              <a:rPr lang="fr-FR" dirty="0" smtClean="0"/>
              <a:t> (</a:t>
            </a:r>
            <a:r>
              <a:rPr lang="fr-FR" dirty="0" err="1" smtClean="0"/>
              <a:t>formatore</a:t>
            </a:r>
            <a:r>
              <a:rPr lang="fr-FR" dirty="0" smtClean="0"/>
              <a:t> </a:t>
            </a:r>
            <a:r>
              <a:rPr lang="fr-FR" dirty="0" err="1" smtClean="0"/>
              <a:t>degli</a:t>
            </a:r>
            <a:r>
              <a:rPr lang="fr-FR" dirty="0" smtClean="0"/>
              <a:t> </a:t>
            </a:r>
            <a:r>
              <a:rPr lang="fr-FR" dirty="0" err="1" smtClean="0"/>
              <a:t>adulti</a:t>
            </a:r>
            <a:r>
              <a:rPr lang="fr-FR" dirty="0" smtClean="0"/>
              <a:t>)</a:t>
            </a:r>
          </a:p>
          <a:p>
            <a:r>
              <a:rPr lang="fr-FR" dirty="0" err="1" smtClean="0"/>
              <a:t>Formazione</a:t>
            </a:r>
            <a:r>
              <a:rPr lang="fr-FR" dirty="0" smtClean="0"/>
              <a:t> </a:t>
            </a:r>
            <a:r>
              <a:rPr lang="fr-FR" dirty="0" err="1" smtClean="0"/>
              <a:t>degli</a:t>
            </a:r>
            <a:r>
              <a:rPr lang="fr-FR" dirty="0" smtClean="0"/>
              <a:t> </a:t>
            </a:r>
            <a:r>
              <a:rPr lang="fr-FR" dirty="0" err="1" smtClean="0"/>
              <a:t>adulti</a:t>
            </a:r>
            <a:endParaRPr lang="fr-FR" dirty="0" smtClean="0"/>
          </a:p>
          <a:p>
            <a:endParaRPr lang="fr-FR" dirty="0" smtClean="0"/>
          </a:p>
          <a:p>
            <a:r>
              <a:rPr lang="fr-FR" dirty="0" smtClean="0"/>
              <a:t>TESTI PERSONALIZZATI</a:t>
            </a:r>
          </a:p>
          <a:p>
            <a:endParaRPr lang="fr-FR" dirty="0" smtClean="0"/>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Tematiche</a:t>
            </a:r>
            <a:r>
              <a:rPr lang="fr-FR" dirty="0" smtClean="0"/>
              <a:t> </a:t>
            </a:r>
            <a:r>
              <a:rPr lang="fr-FR" dirty="0" err="1" smtClean="0"/>
              <a:t>del</a:t>
            </a:r>
            <a:r>
              <a:rPr lang="fr-FR" dirty="0" smtClean="0"/>
              <a:t> corso</a:t>
            </a:r>
            <a:endParaRPr lang="fr-FR" dirty="0"/>
          </a:p>
        </p:txBody>
      </p:sp>
      <p:sp>
        <p:nvSpPr>
          <p:cNvPr id="3" name="Segnaposto contenuto 2"/>
          <p:cNvSpPr>
            <a:spLocks noGrp="1"/>
          </p:cNvSpPr>
          <p:nvPr>
            <p:ph sz="quarter" idx="1"/>
          </p:nvPr>
        </p:nvSpPr>
        <p:spPr/>
        <p:txBody>
          <a:bodyPr/>
          <a:lstStyle/>
          <a:p>
            <a:r>
              <a:rPr lang="fr-FR" dirty="0" err="1" smtClean="0"/>
              <a:t>Educazione</a:t>
            </a:r>
            <a:r>
              <a:rPr lang="fr-FR" dirty="0" smtClean="0"/>
              <a:t> </a:t>
            </a:r>
            <a:r>
              <a:rPr lang="fr-FR" dirty="0" err="1" smtClean="0"/>
              <a:t>degli</a:t>
            </a:r>
            <a:r>
              <a:rPr lang="fr-FR" dirty="0" smtClean="0"/>
              <a:t> </a:t>
            </a:r>
            <a:r>
              <a:rPr lang="fr-FR" dirty="0" err="1" smtClean="0"/>
              <a:t>adulti</a:t>
            </a:r>
            <a:endParaRPr lang="fr-FR" dirty="0" smtClean="0"/>
          </a:p>
          <a:p>
            <a:r>
              <a:rPr lang="fr-FR" dirty="0" smtClean="0"/>
              <a:t>La </a:t>
            </a:r>
            <a:r>
              <a:rPr lang="fr-FR" dirty="0" err="1" smtClean="0"/>
              <a:t>progettazione</a:t>
            </a:r>
            <a:r>
              <a:rPr lang="fr-FR" dirty="0" smtClean="0"/>
              <a:t>: </a:t>
            </a:r>
            <a:r>
              <a:rPr lang="fr-FR" dirty="0" err="1" smtClean="0"/>
              <a:t>lineare</a:t>
            </a:r>
            <a:r>
              <a:rPr lang="fr-FR" dirty="0" smtClean="0"/>
              <a:t>, </a:t>
            </a:r>
            <a:r>
              <a:rPr lang="fr-FR" dirty="0" err="1" smtClean="0"/>
              <a:t>complessa</a:t>
            </a:r>
            <a:r>
              <a:rPr lang="fr-FR" dirty="0" smtClean="0"/>
              <a:t>.</a:t>
            </a:r>
          </a:p>
          <a:p>
            <a:r>
              <a:rPr lang="fr-FR" dirty="0" err="1" smtClean="0"/>
              <a:t>Competenza</a:t>
            </a:r>
            <a:r>
              <a:rPr lang="fr-FR" dirty="0" smtClean="0"/>
              <a:t>: </a:t>
            </a:r>
            <a:r>
              <a:rPr lang="fr-FR" dirty="0" err="1" smtClean="0"/>
              <a:t>costrutto</a:t>
            </a:r>
            <a:r>
              <a:rPr lang="fr-FR" dirty="0" smtClean="0"/>
              <a:t>, </a:t>
            </a:r>
            <a:r>
              <a:rPr lang="fr-FR" dirty="0" err="1" smtClean="0"/>
              <a:t>tipologie</a:t>
            </a:r>
            <a:r>
              <a:rPr lang="fr-FR" dirty="0" smtClean="0"/>
              <a:t>, </a:t>
            </a:r>
            <a:r>
              <a:rPr lang="fr-FR" dirty="0" err="1" smtClean="0"/>
              <a:t>problematiche</a:t>
            </a:r>
            <a:r>
              <a:rPr lang="fr-FR" dirty="0" smtClean="0"/>
              <a:t>.</a:t>
            </a:r>
          </a:p>
          <a:p>
            <a:r>
              <a:rPr lang="fr-FR" dirty="0" err="1" smtClean="0"/>
              <a:t>Competenza</a:t>
            </a:r>
            <a:r>
              <a:rPr lang="fr-FR" dirty="0" smtClean="0"/>
              <a:t> e </a:t>
            </a:r>
            <a:r>
              <a:rPr lang="fr-FR" dirty="0" err="1" smtClean="0"/>
              <a:t>formazione</a:t>
            </a:r>
            <a:r>
              <a:rPr lang="fr-FR" dirty="0" smtClean="0"/>
              <a:t>.</a:t>
            </a:r>
          </a:p>
          <a:p>
            <a:r>
              <a:rPr lang="fr-FR" dirty="0" err="1" smtClean="0"/>
              <a:t>Valutazione</a:t>
            </a:r>
            <a:r>
              <a:rPr lang="fr-FR" dirty="0" smtClean="0"/>
              <a:t> delle </a:t>
            </a:r>
            <a:r>
              <a:rPr lang="fr-FR" dirty="0" err="1" smtClean="0"/>
              <a:t>competenze</a:t>
            </a:r>
            <a:r>
              <a:rPr lang="fr-FR" dirty="0" smtClean="0"/>
              <a:t>.</a:t>
            </a:r>
          </a:p>
          <a:p>
            <a:r>
              <a:rPr lang="fr-FR" dirty="0" err="1" smtClean="0"/>
              <a:t>Organizzazione</a:t>
            </a:r>
            <a:r>
              <a:rPr lang="fr-FR" dirty="0" smtClean="0"/>
              <a:t> e </a:t>
            </a:r>
            <a:r>
              <a:rPr lang="fr-FR" dirty="0" err="1" smtClean="0"/>
              <a:t>comunità</a:t>
            </a:r>
            <a:r>
              <a:rPr lang="fr-FR" dirty="0" smtClean="0"/>
              <a:t>: il </a:t>
            </a:r>
            <a:r>
              <a:rPr lang="fr-FR" dirty="0" err="1" smtClean="0"/>
              <a:t>valore</a:t>
            </a:r>
            <a:r>
              <a:rPr lang="fr-FR" dirty="0" smtClean="0"/>
              <a:t> </a:t>
            </a:r>
            <a:r>
              <a:rPr lang="fr-FR" dirty="0" err="1" smtClean="0"/>
              <a:t>della</a:t>
            </a:r>
            <a:r>
              <a:rPr lang="fr-FR" dirty="0" smtClean="0"/>
              <a:t> </a:t>
            </a:r>
            <a:r>
              <a:rPr lang="fr-FR" dirty="0" err="1" smtClean="0"/>
              <a:t>risorsa</a:t>
            </a:r>
            <a:r>
              <a:rPr lang="fr-FR" dirty="0" smtClean="0"/>
              <a:t> </a:t>
            </a:r>
            <a:r>
              <a:rPr lang="fr-FR" dirty="0" err="1" smtClean="0"/>
              <a:t>umana</a:t>
            </a:r>
            <a:r>
              <a:rPr lang="fr-FR" dirty="0" smtClean="0"/>
              <a:t> per la </a:t>
            </a:r>
            <a:r>
              <a:rPr lang="fr-FR" dirty="0" err="1" smtClean="0"/>
              <a:t>costruzione</a:t>
            </a:r>
            <a:r>
              <a:rPr lang="fr-FR" dirty="0" smtClean="0"/>
              <a:t> di </a:t>
            </a:r>
            <a:r>
              <a:rPr lang="fr-FR" dirty="0" err="1" smtClean="0"/>
              <a:t>conoscenza</a:t>
            </a:r>
            <a:r>
              <a:rPr lang="fr-FR" dirty="0" smtClean="0"/>
              <a:t>.</a:t>
            </a:r>
          </a:p>
          <a:p>
            <a:r>
              <a:rPr lang="fr-FR" dirty="0" err="1" smtClean="0"/>
              <a:t>Knowledge</a:t>
            </a:r>
            <a:r>
              <a:rPr lang="fr-FR" dirty="0" smtClean="0"/>
              <a:t> management.</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Temi</a:t>
            </a:r>
            <a:r>
              <a:rPr lang="fr-FR" dirty="0" smtClean="0"/>
              <a:t> e </a:t>
            </a:r>
            <a:r>
              <a:rPr lang="fr-FR" dirty="0" err="1" smtClean="0"/>
              <a:t>lezioni</a:t>
            </a:r>
            <a:endParaRPr lang="fr-FR" dirty="0"/>
          </a:p>
        </p:txBody>
      </p:sp>
      <p:graphicFrame>
        <p:nvGraphicFramePr>
          <p:cNvPr id="4" name="Segnaposto contenuto 3"/>
          <p:cNvGraphicFramePr>
            <a:graphicFrameLocks noGrp="1"/>
          </p:cNvGraphicFramePr>
          <p:nvPr>
            <p:ph sz="quarter" idx="1"/>
          </p:nvPr>
        </p:nvGraphicFramePr>
        <p:xfrm>
          <a:off x="457200" y="1219200"/>
          <a:ext cx="8291264" cy="4079240"/>
        </p:xfrm>
        <a:graphic>
          <a:graphicData uri="http://schemas.openxmlformats.org/drawingml/2006/table">
            <a:tbl>
              <a:tblPr firstRow="1" bandRow="1">
                <a:tableStyleId>{5C22544A-7EE6-4342-B048-85BDC9FD1C3A}</a:tableStyleId>
              </a:tblPr>
              <a:tblGrid>
                <a:gridCol w="1194868"/>
                <a:gridCol w="7096396"/>
              </a:tblGrid>
              <a:tr h="370840">
                <a:tc>
                  <a:txBody>
                    <a:bodyPr/>
                    <a:lstStyle/>
                    <a:p>
                      <a:r>
                        <a:rPr lang="fr-FR" dirty="0" smtClean="0"/>
                        <a:t>Data </a:t>
                      </a:r>
                      <a:endParaRPr lang="fr-FR" dirty="0"/>
                    </a:p>
                  </a:txBody>
                  <a:tcPr/>
                </a:tc>
                <a:tc>
                  <a:txBody>
                    <a:bodyPr/>
                    <a:lstStyle/>
                    <a:p>
                      <a:r>
                        <a:rPr lang="fr-FR" dirty="0" err="1" smtClean="0"/>
                        <a:t>Tematica</a:t>
                      </a:r>
                      <a:r>
                        <a:rPr lang="fr-FR" dirty="0" smtClean="0"/>
                        <a:t> </a:t>
                      </a:r>
                      <a:endParaRPr lang="fr-FR" dirty="0"/>
                    </a:p>
                  </a:txBody>
                  <a:tcPr/>
                </a:tc>
              </a:tr>
              <a:tr h="370840">
                <a:tc>
                  <a:txBody>
                    <a:bodyPr/>
                    <a:lstStyle/>
                    <a:p>
                      <a:r>
                        <a:rPr lang="fr-FR" dirty="0" smtClean="0"/>
                        <a:t>13/10</a:t>
                      </a:r>
                      <a:endParaRPr lang="fr-FR" dirty="0"/>
                    </a:p>
                  </a:txBody>
                  <a:tcPr/>
                </a:tc>
                <a:tc>
                  <a:txBody>
                    <a:bodyPr/>
                    <a:lstStyle/>
                    <a:p>
                      <a:r>
                        <a:rPr lang="fr-FR" dirty="0" err="1" smtClean="0"/>
                        <a:t>Educazione</a:t>
                      </a:r>
                      <a:r>
                        <a:rPr lang="fr-FR" dirty="0" smtClean="0"/>
                        <a:t> </a:t>
                      </a:r>
                      <a:r>
                        <a:rPr lang="fr-FR" dirty="0" err="1" smtClean="0"/>
                        <a:t>degli</a:t>
                      </a:r>
                      <a:r>
                        <a:rPr lang="fr-FR" dirty="0" smtClean="0"/>
                        <a:t> </a:t>
                      </a:r>
                      <a:r>
                        <a:rPr lang="fr-FR" dirty="0" err="1" smtClean="0"/>
                        <a:t>adulti</a:t>
                      </a:r>
                      <a:r>
                        <a:rPr lang="fr-FR" dirty="0" smtClean="0"/>
                        <a:t>.  </a:t>
                      </a:r>
                      <a:r>
                        <a:rPr lang="fr-FR" dirty="0" err="1" smtClean="0"/>
                        <a:t>Rapporto</a:t>
                      </a:r>
                      <a:r>
                        <a:rPr lang="fr-FR" dirty="0" smtClean="0"/>
                        <a:t> </a:t>
                      </a:r>
                      <a:r>
                        <a:rPr lang="fr-FR" dirty="0" err="1" smtClean="0"/>
                        <a:t>teoria</a:t>
                      </a:r>
                      <a:r>
                        <a:rPr lang="fr-FR" dirty="0" smtClean="0"/>
                        <a:t> e </a:t>
                      </a:r>
                      <a:r>
                        <a:rPr lang="fr-FR" dirty="0" err="1" smtClean="0"/>
                        <a:t>pratica</a:t>
                      </a:r>
                      <a:r>
                        <a:rPr lang="fr-FR" dirty="0" smtClean="0"/>
                        <a:t>. </a:t>
                      </a:r>
                      <a:r>
                        <a:rPr lang="fr-FR" dirty="0" err="1" smtClean="0"/>
                        <a:t>Professionalità</a:t>
                      </a:r>
                      <a:r>
                        <a:rPr lang="fr-FR" dirty="0" smtClean="0"/>
                        <a:t>.</a:t>
                      </a:r>
                      <a:endParaRPr lang="fr-FR" dirty="0"/>
                    </a:p>
                  </a:txBody>
                  <a:tcPr/>
                </a:tc>
              </a:tr>
              <a:tr h="370840">
                <a:tc>
                  <a:txBody>
                    <a:bodyPr/>
                    <a:lstStyle/>
                    <a:p>
                      <a:r>
                        <a:rPr lang="fr-FR" dirty="0" smtClean="0"/>
                        <a:t>20/10</a:t>
                      </a:r>
                      <a:endParaRPr lang="fr-FR" dirty="0"/>
                    </a:p>
                  </a:txBody>
                  <a:tcPr/>
                </a:tc>
                <a:tc>
                  <a:txBody>
                    <a:bodyPr/>
                    <a:lstStyle/>
                    <a:p>
                      <a:r>
                        <a:rPr lang="fr-FR" dirty="0" err="1" smtClean="0"/>
                        <a:t>Competenza</a:t>
                      </a:r>
                      <a:r>
                        <a:rPr lang="fr-FR" dirty="0" smtClean="0"/>
                        <a:t>: </a:t>
                      </a:r>
                      <a:r>
                        <a:rPr lang="fr-FR" dirty="0" err="1" smtClean="0"/>
                        <a:t>costrutto</a:t>
                      </a:r>
                      <a:r>
                        <a:rPr lang="fr-FR" baseline="0" dirty="0" smtClean="0"/>
                        <a:t> e </a:t>
                      </a:r>
                      <a:r>
                        <a:rPr lang="fr-FR" baseline="0" dirty="0" err="1" smtClean="0"/>
                        <a:t>tipologie</a:t>
                      </a:r>
                      <a:endParaRPr lang="fr-FR" dirty="0"/>
                    </a:p>
                  </a:txBody>
                  <a:tcPr/>
                </a:tc>
              </a:tr>
              <a:tr h="370840">
                <a:tc>
                  <a:txBody>
                    <a:bodyPr/>
                    <a:lstStyle/>
                    <a:p>
                      <a:r>
                        <a:rPr lang="fr-FR" dirty="0" smtClean="0"/>
                        <a:t>1/12</a:t>
                      </a:r>
                      <a:endParaRPr lang="fr-FR" dirty="0"/>
                    </a:p>
                  </a:txBody>
                  <a:tcPr/>
                </a:tc>
                <a:tc>
                  <a:txBody>
                    <a:bodyPr/>
                    <a:lstStyle/>
                    <a:p>
                      <a:r>
                        <a:rPr lang="fr-FR" dirty="0" err="1" smtClean="0"/>
                        <a:t>Formazione</a:t>
                      </a:r>
                      <a:r>
                        <a:rPr lang="fr-FR" dirty="0" smtClean="0"/>
                        <a:t> e </a:t>
                      </a:r>
                      <a:r>
                        <a:rPr lang="fr-FR" dirty="0" err="1" smtClean="0"/>
                        <a:t>didattica</a:t>
                      </a:r>
                      <a:r>
                        <a:rPr lang="fr-FR" dirty="0" smtClean="0"/>
                        <a:t> </a:t>
                      </a:r>
                      <a:r>
                        <a:rPr lang="fr-FR" dirty="0" err="1" smtClean="0"/>
                        <a:t>professionale</a:t>
                      </a:r>
                      <a:endParaRPr lang="fr-FR" dirty="0"/>
                    </a:p>
                  </a:txBody>
                  <a:tcPr/>
                </a:tc>
              </a:tr>
              <a:tr h="370840">
                <a:tc>
                  <a:txBody>
                    <a:bodyPr/>
                    <a:lstStyle/>
                    <a:p>
                      <a:r>
                        <a:rPr lang="fr-FR" dirty="0" smtClean="0"/>
                        <a:t>10/11</a:t>
                      </a:r>
                      <a:endParaRPr lang="fr-FR" dirty="0"/>
                    </a:p>
                  </a:txBody>
                  <a:tcPr/>
                </a:tc>
                <a:tc>
                  <a:txBody>
                    <a:bodyPr/>
                    <a:lstStyle/>
                    <a:p>
                      <a:r>
                        <a:rPr lang="fr-FR" dirty="0" smtClean="0"/>
                        <a:t>La </a:t>
                      </a:r>
                      <a:r>
                        <a:rPr lang="fr-FR" dirty="0" err="1" smtClean="0"/>
                        <a:t>progettazione</a:t>
                      </a:r>
                      <a:r>
                        <a:rPr lang="fr-FR" dirty="0" smtClean="0"/>
                        <a:t>. </a:t>
                      </a:r>
                      <a:endParaRPr lang="fr-FR" dirty="0"/>
                    </a:p>
                  </a:txBody>
                  <a:tcPr/>
                </a:tc>
              </a:tr>
              <a:tr h="370840">
                <a:tc>
                  <a:txBody>
                    <a:bodyPr/>
                    <a:lstStyle/>
                    <a:p>
                      <a:r>
                        <a:rPr lang="fr-FR" dirty="0" smtClean="0"/>
                        <a:t>24/11</a:t>
                      </a:r>
                      <a:endParaRPr lang="fr-FR" dirty="0"/>
                    </a:p>
                  </a:txBody>
                  <a:tcPr/>
                </a:tc>
                <a:tc>
                  <a:txBody>
                    <a:bodyPr/>
                    <a:lstStyle/>
                    <a:p>
                      <a:r>
                        <a:rPr lang="fr-FR" dirty="0" err="1" smtClean="0"/>
                        <a:t>Metodi</a:t>
                      </a:r>
                      <a:r>
                        <a:rPr lang="fr-FR" dirty="0" smtClean="0"/>
                        <a:t>, </a:t>
                      </a:r>
                      <a:r>
                        <a:rPr lang="fr-FR" dirty="0" err="1" smtClean="0"/>
                        <a:t>strategie</a:t>
                      </a:r>
                      <a:r>
                        <a:rPr lang="fr-FR" dirty="0" smtClean="0"/>
                        <a:t>, </a:t>
                      </a:r>
                      <a:r>
                        <a:rPr lang="fr-FR" dirty="0" err="1" smtClean="0"/>
                        <a:t>strumenti</a:t>
                      </a:r>
                      <a:endParaRPr lang="fr-FR" dirty="0"/>
                    </a:p>
                  </a:txBody>
                  <a:tcPr/>
                </a:tc>
              </a:tr>
              <a:tr h="370840">
                <a:tc>
                  <a:txBody>
                    <a:bodyPr/>
                    <a:lstStyle/>
                    <a:p>
                      <a:r>
                        <a:rPr lang="fr-FR" dirty="0" smtClean="0"/>
                        <a:t>1/12</a:t>
                      </a:r>
                      <a:endParaRPr lang="fr-FR" dirty="0"/>
                    </a:p>
                  </a:txBody>
                  <a:tcPr/>
                </a:tc>
                <a:tc>
                  <a:txBody>
                    <a:bodyPr/>
                    <a:lstStyle/>
                    <a:p>
                      <a:r>
                        <a:rPr lang="fr-FR" dirty="0" err="1" smtClean="0"/>
                        <a:t>Valutare</a:t>
                      </a:r>
                      <a:r>
                        <a:rPr lang="fr-FR" dirty="0" smtClean="0"/>
                        <a:t> le </a:t>
                      </a:r>
                      <a:r>
                        <a:rPr lang="fr-FR" dirty="0" err="1" smtClean="0"/>
                        <a:t>competenze</a:t>
                      </a:r>
                      <a:endParaRPr lang="fr-FR" dirty="0"/>
                    </a:p>
                  </a:txBody>
                  <a:tcPr/>
                </a:tc>
              </a:tr>
              <a:tr h="370840">
                <a:tc>
                  <a:txBody>
                    <a:bodyPr/>
                    <a:lstStyle/>
                    <a:p>
                      <a:r>
                        <a:rPr lang="fr-FR" dirty="0" smtClean="0"/>
                        <a:t>15/12</a:t>
                      </a:r>
                      <a:endParaRPr lang="fr-FR" dirty="0"/>
                    </a:p>
                  </a:txBody>
                  <a:tcPr/>
                </a:tc>
                <a:tc>
                  <a:txBody>
                    <a:bodyPr/>
                    <a:lstStyle/>
                    <a:p>
                      <a:r>
                        <a:rPr lang="fr-FR" dirty="0" err="1" smtClean="0"/>
                        <a:t>Prova</a:t>
                      </a:r>
                      <a:r>
                        <a:rPr lang="fr-FR" dirty="0" smtClean="0"/>
                        <a:t> </a:t>
                      </a:r>
                      <a:r>
                        <a:rPr lang="fr-FR" dirty="0" err="1" smtClean="0"/>
                        <a:t>intermedia</a:t>
                      </a:r>
                      <a:r>
                        <a:rPr lang="fr-FR" dirty="0" smtClean="0"/>
                        <a:t> + </a:t>
                      </a:r>
                      <a:r>
                        <a:rPr lang="fr-FR" dirty="0" err="1" smtClean="0"/>
                        <a:t>lezione</a:t>
                      </a:r>
                      <a:endParaRPr lang="fr-FR" dirty="0"/>
                    </a:p>
                  </a:txBody>
                  <a:tcPr/>
                </a:tc>
              </a:tr>
              <a:tr h="370840">
                <a:tc>
                  <a:txBody>
                    <a:bodyPr/>
                    <a:lstStyle/>
                    <a:p>
                      <a:r>
                        <a:rPr lang="fr-FR" dirty="0" smtClean="0"/>
                        <a:t>22/12</a:t>
                      </a:r>
                      <a:endParaRPr lang="fr-FR" dirty="0"/>
                    </a:p>
                  </a:txBody>
                  <a:tcPr/>
                </a:tc>
                <a:tc>
                  <a:txBody>
                    <a:bodyPr/>
                    <a:lstStyle/>
                    <a:p>
                      <a:r>
                        <a:rPr lang="fr-FR" dirty="0" err="1" smtClean="0"/>
                        <a:t>Politiche</a:t>
                      </a:r>
                      <a:r>
                        <a:rPr lang="fr-FR" dirty="0" smtClean="0"/>
                        <a:t> </a:t>
                      </a:r>
                      <a:r>
                        <a:rPr lang="fr-FR" dirty="0" err="1" smtClean="0"/>
                        <a:t>europee</a:t>
                      </a:r>
                      <a:r>
                        <a:rPr lang="fr-FR" dirty="0" smtClean="0"/>
                        <a:t> </a:t>
                      </a:r>
                      <a:r>
                        <a:rPr lang="fr-FR" dirty="0" err="1" smtClean="0"/>
                        <a:t>sulla</a:t>
                      </a:r>
                      <a:r>
                        <a:rPr lang="fr-FR" dirty="0" smtClean="0"/>
                        <a:t> </a:t>
                      </a:r>
                      <a:r>
                        <a:rPr lang="fr-FR" dirty="0" err="1" smtClean="0"/>
                        <a:t>valutazione</a:t>
                      </a:r>
                      <a:endParaRPr lang="fr-FR" dirty="0"/>
                    </a:p>
                  </a:txBody>
                  <a:tcPr/>
                </a:tc>
              </a:tr>
              <a:tr h="370840">
                <a:tc>
                  <a:txBody>
                    <a:bodyPr/>
                    <a:lstStyle/>
                    <a:p>
                      <a:r>
                        <a:rPr lang="fr-FR" dirty="0" smtClean="0"/>
                        <a:t>15/12</a:t>
                      </a:r>
                      <a:endParaRPr lang="fr-FR" dirty="0"/>
                    </a:p>
                  </a:txBody>
                  <a:tcPr/>
                </a:tc>
                <a:tc>
                  <a:txBody>
                    <a:bodyPr/>
                    <a:lstStyle/>
                    <a:p>
                      <a:r>
                        <a:rPr lang="fr-FR" dirty="0" smtClean="0"/>
                        <a:t>L’</a:t>
                      </a:r>
                      <a:r>
                        <a:rPr lang="fr-FR" dirty="0" err="1" smtClean="0"/>
                        <a:t>organizzazione</a:t>
                      </a:r>
                      <a:r>
                        <a:rPr lang="fr-FR" dirty="0" smtClean="0"/>
                        <a:t> </a:t>
                      </a:r>
                      <a:r>
                        <a:rPr lang="fr-FR" dirty="0" err="1" smtClean="0"/>
                        <a:t>che</a:t>
                      </a:r>
                      <a:r>
                        <a:rPr lang="fr-FR" dirty="0" smtClean="0"/>
                        <a:t> </a:t>
                      </a:r>
                      <a:r>
                        <a:rPr lang="fr-FR" dirty="0" err="1" smtClean="0"/>
                        <a:t>apprende</a:t>
                      </a:r>
                      <a:r>
                        <a:rPr lang="fr-FR" dirty="0" smtClean="0"/>
                        <a:t> e la </a:t>
                      </a:r>
                      <a:r>
                        <a:rPr lang="fr-FR" dirty="0" err="1" smtClean="0"/>
                        <a:t>comunità</a:t>
                      </a:r>
                      <a:r>
                        <a:rPr lang="fr-FR" dirty="0" smtClean="0"/>
                        <a:t> di </a:t>
                      </a:r>
                      <a:r>
                        <a:rPr lang="fr-FR" dirty="0" err="1" smtClean="0"/>
                        <a:t>pratica</a:t>
                      </a:r>
                      <a:r>
                        <a:rPr lang="fr-FR" dirty="0" smtClean="0"/>
                        <a:t> – </a:t>
                      </a:r>
                      <a:r>
                        <a:rPr lang="fr-FR" dirty="0" err="1" smtClean="0"/>
                        <a:t>mercoledì</a:t>
                      </a:r>
                      <a:r>
                        <a:rPr lang="fr-FR" dirty="0" smtClean="0"/>
                        <a:t>,?</a:t>
                      </a:r>
                      <a:endParaRPr lang="fr-FR" dirty="0"/>
                    </a:p>
                  </a:txBody>
                  <a:tcPr/>
                </a:tc>
              </a:tr>
              <a:tr h="370840">
                <a:tc>
                  <a:txBody>
                    <a:bodyPr/>
                    <a:lstStyle/>
                    <a:p>
                      <a:r>
                        <a:rPr lang="fr-FR" dirty="0" smtClean="0"/>
                        <a:t>22/12</a:t>
                      </a:r>
                      <a:endParaRPr lang="fr-FR" dirty="0"/>
                    </a:p>
                  </a:txBody>
                  <a:tcPr/>
                </a:tc>
                <a:tc>
                  <a:txBody>
                    <a:bodyPr/>
                    <a:lstStyle/>
                    <a:p>
                      <a:r>
                        <a:rPr lang="fr-FR" dirty="0" err="1" smtClean="0"/>
                        <a:t>Knowledge</a:t>
                      </a:r>
                      <a:r>
                        <a:rPr lang="fr-FR" dirty="0" smtClean="0"/>
                        <a:t> Management</a:t>
                      </a:r>
                      <a:endParaRPr lang="fr-FR" dirty="0"/>
                    </a:p>
                  </a:txBody>
                  <a:tcPr/>
                </a:tc>
              </a:tr>
            </a:tbl>
          </a:graphicData>
        </a:graphic>
      </p:graphicFrame>
      <p:sp>
        <p:nvSpPr>
          <p:cNvPr id="5" name="CasellaDiTesto 4"/>
          <p:cNvSpPr txBox="1"/>
          <p:nvPr/>
        </p:nvSpPr>
        <p:spPr>
          <a:xfrm>
            <a:off x="539552" y="5517232"/>
            <a:ext cx="8136904" cy="461665"/>
          </a:xfrm>
          <a:prstGeom prst="rect">
            <a:avLst/>
          </a:prstGeom>
          <a:noFill/>
        </p:spPr>
        <p:txBody>
          <a:bodyPr wrap="square" rtlCol="0">
            <a:spAutoFit/>
          </a:bodyPr>
          <a:lstStyle/>
          <a:p>
            <a:pPr algn="ctr"/>
            <a:r>
              <a:rPr lang="fr-FR" sz="2400" dirty="0" smtClean="0">
                <a:solidFill>
                  <a:srgbClr val="FF0000"/>
                </a:solidFill>
              </a:rPr>
              <a:t>TESTI: come da programma</a:t>
            </a:r>
            <a:endParaRPr lang="fr-FR" sz="2400"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612775" y="228600"/>
            <a:ext cx="8153400" cy="990600"/>
          </a:xfrm>
        </p:spPr>
        <p:txBody>
          <a:bodyPr/>
          <a:lstStyle/>
          <a:p>
            <a:r>
              <a:rPr lang="it-IT" smtClean="0"/>
              <a:t>Eduard Linderman (1926)</a:t>
            </a:r>
          </a:p>
        </p:txBody>
      </p:sp>
      <p:sp>
        <p:nvSpPr>
          <p:cNvPr id="12291" name="Segnaposto contenuto 2"/>
          <p:cNvSpPr>
            <a:spLocks noGrp="1"/>
          </p:cNvSpPr>
          <p:nvPr>
            <p:ph sz="quarter" idx="1"/>
          </p:nvPr>
        </p:nvSpPr>
        <p:spPr>
          <a:xfrm>
            <a:off x="612775" y="1600200"/>
            <a:ext cx="8153400" cy="4495800"/>
          </a:xfrm>
        </p:spPr>
        <p:txBody>
          <a:bodyPr/>
          <a:lstStyle/>
          <a:p>
            <a:r>
              <a:rPr lang="it-IT" sz="2400" dirty="0" smtClean="0"/>
              <a:t>L’approccio alla formazione degli adulti avverrà attraverso delle situazioni,  non delle materie.</a:t>
            </a:r>
          </a:p>
          <a:p>
            <a:r>
              <a:rPr lang="it-IT" sz="2400" dirty="0" smtClean="0"/>
              <a:t>I contenuti vengono presentati all’interno delle situazioni.</a:t>
            </a:r>
          </a:p>
          <a:p>
            <a:r>
              <a:rPr lang="it-IT" sz="2400" dirty="0" smtClean="0"/>
              <a:t>La risorsa di più alto valore nella formazione degli adulti è l’esperienza del discente.</a:t>
            </a:r>
          </a:p>
          <a:p>
            <a:r>
              <a:rPr lang="it-IT" sz="2400" dirty="0" smtClean="0"/>
              <a:t>L’adulto impara per rispondere a dei bisogni.</a:t>
            </a:r>
          </a:p>
          <a:p>
            <a:r>
              <a:rPr lang="it-IT" sz="2400" dirty="0" smtClean="0"/>
              <a:t>L’adulto ha bisogno di gestirsi autonomamente e quindi il formatore si impegna in un progetto di </a:t>
            </a:r>
            <a:r>
              <a:rPr lang="it-IT" sz="2400" dirty="0" err="1" smtClean="0"/>
              <a:t>co-ricerca</a:t>
            </a:r>
            <a:r>
              <a:rPr lang="it-IT" sz="2400" dirty="0" smtClean="0"/>
              <a:t>.</a:t>
            </a:r>
          </a:p>
          <a:p>
            <a:r>
              <a:rPr lang="it-IT" sz="2400" dirty="0" smtClean="0"/>
              <a:t>La formazione degli adulti è rivolta ad un arco ampio di età per cui abbisogna di una varietà di percorsi.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Educazione</a:t>
            </a:r>
            <a:r>
              <a:rPr lang="fr-FR" dirty="0" smtClean="0"/>
              <a:t> </a:t>
            </a:r>
            <a:r>
              <a:rPr lang="fr-FR" dirty="0" err="1" smtClean="0"/>
              <a:t>degli</a:t>
            </a:r>
            <a:r>
              <a:rPr lang="fr-FR" dirty="0" smtClean="0"/>
              <a:t> </a:t>
            </a:r>
            <a:r>
              <a:rPr lang="fr-FR" dirty="0" err="1" smtClean="0"/>
              <a:t>adulti</a:t>
            </a:r>
            <a:endParaRPr lang="fr-FR" dirty="0"/>
          </a:p>
        </p:txBody>
      </p:sp>
      <p:sp>
        <p:nvSpPr>
          <p:cNvPr id="3" name="Segnaposto contenuto 2"/>
          <p:cNvSpPr>
            <a:spLocks noGrp="1"/>
          </p:cNvSpPr>
          <p:nvPr>
            <p:ph sz="quarter" idx="1"/>
          </p:nvPr>
        </p:nvSpPr>
        <p:spPr/>
        <p:txBody>
          <a:bodyPr>
            <a:normAutofit lnSpcReduction="10000"/>
          </a:bodyPr>
          <a:lstStyle/>
          <a:p>
            <a:pPr>
              <a:buNone/>
            </a:pPr>
            <a:r>
              <a:rPr lang="fr-FR" dirty="0" err="1" smtClean="0"/>
              <a:t>Andragogia</a:t>
            </a:r>
            <a:r>
              <a:rPr lang="fr-FR" dirty="0" smtClean="0"/>
              <a:t> </a:t>
            </a:r>
            <a:r>
              <a:rPr lang="fr-FR" dirty="0" err="1" smtClean="0"/>
              <a:t>dagli</a:t>
            </a:r>
            <a:r>
              <a:rPr lang="fr-FR" dirty="0" smtClean="0"/>
              <a:t> </a:t>
            </a:r>
            <a:r>
              <a:rPr lang="fr-FR" dirty="0" err="1" smtClean="0"/>
              <a:t>anni</a:t>
            </a:r>
            <a:r>
              <a:rPr lang="fr-FR" dirty="0" smtClean="0"/>
              <a:t> ‘20 </a:t>
            </a:r>
            <a:r>
              <a:rPr lang="fr-FR" dirty="0" err="1" smtClean="0"/>
              <a:t>del</a:t>
            </a:r>
            <a:r>
              <a:rPr lang="fr-FR" dirty="0" smtClean="0"/>
              <a:t> </a:t>
            </a:r>
            <a:r>
              <a:rPr lang="fr-FR" dirty="0" err="1" smtClean="0"/>
              <a:t>secolo</a:t>
            </a:r>
            <a:r>
              <a:rPr lang="fr-FR" dirty="0" smtClean="0"/>
              <a:t> </a:t>
            </a:r>
            <a:r>
              <a:rPr lang="fr-FR" dirty="0" err="1" smtClean="0"/>
              <a:t>scorso</a:t>
            </a:r>
            <a:r>
              <a:rPr lang="fr-FR" dirty="0" smtClean="0"/>
              <a:t>, dal 1970 </a:t>
            </a:r>
            <a:r>
              <a:rPr lang="fr-FR" dirty="0" err="1" smtClean="0"/>
              <a:t>educazione</a:t>
            </a:r>
            <a:r>
              <a:rPr lang="fr-FR" dirty="0" smtClean="0"/>
              <a:t> </a:t>
            </a:r>
            <a:r>
              <a:rPr lang="fr-FR" dirty="0" err="1" smtClean="0"/>
              <a:t>degli</a:t>
            </a:r>
            <a:r>
              <a:rPr lang="fr-FR" dirty="0" smtClean="0"/>
              <a:t> </a:t>
            </a:r>
            <a:r>
              <a:rPr lang="fr-FR" dirty="0" err="1" smtClean="0"/>
              <a:t>adulti</a:t>
            </a:r>
            <a:r>
              <a:rPr lang="fr-FR" dirty="0" smtClean="0"/>
              <a:t>.</a:t>
            </a:r>
          </a:p>
          <a:p>
            <a:pPr>
              <a:buNone/>
            </a:pPr>
            <a:endParaRPr lang="fr-FR" dirty="0" smtClean="0"/>
          </a:p>
          <a:p>
            <a:pPr>
              <a:buNone/>
            </a:pPr>
            <a:r>
              <a:rPr lang="fr-FR" dirty="0" err="1" smtClean="0">
                <a:solidFill>
                  <a:srgbClr val="FF0000"/>
                </a:solidFill>
              </a:rPr>
              <a:t>Knowles</a:t>
            </a:r>
            <a:endParaRPr lang="fr-FR" dirty="0" smtClean="0">
              <a:solidFill>
                <a:srgbClr val="FF0000"/>
              </a:solidFill>
            </a:endParaRPr>
          </a:p>
          <a:p>
            <a:r>
              <a:rPr lang="fr-FR" dirty="0" err="1" smtClean="0"/>
              <a:t>Bisogno</a:t>
            </a:r>
            <a:r>
              <a:rPr lang="fr-FR" dirty="0" smtClean="0"/>
              <a:t> di </a:t>
            </a:r>
            <a:r>
              <a:rPr lang="fr-FR" dirty="0" err="1" smtClean="0"/>
              <a:t>conoscere</a:t>
            </a:r>
            <a:r>
              <a:rPr lang="fr-FR" dirty="0" smtClean="0"/>
              <a:t>: </a:t>
            </a:r>
            <a:r>
              <a:rPr lang="fr-FR" dirty="0" err="1" smtClean="0"/>
              <a:t>esplicito</a:t>
            </a:r>
            <a:r>
              <a:rPr lang="fr-FR" dirty="0" smtClean="0"/>
              <a:t> o da far </a:t>
            </a:r>
            <a:r>
              <a:rPr lang="fr-FR" dirty="0" err="1" smtClean="0"/>
              <a:t>esplicitare</a:t>
            </a:r>
            <a:endParaRPr lang="fr-FR" dirty="0" smtClean="0"/>
          </a:p>
          <a:p>
            <a:r>
              <a:rPr lang="fr-FR" dirty="0" err="1" smtClean="0"/>
              <a:t>Ruolo</a:t>
            </a:r>
            <a:r>
              <a:rPr lang="fr-FR" dirty="0" smtClean="0"/>
              <a:t> </a:t>
            </a:r>
            <a:r>
              <a:rPr lang="fr-FR" dirty="0" err="1" smtClean="0"/>
              <a:t>dell’esperienza</a:t>
            </a:r>
            <a:r>
              <a:rPr lang="fr-FR" dirty="0" smtClean="0"/>
              <a:t>: come </a:t>
            </a:r>
            <a:r>
              <a:rPr lang="fr-FR" dirty="0" err="1" smtClean="0"/>
              <a:t>renderla</a:t>
            </a:r>
            <a:r>
              <a:rPr lang="fr-FR" dirty="0" smtClean="0"/>
              <a:t> </a:t>
            </a:r>
            <a:r>
              <a:rPr lang="fr-FR" dirty="0" err="1" smtClean="0"/>
              <a:t>oggetto</a:t>
            </a:r>
            <a:r>
              <a:rPr lang="fr-FR" dirty="0" smtClean="0"/>
              <a:t> di </a:t>
            </a:r>
            <a:r>
              <a:rPr lang="fr-FR" dirty="0" err="1" smtClean="0"/>
              <a:t>conoscenza</a:t>
            </a:r>
            <a:endParaRPr lang="fr-FR" dirty="0" smtClean="0"/>
          </a:p>
          <a:p>
            <a:r>
              <a:rPr lang="fr-FR" dirty="0" err="1" smtClean="0"/>
              <a:t>Concetto</a:t>
            </a:r>
            <a:r>
              <a:rPr lang="fr-FR" dirty="0" smtClean="0"/>
              <a:t> di </a:t>
            </a:r>
            <a:r>
              <a:rPr lang="fr-FR" dirty="0" err="1" smtClean="0"/>
              <a:t>sè</a:t>
            </a:r>
            <a:r>
              <a:rPr lang="fr-FR" dirty="0" smtClean="0"/>
              <a:t>: </a:t>
            </a:r>
            <a:r>
              <a:rPr lang="fr-FR" dirty="0" err="1" smtClean="0"/>
              <a:t>costruzione</a:t>
            </a:r>
            <a:r>
              <a:rPr lang="fr-FR" dirty="0" smtClean="0"/>
              <a:t> </a:t>
            </a:r>
            <a:r>
              <a:rPr lang="fr-FR" dirty="0" err="1" smtClean="0"/>
              <a:t>identitaria</a:t>
            </a:r>
            <a:r>
              <a:rPr lang="fr-FR" dirty="0" smtClean="0"/>
              <a:t> (</a:t>
            </a:r>
            <a:r>
              <a:rPr lang="fr-FR" dirty="0" err="1" smtClean="0"/>
              <a:t>articolo</a:t>
            </a:r>
            <a:r>
              <a:rPr lang="fr-FR" dirty="0" smtClean="0"/>
              <a:t> </a:t>
            </a:r>
            <a:r>
              <a:rPr lang="fr-FR" dirty="0" err="1" smtClean="0"/>
              <a:t>Illeris</a:t>
            </a:r>
            <a:r>
              <a:rPr lang="fr-FR" dirty="0" smtClean="0"/>
              <a:t>)</a:t>
            </a:r>
          </a:p>
          <a:p>
            <a:r>
              <a:rPr lang="fr-FR" dirty="0" err="1" smtClean="0"/>
              <a:t>Motivazione</a:t>
            </a:r>
            <a:r>
              <a:rPr lang="fr-FR" dirty="0" smtClean="0"/>
              <a:t> ad </a:t>
            </a:r>
            <a:r>
              <a:rPr lang="fr-FR" dirty="0" err="1" smtClean="0"/>
              <a:t>apprendere</a:t>
            </a:r>
            <a:r>
              <a:rPr lang="fr-FR" dirty="0" smtClean="0"/>
              <a:t> di </a:t>
            </a:r>
            <a:r>
              <a:rPr lang="fr-FR" dirty="0" err="1" smtClean="0"/>
              <a:t>tipo</a:t>
            </a:r>
            <a:r>
              <a:rPr lang="fr-FR" dirty="0" smtClean="0"/>
              <a:t> </a:t>
            </a:r>
            <a:r>
              <a:rPr lang="fr-FR" dirty="0" err="1" smtClean="0"/>
              <a:t>intrinseco</a:t>
            </a:r>
            <a:r>
              <a:rPr lang="fr-FR" dirty="0" smtClean="0"/>
              <a:t>.</a:t>
            </a:r>
          </a:p>
          <a:p>
            <a:pPr>
              <a:buNone/>
            </a:pPr>
            <a:r>
              <a:rPr lang="fr-FR" dirty="0" err="1" smtClean="0"/>
              <a:t>Facilitazione</a:t>
            </a:r>
            <a:r>
              <a:rPr lang="fr-FR" dirty="0" smtClean="0"/>
              <a:t> </a:t>
            </a:r>
            <a:r>
              <a:rPr lang="fr-FR" dirty="0" err="1" smtClean="0"/>
              <a:t>dell’apprendere</a:t>
            </a:r>
            <a:r>
              <a:rPr lang="fr-FR" dirty="0" smtClean="0"/>
              <a:t> </a:t>
            </a:r>
            <a:r>
              <a:rPr lang="fr-FR" dirty="0" err="1" smtClean="0"/>
              <a:t>attraverso</a:t>
            </a:r>
            <a:r>
              <a:rPr lang="fr-FR" dirty="0" smtClean="0"/>
              <a:t> la </a:t>
            </a:r>
            <a:r>
              <a:rPr lang="fr-FR" dirty="0" err="1" smtClean="0"/>
              <a:t>costruzione</a:t>
            </a:r>
            <a:r>
              <a:rPr lang="fr-FR" dirty="0" smtClean="0"/>
              <a:t> di un </a:t>
            </a:r>
            <a:r>
              <a:rPr lang="fr-FR" dirty="0" err="1" smtClean="0"/>
              <a:t>clima</a:t>
            </a:r>
            <a:r>
              <a:rPr lang="fr-FR" dirty="0" smtClean="0"/>
              <a:t> </a:t>
            </a:r>
            <a:r>
              <a:rPr lang="fr-FR" dirty="0" err="1" smtClean="0"/>
              <a:t>favorevole</a:t>
            </a:r>
            <a:r>
              <a:rPr lang="fr-FR" dirty="0" smtClean="0"/>
              <a:t>, il </a:t>
            </a:r>
            <a:r>
              <a:rPr lang="fr-FR" dirty="0" err="1" smtClean="0"/>
              <a:t>coinvolgimento</a:t>
            </a:r>
            <a:r>
              <a:rPr lang="fr-FR" dirty="0" smtClean="0"/>
              <a:t> </a:t>
            </a:r>
            <a:r>
              <a:rPr lang="fr-FR" dirty="0" err="1" smtClean="0"/>
              <a:t>dell’adulto</a:t>
            </a:r>
            <a:r>
              <a:rPr lang="fr-FR" dirty="0" smtClean="0"/>
              <a:t> </a:t>
            </a:r>
            <a:r>
              <a:rPr lang="fr-FR" dirty="0" err="1" smtClean="0"/>
              <a:t>nella</a:t>
            </a:r>
            <a:r>
              <a:rPr lang="fr-FR" dirty="0" smtClean="0"/>
              <a:t> </a:t>
            </a:r>
            <a:r>
              <a:rPr lang="fr-FR" dirty="0" err="1" smtClean="0"/>
              <a:t>progettazione</a:t>
            </a:r>
            <a:r>
              <a:rPr lang="fr-FR" dirty="0" smtClean="0"/>
              <a:t>. </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p:cNvSpPr>
            <a:spLocks noGrp="1"/>
          </p:cNvSpPr>
          <p:nvPr>
            <p:ph type="title"/>
          </p:nvPr>
        </p:nvSpPr>
        <p:spPr>
          <a:xfrm>
            <a:off x="612775" y="228600"/>
            <a:ext cx="8153400" cy="990600"/>
          </a:xfrm>
        </p:spPr>
        <p:txBody>
          <a:bodyPr/>
          <a:lstStyle/>
          <a:p>
            <a:r>
              <a:rPr lang="it-IT" smtClean="0"/>
              <a:t>C. Rogers</a:t>
            </a:r>
          </a:p>
        </p:txBody>
      </p:sp>
      <p:sp>
        <p:nvSpPr>
          <p:cNvPr id="13315" name="Segnaposto contenuto 2"/>
          <p:cNvSpPr>
            <a:spLocks noGrp="1"/>
          </p:cNvSpPr>
          <p:nvPr>
            <p:ph sz="quarter" idx="1"/>
          </p:nvPr>
        </p:nvSpPr>
        <p:spPr>
          <a:xfrm>
            <a:off x="612775" y="1600200"/>
            <a:ext cx="8153400" cy="4495800"/>
          </a:xfrm>
        </p:spPr>
        <p:txBody>
          <a:bodyPr/>
          <a:lstStyle/>
          <a:p>
            <a:r>
              <a:rPr lang="it-IT" dirty="0" smtClean="0"/>
              <a:t>Non possiamo insegnare direttamente a qualcuno, possiamo solo facilitare il suo apprendimento.</a:t>
            </a:r>
          </a:p>
          <a:p>
            <a:r>
              <a:rPr lang="it-IT" dirty="0" smtClean="0"/>
              <a:t>Una persona apprende in modo significativo solo le cose che percepisce come coinvolte nel mantenimento o crescita della struttura del sé.</a:t>
            </a:r>
          </a:p>
          <a:p>
            <a:endParaRPr lang="it-IT" dirty="0" smtClean="0"/>
          </a:p>
          <a:p>
            <a:r>
              <a:rPr lang="it-IT" dirty="0" err="1" smtClean="0"/>
              <a:t>Mezirow</a:t>
            </a:r>
            <a:r>
              <a:rPr lang="it-IT" dirty="0" smtClean="0"/>
              <a:t> e l’apprendimento trasformativo.</a:t>
            </a:r>
          </a:p>
          <a:p>
            <a:r>
              <a:rPr lang="it-IT" dirty="0" smtClean="0"/>
              <a:t>Schemi, prospettive.</a:t>
            </a:r>
          </a:p>
          <a:p>
            <a:endParaRPr lang="it-IT" dirty="0" smtClean="0"/>
          </a:p>
          <a:p>
            <a:endParaRPr lang="it-IT"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normAutofit/>
          </a:bodyPr>
          <a:lstStyle/>
          <a:p>
            <a:pPr algn="ctr">
              <a:buNone/>
            </a:pPr>
            <a:endParaRPr lang="fr-FR" sz="6000" dirty="0" smtClean="0">
              <a:solidFill>
                <a:srgbClr val="FF0000"/>
              </a:solidFill>
            </a:endParaRPr>
          </a:p>
          <a:p>
            <a:pPr algn="ctr">
              <a:buNone/>
            </a:pPr>
            <a:endParaRPr lang="fr-FR" sz="6000" dirty="0" smtClean="0">
              <a:solidFill>
                <a:srgbClr val="FF0000"/>
              </a:solidFill>
            </a:endParaRPr>
          </a:p>
          <a:p>
            <a:pPr algn="ctr">
              <a:buNone/>
            </a:pPr>
            <a:r>
              <a:rPr lang="fr-FR" sz="6000" dirty="0" smtClean="0">
                <a:solidFill>
                  <a:srgbClr val="FF0000"/>
                </a:solidFill>
              </a:rPr>
              <a:t>L’HABITUS</a:t>
            </a:r>
            <a:endParaRPr lang="fr-FR" sz="6000"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Cos’è</a:t>
            </a:r>
            <a:endParaRPr lang="it-IT" dirty="0"/>
          </a:p>
        </p:txBody>
      </p:sp>
      <p:sp>
        <p:nvSpPr>
          <p:cNvPr id="3" name="Segnaposto contenuto 2"/>
          <p:cNvSpPr>
            <a:spLocks noGrp="1"/>
          </p:cNvSpPr>
          <p:nvPr>
            <p:ph sz="quarter" idx="1"/>
          </p:nvPr>
        </p:nvSpPr>
        <p:spPr/>
        <p:txBody>
          <a:bodyPr>
            <a:normAutofit fontScale="77500" lnSpcReduction="20000"/>
          </a:bodyPr>
          <a:lstStyle/>
          <a:p>
            <a:r>
              <a:rPr lang="it-IT" dirty="0" smtClean="0"/>
              <a:t>è costituito dall’insieme dei nostri schemi di percezione, di valutazione, di pensiero e di azione. Grazie a questa «struttura strutturante», a questa «grammatica generatrice delle pratiche», noi siamo capaci di far fronte, al prezzo di piccoli aggiustamenti, ad una varietà di situazioni quotidiane. Gli schemi permettono al soggetto di adattare solo marginalmente la propria azione alle caratteristiche di ogni situazione corrente; egli innova solo per tener conto ciò di cui essa è singolare. Quando l’adattamento è piccolo o occasionale, non c’è in genere apprendimento, si resta nella zona di flessibilità dell’azione. Quando l’adattamento è più forte, o si riproduce in situazioni simili, la differenziazione e la coordinazione di </a:t>
            </a:r>
            <a:r>
              <a:rPr lang="it-IT" b="1" dirty="0" smtClean="0">
                <a:solidFill>
                  <a:srgbClr val="FF0000"/>
                </a:solidFill>
              </a:rPr>
              <a:t>schemi</a:t>
            </a:r>
            <a:r>
              <a:rPr lang="it-IT" dirty="0" smtClean="0"/>
              <a:t> esistenti si stabilizzano, creando nuovi schemi. L’habitus si arricchisce e si diversifica (</a:t>
            </a:r>
            <a:r>
              <a:rPr lang="it-IT" dirty="0" err="1" smtClean="0"/>
              <a:t>Perrenoud</a:t>
            </a:r>
            <a:r>
              <a:rPr lang="it-IT" dirty="0" smtClean="0"/>
              <a:t>, 2006, 176).</a:t>
            </a:r>
          </a:p>
          <a:p>
            <a:r>
              <a:rPr lang="it-IT" dirty="0" smtClean="0"/>
              <a:t>L’habitus è costituito da </a:t>
            </a:r>
            <a:r>
              <a:rPr lang="it-IT" b="1" dirty="0" smtClean="0">
                <a:solidFill>
                  <a:srgbClr val="FF0000"/>
                </a:solidFill>
              </a:rPr>
              <a:t>routine</a:t>
            </a:r>
            <a:r>
              <a:rPr lang="it-IT" dirty="0" smtClean="0"/>
              <a:t> e si costruisce progressivamente con l’esperienza, la ripetizione. Gli schemi operativi sono divenuti, secondo </a:t>
            </a:r>
            <a:r>
              <a:rPr lang="it-IT" dirty="0" err="1" smtClean="0"/>
              <a:t>Vergnaud</a:t>
            </a:r>
            <a:r>
              <a:rPr lang="it-IT" dirty="0" smtClean="0"/>
              <a:t> (1991), delle </a:t>
            </a:r>
            <a:r>
              <a:rPr lang="it-IT" i="1" dirty="0" smtClean="0"/>
              <a:t>conoscenze in atto. </a:t>
            </a:r>
          </a:p>
          <a:p>
            <a:endParaRPr lang="it-IT" dirty="0" smtClean="0"/>
          </a:p>
          <a:p>
            <a:pPr>
              <a:buNone/>
            </a:pPr>
            <a:r>
              <a:rPr lang="it-IT" i="1" dirty="0" err="1" smtClean="0"/>
              <a:t>Perrenoud</a:t>
            </a:r>
            <a:r>
              <a:rPr lang="it-IT" i="1" dirty="0" smtClean="0"/>
              <a:t> in </a:t>
            </a:r>
            <a:r>
              <a:rPr lang="it-IT" i="1" dirty="0" err="1" smtClean="0"/>
              <a:t>Altet</a:t>
            </a:r>
            <a:r>
              <a:rPr lang="it-IT" i="1" dirty="0" smtClean="0"/>
              <a:t> </a:t>
            </a:r>
            <a:r>
              <a:rPr lang="it-IT" i="1" dirty="0" err="1" smtClean="0"/>
              <a:t>et</a:t>
            </a:r>
            <a:r>
              <a:rPr lang="it-IT" i="1" dirty="0" smtClean="0"/>
              <a:t> al., Formare gli insegnanti professionisti, Armando, Roma, 2006.</a:t>
            </a:r>
          </a:p>
          <a:p>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775" y="228600"/>
            <a:ext cx="8153400" cy="990600"/>
          </a:xfrm>
        </p:spPr>
        <p:txBody>
          <a:bodyPr>
            <a:normAutofit fontScale="90000"/>
          </a:bodyPr>
          <a:lstStyle/>
          <a:p>
            <a:pPr fontAlgn="auto">
              <a:spcAft>
                <a:spcPts val="0"/>
              </a:spcAft>
              <a:defRPr/>
            </a:pPr>
            <a:r>
              <a:rPr lang="it-IT" dirty="0" smtClean="0"/>
              <a:t>Tra ricerca della stabilità </a:t>
            </a:r>
            <a:br>
              <a:rPr lang="it-IT" dirty="0" smtClean="0"/>
            </a:br>
            <a:r>
              <a:rPr lang="it-IT" dirty="0" smtClean="0"/>
              <a:t>e necessità di cambiamento </a:t>
            </a:r>
            <a:endParaRPr lang="it-IT" dirty="0"/>
          </a:p>
        </p:txBody>
      </p:sp>
      <p:pic>
        <p:nvPicPr>
          <p:cNvPr id="14339" name="Segnaposto contenuto 3" descr="habitus.jpg"/>
          <p:cNvPicPr>
            <a:picLocks noGrp="1" noChangeAspect="1"/>
          </p:cNvPicPr>
          <p:nvPr>
            <p:ph sz="quarter" idx="1"/>
          </p:nvPr>
        </p:nvPicPr>
        <p:blipFill>
          <a:blip r:embed="rId2" cstate="print"/>
          <a:srcRect/>
          <a:stretch>
            <a:fillRect/>
          </a:stretch>
        </p:blipFill>
        <p:spPr>
          <a:xfrm>
            <a:off x="0" y="1500188"/>
            <a:ext cx="9144000" cy="5357812"/>
          </a:xfrm>
        </p:spPr>
      </p:pic>
      <p:sp>
        <p:nvSpPr>
          <p:cNvPr id="14340" name="CasellaDiTesto 4"/>
          <p:cNvSpPr txBox="1">
            <a:spLocks noChangeArrowheads="1"/>
          </p:cNvSpPr>
          <p:nvPr/>
        </p:nvSpPr>
        <p:spPr bwMode="auto">
          <a:xfrm>
            <a:off x="5000625" y="5287963"/>
            <a:ext cx="4143375" cy="1570037"/>
          </a:xfrm>
          <a:prstGeom prst="rect">
            <a:avLst/>
          </a:prstGeom>
          <a:noFill/>
          <a:ln w="9525">
            <a:noFill/>
            <a:miter lim="800000"/>
            <a:headEnd/>
            <a:tailEnd/>
          </a:ln>
        </p:spPr>
        <p:txBody>
          <a:bodyPr>
            <a:spAutoFit/>
          </a:bodyPr>
          <a:lstStyle/>
          <a:p>
            <a:r>
              <a:rPr lang="it-IT" sz="2400" b="1">
                <a:latin typeface="Tw Cen MT" pitchFamily="34" charset="0"/>
              </a:rPr>
              <a:t>Polanyi, 1967</a:t>
            </a:r>
          </a:p>
          <a:p>
            <a:r>
              <a:rPr lang="it-IT" sz="2400" b="1">
                <a:latin typeface="Tw Cen MT" pitchFamily="34" charset="0"/>
              </a:rPr>
              <a:t>Bourdieu, 1980</a:t>
            </a:r>
          </a:p>
          <a:p>
            <a:r>
              <a:rPr lang="it-IT" sz="2400" b="1">
                <a:latin typeface="Tw Cen MT" pitchFamily="34" charset="0"/>
              </a:rPr>
              <a:t>Perrenoud, 1996</a:t>
            </a:r>
          </a:p>
          <a:p>
            <a:r>
              <a:rPr lang="it-IT" sz="2400" b="1">
                <a:latin typeface="Tw Cen MT" pitchFamily="34" charset="0"/>
              </a:rPr>
              <a:t>Seldin, 2004</a:t>
            </a:r>
          </a:p>
        </p:txBody>
      </p:sp>
      <p:pic>
        <p:nvPicPr>
          <p:cNvPr id="14341" name="Picture 2" descr="C:\Documents and Settings\Patrizia Magnoler\Documenti\Immagini\irre\routine.jpg"/>
          <p:cNvPicPr>
            <a:picLocks noChangeAspect="1" noChangeArrowheads="1"/>
          </p:cNvPicPr>
          <p:nvPr/>
        </p:nvPicPr>
        <p:blipFill>
          <a:blip r:embed="rId3" cstate="print"/>
          <a:srcRect/>
          <a:stretch>
            <a:fillRect/>
          </a:stretch>
        </p:blipFill>
        <p:spPr bwMode="auto">
          <a:xfrm>
            <a:off x="6715125" y="1500188"/>
            <a:ext cx="2428875" cy="1714500"/>
          </a:xfrm>
          <a:prstGeom prst="rect">
            <a:avLst/>
          </a:prstGeom>
          <a:noFill/>
          <a:ln w="9525">
            <a:noFill/>
            <a:miter lim="800000"/>
            <a:headEnd/>
            <a:tailEnd/>
          </a:ln>
        </p:spPr>
      </p:pic>
      <p:sp>
        <p:nvSpPr>
          <p:cNvPr id="14342" name="CasellaDiTesto 7"/>
          <p:cNvSpPr txBox="1">
            <a:spLocks noChangeArrowheads="1"/>
          </p:cNvSpPr>
          <p:nvPr/>
        </p:nvSpPr>
        <p:spPr bwMode="auto">
          <a:xfrm>
            <a:off x="0" y="1500188"/>
            <a:ext cx="3143250" cy="1754187"/>
          </a:xfrm>
          <a:prstGeom prst="rect">
            <a:avLst/>
          </a:prstGeom>
          <a:solidFill>
            <a:schemeClr val="bg1"/>
          </a:solidFill>
          <a:ln w="9525">
            <a:noFill/>
            <a:miter lim="800000"/>
            <a:headEnd/>
            <a:tailEnd/>
          </a:ln>
        </p:spPr>
        <p:txBody>
          <a:bodyPr>
            <a:spAutoFit/>
          </a:bodyPr>
          <a:lstStyle/>
          <a:p>
            <a:r>
              <a:rPr lang="it-IT" b="1">
                <a:latin typeface="Tw Cen MT" pitchFamily="34" charset="0"/>
              </a:rPr>
              <a:t>FILOSOFIA EDUCATIVA</a:t>
            </a:r>
          </a:p>
          <a:p>
            <a:r>
              <a:rPr lang="it-IT" b="1">
                <a:latin typeface="Tw Cen MT" pitchFamily="34" charset="0"/>
              </a:rPr>
              <a:t>concezioni  sulla scuola,</a:t>
            </a:r>
          </a:p>
          <a:p>
            <a:r>
              <a:rPr lang="it-IT" b="1">
                <a:latin typeface="Tw Cen MT" pitchFamily="34" charset="0"/>
              </a:rPr>
              <a:t>sull’ insegnamento,</a:t>
            </a:r>
          </a:p>
          <a:p>
            <a:r>
              <a:rPr lang="it-IT" b="1">
                <a:latin typeface="Tw Cen MT" pitchFamily="34" charset="0"/>
              </a:rPr>
              <a:t>sull’ apprendimento,</a:t>
            </a:r>
          </a:p>
          <a:p>
            <a:r>
              <a:rPr lang="it-IT" b="1">
                <a:latin typeface="Tw Cen MT" pitchFamily="34" charset="0"/>
              </a:rPr>
              <a:t>sulla gestione della classe,</a:t>
            </a:r>
          </a:p>
          <a:p>
            <a:r>
              <a:rPr lang="it-IT" b="1">
                <a:latin typeface="Tw Cen MT" pitchFamily="34" charset="0"/>
              </a:rPr>
              <a:t>valori personali e sociali</a:t>
            </a:r>
            <a:endParaRPr lang="it-IT">
              <a:latin typeface="Tw Cen MT" pitchFamily="34" charset="0"/>
            </a:endParaRPr>
          </a:p>
        </p:txBody>
      </p:sp>
      <p:pic>
        <p:nvPicPr>
          <p:cNvPr id="14343" name="Immagine 8" descr="routine_I.jpg"/>
          <p:cNvPicPr>
            <a:picLocks noChangeAspect="1"/>
          </p:cNvPicPr>
          <p:nvPr/>
        </p:nvPicPr>
        <p:blipFill>
          <a:blip r:embed="rId4" cstate="print"/>
          <a:srcRect/>
          <a:stretch>
            <a:fillRect/>
          </a:stretch>
        </p:blipFill>
        <p:spPr bwMode="auto">
          <a:xfrm>
            <a:off x="4500563" y="1500188"/>
            <a:ext cx="2214562" cy="1714500"/>
          </a:xfrm>
          <a:prstGeom prst="rect">
            <a:avLst/>
          </a:prstGeom>
          <a:noFill/>
          <a:ln w="9525">
            <a:noFill/>
            <a:miter lim="800000"/>
            <a:headEnd/>
            <a:tailEnd/>
          </a:ln>
        </p:spPr>
      </p:pic>
      <p:sp>
        <p:nvSpPr>
          <p:cNvPr id="14344" name="CasellaDiTesto 9"/>
          <p:cNvSpPr txBox="1">
            <a:spLocks noChangeArrowheads="1"/>
          </p:cNvSpPr>
          <p:nvPr/>
        </p:nvSpPr>
        <p:spPr bwMode="auto">
          <a:xfrm>
            <a:off x="0" y="5657850"/>
            <a:ext cx="3714750" cy="1200150"/>
          </a:xfrm>
          <a:prstGeom prst="rect">
            <a:avLst/>
          </a:prstGeom>
          <a:solidFill>
            <a:schemeClr val="bg1"/>
          </a:solidFill>
          <a:ln w="9525">
            <a:noFill/>
            <a:miter lim="800000"/>
            <a:headEnd/>
            <a:tailEnd/>
          </a:ln>
        </p:spPr>
        <p:txBody>
          <a:bodyPr>
            <a:spAutoFit/>
          </a:bodyPr>
          <a:lstStyle/>
          <a:p>
            <a:r>
              <a:rPr lang="it-IT" b="1">
                <a:latin typeface="Tw Cen MT" pitchFamily="34" charset="0"/>
              </a:rPr>
              <a:t>CONOSCENZA ORGANIZZATIVA</a:t>
            </a:r>
          </a:p>
          <a:p>
            <a:r>
              <a:rPr lang="it-IT" b="1">
                <a:latin typeface="Tw Cen MT" pitchFamily="34" charset="0"/>
              </a:rPr>
              <a:t>Conoscenza tacita</a:t>
            </a:r>
          </a:p>
          <a:p>
            <a:r>
              <a:rPr lang="it-IT" b="1">
                <a:latin typeface="Tw Cen MT" pitchFamily="34" charset="0"/>
              </a:rPr>
              <a:t>Curricolo implicito</a:t>
            </a:r>
          </a:p>
          <a:p>
            <a:endParaRPr lang="it-IT">
              <a:latin typeface="Tw Cen MT" pitchFamily="34" charset="0"/>
            </a:endParaRPr>
          </a:p>
        </p:txBody>
      </p:sp>
      <p:sp>
        <p:nvSpPr>
          <p:cNvPr id="14345" name="CasellaDiTesto 6"/>
          <p:cNvSpPr txBox="1">
            <a:spLocks noChangeArrowheads="1"/>
          </p:cNvSpPr>
          <p:nvPr/>
        </p:nvSpPr>
        <p:spPr bwMode="auto">
          <a:xfrm>
            <a:off x="6215063" y="1500188"/>
            <a:ext cx="1357312" cy="369887"/>
          </a:xfrm>
          <a:prstGeom prst="rect">
            <a:avLst/>
          </a:prstGeom>
          <a:noFill/>
          <a:ln w="9525">
            <a:noFill/>
            <a:miter lim="800000"/>
            <a:headEnd/>
            <a:tailEnd/>
          </a:ln>
        </p:spPr>
        <p:txBody>
          <a:bodyPr>
            <a:spAutoFit/>
          </a:bodyPr>
          <a:lstStyle/>
          <a:p>
            <a:r>
              <a:rPr lang="it-IT" b="1">
                <a:latin typeface="Tw Cen MT" pitchFamily="34" charset="0"/>
              </a:rPr>
              <a:t>ROUTINE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Secondo </a:t>
            </a:r>
            <a:r>
              <a:rPr lang="it-IT" dirty="0" err="1" smtClean="0"/>
              <a:t>Bourdieu</a:t>
            </a:r>
            <a:endParaRPr lang="it-IT" dirty="0"/>
          </a:p>
        </p:txBody>
      </p:sp>
      <p:sp>
        <p:nvSpPr>
          <p:cNvPr id="3" name="Segnaposto contenuto 2"/>
          <p:cNvSpPr>
            <a:spLocks noGrp="1"/>
          </p:cNvSpPr>
          <p:nvPr>
            <p:ph sz="quarter" idx="1"/>
          </p:nvPr>
        </p:nvSpPr>
        <p:spPr/>
        <p:txBody>
          <a:bodyPr>
            <a:normAutofit fontScale="92500" lnSpcReduction="10000"/>
          </a:bodyPr>
          <a:lstStyle/>
          <a:p>
            <a:pPr>
              <a:buNone/>
            </a:pPr>
            <a:r>
              <a:rPr lang="it-IT" dirty="0" smtClean="0"/>
              <a:t>è</a:t>
            </a:r>
            <a:r>
              <a:rPr lang="it-IT" i="1" dirty="0" smtClean="0"/>
              <a:t>  principio non scelto di tutte le scelte</a:t>
            </a:r>
            <a:r>
              <a:rPr lang="it-IT" dirty="0" smtClean="0"/>
              <a:t> e si forma in base a</a:t>
            </a:r>
          </a:p>
          <a:p>
            <a:r>
              <a:rPr lang="it-IT" dirty="0" smtClean="0"/>
              <a:t> “condizionamenti associati ad una classe particolare di condizioni di esistenza, si dà come sistemi di disposizioni durature e trasmissibili, </a:t>
            </a:r>
            <a:r>
              <a:rPr lang="it-IT" b="1" dirty="0" smtClean="0"/>
              <a:t>strutture strutturate </a:t>
            </a:r>
            <a:r>
              <a:rPr lang="it-IT" dirty="0" smtClean="0"/>
              <a:t>predisposte a funzionare come </a:t>
            </a:r>
            <a:r>
              <a:rPr lang="it-IT" b="1" dirty="0" smtClean="0"/>
              <a:t>strutture strutturanti</a:t>
            </a:r>
            <a:r>
              <a:rPr lang="it-IT" dirty="0" smtClean="0"/>
              <a:t>, cioè in quanto principi generatori e organizzatori di pratiche e rappresentazioni che possono essere oggettivamente adatte al loro scopo senza presupporre la posizione cosciente di fini e la padronanza esplicita delle operazioni necessarie per raggiungerli, oggettivamente ‘regolate’ e ‘regolari’ senza essere affatto prodotte dall’obbedienza a regole e, essendo tutto questo, collettivamente orchestrate senza essere prodotte dall’azione organizzatrice di un direttore d’orchestra” (</a:t>
            </a:r>
            <a:r>
              <a:rPr lang="it-IT" dirty="0" err="1" smtClean="0"/>
              <a:t>Bourdieu</a:t>
            </a:r>
            <a:r>
              <a:rPr lang="it-IT" dirty="0" smtClean="0"/>
              <a:t>, 1980,p.84).</a:t>
            </a:r>
          </a:p>
          <a:p>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crea</a:t>
            </a:r>
            <a:endParaRPr lang="it-IT" dirty="0"/>
          </a:p>
        </p:txBody>
      </p:sp>
      <p:sp>
        <p:nvSpPr>
          <p:cNvPr id="3" name="Segnaposto contenuto 2"/>
          <p:cNvSpPr>
            <a:spLocks noGrp="1"/>
          </p:cNvSpPr>
          <p:nvPr>
            <p:ph sz="quarter" idx="1"/>
          </p:nvPr>
        </p:nvSpPr>
        <p:spPr/>
        <p:txBody>
          <a:bodyPr/>
          <a:lstStyle/>
          <a:p>
            <a:r>
              <a:rPr lang="it-IT" dirty="0" smtClean="0"/>
              <a:t>L’habitus non è innato, bensì acquisito; si forma fin dalla prima infanzia in relazione ad un mondo e ad altre persone.</a:t>
            </a:r>
          </a:p>
          <a:p>
            <a:r>
              <a:rPr lang="it-IT" dirty="0" smtClean="0"/>
              <a:t>Esso comprende la formazione delle attitudini, </a:t>
            </a:r>
            <a:r>
              <a:rPr lang="it-IT" dirty="0" err="1" smtClean="0"/>
              <a:t>attitudini</a:t>
            </a:r>
            <a:r>
              <a:rPr lang="it-IT" dirty="0" smtClean="0"/>
              <a:t> che sono emotive ed intellettuali; comprende le nostre </a:t>
            </a:r>
            <a:r>
              <a:rPr lang="it-IT" b="1" dirty="0" smtClean="0"/>
              <a:t>sensibilità</a:t>
            </a:r>
            <a:r>
              <a:rPr lang="it-IT" dirty="0" smtClean="0"/>
              <a:t> fondamentali e i modi di rispondere a tutte le condizioni in cui ci imbattiamo nella vita. Da questo punto di vista, il principio della continuità dell’esperienza significa che ogni esperienza riceve qualcosa di quelle che l’hanno preceduta e modifica in qualche modo la qualità di quelle che seguiranno” (</a:t>
            </a:r>
            <a:r>
              <a:rPr lang="it-IT" dirty="0" err="1" smtClean="0"/>
              <a:t>Dewey</a:t>
            </a:r>
            <a:r>
              <a:rPr lang="it-IT" dirty="0" smtClean="0"/>
              <a:t>, 1954, p. 183-4)</a:t>
            </a:r>
          </a:p>
          <a:p>
            <a:endParaRPr lang="it-IT" dirty="0" smtClean="0"/>
          </a:p>
          <a:p>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crea: la </a:t>
            </a:r>
            <a:r>
              <a:rPr lang="it-IT" dirty="0" err="1" smtClean="0"/>
              <a:t>mimesis</a:t>
            </a:r>
            <a:endParaRPr lang="it-IT" dirty="0"/>
          </a:p>
        </p:txBody>
      </p:sp>
      <p:sp>
        <p:nvSpPr>
          <p:cNvPr id="3" name="Segnaposto contenuto 2"/>
          <p:cNvSpPr>
            <a:spLocks noGrp="1"/>
          </p:cNvSpPr>
          <p:nvPr>
            <p:ph sz="quarter" idx="1"/>
          </p:nvPr>
        </p:nvSpPr>
        <p:spPr/>
        <p:txBody>
          <a:bodyPr>
            <a:normAutofit fontScale="92500" lnSpcReduction="10000"/>
          </a:bodyPr>
          <a:lstStyle/>
          <a:p>
            <a:pPr>
              <a:buNone/>
            </a:pPr>
            <a:r>
              <a:rPr lang="it-IT" dirty="0" smtClean="0"/>
              <a:t>“L’apprendimento mimetico gioca un ruolo centrale nella formazione dell’habitus. Si tratta di un </a:t>
            </a:r>
            <a:r>
              <a:rPr lang="it-IT" b="1" dirty="0" smtClean="0">
                <a:solidFill>
                  <a:srgbClr val="FF0000"/>
                </a:solidFill>
              </a:rPr>
              <a:t>apprendimento sensitivo-corporeo </a:t>
            </a:r>
            <a:r>
              <a:rPr lang="it-IT" dirty="0" smtClean="0"/>
              <a:t>attraverso il quale, anticipando un futuro probabile, si viene riconosciuti in quanto giocatori e quindi coinvolti nel gioco. L’acquisizione di un habitus avviene attraverso </a:t>
            </a:r>
            <a:r>
              <a:rPr lang="it-IT" b="1" dirty="0" smtClean="0"/>
              <a:t>la partecipazione, l’osservazione, la sperimentazione e l’esercizio</a:t>
            </a:r>
            <a:r>
              <a:rPr lang="it-IT" dirty="0" smtClean="0"/>
              <a:t>, ma anche per mezzo </a:t>
            </a:r>
            <a:r>
              <a:rPr lang="it-IT" b="1" dirty="0" smtClean="0"/>
              <a:t>dell’agire corporeo</a:t>
            </a:r>
            <a:r>
              <a:rPr lang="it-IT" dirty="0" smtClean="0"/>
              <a:t>, di movimenti, di gesti specifici”.</a:t>
            </a:r>
          </a:p>
          <a:p>
            <a:pPr>
              <a:buNone/>
            </a:pPr>
            <a:r>
              <a:rPr lang="it-IT" dirty="0" smtClean="0"/>
              <a:t>“La </a:t>
            </a:r>
            <a:r>
              <a:rPr lang="it-IT" i="1" dirty="0" err="1" smtClean="0"/>
              <a:t>mimesis</a:t>
            </a:r>
            <a:r>
              <a:rPr lang="it-IT" dirty="0" smtClean="0"/>
              <a:t> è il principio della formazione, dell’effetto permanente e della realizzazione dell’esperienza sociale, delle percezioni e dei giudizi. Non è disponibile a piacimento, ma </a:t>
            </a:r>
            <a:r>
              <a:rPr lang="it-IT" b="1" dirty="0" smtClean="0">
                <a:solidFill>
                  <a:srgbClr val="FF0000"/>
                </a:solidFill>
              </a:rPr>
              <a:t>è conforme alla classe e al gruppo</a:t>
            </a:r>
            <a:r>
              <a:rPr lang="it-IT" dirty="0" smtClean="0"/>
              <a:t>”… </a:t>
            </a:r>
          </a:p>
          <a:p>
            <a:endParaRPr lang="it-IT" dirty="0" smtClean="0"/>
          </a:p>
          <a:p>
            <a:pPr>
              <a:buNone/>
            </a:pPr>
            <a:r>
              <a:rPr lang="it-IT" i="1" dirty="0" err="1" smtClean="0"/>
              <a:t>Krais</a:t>
            </a:r>
            <a:r>
              <a:rPr lang="it-IT" i="1" dirty="0" smtClean="0"/>
              <a:t>, B., </a:t>
            </a:r>
            <a:r>
              <a:rPr lang="it-IT" i="1" dirty="0" err="1" smtClean="0"/>
              <a:t>Gebauer</a:t>
            </a:r>
            <a:r>
              <a:rPr lang="it-IT" i="1" dirty="0" smtClean="0"/>
              <a:t>, G., Habitus, Armando, Roma, 2009, p. 102</a:t>
            </a:r>
            <a:r>
              <a:rPr lang="it-IT" dirty="0" smtClean="0"/>
              <a:t>.</a:t>
            </a:r>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ruolo del corpo</a:t>
            </a:r>
            <a:endParaRPr lang="it-IT" dirty="0"/>
          </a:p>
        </p:txBody>
      </p:sp>
      <p:sp>
        <p:nvSpPr>
          <p:cNvPr id="3" name="Segnaposto contenuto 2"/>
          <p:cNvSpPr>
            <a:spLocks noGrp="1"/>
          </p:cNvSpPr>
          <p:nvPr>
            <p:ph sz="quarter" idx="1"/>
          </p:nvPr>
        </p:nvSpPr>
        <p:spPr/>
        <p:txBody>
          <a:bodyPr>
            <a:normAutofit/>
          </a:bodyPr>
          <a:lstStyle/>
          <a:p>
            <a:pPr>
              <a:buNone/>
            </a:pPr>
            <a:r>
              <a:rPr lang="it-IT" dirty="0" smtClean="0"/>
              <a:t>“il sociale può essere percepito ed esperito nel vero senso del termine: </a:t>
            </a:r>
            <a:r>
              <a:rPr lang="it-IT" b="1" dirty="0" smtClean="0"/>
              <a:t>tramite i sensi. </a:t>
            </a:r>
            <a:r>
              <a:rPr lang="it-IT" dirty="0" smtClean="0"/>
              <a:t>L’esperienza sensibile del mondo sociale trasmessa attraverso l’habitus non è una registrazione passiva degli eventi. Essendo incorporate nell’habitus, le condizioni sociali oggettive diventano costruzioni proprie, soggettive. Si ritrova qui la parte attiva dell’habitus. Quando </a:t>
            </a:r>
            <a:r>
              <a:rPr lang="it-IT" dirty="0" err="1" smtClean="0"/>
              <a:t>Bourdieu</a:t>
            </a:r>
            <a:r>
              <a:rPr lang="it-IT" dirty="0" smtClean="0"/>
              <a:t> scrive che l’habitus è </a:t>
            </a:r>
            <a:r>
              <a:rPr lang="it-IT" b="1" dirty="0" smtClean="0">
                <a:solidFill>
                  <a:srgbClr val="FF0000"/>
                </a:solidFill>
              </a:rPr>
              <a:t>“il sociale incorporato” </a:t>
            </a:r>
            <a:r>
              <a:rPr lang="it-IT" dirty="0" smtClean="0"/>
              <a:t>si riferisce a processi in cui il sociale viene depositato nell’habitus, a un divenire corpo nel mondo in concreti contesti di esperienza e di azione”</a:t>
            </a:r>
          </a:p>
          <a:p>
            <a:pPr>
              <a:buNone/>
            </a:pPr>
            <a:r>
              <a:rPr lang="it-IT" i="1" dirty="0" err="1" smtClean="0"/>
              <a:t>Krais</a:t>
            </a:r>
            <a:r>
              <a:rPr lang="it-IT" i="1" dirty="0" smtClean="0"/>
              <a:t>, B., </a:t>
            </a:r>
            <a:r>
              <a:rPr lang="it-IT" i="1" dirty="0" err="1" smtClean="0"/>
              <a:t>Gebauer</a:t>
            </a:r>
            <a:r>
              <a:rPr lang="it-IT" i="1" dirty="0" smtClean="0"/>
              <a:t>, G., Habitus, Armando, Roma, 2009, p. 112.</a:t>
            </a:r>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percezione</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Le esperienze personali pregresse determinano le concezioni. </a:t>
            </a:r>
          </a:p>
          <a:p>
            <a:r>
              <a:rPr lang="it-IT" dirty="0" smtClean="0"/>
              <a:t>Le concezioni determinano le percezioni.</a:t>
            </a:r>
          </a:p>
          <a:p>
            <a:r>
              <a:rPr lang="it-IT" dirty="0" smtClean="0"/>
              <a:t>Le percezioni creano interpretazioni.</a:t>
            </a:r>
          </a:p>
          <a:p>
            <a:r>
              <a:rPr lang="it-IT" dirty="0" smtClean="0"/>
              <a:t>La conoscenza tacita (</a:t>
            </a:r>
            <a:r>
              <a:rPr lang="it-IT" dirty="0" err="1" smtClean="0"/>
              <a:t>Polanyi</a:t>
            </a:r>
            <a:r>
              <a:rPr lang="it-IT" dirty="0" smtClean="0"/>
              <a:t>, 1962) è data dall’insieme delle interpretazioni condivise,dall’interpretazione personale</a:t>
            </a:r>
          </a:p>
          <a:p>
            <a:endParaRPr lang="it-IT" dirty="0" smtClean="0"/>
          </a:p>
          <a:p>
            <a:r>
              <a:rPr lang="it-IT" dirty="0" smtClean="0"/>
              <a:t>Le esperienze precedenti governano d regolano in modo selettivo la percezione della nuova esperienza. “Il ricordo è determinante per l’apprendimento perché impariamo attraverso le vecchie interpretazioni radicate nella nostra mente. Anche la nuova interpretazione – nuova o aggiornata- </a:t>
            </a:r>
            <a:r>
              <a:rPr lang="it-IT" dirty="0" err="1" smtClean="0"/>
              <a:t>dev</a:t>
            </a:r>
            <a:r>
              <a:rPr lang="it-IT" dirty="0" smtClean="0"/>
              <a:t>’essere ricordata, per poterla poi utilizzare nelle estrapolazioni, nelle analisi, nelle sintesi, nelle generalizzazioni o nei giudizi. Se un’interpretazione non viene ricordata, vuol dire che si pensa ma non s’impara.”</a:t>
            </a:r>
          </a:p>
          <a:p>
            <a:pPr>
              <a:buNone/>
            </a:pPr>
            <a:endParaRPr lang="it-IT" dirty="0" smtClean="0"/>
          </a:p>
          <a:p>
            <a:pPr>
              <a:buNone/>
            </a:pPr>
            <a:r>
              <a:rPr lang="it-IT" i="1" dirty="0" err="1" smtClean="0"/>
              <a:t>Mezirow</a:t>
            </a:r>
            <a:r>
              <a:rPr lang="it-IT" i="1" dirty="0" smtClean="0"/>
              <a:t>, 2003</a:t>
            </a:r>
            <a:endParaRPr lang="it-IT"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 manifesta in </a:t>
            </a:r>
            <a:r>
              <a:rPr lang="it-IT" dirty="0" err="1" smtClean="0"/>
              <a:t>un…</a:t>
            </a:r>
            <a:endParaRPr lang="it-IT" dirty="0"/>
          </a:p>
        </p:txBody>
      </p:sp>
      <p:sp>
        <p:nvSpPr>
          <p:cNvPr id="3" name="Segnaposto contenuto 2"/>
          <p:cNvSpPr>
            <a:spLocks noGrp="1"/>
          </p:cNvSpPr>
          <p:nvPr>
            <p:ph sz="quarter" idx="1"/>
          </p:nvPr>
        </p:nvSpPr>
        <p:spPr/>
        <p:txBody>
          <a:bodyPr/>
          <a:lstStyle/>
          <a:p>
            <a:pPr>
              <a:buNone/>
            </a:pPr>
            <a:endParaRPr lang="it-IT" dirty="0" smtClean="0"/>
          </a:p>
          <a:p>
            <a:pPr>
              <a:buNone/>
            </a:pPr>
            <a:r>
              <a:rPr lang="it-IT" dirty="0" smtClean="0"/>
              <a:t>" </a:t>
            </a:r>
            <a:r>
              <a:rPr lang="it-IT" dirty="0" err="1" smtClean="0"/>
              <a:t>système</a:t>
            </a:r>
            <a:r>
              <a:rPr lang="it-IT" dirty="0" smtClean="0"/>
              <a:t> de </a:t>
            </a:r>
            <a:r>
              <a:rPr lang="it-IT" dirty="0" err="1" smtClean="0"/>
              <a:t>dispositions</a:t>
            </a:r>
            <a:r>
              <a:rPr lang="it-IT" dirty="0" smtClean="0"/>
              <a:t> </a:t>
            </a:r>
            <a:r>
              <a:rPr lang="it-IT" dirty="0" err="1" smtClean="0"/>
              <a:t>durables</a:t>
            </a:r>
            <a:r>
              <a:rPr lang="it-IT" dirty="0" smtClean="0"/>
              <a:t> </a:t>
            </a:r>
            <a:r>
              <a:rPr lang="it-IT" dirty="0" err="1" smtClean="0"/>
              <a:t>et</a:t>
            </a:r>
            <a:r>
              <a:rPr lang="it-IT" dirty="0" smtClean="0"/>
              <a:t> </a:t>
            </a:r>
            <a:r>
              <a:rPr lang="it-IT" dirty="0" err="1" smtClean="0"/>
              <a:t>transposables</a:t>
            </a:r>
            <a:r>
              <a:rPr lang="it-IT" dirty="0" smtClean="0"/>
              <a:t> qui, </a:t>
            </a:r>
            <a:r>
              <a:rPr lang="it-IT" dirty="0" err="1" smtClean="0"/>
              <a:t>intégrant</a:t>
            </a:r>
            <a:r>
              <a:rPr lang="it-IT" dirty="0" smtClean="0"/>
              <a:t> </a:t>
            </a:r>
            <a:r>
              <a:rPr lang="it-IT" dirty="0" err="1" smtClean="0"/>
              <a:t>toutes</a:t>
            </a:r>
            <a:r>
              <a:rPr lang="it-IT" dirty="0" smtClean="0"/>
              <a:t> </a:t>
            </a:r>
            <a:r>
              <a:rPr lang="it-IT" dirty="0" err="1" smtClean="0"/>
              <a:t>les</a:t>
            </a:r>
            <a:r>
              <a:rPr lang="it-IT" dirty="0" smtClean="0"/>
              <a:t> </a:t>
            </a:r>
            <a:r>
              <a:rPr lang="it-IT" dirty="0" err="1" smtClean="0"/>
              <a:t>expériences</a:t>
            </a:r>
            <a:r>
              <a:rPr lang="it-IT" dirty="0" smtClean="0"/>
              <a:t> </a:t>
            </a:r>
            <a:r>
              <a:rPr lang="it-IT" dirty="0" err="1" smtClean="0"/>
              <a:t>passées</a:t>
            </a:r>
            <a:r>
              <a:rPr lang="it-IT" dirty="0" smtClean="0"/>
              <a:t>, </a:t>
            </a:r>
            <a:r>
              <a:rPr lang="it-IT" dirty="0" err="1" smtClean="0"/>
              <a:t>fonctionne</a:t>
            </a:r>
            <a:r>
              <a:rPr lang="it-IT" dirty="0" smtClean="0"/>
              <a:t> à </a:t>
            </a:r>
            <a:r>
              <a:rPr lang="it-IT" dirty="0" err="1" smtClean="0"/>
              <a:t>chaque</a:t>
            </a:r>
            <a:r>
              <a:rPr lang="it-IT" dirty="0" smtClean="0"/>
              <a:t> moment </a:t>
            </a:r>
            <a:r>
              <a:rPr lang="it-IT" dirty="0" err="1" smtClean="0"/>
              <a:t>comme</a:t>
            </a:r>
            <a:r>
              <a:rPr lang="it-IT" dirty="0" smtClean="0"/>
              <a:t> une </a:t>
            </a:r>
            <a:r>
              <a:rPr lang="it-IT" b="1" dirty="0" smtClean="0"/>
              <a:t>matrice de </a:t>
            </a:r>
            <a:r>
              <a:rPr lang="it-IT" b="1" dirty="0" err="1" smtClean="0"/>
              <a:t>perceptions</a:t>
            </a:r>
            <a:r>
              <a:rPr lang="it-IT" b="1" dirty="0" smtClean="0"/>
              <a:t>, d’</a:t>
            </a:r>
            <a:r>
              <a:rPr lang="it-IT" b="1" dirty="0" err="1" smtClean="0"/>
              <a:t>appréciations</a:t>
            </a:r>
            <a:r>
              <a:rPr lang="it-IT" b="1" dirty="0" smtClean="0"/>
              <a:t> </a:t>
            </a:r>
            <a:r>
              <a:rPr lang="it-IT" b="1" dirty="0" err="1" smtClean="0"/>
              <a:t>et</a:t>
            </a:r>
            <a:r>
              <a:rPr lang="it-IT" b="1" dirty="0" smtClean="0"/>
              <a:t> d’</a:t>
            </a:r>
            <a:r>
              <a:rPr lang="it-IT" b="1" dirty="0" err="1" smtClean="0"/>
              <a:t>actions</a:t>
            </a:r>
            <a:r>
              <a:rPr lang="it-IT" dirty="0" smtClean="0"/>
              <a:t>, </a:t>
            </a:r>
            <a:r>
              <a:rPr lang="it-IT" dirty="0" err="1" smtClean="0"/>
              <a:t>et</a:t>
            </a:r>
            <a:r>
              <a:rPr lang="it-IT" dirty="0" smtClean="0"/>
              <a:t> </a:t>
            </a:r>
            <a:r>
              <a:rPr lang="it-IT" dirty="0" err="1" smtClean="0"/>
              <a:t>rend</a:t>
            </a:r>
            <a:r>
              <a:rPr lang="it-IT" dirty="0" smtClean="0"/>
              <a:t> </a:t>
            </a:r>
            <a:r>
              <a:rPr lang="it-IT" dirty="0" err="1" smtClean="0"/>
              <a:t>possible</a:t>
            </a:r>
            <a:r>
              <a:rPr lang="it-IT" dirty="0" smtClean="0"/>
              <a:t> l’</a:t>
            </a:r>
            <a:r>
              <a:rPr lang="it-IT" dirty="0" err="1" smtClean="0"/>
              <a:t>accomplissement</a:t>
            </a:r>
            <a:r>
              <a:rPr lang="it-IT" dirty="0" smtClean="0"/>
              <a:t> de </a:t>
            </a:r>
            <a:r>
              <a:rPr lang="it-IT" dirty="0" err="1" smtClean="0"/>
              <a:t>tâches</a:t>
            </a:r>
            <a:r>
              <a:rPr lang="it-IT" dirty="0" smtClean="0"/>
              <a:t> </a:t>
            </a:r>
            <a:r>
              <a:rPr lang="it-IT" dirty="0" err="1" smtClean="0"/>
              <a:t>infiniment</a:t>
            </a:r>
            <a:r>
              <a:rPr lang="it-IT" dirty="0" smtClean="0"/>
              <a:t> </a:t>
            </a:r>
            <a:r>
              <a:rPr lang="it-IT" dirty="0" err="1" smtClean="0"/>
              <a:t>différenciées</a:t>
            </a:r>
            <a:r>
              <a:rPr lang="it-IT" dirty="0" smtClean="0"/>
              <a:t>, </a:t>
            </a:r>
            <a:r>
              <a:rPr lang="it-IT" dirty="0" err="1" smtClean="0"/>
              <a:t>grâce</a:t>
            </a:r>
            <a:r>
              <a:rPr lang="it-IT" dirty="0" smtClean="0"/>
              <a:t> </a:t>
            </a:r>
            <a:r>
              <a:rPr lang="it-IT" dirty="0" err="1" smtClean="0"/>
              <a:t>aux</a:t>
            </a:r>
            <a:r>
              <a:rPr lang="it-IT" dirty="0" smtClean="0"/>
              <a:t> </a:t>
            </a:r>
            <a:r>
              <a:rPr lang="it-IT" dirty="0" err="1" smtClean="0"/>
              <a:t>transferts</a:t>
            </a:r>
            <a:r>
              <a:rPr lang="it-IT" dirty="0" smtClean="0"/>
              <a:t> </a:t>
            </a:r>
            <a:r>
              <a:rPr lang="it-IT" dirty="0" err="1" smtClean="0"/>
              <a:t>analogiques</a:t>
            </a:r>
            <a:r>
              <a:rPr lang="it-IT" dirty="0" smtClean="0"/>
              <a:t> de </a:t>
            </a:r>
            <a:r>
              <a:rPr lang="it-IT" dirty="0" err="1" smtClean="0"/>
              <a:t>schèmes</a:t>
            </a:r>
            <a:r>
              <a:rPr lang="it-IT" dirty="0" smtClean="0"/>
              <a:t> </a:t>
            </a:r>
            <a:r>
              <a:rPr lang="it-IT" dirty="0" err="1" smtClean="0"/>
              <a:t>permettant</a:t>
            </a:r>
            <a:r>
              <a:rPr lang="it-IT" dirty="0" smtClean="0"/>
              <a:t> de </a:t>
            </a:r>
            <a:r>
              <a:rPr lang="it-IT" dirty="0" err="1" smtClean="0"/>
              <a:t>résoudre</a:t>
            </a:r>
            <a:r>
              <a:rPr lang="it-IT" dirty="0" smtClean="0"/>
              <a:t> </a:t>
            </a:r>
            <a:r>
              <a:rPr lang="it-IT" dirty="0" err="1" smtClean="0"/>
              <a:t>les</a:t>
            </a:r>
            <a:r>
              <a:rPr lang="it-IT" dirty="0" smtClean="0"/>
              <a:t> </a:t>
            </a:r>
            <a:r>
              <a:rPr lang="it-IT" dirty="0" err="1" smtClean="0"/>
              <a:t>problèmes</a:t>
            </a:r>
            <a:r>
              <a:rPr lang="it-IT" dirty="0" smtClean="0"/>
              <a:t> de </a:t>
            </a:r>
            <a:r>
              <a:rPr lang="it-IT" dirty="0" err="1" smtClean="0"/>
              <a:t>même</a:t>
            </a:r>
            <a:r>
              <a:rPr lang="it-IT" dirty="0" smtClean="0"/>
              <a:t> forme " (</a:t>
            </a:r>
            <a:r>
              <a:rPr lang="it-IT" dirty="0" err="1" smtClean="0"/>
              <a:t>Bourdieu</a:t>
            </a:r>
            <a:r>
              <a:rPr lang="it-IT" dirty="0" smtClean="0"/>
              <a:t>, 1972 pp. 178-179).</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Agenti </a:t>
            </a:r>
            <a:endParaRPr lang="it-IT" dirty="0"/>
          </a:p>
        </p:txBody>
      </p:sp>
      <p:sp>
        <p:nvSpPr>
          <p:cNvPr id="3" name="Segnaposto contenuto 2"/>
          <p:cNvSpPr>
            <a:spLocks noGrp="1"/>
          </p:cNvSpPr>
          <p:nvPr>
            <p:ph sz="quarter" idx="1"/>
          </p:nvPr>
        </p:nvSpPr>
        <p:spPr/>
        <p:txBody>
          <a:bodyPr>
            <a:normAutofit/>
          </a:bodyPr>
          <a:lstStyle/>
          <a:p>
            <a:r>
              <a:rPr lang="it-IT" sz="3600" dirty="0" smtClean="0"/>
              <a:t>La famiglia</a:t>
            </a:r>
          </a:p>
          <a:p>
            <a:r>
              <a:rPr lang="it-IT" sz="3600" dirty="0" smtClean="0"/>
              <a:t>Il percorso scolastico e il formale</a:t>
            </a:r>
          </a:p>
          <a:p>
            <a:r>
              <a:rPr lang="it-IT" sz="3600" dirty="0" smtClean="0"/>
              <a:t>I gruppi dei pari e l’informale</a:t>
            </a:r>
          </a:p>
          <a:p>
            <a:r>
              <a:rPr lang="it-IT" sz="3600" dirty="0" smtClean="0"/>
              <a:t>La cultura </a:t>
            </a:r>
            <a:endParaRPr lang="it-IT"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Attivazione di schemi</a:t>
            </a:r>
            <a:endParaRPr lang="it-IT" dirty="0"/>
          </a:p>
        </p:txBody>
      </p:sp>
      <p:sp>
        <p:nvSpPr>
          <p:cNvPr id="3" name="Segnaposto contenuto 2"/>
          <p:cNvSpPr>
            <a:spLocks noGrp="1"/>
          </p:cNvSpPr>
          <p:nvPr>
            <p:ph sz="quarter" idx="1"/>
          </p:nvPr>
        </p:nvSpPr>
        <p:spPr/>
        <p:txBody>
          <a:bodyPr/>
          <a:lstStyle/>
          <a:p>
            <a:r>
              <a:rPr lang="it-IT" dirty="0" smtClean="0"/>
              <a:t>La scelta degli schemi da attivare è regolata dall’habitus</a:t>
            </a:r>
          </a:p>
          <a:p>
            <a:r>
              <a:rPr lang="it-IT" dirty="0" err="1" smtClean="0"/>
              <a:t>Vergnaud</a:t>
            </a:r>
            <a:r>
              <a:rPr lang="it-IT" dirty="0" smtClean="0"/>
              <a:t> (1990, p. 136) </a:t>
            </a:r>
            <a:r>
              <a:rPr lang="it-IT" dirty="0" err="1" smtClean="0"/>
              <a:t>appelle</a:t>
            </a:r>
            <a:r>
              <a:rPr lang="it-IT" dirty="0" smtClean="0"/>
              <a:t> </a:t>
            </a:r>
            <a:r>
              <a:rPr lang="it-IT" dirty="0" err="1" smtClean="0"/>
              <a:t>schème</a:t>
            </a:r>
            <a:r>
              <a:rPr lang="it-IT" dirty="0" smtClean="0"/>
              <a:t> " l’</a:t>
            </a:r>
            <a:r>
              <a:rPr lang="it-IT" dirty="0" err="1" smtClean="0"/>
              <a:t>organisation</a:t>
            </a:r>
            <a:r>
              <a:rPr lang="it-IT" dirty="0" smtClean="0"/>
              <a:t> invariante de la </a:t>
            </a:r>
            <a:r>
              <a:rPr lang="it-IT" dirty="0" err="1" smtClean="0"/>
              <a:t>conduite</a:t>
            </a:r>
            <a:r>
              <a:rPr lang="it-IT" dirty="0" smtClean="0"/>
              <a:t> pour une classe de </a:t>
            </a:r>
            <a:r>
              <a:rPr lang="it-IT" dirty="0" err="1" smtClean="0"/>
              <a:t>situations</a:t>
            </a:r>
            <a:r>
              <a:rPr lang="it-IT" dirty="0" smtClean="0"/>
              <a:t> </a:t>
            </a:r>
            <a:r>
              <a:rPr lang="it-IT" dirty="0" err="1" smtClean="0"/>
              <a:t>donnée</a:t>
            </a:r>
            <a:r>
              <a:rPr lang="it-IT" dirty="0" smtClean="0"/>
              <a:t> ". Ce qui est </a:t>
            </a:r>
            <a:r>
              <a:rPr lang="it-IT" dirty="0" err="1" smtClean="0"/>
              <a:t>très</a:t>
            </a:r>
            <a:r>
              <a:rPr lang="it-IT" dirty="0" smtClean="0"/>
              <a:t> </a:t>
            </a:r>
            <a:r>
              <a:rPr lang="it-IT" dirty="0" err="1" smtClean="0"/>
              <a:t>proche</a:t>
            </a:r>
            <a:r>
              <a:rPr lang="it-IT" dirty="0" smtClean="0"/>
              <a:t> de la </a:t>
            </a:r>
            <a:r>
              <a:rPr lang="it-IT" dirty="0" err="1" smtClean="0"/>
              <a:t>classique</a:t>
            </a:r>
            <a:r>
              <a:rPr lang="it-IT" dirty="0" smtClean="0"/>
              <a:t> </a:t>
            </a:r>
            <a:r>
              <a:rPr lang="it-IT" dirty="0" err="1" smtClean="0"/>
              <a:t>définition</a:t>
            </a:r>
            <a:r>
              <a:rPr lang="it-IT" dirty="0" smtClean="0"/>
              <a:t> </a:t>
            </a:r>
            <a:r>
              <a:rPr lang="it-IT" dirty="0" err="1" smtClean="0"/>
              <a:t>piagétienne</a:t>
            </a:r>
            <a:r>
              <a:rPr lang="it-IT" dirty="0" smtClean="0"/>
              <a:t> : " </a:t>
            </a:r>
            <a:r>
              <a:rPr lang="it-IT" dirty="0" err="1" smtClean="0"/>
              <a:t>Nous</a:t>
            </a:r>
            <a:r>
              <a:rPr lang="it-IT" dirty="0" smtClean="0"/>
              <a:t> </a:t>
            </a:r>
            <a:r>
              <a:rPr lang="it-IT" dirty="0" err="1" smtClean="0"/>
              <a:t>appellerons</a:t>
            </a:r>
            <a:r>
              <a:rPr lang="it-IT" dirty="0" smtClean="0"/>
              <a:t> </a:t>
            </a:r>
            <a:r>
              <a:rPr lang="it-IT" dirty="0" err="1" smtClean="0"/>
              <a:t>schèmes</a:t>
            </a:r>
            <a:r>
              <a:rPr lang="it-IT" dirty="0" smtClean="0"/>
              <a:t> d’</a:t>
            </a:r>
            <a:r>
              <a:rPr lang="it-IT" dirty="0" err="1" smtClean="0"/>
              <a:t>action</a:t>
            </a:r>
            <a:r>
              <a:rPr lang="it-IT" dirty="0" smtClean="0"/>
              <a:t> ce qui, </a:t>
            </a:r>
            <a:r>
              <a:rPr lang="it-IT" dirty="0" err="1" smtClean="0"/>
              <a:t>dans</a:t>
            </a:r>
            <a:r>
              <a:rPr lang="it-IT" dirty="0" smtClean="0"/>
              <a:t> une </a:t>
            </a:r>
            <a:r>
              <a:rPr lang="it-IT" dirty="0" err="1" smtClean="0"/>
              <a:t>action</a:t>
            </a:r>
            <a:r>
              <a:rPr lang="it-IT" dirty="0" smtClean="0"/>
              <a:t>, est </a:t>
            </a:r>
            <a:r>
              <a:rPr lang="it-IT" dirty="0" err="1" smtClean="0"/>
              <a:t>ainsi</a:t>
            </a:r>
            <a:r>
              <a:rPr lang="it-IT" dirty="0" smtClean="0"/>
              <a:t> </a:t>
            </a:r>
            <a:r>
              <a:rPr lang="it-IT" dirty="0" err="1" smtClean="0"/>
              <a:t>transposable</a:t>
            </a:r>
            <a:r>
              <a:rPr lang="it-IT" dirty="0" smtClean="0"/>
              <a:t>, </a:t>
            </a:r>
            <a:r>
              <a:rPr lang="it-IT" dirty="0" err="1" smtClean="0"/>
              <a:t>généralisable</a:t>
            </a:r>
            <a:r>
              <a:rPr lang="it-IT" dirty="0" smtClean="0"/>
              <a:t> </a:t>
            </a:r>
            <a:r>
              <a:rPr lang="it-IT" dirty="0" err="1" smtClean="0"/>
              <a:t>ou</a:t>
            </a:r>
            <a:r>
              <a:rPr lang="it-IT" dirty="0" smtClean="0"/>
              <a:t> </a:t>
            </a:r>
            <a:r>
              <a:rPr lang="it-IT" dirty="0" err="1" smtClean="0"/>
              <a:t>différenciable</a:t>
            </a:r>
            <a:r>
              <a:rPr lang="it-IT" dirty="0" smtClean="0"/>
              <a:t> d’une situation à la </a:t>
            </a:r>
            <a:r>
              <a:rPr lang="it-IT" dirty="0" err="1" smtClean="0"/>
              <a:t>suivante</a:t>
            </a:r>
            <a:r>
              <a:rPr lang="it-IT" dirty="0" smtClean="0"/>
              <a:t>, </a:t>
            </a:r>
            <a:r>
              <a:rPr lang="it-IT" dirty="0" err="1" smtClean="0"/>
              <a:t>autrement</a:t>
            </a:r>
            <a:r>
              <a:rPr lang="it-IT" dirty="0" smtClean="0"/>
              <a:t> </a:t>
            </a:r>
            <a:r>
              <a:rPr lang="it-IT" dirty="0" err="1" smtClean="0"/>
              <a:t>dit</a:t>
            </a:r>
            <a:r>
              <a:rPr lang="it-IT" dirty="0" smtClean="0"/>
              <a:t> ce </a:t>
            </a:r>
            <a:r>
              <a:rPr lang="it-IT" dirty="0" err="1" smtClean="0"/>
              <a:t>qu</a:t>
            </a:r>
            <a:r>
              <a:rPr lang="it-IT" dirty="0" smtClean="0"/>
              <a:t>’il y a de </a:t>
            </a:r>
            <a:r>
              <a:rPr lang="it-IT" dirty="0" err="1" smtClean="0"/>
              <a:t>commun</a:t>
            </a:r>
            <a:r>
              <a:rPr lang="it-IT" dirty="0" smtClean="0"/>
              <a:t> </a:t>
            </a:r>
            <a:r>
              <a:rPr lang="it-IT" dirty="0" err="1" smtClean="0"/>
              <a:t>aux</a:t>
            </a:r>
            <a:r>
              <a:rPr lang="it-IT" dirty="0" smtClean="0"/>
              <a:t> </a:t>
            </a:r>
            <a:r>
              <a:rPr lang="it-IT" dirty="0" err="1" smtClean="0"/>
              <a:t>diverses</a:t>
            </a:r>
            <a:r>
              <a:rPr lang="it-IT" dirty="0" smtClean="0"/>
              <a:t> </a:t>
            </a:r>
            <a:r>
              <a:rPr lang="it-IT" dirty="0" err="1" smtClean="0"/>
              <a:t>répétitions</a:t>
            </a:r>
            <a:r>
              <a:rPr lang="it-IT" dirty="0" smtClean="0"/>
              <a:t> </a:t>
            </a:r>
            <a:r>
              <a:rPr lang="it-IT" dirty="0" err="1" smtClean="0"/>
              <a:t>ou</a:t>
            </a:r>
            <a:r>
              <a:rPr lang="it-IT" dirty="0" smtClean="0"/>
              <a:t> </a:t>
            </a:r>
            <a:r>
              <a:rPr lang="it-IT" dirty="0" err="1" smtClean="0"/>
              <a:t>applications</a:t>
            </a:r>
            <a:r>
              <a:rPr lang="it-IT" dirty="0" smtClean="0"/>
              <a:t> de la </a:t>
            </a:r>
            <a:r>
              <a:rPr lang="it-IT" dirty="0" err="1" smtClean="0"/>
              <a:t>même</a:t>
            </a:r>
            <a:r>
              <a:rPr lang="it-IT" dirty="0" smtClean="0"/>
              <a:t> </a:t>
            </a:r>
            <a:r>
              <a:rPr lang="it-IT" dirty="0" err="1" smtClean="0"/>
              <a:t>action</a:t>
            </a:r>
            <a:r>
              <a:rPr lang="it-IT" dirty="0" smtClean="0"/>
              <a:t> " (</a:t>
            </a:r>
            <a:r>
              <a:rPr lang="it-IT" dirty="0" err="1" smtClean="0"/>
              <a:t>Piaget</a:t>
            </a:r>
            <a:r>
              <a:rPr lang="it-IT" dirty="0" smtClean="0"/>
              <a:t>, 1973, pp. 23-24). </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manifesta: le </a:t>
            </a:r>
            <a:r>
              <a:rPr lang="it-IT" dirty="0" err="1" smtClean="0"/>
              <a:t>azioni…</a:t>
            </a:r>
            <a:endParaRPr lang="it-IT" dirty="0"/>
          </a:p>
        </p:txBody>
      </p:sp>
      <p:sp>
        <p:nvSpPr>
          <p:cNvPr id="3" name="Segnaposto contenuto 2"/>
          <p:cNvSpPr>
            <a:spLocks noGrp="1"/>
          </p:cNvSpPr>
          <p:nvPr>
            <p:ph sz="quarter" idx="1"/>
          </p:nvPr>
        </p:nvSpPr>
        <p:spPr/>
        <p:txBody>
          <a:bodyPr/>
          <a:lstStyle/>
          <a:p>
            <a:endParaRPr lang="it-IT" dirty="0" smtClean="0"/>
          </a:p>
          <a:p>
            <a:r>
              <a:rPr lang="it-IT" dirty="0" smtClean="0"/>
              <a:t>“Gli habitus sono riconoscibili a seconda delle attività che generano </a:t>
            </a:r>
            <a:r>
              <a:rPr lang="it-IT" dirty="0" err="1" smtClean="0"/>
              <a:t>…Si</a:t>
            </a:r>
            <a:r>
              <a:rPr lang="it-IT" dirty="0" smtClean="0"/>
              <a:t> può dunque riconoscere e ricostruire l’habitus di una persona in base alle sue azioni” </a:t>
            </a:r>
          </a:p>
          <a:p>
            <a:pPr>
              <a:buNone/>
            </a:pPr>
            <a:r>
              <a:rPr lang="it-IT" i="1" dirty="0" err="1" smtClean="0"/>
              <a:t>Krais</a:t>
            </a:r>
            <a:r>
              <a:rPr lang="it-IT" i="1" dirty="0" smtClean="0"/>
              <a:t>, B., </a:t>
            </a:r>
            <a:r>
              <a:rPr lang="it-IT" i="1" dirty="0" err="1" smtClean="0"/>
              <a:t>Gebauer</a:t>
            </a:r>
            <a:r>
              <a:rPr lang="it-IT" i="1" dirty="0" smtClean="0"/>
              <a:t>, G., Habitus, Armando, Roma, 2009, p. 25.</a:t>
            </a:r>
            <a:endParaRPr lang="it-IT" i="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Come si manifesta: le </a:t>
            </a:r>
            <a:r>
              <a:rPr lang="it-IT" dirty="0" err="1" smtClean="0"/>
              <a:t>rappresentazioni…</a:t>
            </a:r>
            <a:endParaRPr lang="it-IT" dirty="0"/>
          </a:p>
        </p:txBody>
      </p:sp>
      <p:sp>
        <p:nvSpPr>
          <p:cNvPr id="3" name="Segnaposto contenuto 2"/>
          <p:cNvSpPr>
            <a:spLocks noGrp="1"/>
          </p:cNvSpPr>
          <p:nvPr>
            <p:ph sz="quarter" idx="1"/>
          </p:nvPr>
        </p:nvSpPr>
        <p:spPr/>
        <p:txBody>
          <a:bodyPr/>
          <a:lstStyle/>
          <a:p>
            <a:endParaRPr lang="it-IT" dirty="0" smtClean="0"/>
          </a:p>
          <a:p>
            <a:r>
              <a:rPr lang="it-IT" dirty="0" err="1" smtClean="0"/>
              <a:t>….esso</a:t>
            </a:r>
            <a:r>
              <a:rPr lang="it-IT" dirty="0" smtClean="0"/>
              <a:t> agisce in “rappresentazioni mute” attraverso interessi, preferenze, intenzioni, cioè le circostanze soggettive. L’intreccio tra habitus, rappresentazioni mute e agire sociale è strutturale, ovvero le strutture che appartengono ad una medesima classe o gruppo. </a:t>
            </a:r>
          </a:p>
          <a:p>
            <a:r>
              <a:rPr lang="it-IT" dirty="0" smtClean="0"/>
              <a:t>Sono originate dalle connessioni fra i soggetti che condividono un medesimo ambiente, stesse funzioni.</a:t>
            </a:r>
          </a:p>
          <a:p>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si manifesta : la postura</a:t>
            </a:r>
            <a:endParaRPr lang="it-IT" dirty="0"/>
          </a:p>
        </p:txBody>
      </p:sp>
      <p:sp>
        <p:nvSpPr>
          <p:cNvPr id="3" name="Segnaposto contenuto 2"/>
          <p:cNvSpPr>
            <a:spLocks noGrp="1"/>
          </p:cNvSpPr>
          <p:nvPr>
            <p:ph sz="quarter" idx="1"/>
          </p:nvPr>
        </p:nvSpPr>
        <p:spPr/>
        <p:txBody>
          <a:bodyPr/>
          <a:lstStyle/>
          <a:p>
            <a:r>
              <a:rPr lang="it-IT" dirty="0" smtClean="0"/>
              <a:t>“il senso pratico si manifesta nel modo più evidente nella </a:t>
            </a:r>
            <a:r>
              <a:rPr lang="it-IT" b="1" dirty="0" smtClean="0"/>
              <a:t>postura corporea</a:t>
            </a:r>
            <a:r>
              <a:rPr lang="it-IT" dirty="0" smtClean="0"/>
              <a:t>. Attraverso la postura il soggetto sociale percepisce e rappresenta in modo pratico il proprio valore </a:t>
            </a:r>
            <a:r>
              <a:rPr lang="it-IT" dirty="0" err="1" smtClean="0"/>
              <a:t>sociale…</a:t>
            </a:r>
            <a:r>
              <a:rPr lang="it-IT" dirty="0" smtClean="0"/>
              <a:t>.Nella postura si manifesta il rapporto spazio-temporale verso il mondo e la posizione sociale. Le posizioni e disposizioni sociali diventano visibili nel posto “che si occupa col proprio corpo nello spazio </a:t>
            </a:r>
            <a:r>
              <a:rPr lang="it-IT" dirty="0" err="1" smtClean="0"/>
              <a:t>fisico…</a:t>
            </a:r>
            <a:r>
              <a:rPr lang="it-IT" dirty="0" smtClean="0"/>
              <a:t>”  ….La posizione sociale può essere misurata anche in base al tempo dedicato a particolari relazioni sociali e dalle modalità di appropriazione di tali pratiche. I gesti, le posture e il linguaggio sono modi corporei dell’</a:t>
            </a:r>
            <a:r>
              <a:rPr lang="it-IT" dirty="0" err="1" smtClean="0"/>
              <a:t>essere-in-società</a:t>
            </a:r>
            <a:r>
              <a:rPr lang="it-IT" dirty="0" smtClean="0"/>
              <a:t>. </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Come si manifesta: nell’entrare in una comunità</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“In realtà quello che il nuovo arrivato deve mettere in gioco non è l’habitus richiesto tacitamente o in modo esplicito, bensì un habitus compatibile a livello pratico, sufficientemente prossimo e che soprattutto sia plasmabile, adatto a farsi convertire in un habitus conforme, congruente e in grado di apprendere, docile, cioè aperto alla possibilità di ristrutturazione” (</a:t>
            </a:r>
            <a:r>
              <a:rPr lang="it-IT" dirty="0" err="1" smtClean="0"/>
              <a:t>Bourdieu</a:t>
            </a:r>
            <a:r>
              <a:rPr lang="it-IT" dirty="0" smtClean="0"/>
              <a:t>, 1997, p. 120). </a:t>
            </a:r>
          </a:p>
          <a:p>
            <a:r>
              <a:rPr lang="it-IT" dirty="0" smtClean="0"/>
              <a:t>L’organizzazione o la comunità che accolgono cercano innanzitutto la disposizione ad essere e soprattutto a diventare qualcuno. La ricerca degli indizi è un processo reciproco. Sia i giocatori sia gli aspiranti al gioco cercano tracce di familiarità</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Caratteristiche: la stabilità</a:t>
            </a:r>
            <a:endParaRPr lang="it-IT" dirty="0"/>
          </a:p>
        </p:txBody>
      </p:sp>
      <p:sp>
        <p:nvSpPr>
          <p:cNvPr id="3" name="Segnaposto contenuto 2"/>
          <p:cNvSpPr>
            <a:spLocks noGrp="1"/>
          </p:cNvSpPr>
          <p:nvPr>
            <p:ph sz="quarter" idx="1"/>
          </p:nvPr>
        </p:nvSpPr>
        <p:spPr/>
        <p:txBody>
          <a:bodyPr>
            <a:normAutofit/>
          </a:bodyPr>
          <a:lstStyle/>
          <a:p>
            <a:r>
              <a:rPr lang="it-IT" dirty="0" smtClean="0"/>
              <a:t>Secondo </a:t>
            </a:r>
            <a:r>
              <a:rPr lang="it-IT" dirty="0" err="1" smtClean="0"/>
              <a:t>Lenk</a:t>
            </a:r>
            <a:r>
              <a:rPr lang="it-IT" dirty="0" smtClean="0"/>
              <a:t> (1995), il soggetto “comprende e memorizza questi ordini impliciti sotto forma di strutture latenti dell’agire, di reti </a:t>
            </a:r>
            <a:r>
              <a:rPr lang="it-IT" dirty="0" err="1" smtClean="0"/>
              <a:t>disposizionali</a:t>
            </a:r>
            <a:r>
              <a:rPr lang="it-IT" dirty="0" smtClean="0"/>
              <a:t>, riattivabili in situazioni </a:t>
            </a:r>
            <a:r>
              <a:rPr lang="it-IT" dirty="0" err="1" smtClean="0"/>
              <a:t>sconosciute…</a:t>
            </a:r>
            <a:r>
              <a:rPr lang="it-IT" dirty="0" smtClean="0"/>
              <a:t>..ciò significa che l’habitus registra e immagazzina solo ciò per cui esiste già una specie di “comando”. Si comprende quindi anche la coerenza e stabilità dell’habitus, il fenomeno dell’</a:t>
            </a:r>
            <a:r>
              <a:rPr lang="it-IT" i="1" dirty="0" err="1" smtClean="0"/>
              <a:t>hysteresis</a:t>
            </a:r>
            <a:r>
              <a:rPr lang="it-IT" dirty="0" smtClean="0"/>
              <a:t>: la struttura preesistente dell’habitus esclude la possibilità che esso rielabori indistintamente </a:t>
            </a:r>
            <a:r>
              <a:rPr lang="it-IT" i="1" dirty="0" smtClean="0"/>
              <a:t>tutto</a:t>
            </a:r>
            <a:r>
              <a:rPr lang="it-IT" dirty="0" smtClean="0"/>
              <a:t> l’esistente”.</a:t>
            </a:r>
          </a:p>
          <a:p>
            <a:endParaRPr lang="it-IT" dirty="0" smtClean="0"/>
          </a:p>
          <a:p>
            <a:pPr>
              <a:buNone/>
            </a:pPr>
            <a:r>
              <a:rPr lang="it-IT" i="1" dirty="0" err="1" smtClean="0"/>
              <a:t>Krais</a:t>
            </a:r>
            <a:r>
              <a:rPr lang="it-IT" i="1" dirty="0" smtClean="0"/>
              <a:t>, B., </a:t>
            </a:r>
            <a:r>
              <a:rPr lang="it-IT" i="1" dirty="0" err="1" smtClean="0"/>
              <a:t>Gebauer</a:t>
            </a:r>
            <a:r>
              <a:rPr lang="it-IT" i="1" dirty="0" smtClean="0"/>
              <a:t>, G., Habitus, Armando, Roma, 2009, p. 103.</a:t>
            </a:r>
          </a:p>
          <a:p>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Stabilità e identità</a:t>
            </a:r>
            <a:endParaRPr lang="it-IT" dirty="0"/>
          </a:p>
        </p:txBody>
      </p:sp>
      <p:sp>
        <p:nvSpPr>
          <p:cNvPr id="3" name="Segnaposto contenuto 2"/>
          <p:cNvSpPr>
            <a:spLocks noGrp="1"/>
          </p:cNvSpPr>
          <p:nvPr>
            <p:ph sz="quarter" idx="1"/>
          </p:nvPr>
        </p:nvSpPr>
        <p:spPr/>
        <p:txBody>
          <a:bodyPr>
            <a:normAutofit/>
          </a:bodyPr>
          <a:lstStyle/>
          <a:p>
            <a:r>
              <a:rPr lang="it-IT" dirty="0" err="1" smtClean="0"/>
              <a:t>Bourdieu</a:t>
            </a:r>
            <a:r>
              <a:rPr lang="it-IT" dirty="0" smtClean="0"/>
              <a:t> ha sempre sottolineato la coerenza delle attività individuali.</a:t>
            </a:r>
          </a:p>
          <a:p>
            <a:r>
              <a:rPr lang="it-IT" dirty="0" smtClean="0"/>
              <a:t>La stabilità dell’habitus viene anche definita identità. “ma stabilità e coerenza non fanno dell’habitus un insieme chiuso, coerente e statico di disposizioni, norme e schemi classificatori” …”la stabilità e la consistenza dell’habitus di un individuo o di un gruppo dipendono però , come sottolinea e mostra ripetutamente </a:t>
            </a:r>
            <a:r>
              <a:rPr lang="it-IT" dirty="0" err="1" smtClean="0"/>
              <a:t>Bourdieu</a:t>
            </a:r>
            <a:r>
              <a:rPr lang="it-IT" dirty="0" smtClean="0"/>
              <a:t> nelle sue analisi, dai rapporti sociali.</a:t>
            </a:r>
          </a:p>
          <a:p>
            <a:pPr>
              <a:buNone/>
            </a:pPr>
            <a:r>
              <a:rPr lang="it-IT" i="1" dirty="0" err="1" smtClean="0"/>
              <a:t>Krais</a:t>
            </a:r>
            <a:r>
              <a:rPr lang="it-IT" i="1" dirty="0" smtClean="0"/>
              <a:t>, B., </a:t>
            </a:r>
            <a:r>
              <a:rPr lang="it-IT" i="1" dirty="0" err="1" smtClean="0"/>
              <a:t>Gebauer</a:t>
            </a:r>
            <a:r>
              <a:rPr lang="it-IT" i="1" dirty="0" smtClean="0"/>
              <a:t>, G., Habitus, Armando, Roma, 2009, p. 109.</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senso pratico</a:t>
            </a:r>
            <a:endParaRPr lang="it-IT" dirty="0"/>
          </a:p>
        </p:txBody>
      </p:sp>
      <p:sp>
        <p:nvSpPr>
          <p:cNvPr id="3" name="Segnaposto contenuto 2"/>
          <p:cNvSpPr>
            <a:spLocks noGrp="1"/>
          </p:cNvSpPr>
          <p:nvPr>
            <p:ph sz="quarter" idx="1"/>
          </p:nvPr>
        </p:nvSpPr>
        <p:spPr/>
        <p:txBody>
          <a:bodyPr>
            <a:normAutofit lnSpcReduction="10000"/>
          </a:bodyPr>
          <a:lstStyle/>
          <a:p>
            <a:pPr>
              <a:buNone/>
            </a:pPr>
            <a:r>
              <a:rPr lang="it-IT" dirty="0" err="1" smtClean="0"/>
              <a:t>Bourdieu</a:t>
            </a:r>
            <a:r>
              <a:rPr lang="it-IT" dirty="0" smtClean="0"/>
              <a:t> definisce </a:t>
            </a:r>
            <a:r>
              <a:rPr lang="it-IT" b="1" dirty="0" smtClean="0"/>
              <a:t>il senso pratico come la capacità dell’habitus di generare comportamenti conformi agli ordini sociali, quindi non è altro che la necessità sociale divenuta natura,</a:t>
            </a:r>
            <a:r>
              <a:rPr lang="it-IT" dirty="0" smtClean="0"/>
              <a:t> trasformata in schemi motori e in reazioni corporee automatiche.</a:t>
            </a:r>
          </a:p>
          <a:p>
            <a:r>
              <a:rPr lang="it-IT" dirty="0" smtClean="0"/>
              <a:t>“l’habitus, in quanto esperienza del mondo sociale incorporata nel soggetto, si riversa nei corpi e si manifesta nei gesti, nelle usanze e nelle posture. Il corpo non è semplice mezzo in cui si esprime l’habitus ma, in quanto deposito dell’esperienza sociale, è parte fondamentale dell’habitus”. </a:t>
            </a:r>
          </a:p>
          <a:p>
            <a:pPr>
              <a:buNone/>
            </a:pPr>
            <a:r>
              <a:rPr lang="it-IT" dirty="0" smtClean="0"/>
              <a:t>A differenza dell’attore sociale portatore di diversi ruoli, una persona può avere un solo habitus.</a:t>
            </a:r>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fr-FR"/>
          </a:p>
        </p:txBody>
      </p:sp>
      <p:sp>
        <p:nvSpPr>
          <p:cNvPr id="3" name="Segnaposto contenuto 2"/>
          <p:cNvSpPr>
            <a:spLocks noGrp="1"/>
          </p:cNvSpPr>
          <p:nvPr>
            <p:ph sz="quarter" idx="1"/>
          </p:nvPr>
        </p:nvSpPr>
        <p:spPr/>
        <p:txBody>
          <a:bodyPr/>
          <a:lstStyle/>
          <a:p>
            <a:endParaRPr lang="fr-F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Prigionieri o costruttori di habitus?</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Secondo </a:t>
            </a:r>
            <a:r>
              <a:rPr lang="it-IT" dirty="0" err="1" smtClean="0"/>
              <a:t>Bourdieu</a:t>
            </a:r>
            <a:r>
              <a:rPr lang="it-IT" dirty="0" smtClean="0"/>
              <a:t> il rapporto tra soggetto e mondo ha una doppia struttura che va dal soggetto al mondo e dal mondo al soggetto.</a:t>
            </a:r>
          </a:p>
          <a:p>
            <a:r>
              <a:rPr lang="it-IT" b="1" dirty="0" smtClean="0"/>
              <a:t>Il primo movimento</a:t>
            </a:r>
            <a:r>
              <a:rPr lang="it-IT" dirty="0" smtClean="0"/>
              <a:t>: si è materialmente inclusi nel mondo, si ha una posizione, uno spazio, delle regole, delle concezioni che forgiano, che influiscono nella costruzione di concezioni.</a:t>
            </a:r>
          </a:p>
          <a:p>
            <a:r>
              <a:rPr lang="it-IT" b="1" dirty="0" smtClean="0"/>
              <a:t>Il secondo movimento</a:t>
            </a:r>
            <a:r>
              <a:rPr lang="it-IT" dirty="0" smtClean="0"/>
              <a:t>: il soggetto incorpora il mondo e nel farlo apporta un contributo personale nel comprendere e nell’agire. Rapportandosi al mondo si sviluppa una comprensione pratica. “Essa coglie l’aspetto significativo di un’esperienza e permette di reagire in modo adeguato. La comprensione pratica è legata ad una risposta immediata. La facoltà che unisce comprendere e agire è il </a:t>
            </a:r>
            <a:r>
              <a:rPr lang="it-IT" i="1" dirty="0" smtClean="0"/>
              <a:t>senso pratico</a:t>
            </a:r>
            <a:r>
              <a:rPr lang="it-IT" dirty="0" smtClean="0"/>
              <a:t>.”</a:t>
            </a:r>
          </a:p>
          <a:p>
            <a:endParaRPr lang="it-IT" dirty="0" smtClean="0"/>
          </a:p>
          <a:p>
            <a:pPr>
              <a:buNone/>
            </a:pPr>
            <a:r>
              <a:rPr lang="it-IT" i="1" dirty="0" err="1" smtClean="0"/>
              <a:t>Bourdieu</a:t>
            </a:r>
            <a:r>
              <a:rPr lang="it-IT" i="1" dirty="0" smtClean="0"/>
              <a:t>, P., Il senso pratico, Armando, Roma, 1980</a:t>
            </a:r>
          </a:p>
          <a:p>
            <a:pPr>
              <a:buNone/>
            </a:pP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Da  </a:t>
            </a:r>
            <a:r>
              <a:rPr lang="fr-FR" dirty="0" err="1" smtClean="0"/>
              <a:t>decidere</a:t>
            </a:r>
            <a:endParaRPr lang="fr-FR" dirty="0"/>
          </a:p>
        </p:txBody>
      </p:sp>
      <p:sp>
        <p:nvSpPr>
          <p:cNvPr id="3" name="Segnaposto contenuto 2"/>
          <p:cNvSpPr>
            <a:spLocks noGrp="1"/>
          </p:cNvSpPr>
          <p:nvPr>
            <p:ph sz="quarter" idx="1"/>
          </p:nvPr>
        </p:nvSpPr>
        <p:spPr/>
        <p:txBody>
          <a:bodyPr/>
          <a:lstStyle/>
          <a:p>
            <a:r>
              <a:rPr lang="fr-FR" dirty="0" err="1" smtClean="0"/>
              <a:t>Recupero</a:t>
            </a:r>
            <a:r>
              <a:rPr lang="fr-FR" dirty="0" smtClean="0"/>
              <a:t> </a:t>
            </a:r>
            <a:r>
              <a:rPr lang="fr-FR" dirty="0" err="1" smtClean="0"/>
              <a:t>del</a:t>
            </a:r>
            <a:r>
              <a:rPr lang="fr-FR" dirty="0" smtClean="0"/>
              <a:t> 27 </a:t>
            </a:r>
            <a:r>
              <a:rPr lang="fr-FR" dirty="0" err="1" smtClean="0"/>
              <a:t>ottobre</a:t>
            </a:r>
            <a:endParaRPr lang="fr-FR" dirty="0" smtClean="0"/>
          </a:p>
          <a:p>
            <a:r>
              <a:rPr lang="fr-FR" dirty="0" smtClean="0"/>
              <a:t>2 </a:t>
            </a:r>
            <a:r>
              <a:rPr lang="fr-FR" dirty="0" err="1" smtClean="0"/>
              <a:t>recuperi</a:t>
            </a:r>
            <a:r>
              <a:rPr lang="fr-FR" dirty="0" smtClean="0"/>
              <a:t> da </a:t>
            </a:r>
            <a:r>
              <a:rPr lang="fr-FR" dirty="0" err="1" smtClean="0"/>
              <a:t>concordare</a:t>
            </a:r>
            <a:endParaRPr lang="fr-F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Formazione</a:t>
            </a:r>
            <a:endParaRPr lang="fr-FR" dirty="0"/>
          </a:p>
        </p:txBody>
      </p:sp>
      <p:sp>
        <p:nvSpPr>
          <p:cNvPr id="3" name="Segnaposto contenuto 2"/>
          <p:cNvSpPr>
            <a:spLocks noGrp="1"/>
          </p:cNvSpPr>
          <p:nvPr>
            <p:ph sz="quarter" idx="1"/>
          </p:nvPr>
        </p:nvSpPr>
        <p:spPr/>
        <p:txBody>
          <a:bodyPr/>
          <a:lstStyle/>
          <a:p>
            <a:r>
              <a:rPr lang="fr-FR" dirty="0" err="1" smtClean="0"/>
              <a:t>Processo</a:t>
            </a:r>
            <a:r>
              <a:rPr lang="fr-FR" dirty="0" smtClean="0"/>
              <a:t> </a:t>
            </a:r>
            <a:r>
              <a:rPr lang="fr-FR" dirty="0" err="1" smtClean="0"/>
              <a:t>che</a:t>
            </a:r>
            <a:r>
              <a:rPr lang="fr-FR" dirty="0" smtClean="0"/>
              <a:t> permette di far </a:t>
            </a:r>
            <a:r>
              <a:rPr lang="fr-FR" dirty="0" err="1" smtClean="0"/>
              <a:t>fronte</a:t>
            </a:r>
            <a:r>
              <a:rPr lang="fr-FR" dirty="0" smtClean="0"/>
              <a:t> </a:t>
            </a:r>
            <a:r>
              <a:rPr lang="fr-FR" dirty="0" err="1" smtClean="0"/>
              <a:t>all’obsolescenza</a:t>
            </a:r>
            <a:r>
              <a:rPr lang="fr-FR" dirty="0" smtClean="0"/>
              <a:t> </a:t>
            </a:r>
            <a:r>
              <a:rPr lang="fr-FR" dirty="0" err="1" smtClean="0"/>
              <a:t>del</a:t>
            </a:r>
            <a:r>
              <a:rPr lang="fr-FR" dirty="0" smtClean="0"/>
              <a:t> capitale </a:t>
            </a:r>
            <a:r>
              <a:rPr lang="fr-FR" dirty="0" err="1" smtClean="0"/>
              <a:t>umano</a:t>
            </a:r>
            <a:r>
              <a:rPr lang="fr-FR" dirty="0" smtClean="0"/>
              <a:t>, </a:t>
            </a:r>
            <a:r>
              <a:rPr lang="fr-FR" dirty="0" err="1" smtClean="0"/>
              <a:t>impedendone</a:t>
            </a:r>
            <a:r>
              <a:rPr lang="fr-FR" dirty="0" smtClean="0"/>
              <a:t> la </a:t>
            </a:r>
            <a:r>
              <a:rPr lang="fr-FR" dirty="0" err="1" smtClean="0"/>
              <a:t>perdita</a:t>
            </a:r>
            <a:r>
              <a:rPr lang="fr-FR" dirty="0" smtClean="0"/>
              <a:t> di </a:t>
            </a:r>
            <a:r>
              <a:rPr lang="fr-FR" dirty="0" err="1" smtClean="0"/>
              <a:t>valore</a:t>
            </a:r>
            <a:r>
              <a:rPr lang="fr-FR" dirty="0" smtClean="0"/>
              <a:t>. Una </a:t>
            </a:r>
            <a:r>
              <a:rPr lang="fr-FR" dirty="0" err="1" smtClean="0"/>
              <a:t>buona</a:t>
            </a:r>
            <a:r>
              <a:rPr lang="fr-FR" dirty="0" smtClean="0"/>
              <a:t> </a:t>
            </a:r>
            <a:r>
              <a:rPr lang="fr-FR" dirty="0" err="1" smtClean="0"/>
              <a:t>formazione</a:t>
            </a:r>
            <a:r>
              <a:rPr lang="fr-FR" dirty="0" smtClean="0"/>
              <a:t> è </a:t>
            </a:r>
            <a:r>
              <a:rPr lang="fr-FR" dirty="0" err="1" smtClean="0"/>
              <a:t>quella</a:t>
            </a:r>
            <a:r>
              <a:rPr lang="fr-FR" dirty="0" smtClean="0"/>
              <a:t> </a:t>
            </a:r>
            <a:r>
              <a:rPr lang="fr-FR" dirty="0" err="1" smtClean="0"/>
              <a:t>che</a:t>
            </a:r>
            <a:r>
              <a:rPr lang="fr-FR" dirty="0" smtClean="0"/>
              <a:t> permette di </a:t>
            </a:r>
            <a:r>
              <a:rPr lang="fr-FR" dirty="0" err="1" smtClean="0"/>
              <a:t>valorizzare</a:t>
            </a:r>
            <a:r>
              <a:rPr lang="fr-FR" dirty="0" smtClean="0"/>
              <a:t> l’</a:t>
            </a:r>
            <a:r>
              <a:rPr lang="fr-FR" dirty="0" err="1" smtClean="0"/>
              <a:t>employability</a:t>
            </a:r>
            <a:r>
              <a:rPr lang="fr-FR" dirty="0" smtClean="0"/>
              <a:t> </a:t>
            </a:r>
            <a:r>
              <a:rPr lang="fr-FR" dirty="0" err="1" smtClean="0"/>
              <a:t>del</a:t>
            </a:r>
            <a:r>
              <a:rPr lang="fr-FR" dirty="0" smtClean="0"/>
              <a:t> </a:t>
            </a:r>
            <a:r>
              <a:rPr lang="fr-FR" dirty="0" err="1" smtClean="0"/>
              <a:t>lavoratore</a:t>
            </a:r>
            <a:r>
              <a:rPr lang="fr-FR" dirty="0" smtClean="0"/>
              <a:t> e la </a:t>
            </a:r>
            <a:r>
              <a:rPr lang="fr-FR" dirty="0" err="1" smtClean="0"/>
              <a:t>competitività</a:t>
            </a:r>
            <a:r>
              <a:rPr lang="fr-FR" dirty="0" smtClean="0"/>
              <a:t> </a:t>
            </a:r>
            <a:r>
              <a:rPr lang="fr-FR" dirty="0" err="1" smtClean="0"/>
              <a:t>dell’impresa</a:t>
            </a:r>
            <a:r>
              <a:rPr lang="fr-FR" dirty="0" smtClean="0"/>
              <a:t>.</a:t>
            </a:r>
          </a:p>
          <a:p>
            <a:r>
              <a:rPr lang="fr-FR" dirty="0" err="1" smtClean="0"/>
              <a:t>Superamento</a:t>
            </a:r>
            <a:r>
              <a:rPr lang="fr-FR" dirty="0" smtClean="0"/>
              <a:t> </a:t>
            </a:r>
            <a:r>
              <a:rPr lang="fr-FR" dirty="0" err="1" smtClean="0"/>
              <a:t>del</a:t>
            </a:r>
            <a:r>
              <a:rPr lang="fr-FR" dirty="0" smtClean="0"/>
              <a:t> </a:t>
            </a:r>
            <a:r>
              <a:rPr lang="fr-FR" dirty="0" err="1" smtClean="0"/>
              <a:t>modello</a:t>
            </a:r>
            <a:r>
              <a:rPr lang="fr-FR" dirty="0" smtClean="0"/>
              <a:t> </a:t>
            </a:r>
            <a:r>
              <a:rPr lang="fr-FR" dirty="0" err="1" smtClean="0"/>
              <a:t>tylorista</a:t>
            </a:r>
            <a:r>
              <a:rPr lang="fr-FR" dirty="0" smtClean="0"/>
              <a:t> </a:t>
            </a:r>
            <a:r>
              <a:rPr lang="fr-FR" dirty="0" err="1" smtClean="0"/>
              <a:t>che</a:t>
            </a:r>
            <a:r>
              <a:rPr lang="fr-FR" dirty="0" smtClean="0"/>
              <a:t> </a:t>
            </a:r>
            <a:r>
              <a:rPr lang="fr-FR" dirty="0" err="1" smtClean="0"/>
              <a:t>richiede</a:t>
            </a:r>
            <a:r>
              <a:rPr lang="fr-FR" dirty="0" smtClean="0"/>
              <a:t> </a:t>
            </a:r>
            <a:r>
              <a:rPr lang="fr-FR" dirty="0" err="1" smtClean="0"/>
              <a:t>gerarchie</a:t>
            </a:r>
            <a:r>
              <a:rPr lang="fr-FR" dirty="0" smtClean="0"/>
              <a:t> </a:t>
            </a:r>
            <a:r>
              <a:rPr lang="fr-FR" dirty="0" err="1" smtClean="0"/>
              <a:t>organizzative</a:t>
            </a:r>
            <a:r>
              <a:rPr lang="fr-FR" dirty="0" smtClean="0"/>
              <a:t>, </a:t>
            </a:r>
            <a:r>
              <a:rPr lang="fr-FR" dirty="0" err="1" smtClean="0"/>
              <a:t>divisione</a:t>
            </a:r>
            <a:r>
              <a:rPr lang="fr-FR" dirty="0" smtClean="0"/>
              <a:t> </a:t>
            </a:r>
            <a:r>
              <a:rPr lang="fr-FR" dirty="0" err="1" smtClean="0"/>
              <a:t>del</a:t>
            </a:r>
            <a:r>
              <a:rPr lang="fr-FR" dirty="0" smtClean="0"/>
              <a:t> </a:t>
            </a:r>
            <a:r>
              <a:rPr lang="fr-FR" dirty="0" err="1" smtClean="0"/>
              <a:t>lavoro</a:t>
            </a:r>
            <a:r>
              <a:rPr lang="fr-FR" dirty="0" smtClean="0"/>
              <a:t>.</a:t>
            </a:r>
          </a:p>
          <a:p>
            <a:r>
              <a:rPr lang="fr-FR" dirty="0" err="1" smtClean="0"/>
              <a:t>Formazione</a:t>
            </a:r>
            <a:r>
              <a:rPr lang="fr-FR" dirty="0" smtClean="0"/>
              <a:t> </a:t>
            </a:r>
            <a:r>
              <a:rPr lang="fr-FR" dirty="0" err="1" smtClean="0"/>
              <a:t>che</a:t>
            </a:r>
            <a:r>
              <a:rPr lang="fr-FR" dirty="0" smtClean="0"/>
              <a:t> </a:t>
            </a:r>
            <a:r>
              <a:rPr lang="fr-FR" dirty="0" err="1" smtClean="0"/>
              <a:t>tenga</a:t>
            </a:r>
            <a:r>
              <a:rPr lang="fr-FR" dirty="0" smtClean="0"/>
              <a:t> </a:t>
            </a:r>
            <a:r>
              <a:rPr lang="fr-FR" dirty="0" err="1" smtClean="0"/>
              <a:t>conto</a:t>
            </a:r>
            <a:r>
              <a:rPr lang="fr-FR" dirty="0" smtClean="0"/>
              <a:t> </a:t>
            </a:r>
            <a:r>
              <a:rPr lang="fr-FR" dirty="0" err="1" smtClean="0"/>
              <a:t>della</a:t>
            </a:r>
            <a:r>
              <a:rPr lang="fr-FR" dirty="0" smtClean="0"/>
              <a:t> </a:t>
            </a:r>
            <a:r>
              <a:rPr lang="fr-FR" dirty="0" err="1" smtClean="0"/>
              <a:t>comunicazione</a:t>
            </a:r>
            <a:r>
              <a:rPr lang="fr-FR" dirty="0" smtClean="0"/>
              <a:t> e delle </a:t>
            </a:r>
            <a:r>
              <a:rPr lang="fr-FR" dirty="0" err="1" smtClean="0"/>
              <a:t>reti</a:t>
            </a:r>
            <a:r>
              <a:rPr lang="fr-FR" dirty="0" smtClean="0"/>
              <a:t> (</a:t>
            </a:r>
            <a:r>
              <a:rPr lang="fr-FR" dirty="0" err="1" smtClean="0"/>
              <a:t>learning</a:t>
            </a:r>
            <a:r>
              <a:rPr lang="fr-FR" dirty="0" smtClean="0"/>
              <a:t> society)</a:t>
            </a:r>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Tra</a:t>
            </a:r>
            <a:r>
              <a:rPr lang="fr-FR" dirty="0" smtClean="0"/>
              <a:t> locale e globale</a:t>
            </a:r>
            <a:endParaRPr lang="fr-FR" dirty="0"/>
          </a:p>
        </p:txBody>
      </p:sp>
      <p:sp>
        <p:nvSpPr>
          <p:cNvPr id="3" name="Segnaposto contenuto 2"/>
          <p:cNvSpPr>
            <a:spLocks noGrp="1"/>
          </p:cNvSpPr>
          <p:nvPr>
            <p:ph sz="quarter" idx="1"/>
          </p:nvPr>
        </p:nvSpPr>
        <p:spPr/>
        <p:txBody>
          <a:bodyPr/>
          <a:lstStyle/>
          <a:p>
            <a:r>
              <a:rPr lang="fr-FR" dirty="0" err="1" smtClean="0">
                <a:solidFill>
                  <a:srgbClr val="FF0000"/>
                </a:solidFill>
              </a:rPr>
              <a:t>Glocalism</a:t>
            </a:r>
            <a:r>
              <a:rPr lang="fr-FR" dirty="0" smtClean="0"/>
              <a:t> (</a:t>
            </a:r>
            <a:r>
              <a:rPr lang="fr-FR" dirty="0" err="1" smtClean="0"/>
              <a:t>Roberson</a:t>
            </a:r>
            <a:r>
              <a:rPr lang="fr-FR" dirty="0" smtClean="0"/>
              <a:t>, 1995): </a:t>
            </a:r>
            <a:r>
              <a:rPr lang="fr-FR" dirty="0" err="1" smtClean="0"/>
              <a:t>pensare</a:t>
            </a:r>
            <a:r>
              <a:rPr lang="fr-FR" dirty="0" smtClean="0"/>
              <a:t> </a:t>
            </a:r>
            <a:r>
              <a:rPr lang="fr-FR" dirty="0" err="1" smtClean="0"/>
              <a:t>globalmente</a:t>
            </a:r>
            <a:r>
              <a:rPr lang="fr-FR" dirty="0" smtClean="0"/>
              <a:t>, </a:t>
            </a:r>
            <a:r>
              <a:rPr lang="fr-FR" dirty="0" err="1" smtClean="0"/>
              <a:t>agire</a:t>
            </a:r>
            <a:r>
              <a:rPr lang="fr-FR" dirty="0" smtClean="0"/>
              <a:t> </a:t>
            </a:r>
            <a:r>
              <a:rPr lang="fr-FR" dirty="0" err="1" smtClean="0"/>
              <a:t>localmente</a:t>
            </a:r>
            <a:r>
              <a:rPr lang="fr-FR" dirty="0" smtClean="0"/>
              <a:t>.</a:t>
            </a:r>
          </a:p>
          <a:p>
            <a:r>
              <a:rPr lang="fr-FR" dirty="0" smtClean="0">
                <a:solidFill>
                  <a:srgbClr val="FF0000"/>
                </a:solidFill>
              </a:rPr>
              <a:t>Milieu</a:t>
            </a:r>
            <a:r>
              <a:rPr lang="fr-FR" dirty="0" smtClean="0"/>
              <a:t>: </a:t>
            </a:r>
            <a:r>
              <a:rPr lang="fr-FR" dirty="0" err="1" smtClean="0"/>
              <a:t>insieme</a:t>
            </a:r>
            <a:r>
              <a:rPr lang="fr-FR" dirty="0" smtClean="0"/>
              <a:t> delle </a:t>
            </a:r>
            <a:r>
              <a:rPr lang="fr-FR" dirty="0" err="1" smtClean="0"/>
              <a:t>proprietà</a:t>
            </a:r>
            <a:r>
              <a:rPr lang="fr-FR" dirty="0" smtClean="0"/>
              <a:t> e delle </a:t>
            </a:r>
            <a:r>
              <a:rPr lang="fr-FR" dirty="0" err="1" smtClean="0"/>
              <a:t>caratteristiche</a:t>
            </a:r>
            <a:r>
              <a:rPr lang="fr-FR" dirty="0" smtClean="0"/>
              <a:t> socio-</a:t>
            </a:r>
            <a:r>
              <a:rPr lang="fr-FR" dirty="0" err="1" smtClean="0"/>
              <a:t>culturali</a:t>
            </a:r>
            <a:r>
              <a:rPr lang="fr-FR" dirty="0" smtClean="0"/>
              <a:t>, </a:t>
            </a:r>
            <a:r>
              <a:rPr lang="fr-FR" dirty="0" err="1" smtClean="0"/>
              <a:t>localizzato</a:t>
            </a:r>
            <a:r>
              <a:rPr lang="fr-FR" dirty="0" smtClean="0"/>
              <a:t> in un </a:t>
            </a:r>
            <a:r>
              <a:rPr lang="fr-FR" dirty="0" err="1" smtClean="0"/>
              <a:t>certo</a:t>
            </a:r>
            <a:r>
              <a:rPr lang="fr-FR" dirty="0" smtClean="0"/>
              <a:t> </a:t>
            </a:r>
            <a:r>
              <a:rPr lang="fr-FR" dirty="0" err="1" smtClean="0"/>
              <a:t>luogo</a:t>
            </a:r>
            <a:r>
              <a:rPr lang="fr-FR" dirty="0" smtClean="0"/>
              <a:t> e </a:t>
            </a:r>
            <a:r>
              <a:rPr lang="fr-FR" dirty="0" err="1" smtClean="0"/>
              <a:t>specifico</a:t>
            </a:r>
            <a:r>
              <a:rPr lang="fr-FR" dirty="0" smtClean="0"/>
              <a:t> </a:t>
            </a:r>
            <a:r>
              <a:rPr lang="fr-FR" dirty="0" err="1" smtClean="0"/>
              <a:t>dello</a:t>
            </a:r>
            <a:r>
              <a:rPr lang="fr-FR" dirty="0" smtClean="0"/>
              <a:t> </a:t>
            </a:r>
            <a:r>
              <a:rPr lang="fr-FR" dirty="0" err="1" smtClean="0"/>
              <a:t>stesso</a:t>
            </a:r>
            <a:r>
              <a:rPr lang="fr-FR" dirty="0" smtClean="0"/>
              <a:t>. È </a:t>
            </a:r>
            <a:r>
              <a:rPr lang="fr-FR" dirty="0" err="1" smtClean="0"/>
              <a:t>patrimonio</a:t>
            </a:r>
            <a:r>
              <a:rPr lang="fr-FR" dirty="0" smtClean="0"/>
              <a:t> </a:t>
            </a:r>
            <a:r>
              <a:rPr lang="fr-FR" dirty="0" err="1" smtClean="0"/>
              <a:t>della</a:t>
            </a:r>
            <a:r>
              <a:rPr lang="fr-FR" dirty="0" smtClean="0"/>
              <a:t> </a:t>
            </a:r>
            <a:r>
              <a:rPr lang="fr-FR" dirty="0" err="1" smtClean="0"/>
              <a:t>collettività</a:t>
            </a:r>
            <a:r>
              <a:rPr lang="fr-FR" dirty="0" smtClean="0"/>
              <a:t>, </a:t>
            </a:r>
            <a:r>
              <a:rPr lang="fr-FR" dirty="0" err="1" smtClean="0"/>
              <a:t>insieme</a:t>
            </a:r>
            <a:r>
              <a:rPr lang="fr-FR" dirty="0" smtClean="0"/>
              <a:t> delle </a:t>
            </a:r>
            <a:r>
              <a:rPr lang="fr-FR" dirty="0" err="1" smtClean="0"/>
              <a:t>potenzialità</a:t>
            </a:r>
            <a:r>
              <a:rPr lang="fr-FR" dirty="0" smtClean="0"/>
              <a:t> </a:t>
            </a:r>
            <a:r>
              <a:rPr lang="fr-FR" dirty="0" err="1" smtClean="0"/>
              <a:t>endogene</a:t>
            </a:r>
            <a:r>
              <a:rPr lang="fr-FR" dirty="0" smtClean="0"/>
              <a:t>, </a:t>
            </a:r>
            <a:r>
              <a:rPr lang="fr-FR" dirty="0" err="1" smtClean="0"/>
              <a:t>fondamento</a:t>
            </a:r>
            <a:r>
              <a:rPr lang="fr-FR" dirty="0" smtClean="0"/>
              <a:t> territoriale di </a:t>
            </a:r>
            <a:r>
              <a:rPr lang="fr-FR" dirty="0" err="1" smtClean="0"/>
              <a:t>una</a:t>
            </a:r>
            <a:r>
              <a:rPr lang="fr-FR" dirty="0" smtClean="0"/>
              <a:t> </a:t>
            </a:r>
            <a:r>
              <a:rPr lang="fr-FR" dirty="0" err="1" smtClean="0"/>
              <a:t>identità</a:t>
            </a:r>
            <a:r>
              <a:rPr lang="fr-FR" dirty="0" smtClean="0"/>
              <a:t> </a:t>
            </a:r>
            <a:r>
              <a:rPr lang="fr-FR" dirty="0" err="1" smtClean="0"/>
              <a:t>collettiva</a:t>
            </a:r>
            <a:r>
              <a:rPr lang="fr-FR" dirty="0" smtClean="0"/>
              <a:t>.</a:t>
            </a:r>
          </a:p>
          <a:p>
            <a:pPr>
              <a:buNone/>
            </a:pPr>
            <a:endParaRPr lang="fr-FR" dirty="0" smtClean="0"/>
          </a:p>
          <a:p>
            <a:pPr>
              <a:buNone/>
            </a:pPr>
            <a:r>
              <a:rPr lang="fr-FR" dirty="0" err="1" smtClean="0"/>
              <a:t>Operare</a:t>
            </a:r>
            <a:r>
              <a:rPr lang="fr-FR" dirty="0" smtClean="0"/>
              <a:t> </a:t>
            </a:r>
            <a:r>
              <a:rPr lang="fr-FR" dirty="0" err="1" smtClean="0"/>
              <a:t>nella</a:t>
            </a:r>
            <a:r>
              <a:rPr lang="fr-FR" dirty="0" smtClean="0"/>
              <a:t> </a:t>
            </a:r>
            <a:r>
              <a:rPr lang="fr-FR" dirty="0" err="1" smtClean="0"/>
              <a:t>direzione</a:t>
            </a:r>
            <a:r>
              <a:rPr lang="fr-FR" dirty="0" smtClean="0"/>
              <a:t> </a:t>
            </a:r>
            <a:r>
              <a:rPr lang="fr-FR" dirty="0" err="1" smtClean="0"/>
              <a:t>dell’elaborazione</a:t>
            </a:r>
            <a:r>
              <a:rPr lang="fr-FR" dirty="0" smtClean="0"/>
              <a:t> di </a:t>
            </a:r>
            <a:r>
              <a:rPr lang="fr-FR" dirty="0" err="1" smtClean="0"/>
              <a:t>modelli</a:t>
            </a:r>
            <a:r>
              <a:rPr lang="fr-FR" dirty="0" smtClean="0"/>
              <a:t> </a:t>
            </a:r>
            <a:r>
              <a:rPr lang="fr-FR" dirty="0" err="1" smtClean="0"/>
              <a:t>che</a:t>
            </a:r>
            <a:r>
              <a:rPr lang="fr-FR" dirty="0" smtClean="0"/>
              <a:t> </a:t>
            </a:r>
            <a:r>
              <a:rPr lang="fr-FR" dirty="0" err="1" smtClean="0"/>
              <a:t>permettano</a:t>
            </a:r>
            <a:r>
              <a:rPr lang="fr-FR" dirty="0" smtClean="0"/>
              <a:t> da un lato di </a:t>
            </a:r>
            <a:r>
              <a:rPr lang="fr-FR" dirty="0" err="1" smtClean="0"/>
              <a:t>essere</a:t>
            </a:r>
            <a:r>
              <a:rPr lang="fr-FR" dirty="0" smtClean="0"/>
              <a:t> </a:t>
            </a:r>
            <a:r>
              <a:rPr lang="fr-FR" dirty="0" err="1" smtClean="0"/>
              <a:t>astratti</a:t>
            </a:r>
            <a:r>
              <a:rPr lang="fr-FR" dirty="0" smtClean="0"/>
              <a:t> dal </a:t>
            </a:r>
            <a:r>
              <a:rPr lang="fr-FR" dirty="0" err="1" smtClean="0"/>
              <a:t>contesto</a:t>
            </a:r>
            <a:r>
              <a:rPr lang="fr-FR" dirty="0" smtClean="0"/>
              <a:t>, </a:t>
            </a:r>
            <a:r>
              <a:rPr lang="fr-FR" dirty="0" err="1" smtClean="0"/>
              <a:t>dall’altro</a:t>
            </a:r>
            <a:r>
              <a:rPr lang="fr-FR" dirty="0" smtClean="0"/>
              <a:t> di ricontestualizzare in </a:t>
            </a:r>
            <a:r>
              <a:rPr lang="fr-FR" dirty="0" err="1" smtClean="0"/>
              <a:t>situazione</a:t>
            </a:r>
            <a:r>
              <a:rPr lang="fr-FR" dirty="0" smtClean="0"/>
              <a:t>.</a:t>
            </a:r>
          </a:p>
          <a:p>
            <a:endParaRPr lang="fr-FR" dirty="0" smtClean="0"/>
          </a:p>
          <a:p>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a:xfrm>
            <a:off x="612775" y="228600"/>
            <a:ext cx="8153400" cy="990600"/>
          </a:xfrm>
        </p:spPr>
        <p:txBody>
          <a:bodyPr/>
          <a:lstStyle/>
          <a:p>
            <a:r>
              <a:rPr lang="it-IT" smtClean="0"/>
              <a:t>Circolarità tra….</a:t>
            </a:r>
          </a:p>
        </p:txBody>
      </p:sp>
      <p:graphicFrame>
        <p:nvGraphicFramePr>
          <p:cNvPr id="4" name="Segnaposto contenuto 3"/>
          <p:cNvGraphicFramePr>
            <a:graphicFrameLocks noGrp="1"/>
          </p:cNvGraphicFramePr>
          <p:nvPr>
            <p:ph sz="quarter" idx="1"/>
          </p:nvPr>
        </p:nvGraphicFramePr>
        <p:xfrm>
          <a:off x="612775"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3707904" y="3933056"/>
            <a:ext cx="2160240" cy="646331"/>
          </a:xfrm>
          <a:prstGeom prst="rect">
            <a:avLst/>
          </a:prstGeom>
          <a:noFill/>
        </p:spPr>
        <p:txBody>
          <a:bodyPr wrap="square" rtlCol="0">
            <a:spAutoFit/>
          </a:bodyPr>
          <a:lstStyle/>
          <a:p>
            <a:pPr algn="ctr"/>
            <a:r>
              <a:rPr lang="fr-FR" dirty="0" smtClean="0"/>
              <a:t>ESPERIENZA</a:t>
            </a:r>
            <a:endParaRPr lang="fr-FR" dirty="0" smtClean="0"/>
          </a:p>
          <a:p>
            <a:pPr algn="ctr"/>
            <a:r>
              <a:rPr lang="fr-FR" dirty="0" smtClean="0"/>
              <a:t>CONOSCENZA</a:t>
            </a:r>
            <a:endParaRPr lang="fr-FR" dirty="0"/>
          </a:p>
        </p:txBody>
      </p:sp>
      <p:sp>
        <p:nvSpPr>
          <p:cNvPr id="6" name="CasellaDiTesto 5"/>
          <p:cNvSpPr txBox="1"/>
          <p:nvPr/>
        </p:nvSpPr>
        <p:spPr>
          <a:xfrm>
            <a:off x="971600" y="2996952"/>
            <a:ext cx="1872208" cy="369332"/>
          </a:xfrm>
          <a:prstGeom prst="rect">
            <a:avLst/>
          </a:prstGeom>
          <a:noFill/>
        </p:spPr>
        <p:txBody>
          <a:bodyPr wrap="square" rtlCol="0">
            <a:spAutoFit/>
          </a:bodyPr>
          <a:lstStyle/>
          <a:p>
            <a:r>
              <a:rPr lang="fr-FR" dirty="0" smtClean="0"/>
              <a:t>AZIONE</a:t>
            </a:r>
            <a:endParaRPr lang="fr-FR" dirty="0"/>
          </a:p>
        </p:txBody>
      </p:sp>
      <p:sp>
        <p:nvSpPr>
          <p:cNvPr id="7" name="CasellaDiTesto 6"/>
          <p:cNvSpPr txBox="1"/>
          <p:nvPr/>
        </p:nvSpPr>
        <p:spPr>
          <a:xfrm>
            <a:off x="6588224" y="3140968"/>
            <a:ext cx="1872208" cy="369332"/>
          </a:xfrm>
          <a:prstGeom prst="rect">
            <a:avLst/>
          </a:prstGeom>
          <a:noFill/>
        </p:spPr>
        <p:txBody>
          <a:bodyPr wrap="square" rtlCol="0">
            <a:spAutoFit/>
          </a:bodyPr>
          <a:lstStyle/>
          <a:p>
            <a:r>
              <a:rPr lang="fr-FR" dirty="0" smtClean="0"/>
              <a:t>AZIONE</a:t>
            </a:r>
            <a:endParaRPr lang="fr-F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p:nvPr>
        </p:nvSpPr>
        <p:spPr>
          <a:xfrm>
            <a:off x="612775" y="228600"/>
            <a:ext cx="8153400" cy="990600"/>
          </a:xfrm>
        </p:spPr>
        <p:txBody>
          <a:bodyPr/>
          <a:lstStyle/>
          <a:p>
            <a:r>
              <a:rPr lang="it-IT" smtClean="0"/>
              <a:t>Bisogni e formazione</a:t>
            </a:r>
          </a:p>
        </p:txBody>
      </p:sp>
      <p:sp>
        <p:nvSpPr>
          <p:cNvPr id="21507" name="Segnaposto contenuto 2"/>
          <p:cNvSpPr>
            <a:spLocks noGrp="1"/>
          </p:cNvSpPr>
          <p:nvPr>
            <p:ph sz="quarter" idx="1"/>
          </p:nvPr>
        </p:nvSpPr>
        <p:spPr>
          <a:xfrm>
            <a:off x="612775" y="1600200"/>
            <a:ext cx="8153400" cy="4495800"/>
          </a:xfrm>
        </p:spPr>
        <p:txBody>
          <a:bodyPr/>
          <a:lstStyle/>
          <a:p>
            <a:r>
              <a:rPr lang="fr-FR" dirty="0" smtClean="0"/>
              <a:t>Il </a:t>
            </a:r>
            <a:r>
              <a:rPr lang="fr-FR" dirty="0" err="1" smtClean="0"/>
              <a:t>bisogno</a:t>
            </a:r>
            <a:r>
              <a:rPr lang="fr-FR" dirty="0" smtClean="0"/>
              <a:t> di </a:t>
            </a:r>
            <a:r>
              <a:rPr lang="fr-FR" dirty="0" err="1" smtClean="0"/>
              <a:t>formazione</a:t>
            </a:r>
            <a:r>
              <a:rPr lang="fr-FR" dirty="0" smtClean="0"/>
              <a:t> </a:t>
            </a:r>
            <a:r>
              <a:rPr lang="fr-FR" dirty="0" err="1" smtClean="0"/>
              <a:t>emerge</a:t>
            </a:r>
            <a:r>
              <a:rPr lang="fr-FR" dirty="0" smtClean="0"/>
              <a:t> più forte </a:t>
            </a:r>
            <a:r>
              <a:rPr lang="fr-FR" dirty="0" err="1" smtClean="0"/>
              <a:t>nei</a:t>
            </a:r>
            <a:r>
              <a:rPr lang="fr-FR" dirty="0" smtClean="0"/>
              <a:t> </a:t>
            </a:r>
            <a:r>
              <a:rPr lang="fr-FR" dirty="0" err="1" smtClean="0"/>
              <a:t>contesti</a:t>
            </a:r>
            <a:r>
              <a:rPr lang="fr-FR" dirty="0" smtClean="0"/>
              <a:t> </a:t>
            </a:r>
            <a:r>
              <a:rPr lang="fr-FR" dirty="0" err="1" smtClean="0"/>
              <a:t>difficili</a:t>
            </a:r>
            <a:r>
              <a:rPr lang="fr-FR" dirty="0" smtClean="0"/>
              <a:t>, si </a:t>
            </a:r>
            <a:r>
              <a:rPr lang="fr-FR" dirty="0" err="1" smtClean="0"/>
              <a:t>attivano</a:t>
            </a:r>
            <a:r>
              <a:rPr lang="fr-FR" dirty="0" smtClean="0"/>
              <a:t> </a:t>
            </a:r>
            <a:r>
              <a:rPr lang="fr-FR" dirty="0" err="1" smtClean="0"/>
              <a:t>pratiche</a:t>
            </a:r>
            <a:r>
              <a:rPr lang="fr-FR" dirty="0" smtClean="0"/>
              <a:t> di </a:t>
            </a:r>
            <a:r>
              <a:rPr lang="fr-FR" dirty="0" err="1" smtClean="0"/>
              <a:t>mutuo</a:t>
            </a:r>
            <a:r>
              <a:rPr lang="fr-FR" dirty="0" smtClean="0"/>
              <a:t> </a:t>
            </a:r>
            <a:r>
              <a:rPr lang="fr-FR" dirty="0" err="1" smtClean="0"/>
              <a:t>aiuto</a:t>
            </a:r>
            <a:r>
              <a:rPr lang="fr-FR" dirty="0" smtClean="0"/>
              <a:t> e di </a:t>
            </a:r>
            <a:r>
              <a:rPr lang="fr-FR" dirty="0" err="1" smtClean="0"/>
              <a:t>ricerca</a:t>
            </a:r>
            <a:r>
              <a:rPr lang="fr-FR" dirty="0" smtClean="0"/>
              <a:t> </a:t>
            </a:r>
            <a:r>
              <a:rPr lang="fr-FR" dirty="0" err="1" smtClean="0"/>
              <a:t>comune</a:t>
            </a:r>
            <a:r>
              <a:rPr lang="fr-FR" dirty="0" smtClean="0"/>
              <a:t> di </a:t>
            </a:r>
            <a:r>
              <a:rPr lang="fr-FR" dirty="0" err="1" smtClean="0"/>
              <a:t>soluzioni</a:t>
            </a:r>
            <a:r>
              <a:rPr lang="fr-FR" dirty="0" smtClean="0"/>
              <a:t>, di </a:t>
            </a:r>
            <a:r>
              <a:rPr lang="fr-FR" dirty="0" err="1" smtClean="0"/>
              <a:t>condivisione</a:t>
            </a:r>
            <a:r>
              <a:rPr lang="fr-FR" dirty="0" smtClean="0"/>
              <a:t> di </a:t>
            </a:r>
            <a:r>
              <a:rPr lang="fr-FR" dirty="0" err="1" smtClean="0"/>
              <a:t>risorse</a:t>
            </a:r>
            <a:r>
              <a:rPr lang="fr-FR" dirty="0" smtClean="0"/>
              <a:t>.</a:t>
            </a:r>
          </a:p>
          <a:p>
            <a:r>
              <a:rPr lang="fr-FR" dirty="0" smtClean="0"/>
              <a:t>Un </a:t>
            </a:r>
            <a:r>
              <a:rPr lang="fr-FR" dirty="0" err="1" smtClean="0"/>
              <a:t>fattore</a:t>
            </a:r>
            <a:r>
              <a:rPr lang="fr-FR" dirty="0" smtClean="0"/>
              <a:t> incidente </a:t>
            </a:r>
            <a:r>
              <a:rPr lang="fr-FR" dirty="0" err="1" smtClean="0"/>
              <a:t>sulla</a:t>
            </a:r>
            <a:r>
              <a:rPr lang="fr-FR" dirty="0" smtClean="0"/>
              <a:t> </a:t>
            </a:r>
            <a:r>
              <a:rPr lang="fr-FR" dirty="0" err="1" smtClean="0"/>
              <a:t>formazione</a:t>
            </a:r>
            <a:r>
              <a:rPr lang="fr-FR" dirty="0" smtClean="0"/>
              <a:t> è anche il </a:t>
            </a:r>
            <a:r>
              <a:rPr lang="fr-FR" dirty="0" err="1" smtClean="0"/>
              <a:t>desiderio</a:t>
            </a:r>
            <a:r>
              <a:rPr lang="fr-FR" dirty="0" smtClean="0"/>
              <a:t> di </a:t>
            </a:r>
            <a:r>
              <a:rPr lang="fr-FR" dirty="0" err="1" smtClean="0"/>
              <a:t>cambiare</a:t>
            </a:r>
            <a:r>
              <a:rPr lang="fr-FR" dirty="0" smtClean="0"/>
              <a:t> </a:t>
            </a:r>
            <a:r>
              <a:rPr lang="fr-FR" dirty="0" err="1" smtClean="0"/>
              <a:t>status</a:t>
            </a:r>
            <a:r>
              <a:rPr lang="fr-FR" dirty="0" smtClean="0"/>
              <a:t> o la </a:t>
            </a:r>
            <a:r>
              <a:rPr lang="fr-FR" dirty="0" err="1" smtClean="0"/>
              <a:t>necessità</a:t>
            </a:r>
            <a:r>
              <a:rPr lang="fr-FR" dirty="0" smtClean="0"/>
              <a:t> di </a:t>
            </a:r>
            <a:r>
              <a:rPr lang="fr-FR" dirty="0" err="1" smtClean="0"/>
              <a:t>acquisire</a:t>
            </a:r>
            <a:r>
              <a:rPr lang="fr-FR" dirty="0" smtClean="0"/>
              <a:t> </a:t>
            </a:r>
            <a:r>
              <a:rPr lang="fr-FR" dirty="0" err="1" smtClean="0"/>
              <a:t>nuove</a:t>
            </a:r>
            <a:r>
              <a:rPr lang="fr-FR" dirty="0" smtClean="0"/>
              <a:t> </a:t>
            </a:r>
            <a:r>
              <a:rPr lang="fr-FR" dirty="0" err="1" smtClean="0"/>
              <a:t>competenze</a:t>
            </a:r>
            <a:r>
              <a:rPr lang="fr-FR" dirty="0" smtClean="0"/>
              <a:t> per </a:t>
            </a:r>
            <a:r>
              <a:rPr lang="fr-FR" dirty="0" err="1" smtClean="0"/>
              <a:t>una</a:t>
            </a:r>
            <a:r>
              <a:rPr lang="fr-FR" dirty="0" smtClean="0"/>
              <a:t> </a:t>
            </a:r>
            <a:r>
              <a:rPr lang="fr-FR" dirty="0" err="1" smtClean="0"/>
              <a:t>riconversione</a:t>
            </a:r>
            <a:r>
              <a:rPr lang="fr-FR" dirty="0" smtClean="0"/>
              <a:t> </a:t>
            </a:r>
            <a:r>
              <a:rPr lang="fr-FR" dirty="0" err="1" smtClean="0"/>
              <a:t>lavorativa</a:t>
            </a:r>
            <a:r>
              <a:rPr lang="fr-FR" dirty="0" smtClean="0"/>
              <a:t>.</a:t>
            </a:r>
          </a:p>
          <a:p>
            <a:r>
              <a:rPr lang="fr-FR" dirty="0" smtClean="0"/>
              <a:t>Il </a:t>
            </a:r>
            <a:r>
              <a:rPr lang="fr-FR" dirty="0" err="1" smtClean="0"/>
              <a:t>bisogno</a:t>
            </a:r>
            <a:r>
              <a:rPr lang="fr-FR" dirty="0" smtClean="0"/>
              <a:t> è </a:t>
            </a:r>
            <a:r>
              <a:rPr lang="fr-FR" dirty="0" err="1" smtClean="0"/>
              <a:t>organizzativo</a:t>
            </a:r>
            <a:r>
              <a:rPr lang="fr-FR" dirty="0" smtClean="0"/>
              <a:t>, </a:t>
            </a:r>
            <a:r>
              <a:rPr lang="fr-FR" dirty="0" err="1" smtClean="0"/>
              <a:t>indivuale</a:t>
            </a:r>
            <a:r>
              <a:rPr lang="fr-FR" dirty="0" smtClean="0"/>
              <a:t>, di </a:t>
            </a:r>
            <a:r>
              <a:rPr lang="fr-FR" dirty="0" err="1" smtClean="0"/>
              <a:t>una</a:t>
            </a:r>
            <a:r>
              <a:rPr lang="fr-FR" dirty="0" smtClean="0"/>
              <a:t> </a:t>
            </a:r>
            <a:r>
              <a:rPr lang="fr-FR" dirty="0" err="1" smtClean="0"/>
              <a:t>comunità</a:t>
            </a:r>
            <a:r>
              <a:rPr lang="fr-FR" dirty="0" smtClean="0"/>
              <a:t>.</a:t>
            </a:r>
            <a:endParaRPr lang="it-IT"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Rilevare</a:t>
            </a:r>
            <a:r>
              <a:rPr lang="fr-FR" dirty="0" smtClean="0"/>
              <a:t> il </a:t>
            </a:r>
            <a:r>
              <a:rPr lang="fr-FR" dirty="0" err="1" smtClean="0"/>
              <a:t>bisogno</a:t>
            </a:r>
            <a:r>
              <a:rPr lang="fr-FR" dirty="0" smtClean="0"/>
              <a:t> </a:t>
            </a:r>
            <a:r>
              <a:rPr lang="fr-FR" dirty="0" err="1" smtClean="0"/>
              <a:t>individuale</a:t>
            </a:r>
            <a:endParaRPr lang="fr-FR" dirty="0"/>
          </a:p>
        </p:txBody>
      </p:sp>
      <p:sp>
        <p:nvSpPr>
          <p:cNvPr id="3" name="Segnaposto contenuto 2"/>
          <p:cNvSpPr>
            <a:spLocks noGrp="1"/>
          </p:cNvSpPr>
          <p:nvPr>
            <p:ph sz="quarter" idx="1"/>
          </p:nvPr>
        </p:nvSpPr>
        <p:spPr/>
        <p:txBody>
          <a:bodyPr>
            <a:normAutofit/>
          </a:bodyPr>
          <a:lstStyle/>
          <a:p>
            <a:r>
              <a:rPr lang="fr-FR" sz="3200" dirty="0" err="1" smtClean="0"/>
              <a:t>Analisi</a:t>
            </a:r>
            <a:r>
              <a:rPr lang="fr-FR" sz="3200" dirty="0" smtClean="0"/>
              <a:t> </a:t>
            </a:r>
            <a:r>
              <a:rPr lang="fr-FR" sz="3200" dirty="0" err="1" smtClean="0"/>
              <a:t>dell’attività</a:t>
            </a:r>
            <a:r>
              <a:rPr lang="fr-FR" sz="3200" dirty="0" smtClean="0"/>
              <a:t> </a:t>
            </a:r>
            <a:r>
              <a:rPr lang="fr-FR" sz="3200" dirty="0" err="1" smtClean="0"/>
              <a:t>nella</a:t>
            </a:r>
            <a:r>
              <a:rPr lang="fr-FR" sz="3200" dirty="0" smtClean="0"/>
              <a:t> </a:t>
            </a:r>
            <a:r>
              <a:rPr lang="fr-FR" sz="3200" dirty="0" err="1" smtClean="0"/>
              <a:t>giornata</a:t>
            </a:r>
            <a:r>
              <a:rPr lang="fr-FR" sz="3200" dirty="0" smtClean="0"/>
              <a:t> e </a:t>
            </a:r>
            <a:r>
              <a:rPr lang="fr-FR" sz="3200" dirty="0" err="1" smtClean="0"/>
              <a:t>relativo</a:t>
            </a:r>
            <a:r>
              <a:rPr lang="fr-FR" sz="3200" dirty="0" smtClean="0"/>
              <a:t> </a:t>
            </a:r>
            <a:r>
              <a:rPr lang="fr-FR" sz="3200" dirty="0" err="1" smtClean="0"/>
              <a:t>giudizio</a:t>
            </a:r>
            <a:r>
              <a:rPr lang="fr-FR" sz="3200" dirty="0" smtClean="0"/>
              <a:t>.</a:t>
            </a:r>
          </a:p>
          <a:p>
            <a:r>
              <a:rPr lang="fr-FR" sz="3200" dirty="0" err="1" smtClean="0"/>
              <a:t>Comparazione</a:t>
            </a:r>
            <a:r>
              <a:rPr lang="fr-FR" sz="3200" dirty="0" smtClean="0"/>
              <a:t> con </a:t>
            </a:r>
            <a:r>
              <a:rPr lang="fr-FR" sz="3200" dirty="0" err="1" smtClean="0"/>
              <a:t>mansionari</a:t>
            </a:r>
            <a:r>
              <a:rPr lang="fr-FR" sz="3200" dirty="0" smtClean="0"/>
              <a:t>, </a:t>
            </a:r>
            <a:r>
              <a:rPr lang="fr-FR" sz="3200" dirty="0" err="1" smtClean="0"/>
              <a:t>profili</a:t>
            </a:r>
            <a:r>
              <a:rPr lang="fr-FR" sz="3200" dirty="0" smtClean="0"/>
              <a:t> di </a:t>
            </a:r>
            <a:r>
              <a:rPr lang="fr-FR" sz="3200" dirty="0" err="1" smtClean="0"/>
              <a:t>competenze</a:t>
            </a:r>
            <a:r>
              <a:rPr lang="fr-FR" sz="3200" dirty="0" smtClean="0"/>
              <a:t>. </a:t>
            </a:r>
            <a:r>
              <a:rPr lang="fr-FR" sz="3200" dirty="0" err="1" smtClean="0"/>
              <a:t>Ottica</a:t>
            </a:r>
            <a:r>
              <a:rPr lang="fr-FR" sz="3200" dirty="0" smtClean="0"/>
              <a:t> </a:t>
            </a:r>
            <a:r>
              <a:rPr lang="fr-FR" sz="3200" dirty="0" err="1" smtClean="0"/>
              <a:t>compensativa</a:t>
            </a:r>
            <a:r>
              <a:rPr lang="fr-FR" sz="3200" dirty="0" smtClean="0"/>
              <a:t>.</a:t>
            </a:r>
          </a:p>
          <a:p>
            <a:r>
              <a:rPr lang="fr-FR" sz="3200" dirty="0" smtClean="0"/>
              <a:t>I desiderata e il proprio </a:t>
            </a:r>
            <a:r>
              <a:rPr lang="fr-FR" sz="3200" dirty="0" err="1" smtClean="0"/>
              <a:t>sè</a:t>
            </a:r>
            <a:r>
              <a:rPr lang="fr-FR" sz="3200" dirty="0" smtClean="0"/>
              <a:t> </a:t>
            </a:r>
            <a:r>
              <a:rPr lang="fr-FR" sz="3200" dirty="0" err="1" smtClean="0"/>
              <a:t>professionale</a:t>
            </a:r>
            <a:r>
              <a:rPr lang="fr-FR" sz="3200" dirty="0" smtClean="0"/>
              <a:t>: </a:t>
            </a:r>
            <a:r>
              <a:rPr lang="fr-FR" sz="3200" dirty="0" err="1" smtClean="0"/>
              <a:t>aspirazioni</a:t>
            </a:r>
            <a:r>
              <a:rPr lang="fr-FR" sz="3200" dirty="0" smtClean="0"/>
              <a:t>, </a:t>
            </a:r>
            <a:r>
              <a:rPr lang="fr-FR" sz="3200" dirty="0" err="1" smtClean="0"/>
              <a:t>miglioramento</a:t>
            </a:r>
            <a:r>
              <a:rPr lang="fr-FR" sz="3200" dirty="0" smtClean="0"/>
              <a:t>, </a:t>
            </a:r>
            <a:r>
              <a:rPr lang="fr-FR" sz="3200" dirty="0" err="1" smtClean="0"/>
              <a:t>potenzialità</a:t>
            </a:r>
            <a:r>
              <a:rPr lang="fr-FR" sz="3200" dirty="0" smtClean="0"/>
              <a:t>.</a:t>
            </a:r>
            <a:endParaRPr lang="fr-FR"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Rilevare</a:t>
            </a:r>
            <a:r>
              <a:rPr lang="fr-FR" dirty="0" smtClean="0"/>
              <a:t> il </a:t>
            </a:r>
            <a:r>
              <a:rPr lang="fr-FR" dirty="0" err="1" smtClean="0"/>
              <a:t>bisogno</a:t>
            </a:r>
            <a:r>
              <a:rPr lang="fr-FR" dirty="0" smtClean="0"/>
              <a:t> </a:t>
            </a:r>
            <a:r>
              <a:rPr lang="fr-FR" dirty="0" err="1" smtClean="0"/>
              <a:t>organizzativo</a:t>
            </a:r>
            <a:endParaRPr lang="fr-FR" dirty="0"/>
          </a:p>
        </p:txBody>
      </p:sp>
      <p:sp>
        <p:nvSpPr>
          <p:cNvPr id="3" name="Segnaposto contenuto 2"/>
          <p:cNvSpPr>
            <a:spLocks noGrp="1"/>
          </p:cNvSpPr>
          <p:nvPr>
            <p:ph sz="quarter" idx="1"/>
          </p:nvPr>
        </p:nvSpPr>
        <p:spPr/>
        <p:txBody>
          <a:bodyPr/>
          <a:lstStyle/>
          <a:p>
            <a:r>
              <a:rPr lang="fr-FR" sz="3200" dirty="0" err="1" smtClean="0"/>
              <a:t>Campionamento</a:t>
            </a:r>
            <a:r>
              <a:rPr lang="fr-FR" sz="3200" dirty="0" smtClean="0"/>
              <a:t> delle </a:t>
            </a:r>
            <a:r>
              <a:rPr lang="fr-FR" sz="3200" dirty="0" err="1" smtClean="0"/>
              <a:t>azioni</a:t>
            </a:r>
            <a:r>
              <a:rPr lang="fr-FR" sz="3200" dirty="0" smtClean="0"/>
              <a:t> </a:t>
            </a:r>
            <a:r>
              <a:rPr lang="fr-FR" sz="3200" dirty="0" err="1" smtClean="0"/>
              <a:t>svolte</a:t>
            </a:r>
            <a:r>
              <a:rPr lang="fr-FR" sz="3200" dirty="0" smtClean="0"/>
              <a:t> in </a:t>
            </a:r>
            <a:r>
              <a:rPr lang="fr-FR" sz="3200" dirty="0" err="1" smtClean="0"/>
              <a:t>azienda</a:t>
            </a:r>
            <a:r>
              <a:rPr lang="fr-FR" sz="3200" dirty="0" smtClean="0"/>
              <a:t>  (</a:t>
            </a:r>
            <a:r>
              <a:rPr lang="fr-FR" sz="3200" dirty="0" err="1" smtClean="0"/>
              <a:t>tipologia</a:t>
            </a:r>
            <a:r>
              <a:rPr lang="fr-FR" sz="3200" dirty="0" smtClean="0"/>
              <a:t> e tempo). </a:t>
            </a:r>
            <a:r>
              <a:rPr lang="fr-FR" sz="3200" dirty="0" err="1" smtClean="0"/>
              <a:t>Relativo</a:t>
            </a:r>
            <a:r>
              <a:rPr lang="fr-FR" sz="3200" dirty="0" smtClean="0"/>
              <a:t> </a:t>
            </a:r>
            <a:r>
              <a:rPr lang="fr-FR" sz="3200" dirty="0" err="1" smtClean="0"/>
              <a:t>giudizio</a:t>
            </a:r>
            <a:r>
              <a:rPr lang="fr-FR" sz="3200" dirty="0" smtClean="0"/>
              <a:t> di </a:t>
            </a:r>
            <a:r>
              <a:rPr lang="fr-FR" sz="3200" dirty="0" err="1" smtClean="0"/>
              <a:t>soddifazione</a:t>
            </a:r>
            <a:r>
              <a:rPr lang="fr-FR" sz="3200" dirty="0" smtClean="0"/>
              <a:t>.</a:t>
            </a:r>
          </a:p>
          <a:p>
            <a:r>
              <a:rPr lang="fr-FR" sz="3200" dirty="0" err="1" smtClean="0"/>
              <a:t>Individuazione</a:t>
            </a:r>
            <a:r>
              <a:rPr lang="fr-FR" sz="3200" dirty="0" smtClean="0"/>
              <a:t> </a:t>
            </a:r>
            <a:r>
              <a:rPr lang="fr-FR" sz="3200" dirty="0" err="1" smtClean="0"/>
              <a:t>aree</a:t>
            </a:r>
            <a:r>
              <a:rPr lang="fr-FR" sz="3200" dirty="0" smtClean="0"/>
              <a:t> </a:t>
            </a:r>
            <a:r>
              <a:rPr lang="fr-FR" sz="3200" dirty="0" err="1" smtClean="0"/>
              <a:t>critiche</a:t>
            </a:r>
            <a:r>
              <a:rPr lang="fr-FR" sz="3200" dirty="0" smtClean="0"/>
              <a:t> </a:t>
            </a:r>
            <a:r>
              <a:rPr lang="fr-FR" sz="3200" dirty="0" err="1" smtClean="0"/>
              <a:t>del</a:t>
            </a:r>
            <a:r>
              <a:rPr lang="fr-FR" sz="3200" dirty="0" smtClean="0"/>
              <a:t> </a:t>
            </a:r>
            <a:r>
              <a:rPr lang="fr-FR" sz="3200" dirty="0" err="1" smtClean="0"/>
              <a:t>sistema</a:t>
            </a:r>
            <a:r>
              <a:rPr lang="fr-FR" sz="3200" dirty="0" smtClean="0"/>
              <a:t> </a:t>
            </a:r>
            <a:r>
              <a:rPr lang="fr-FR" sz="3200" dirty="0" err="1" smtClean="0"/>
              <a:t>produttivo</a:t>
            </a:r>
            <a:r>
              <a:rPr lang="fr-FR" sz="3200" dirty="0" smtClean="0"/>
              <a:t> </a:t>
            </a:r>
            <a:r>
              <a:rPr lang="fr-FR" sz="3200" dirty="0" err="1" smtClean="0"/>
              <a:t>attraverso</a:t>
            </a:r>
            <a:r>
              <a:rPr lang="fr-FR" sz="3200" dirty="0" smtClean="0"/>
              <a:t> </a:t>
            </a:r>
            <a:r>
              <a:rPr lang="fr-FR" sz="3200" dirty="0" err="1" smtClean="0"/>
              <a:t>interviste</a:t>
            </a:r>
            <a:r>
              <a:rPr lang="fr-FR" sz="3200" dirty="0" smtClean="0"/>
              <a:t>, </a:t>
            </a:r>
            <a:r>
              <a:rPr lang="fr-FR" sz="3200" dirty="0" err="1" smtClean="0"/>
              <a:t>resoconti</a:t>
            </a:r>
            <a:r>
              <a:rPr lang="fr-FR" sz="3200" dirty="0" smtClean="0"/>
              <a:t>.</a:t>
            </a:r>
          </a:p>
          <a:p>
            <a:r>
              <a:rPr lang="fr-FR" sz="3200" dirty="0" err="1" smtClean="0"/>
              <a:t>Comparazione</a:t>
            </a:r>
            <a:r>
              <a:rPr lang="fr-FR" sz="3200" dirty="0" smtClean="0"/>
              <a:t> tempi e </a:t>
            </a:r>
            <a:r>
              <a:rPr lang="fr-FR" sz="3200" dirty="0" err="1" smtClean="0"/>
              <a:t>prodotto</a:t>
            </a:r>
            <a:r>
              <a:rPr lang="fr-FR" sz="3200" dirty="0" smtClean="0"/>
              <a:t>.</a:t>
            </a:r>
          </a:p>
          <a:p>
            <a:r>
              <a:rPr lang="fr-FR" sz="3200" dirty="0" err="1" smtClean="0"/>
              <a:t>Analisi</a:t>
            </a:r>
            <a:r>
              <a:rPr lang="fr-FR" sz="3200" dirty="0" smtClean="0"/>
              <a:t> di </a:t>
            </a:r>
            <a:r>
              <a:rPr lang="fr-FR" sz="3200" dirty="0" err="1" smtClean="0"/>
              <a:t>efficacia</a:t>
            </a:r>
            <a:r>
              <a:rPr lang="fr-FR" sz="3200" dirty="0" smtClean="0"/>
              <a:t> </a:t>
            </a:r>
            <a:r>
              <a:rPr lang="fr-FR" sz="3200" dirty="0" err="1" smtClean="0"/>
              <a:t>degli</a:t>
            </a:r>
            <a:r>
              <a:rPr lang="fr-FR" sz="3200" dirty="0" smtClean="0"/>
              <a:t> </a:t>
            </a:r>
            <a:r>
              <a:rPr lang="fr-FR" sz="3200" dirty="0" err="1" smtClean="0"/>
              <a:t>strumenti</a:t>
            </a:r>
            <a:r>
              <a:rPr lang="fr-FR" sz="3200" dirty="0" smtClean="0"/>
              <a:t> </a:t>
            </a:r>
            <a:r>
              <a:rPr lang="fr-FR" sz="3200" dirty="0" err="1" smtClean="0"/>
              <a:t>prodotti</a:t>
            </a:r>
            <a:r>
              <a:rPr lang="fr-FR" sz="3200" dirty="0" smtClean="0"/>
              <a:t>.</a:t>
            </a:r>
          </a:p>
          <a:p>
            <a:r>
              <a:rPr lang="fr-FR" sz="3200" dirty="0" err="1" smtClean="0"/>
              <a:t>Analisi</a:t>
            </a:r>
            <a:r>
              <a:rPr lang="fr-FR" sz="3200" dirty="0" smtClean="0"/>
              <a:t> </a:t>
            </a:r>
            <a:r>
              <a:rPr lang="fr-FR" sz="3200" dirty="0" err="1" smtClean="0"/>
              <a:t>intersoggettiva</a:t>
            </a:r>
            <a:r>
              <a:rPr lang="fr-FR" sz="3200" dirty="0" smtClean="0"/>
              <a:t> </a:t>
            </a:r>
            <a:r>
              <a:rPr lang="fr-FR" sz="3200" dirty="0" err="1" smtClean="0"/>
              <a:t>dell’attività</a:t>
            </a:r>
            <a:r>
              <a:rPr lang="fr-FR" sz="3200" dirty="0" smtClean="0"/>
              <a:t> (</a:t>
            </a:r>
            <a:r>
              <a:rPr lang="fr-FR" sz="3200" dirty="0" err="1" smtClean="0"/>
              <a:t>attività</a:t>
            </a:r>
            <a:r>
              <a:rPr lang="fr-FR" sz="3200" dirty="0" smtClean="0"/>
              <a:t> di </a:t>
            </a:r>
            <a:r>
              <a:rPr lang="fr-FR" sz="3200" dirty="0" err="1" smtClean="0"/>
              <a:t>ciascuno</a:t>
            </a:r>
            <a:r>
              <a:rPr lang="fr-FR" sz="3200" dirty="0" smtClean="0"/>
              <a:t> </a:t>
            </a:r>
            <a:r>
              <a:rPr lang="fr-FR" sz="3200" dirty="0" err="1" smtClean="0"/>
              <a:t>rivisitata</a:t>
            </a:r>
            <a:r>
              <a:rPr lang="fr-FR" sz="3200" dirty="0" smtClean="0"/>
              <a:t> da tutti).</a:t>
            </a:r>
          </a:p>
          <a:p>
            <a:endParaRPr lang="fr-FR" dirty="0" smtClean="0"/>
          </a:p>
          <a:p>
            <a:endParaRPr lang="fr-F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fr-FR" dirty="0" err="1" smtClean="0"/>
              <a:t>Aree</a:t>
            </a:r>
            <a:r>
              <a:rPr lang="fr-FR" dirty="0" smtClean="0"/>
              <a:t> di </a:t>
            </a:r>
            <a:r>
              <a:rPr lang="fr-FR" dirty="0" err="1" smtClean="0"/>
              <a:t>bisogni</a:t>
            </a:r>
            <a:r>
              <a:rPr lang="fr-FR" dirty="0" smtClean="0"/>
              <a:t> </a:t>
            </a:r>
            <a:r>
              <a:rPr lang="fr-FR" dirty="0" err="1" smtClean="0"/>
              <a:t>rispetto</a:t>
            </a:r>
            <a:r>
              <a:rPr lang="fr-FR" dirty="0" smtClean="0"/>
              <a:t> al </a:t>
            </a:r>
            <a:r>
              <a:rPr lang="fr-FR" dirty="0" err="1" smtClean="0"/>
              <a:t>mercato</a:t>
            </a:r>
            <a:r>
              <a:rPr lang="fr-FR" dirty="0" smtClean="0"/>
              <a:t> </a:t>
            </a:r>
            <a:r>
              <a:rPr lang="fr-FR" dirty="0" err="1" smtClean="0"/>
              <a:t>del</a:t>
            </a:r>
            <a:r>
              <a:rPr lang="fr-FR" dirty="0" smtClean="0"/>
              <a:t> </a:t>
            </a:r>
            <a:r>
              <a:rPr lang="fr-FR" dirty="0" err="1" smtClean="0"/>
              <a:t>lavoro</a:t>
            </a:r>
            <a:endParaRPr lang="fr-FR" dirty="0"/>
          </a:p>
        </p:txBody>
      </p:sp>
      <p:graphicFrame>
        <p:nvGraphicFramePr>
          <p:cNvPr id="4" name="Segnaposto contenuto 3"/>
          <p:cNvGraphicFramePr>
            <a:graphicFrameLocks noGrp="1"/>
          </p:cNvGraphicFramePr>
          <p:nvPr>
            <p:ph sz="quarter" idx="1"/>
          </p:nvPr>
        </p:nvGraphicFramePr>
        <p:xfrm>
          <a:off x="457200" y="1219200"/>
          <a:ext cx="8229600" cy="445008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it-IT" sz="2800" b="0" smtClean="0">
                          <a:solidFill>
                            <a:srgbClr val="FF0000"/>
                          </a:solidFill>
                        </a:rPr>
                        <a:t>Area dei fabbisogni fragili:</a:t>
                      </a:r>
                      <a:r>
                        <a:rPr lang="it-IT" sz="2800" b="0" baseline="0" smtClean="0">
                          <a:solidFill>
                            <a:srgbClr val="FF0000"/>
                          </a:solidFill>
                        </a:rPr>
                        <a:t> </a:t>
                      </a:r>
                      <a:r>
                        <a:rPr lang="it-IT" sz="2800" b="0" baseline="0" smtClean="0"/>
                        <a:t>caratterizzati da ruoli e competenze poco presenti e poco richiesti</a:t>
                      </a:r>
                      <a:endParaRPr lang="it-IT" sz="2800" b="0" dirty="0"/>
                    </a:p>
                  </a:txBody>
                  <a:tcPr/>
                </a:tc>
                <a:tc>
                  <a:txBody>
                    <a:bodyPr/>
                    <a:lstStyle/>
                    <a:p>
                      <a:r>
                        <a:rPr lang="it-IT" sz="2800" b="0" smtClean="0">
                          <a:solidFill>
                            <a:srgbClr val="FF0000"/>
                          </a:solidFill>
                        </a:rPr>
                        <a:t>Area dei fabbisogni emergenti</a:t>
                      </a:r>
                      <a:r>
                        <a:rPr lang="it-IT" sz="2800" b="0" smtClean="0"/>
                        <a:t>: caratterizzati da ruoli e competenze poco presenti ma che stanno per essere molto richiesti</a:t>
                      </a:r>
                      <a:endParaRPr lang="it-IT" sz="2800" b="0" dirty="0"/>
                    </a:p>
                  </a:txBody>
                  <a:tcPr/>
                </a:tc>
              </a:tr>
              <a:tr h="370840">
                <a:tc>
                  <a:txBody>
                    <a:bodyPr/>
                    <a:lstStyle/>
                    <a:p>
                      <a:r>
                        <a:rPr lang="it-IT" sz="2800" smtClean="0">
                          <a:solidFill>
                            <a:srgbClr val="FF0000"/>
                          </a:solidFill>
                        </a:rPr>
                        <a:t>Area dei</a:t>
                      </a:r>
                      <a:r>
                        <a:rPr lang="it-IT" sz="2800" baseline="0" smtClean="0">
                          <a:solidFill>
                            <a:srgbClr val="FF0000"/>
                          </a:solidFill>
                        </a:rPr>
                        <a:t> fabbisogni in declino: </a:t>
                      </a:r>
                      <a:r>
                        <a:rPr lang="it-IT" sz="2800" baseline="0" noProof="0" smtClean="0"/>
                        <a:t>caratterizzati</a:t>
                      </a:r>
                      <a:r>
                        <a:rPr lang="it-IT" sz="2800" baseline="0" smtClean="0"/>
                        <a:t> da ruoli e competenze molto presenti ma poco richiesti</a:t>
                      </a:r>
                      <a:endParaRPr lang="it-IT" sz="2800" dirty="0"/>
                    </a:p>
                  </a:txBody>
                  <a:tcPr/>
                </a:tc>
                <a:tc>
                  <a:txBody>
                    <a:bodyPr/>
                    <a:lstStyle/>
                    <a:p>
                      <a:r>
                        <a:rPr lang="it-IT" sz="2800" dirty="0" smtClean="0">
                          <a:solidFill>
                            <a:srgbClr val="FF0000"/>
                          </a:solidFill>
                        </a:rPr>
                        <a:t>Area dei fabbisogni critici</a:t>
                      </a:r>
                      <a:r>
                        <a:rPr lang="it-IT" sz="2800" dirty="0" smtClean="0"/>
                        <a:t>:</a:t>
                      </a:r>
                      <a:r>
                        <a:rPr lang="it-IT" sz="2800" baseline="0" dirty="0" smtClean="0"/>
                        <a:t> caratterizzati da ruoli e competenze molto presenti e ancora molto richiesti</a:t>
                      </a:r>
                      <a:endParaRPr lang="it-IT" sz="2800" dirty="0"/>
                    </a:p>
                  </a:txBody>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Capitali</a:t>
            </a:r>
            <a:r>
              <a:rPr lang="fr-FR" dirty="0" smtClean="0"/>
              <a:t> in </a:t>
            </a:r>
            <a:r>
              <a:rPr lang="fr-FR" dirty="0" err="1" smtClean="0"/>
              <a:t>gioco</a:t>
            </a:r>
            <a:endParaRPr lang="fr-FR" dirty="0"/>
          </a:p>
        </p:txBody>
      </p:sp>
      <p:graphicFrame>
        <p:nvGraphicFramePr>
          <p:cNvPr id="4" name="Segnaposto contenuto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6084168" y="1340768"/>
            <a:ext cx="2376264" cy="923330"/>
          </a:xfrm>
          <a:prstGeom prst="rect">
            <a:avLst/>
          </a:prstGeom>
          <a:noFill/>
        </p:spPr>
        <p:txBody>
          <a:bodyPr wrap="square" rtlCol="0">
            <a:spAutoFit/>
          </a:bodyPr>
          <a:lstStyle/>
          <a:p>
            <a:r>
              <a:rPr lang="fr-FR" dirty="0" smtClean="0"/>
              <a:t>Fine </a:t>
            </a:r>
            <a:r>
              <a:rPr lang="fr-FR" dirty="0" err="1" smtClean="0"/>
              <a:t>anni</a:t>
            </a:r>
            <a:r>
              <a:rPr lang="fr-FR" dirty="0" smtClean="0"/>
              <a:t> ‘50. </a:t>
            </a:r>
            <a:r>
              <a:rPr lang="fr-FR" dirty="0" err="1" smtClean="0"/>
              <a:t>Costi</a:t>
            </a:r>
            <a:r>
              <a:rPr lang="fr-FR" dirty="0" smtClean="0"/>
              <a:t> </a:t>
            </a:r>
            <a:r>
              <a:rPr lang="fr-FR" dirty="0" err="1" smtClean="0"/>
              <a:t>della</a:t>
            </a:r>
            <a:r>
              <a:rPr lang="fr-FR" dirty="0" smtClean="0"/>
              <a:t> </a:t>
            </a:r>
            <a:r>
              <a:rPr lang="fr-FR" dirty="0" err="1" smtClean="0"/>
              <a:t>formazione</a:t>
            </a:r>
            <a:r>
              <a:rPr lang="fr-FR" dirty="0" smtClean="0"/>
              <a:t> </a:t>
            </a:r>
            <a:r>
              <a:rPr lang="fr-FR" dirty="0" err="1" smtClean="0"/>
              <a:t>iniziale</a:t>
            </a:r>
            <a:r>
              <a:rPr lang="fr-FR" dirty="0" smtClean="0"/>
              <a:t> e in </a:t>
            </a:r>
            <a:r>
              <a:rPr lang="fr-FR" dirty="0" err="1" smtClean="0"/>
              <a:t>servizio</a:t>
            </a:r>
            <a:endParaRPr lang="fr-FR" dirty="0"/>
          </a:p>
        </p:txBody>
      </p:sp>
      <p:sp>
        <p:nvSpPr>
          <p:cNvPr id="6" name="CasellaDiTesto 5"/>
          <p:cNvSpPr txBox="1"/>
          <p:nvPr/>
        </p:nvSpPr>
        <p:spPr>
          <a:xfrm>
            <a:off x="611560" y="4293096"/>
            <a:ext cx="1944216" cy="369332"/>
          </a:xfrm>
          <a:prstGeom prst="rect">
            <a:avLst/>
          </a:prstGeom>
          <a:noFill/>
        </p:spPr>
        <p:txBody>
          <a:bodyPr wrap="square" rtlCol="0">
            <a:spAutoFit/>
          </a:bodyPr>
          <a:lstStyle/>
          <a:p>
            <a:r>
              <a:rPr lang="fr-FR" dirty="0" err="1" smtClean="0"/>
              <a:t>Anni</a:t>
            </a:r>
            <a:r>
              <a:rPr lang="fr-FR" dirty="0" smtClean="0"/>
              <a:t> ‘60</a:t>
            </a: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Capitale </a:t>
            </a:r>
            <a:r>
              <a:rPr lang="fr-FR" dirty="0" err="1" smtClean="0"/>
              <a:t>umano</a:t>
            </a:r>
            <a:endParaRPr lang="fr-FR" dirty="0"/>
          </a:p>
        </p:txBody>
      </p:sp>
      <p:sp>
        <p:nvSpPr>
          <p:cNvPr id="3" name="Segnaposto contenuto 2"/>
          <p:cNvSpPr>
            <a:spLocks noGrp="1"/>
          </p:cNvSpPr>
          <p:nvPr>
            <p:ph sz="quarter" idx="1"/>
          </p:nvPr>
        </p:nvSpPr>
        <p:spPr/>
        <p:txBody>
          <a:bodyPr>
            <a:normAutofit fontScale="92500"/>
          </a:bodyPr>
          <a:lstStyle/>
          <a:p>
            <a:r>
              <a:rPr lang="fr-FR" dirty="0" err="1" smtClean="0"/>
              <a:t>Combinazione</a:t>
            </a:r>
            <a:r>
              <a:rPr lang="fr-FR" dirty="0" smtClean="0"/>
              <a:t> fra</a:t>
            </a:r>
          </a:p>
          <a:p>
            <a:pPr lvl="1"/>
            <a:r>
              <a:rPr lang="fr-FR" dirty="0" smtClean="0"/>
              <a:t>Le </a:t>
            </a:r>
            <a:r>
              <a:rPr lang="fr-FR" dirty="0" err="1" smtClean="0"/>
              <a:t>caratteristiche</a:t>
            </a:r>
            <a:r>
              <a:rPr lang="fr-FR" dirty="0" smtClean="0"/>
              <a:t> </a:t>
            </a:r>
            <a:r>
              <a:rPr lang="fr-FR" dirty="0" err="1" smtClean="0"/>
              <a:t>individuali</a:t>
            </a:r>
            <a:r>
              <a:rPr lang="fr-FR" dirty="0" smtClean="0"/>
              <a:t> </a:t>
            </a:r>
            <a:r>
              <a:rPr lang="fr-FR" dirty="0" err="1" smtClean="0"/>
              <a:t>apportate</a:t>
            </a:r>
            <a:r>
              <a:rPr lang="fr-FR" dirty="0" smtClean="0"/>
              <a:t> dalla persona </a:t>
            </a:r>
            <a:r>
              <a:rPr lang="fr-FR" dirty="0" err="1" smtClean="0"/>
              <a:t>nel</a:t>
            </a:r>
            <a:r>
              <a:rPr lang="fr-FR" dirty="0" smtClean="0"/>
              <a:t> proprio </a:t>
            </a:r>
            <a:r>
              <a:rPr lang="fr-FR" dirty="0" err="1" smtClean="0"/>
              <a:t>lavoro</a:t>
            </a:r>
            <a:r>
              <a:rPr lang="fr-FR" dirty="0" smtClean="0"/>
              <a:t> (</a:t>
            </a:r>
            <a:r>
              <a:rPr lang="fr-FR" dirty="0" err="1" smtClean="0"/>
              <a:t>intelligenza</a:t>
            </a:r>
            <a:r>
              <a:rPr lang="fr-FR" dirty="0" smtClean="0"/>
              <a:t>, </a:t>
            </a:r>
            <a:r>
              <a:rPr lang="fr-FR" dirty="0" err="1" smtClean="0"/>
              <a:t>energia</a:t>
            </a:r>
            <a:r>
              <a:rPr lang="fr-FR" dirty="0" smtClean="0"/>
              <a:t>, </a:t>
            </a:r>
            <a:r>
              <a:rPr lang="fr-FR" dirty="0" err="1" smtClean="0"/>
              <a:t>entusiasmo</a:t>
            </a:r>
            <a:r>
              <a:rPr lang="fr-FR" dirty="0" smtClean="0"/>
              <a:t>…)</a:t>
            </a:r>
          </a:p>
          <a:p>
            <a:pPr lvl="1"/>
            <a:r>
              <a:rPr lang="fr-FR" dirty="0" smtClean="0"/>
              <a:t>La </a:t>
            </a:r>
            <a:r>
              <a:rPr lang="fr-FR" dirty="0" err="1" smtClean="0"/>
              <a:t>capacità</a:t>
            </a:r>
            <a:r>
              <a:rPr lang="fr-FR" dirty="0" smtClean="0"/>
              <a:t> di </a:t>
            </a:r>
            <a:r>
              <a:rPr lang="fr-FR" dirty="0" err="1" smtClean="0"/>
              <a:t>imparare</a:t>
            </a:r>
            <a:r>
              <a:rPr lang="fr-FR" dirty="0" smtClean="0"/>
              <a:t> (</a:t>
            </a:r>
            <a:r>
              <a:rPr lang="fr-FR" dirty="0" err="1" smtClean="0"/>
              <a:t>prontezza</a:t>
            </a:r>
            <a:r>
              <a:rPr lang="fr-FR" dirty="0" smtClean="0"/>
              <a:t>, </a:t>
            </a:r>
            <a:r>
              <a:rPr lang="fr-FR" dirty="0" err="1" smtClean="0"/>
              <a:t>organizzazione</a:t>
            </a:r>
            <a:r>
              <a:rPr lang="fr-FR" dirty="0" smtClean="0"/>
              <a:t>, </a:t>
            </a:r>
            <a:r>
              <a:rPr lang="fr-FR" dirty="0" err="1" smtClean="0"/>
              <a:t>creatività</a:t>
            </a:r>
            <a:r>
              <a:rPr lang="fr-FR" dirty="0" smtClean="0"/>
              <a:t>…)</a:t>
            </a:r>
          </a:p>
          <a:p>
            <a:pPr lvl="1"/>
            <a:r>
              <a:rPr lang="fr-FR" dirty="0" smtClean="0"/>
              <a:t>La </a:t>
            </a:r>
            <a:r>
              <a:rPr lang="fr-FR" dirty="0" err="1" smtClean="0"/>
              <a:t>capacità</a:t>
            </a:r>
            <a:r>
              <a:rPr lang="fr-FR" dirty="0" smtClean="0"/>
              <a:t> di </a:t>
            </a:r>
            <a:r>
              <a:rPr lang="fr-FR" dirty="0" err="1" smtClean="0"/>
              <a:t>condividere</a:t>
            </a:r>
            <a:r>
              <a:rPr lang="fr-FR" dirty="0" smtClean="0"/>
              <a:t> le </a:t>
            </a:r>
            <a:r>
              <a:rPr lang="fr-FR" dirty="0" err="1" smtClean="0"/>
              <a:t>informazioni</a:t>
            </a:r>
            <a:r>
              <a:rPr lang="fr-FR" dirty="0" smtClean="0"/>
              <a:t> e le </a:t>
            </a:r>
            <a:r>
              <a:rPr lang="fr-FR" dirty="0" err="1" smtClean="0"/>
              <a:t>cognizioni</a:t>
            </a:r>
            <a:r>
              <a:rPr lang="fr-FR" dirty="0" smtClean="0"/>
              <a:t> (</a:t>
            </a:r>
            <a:r>
              <a:rPr lang="fr-FR" dirty="0" err="1" smtClean="0"/>
              <a:t>spirito</a:t>
            </a:r>
            <a:r>
              <a:rPr lang="fr-FR" dirty="0" smtClean="0"/>
              <a:t> di squadra verso </a:t>
            </a:r>
            <a:r>
              <a:rPr lang="fr-FR" dirty="0" err="1" smtClean="0"/>
              <a:t>obiettivi</a:t>
            </a:r>
            <a:r>
              <a:rPr lang="fr-FR" dirty="0" smtClean="0"/>
              <a:t>)</a:t>
            </a:r>
          </a:p>
          <a:p>
            <a:pPr lvl="1"/>
            <a:r>
              <a:rPr lang="fr-FR" dirty="0" err="1" smtClean="0"/>
              <a:t>Conoscenze</a:t>
            </a:r>
            <a:r>
              <a:rPr lang="fr-FR" dirty="0" smtClean="0"/>
              <a:t> e </a:t>
            </a:r>
            <a:r>
              <a:rPr lang="fr-FR" dirty="0" err="1" smtClean="0"/>
              <a:t>abilità</a:t>
            </a:r>
            <a:r>
              <a:rPr lang="fr-FR" dirty="0" smtClean="0"/>
              <a:t> </a:t>
            </a:r>
            <a:r>
              <a:rPr lang="fr-FR" dirty="0" err="1" smtClean="0"/>
              <a:t>del</a:t>
            </a:r>
            <a:r>
              <a:rPr lang="fr-FR" dirty="0" smtClean="0"/>
              <a:t> </a:t>
            </a:r>
            <a:r>
              <a:rPr lang="fr-FR" dirty="0" err="1" smtClean="0"/>
              <a:t>soggetto</a:t>
            </a:r>
            <a:r>
              <a:rPr lang="fr-FR" dirty="0" smtClean="0"/>
              <a:t> </a:t>
            </a:r>
            <a:r>
              <a:rPr lang="fr-FR" dirty="0" err="1" smtClean="0"/>
              <a:t>spendibili</a:t>
            </a:r>
            <a:r>
              <a:rPr lang="fr-FR" dirty="0" smtClean="0"/>
              <a:t> </a:t>
            </a:r>
            <a:r>
              <a:rPr lang="fr-FR" dirty="0" err="1" smtClean="0"/>
              <a:t>nel</a:t>
            </a:r>
            <a:r>
              <a:rPr lang="fr-FR" dirty="0" smtClean="0"/>
              <a:t> </a:t>
            </a:r>
            <a:r>
              <a:rPr lang="fr-FR" dirty="0" err="1" smtClean="0"/>
              <a:t>mercato</a:t>
            </a:r>
            <a:r>
              <a:rPr lang="fr-FR" dirty="0" smtClean="0"/>
              <a:t> </a:t>
            </a:r>
            <a:r>
              <a:rPr lang="fr-FR" dirty="0" err="1" smtClean="0"/>
              <a:t>del</a:t>
            </a:r>
            <a:r>
              <a:rPr lang="fr-FR" dirty="0" smtClean="0"/>
              <a:t> </a:t>
            </a:r>
            <a:r>
              <a:rPr lang="fr-FR" dirty="0" err="1" smtClean="0"/>
              <a:t>lavoro</a:t>
            </a:r>
            <a:endParaRPr lang="fr-FR" dirty="0" smtClean="0"/>
          </a:p>
          <a:p>
            <a:pPr lvl="1">
              <a:buNone/>
            </a:pPr>
            <a:endParaRPr lang="fr-FR" dirty="0" smtClean="0"/>
          </a:p>
          <a:p>
            <a:pPr lvl="1">
              <a:buNone/>
            </a:pPr>
            <a:r>
              <a:rPr lang="fr-FR" dirty="0" smtClean="0"/>
              <a:t>La persona come </a:t>
            </a:r>
            <a:r>
              <a:rPr lang="fr-FR" dirty="0" err="1" smtClean="0"/>
              <a:t>unico</a:t>
            </a:r>
            <a:r>
              <a:rPr lang="fr-FR" dirty="0" smtClean="0"/>
              <a:t> </a:t>
            </a:r>
            <a:r>
              <a:rPr lang="fr-FR" dirty="0" err="1" smtClean="0"/>
              <a:t>elemento</a:t>
            </a:r>
            <a:r>
              <a:rPr lang="fr-FR" dirty="0" smtClean="0"/>
              <a:t> </a:t>
            </a:r>
            <a:r>
              <a:rPr lang="fr-FR" dirty="0" err="1" smtClean="0"/>
              <a:t>che</a:t>
            </a:r>
            <a:r>
              <a:rPr lang="fr-FR" dirty="0" smtClean="0"/>
              <a:t> ha </a:t>
            </a:r>
            <a:r>
              <a:rPr lang="fr-FR" dirty="0" err="1" smtClean="0"/>
              <a:t>potenziale</a:t>
            </a:r>
            <a:r>
              <a:rPr lang="fr-FR" dirty="0" smtClean="0"/>
              <a:t> </a:t>
            </a:r>
            <a:r>
              <a:rPr lang="fr-FR" dirty="0" err="1" smtClean="0"/>
              <a:t>capacità</a:t>
            </a:r>
            <a:r>
              <a:rPr lang="fr-FR" dirty="0" smtClean="0"/>
              <a:t> di </a:t>
            </a:r>
            <a:r>
              <a:rPr lang="fr-FR" dirty="0" err="1" smtClean="0"/>
              <a:t>generare</a:t>
            </a:r>
            <a:r>
              <a:rPr lang="fr-FR" dirty="0" smtClean="0"/>
              <a:t> </a:t>
            </a:r>
            <a:r>
              <a:rPr lang="fr-FR" dirty="0" err="1" smtClean="0"/>
              <a:t>valore</a:t>
            </a:r>
            <a:r>
              <a:rPr lang="fr-FR" dirty="0" smtClean="0"/>
              <a:t>.</a:t>
            </a:r>
          </a:p>
          <a:p>
            <a:pPr lvl="1">
              <a:buNone/>
            </a:pPr>
            <a:r>
              <a:rPr lang="fr-FR" dirty="0" err="1" smtClean="0"/>
              <a:t>Compito</a:t>
            </a:r>
            <a:r>
              <a:rPr lang="fr-FR" dirty="0" smtClean="0"/>
              <a:t> </a:t>
            </a:r>
            <a:r>
              <a:rPr lang="fr-FR" dirty="0" err="1" smtClean="0"/>
              <a:t>della</a:t>
            </a:r>
            <a:r>
              <a:rPr lang="fr-FR" dirty="0" smtClean="0"/>
              <a:t> </a:t>
            </a:r>
            <a:r>
              <a:rPr lang="fr-FR" dirty="0" err="1" smtClean="0"/>
              <a:t>formazione</a:t>
            </a:r>
            <a:r>
              <a:rPr lang="fr-FR" dirty="0" smtClean="0"/>
              <a:t>: </a:t>
            </a:r>
            <a:r>
              <a:rPr lang="fr-FR" dirty="0" err="1" smtClean="0"/>
              <a:t>rendere</a:t>
            </a:r>
            <a:r>
              <a:rPr lang="fr-FR" dirty="0" smtClean="0"/>
              <a:t> </a:t>
            </a:r>
            <a:r>
              <a:rPr lang="fr-FR" dirty="0" err="1" smtClean="0"/>
              <a:t>maggiormente</a:t>
            </a:r>
            <a:r>
              <a:rPr lang="fr-FR" dirty="0" smtClean="0"/>
              <a:t> </a:t>
            </a:r>
            <a:r>
              <a:rPr lang="fr-FR" dirty="0" err="1" smtClean="0"/>
              <a:t>produttivo</a:t>
            </a:r>
            <a:r>
              <a:rPr lang="fr-FR" dirty="0" smtClean="0"/>
              <a:t> il </a:t>
            </a:r>
            <a:r>
              <a:rPr lang="fr-FR" dirty="0" err="1" smtClean="0"/>
              <a:t>potenziale</a:t>
            </a:r>
            <a:endParaRPr lang="fr-F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Capitale sociale</a:t>
            </a:r>
            <a:endParaRPr lang="fr-FR" dirty="0"/>
          </a:p>
        </p:txBody>
      </p:sp>
      <p:sp>
        <p:nvSpPr>
          <p:cNvPr id="3" name="Segnaposto contenuto 2"/>
          <p:cNvSpPr>
            <a:spLocks noGrp="1"/>
          </p:cNvSpPr>
          <p:nvPr>
            <p:ph sz="quarter" idx="1"/>
          </p:nvPr>
        </p:nvSpPr>
        <p:spPr/>
        <p:txBody>
          <a:bodyPr>
            <a:normAutofit/>
          </a:bodyPr>
          <a:lstStyle/>
          <a:p>
            <a:r>
              <a:rPr lang="fr-FR" dirty="0" err="1" smtClean="0"/>
              <a:t>Rete</a:t>
            </a:r>
            <a:r>
              <a:rPr lang="fr-FR" dirty="0" smtClean="0"/>
              <a:t> di </a:t>
            </a:r>
            <a:r>
              <a:rPr lang="fr-FR" dirty="0" err="1" smtClean="0"/>
              <a:t>relazioni</a:t>
            </a:r>
            <a:r>
              <a:rPr lang="fr-FR" dirty="0" smtClean="0"/>
              <a:t> </a:t>
            </a:r>
            <a:r>
              <a:rPr lang="fr-FR" dirty="0" err="1" smtClean="0"/>
              <a:t>familiari</a:t>
            </a:r>
            <a:r>
              <a:rPr lang="fr-FR" dirty="0" smtClean="0"/>
              <a:t> e </a:t>
            </a:r>
            <a:r>
              <a:rPr lang="fr-FR" dirty="0" err="1" smtClean="0"/>
              <a:t>sociali</a:t>
            </a:r>
            <a:r>
              <a:rPr lang="fr-FR" dirty="0" smtClean="0"/>
              <a:t> </a:t>
            </a:r>
            <a:r>
              <a:rPr lang="fr-FR" dirty="0" err="1" smtClean="0"/>
              <a:t>che</a:t>
            </a:r>
            <a:r>
              <a:rPr lang="fr-FR" dirty="0" smtClean="0"/>
              <a:t> </a:t>
            </a:r>
            <a:r>
              <a:rPr lang="fr-FR" dirty="0" err="1" smtClean="0"/>
              <a:t>può</a:t>
            </a:r>
            <a:r>
              <a:rPr lang="fr-FR" dirty="0" smtClean="0"/>
              <a:t> </a:t>
            </a:r>
            <a:r>
              <a:rPr lang="fr-FR" dirty="0" err="1" smtClean="0"/>
              <a:t>accrescere</a:t>
            </a:r>
            <a:r>
              <a:rPr lang="fr-FR" dirty="0" smtClean="0"/>
              <a:t> il capitale </a:t>
            </a:r>
            <a:r>
              <a:rPr lang="fr-FR" dirty="0" err="1" smtClean="0"/>
              <a:t>umano</a:t>
            </a:r>
            <a:r>
              <a:rPr lang="fr-FR" dirty="0" smtClean="0"/>
              <a:t>.</a:t>
            </a:r>
          </a:p>
          <a:p>
            <a:r>
              <a:rPr lang="fr-FR" dirty="0" err="1" smtClean="0"/>
              <a:t>Insieme</a:t>
            </a:r>
            <a:r>
              <a:rPr lang="fr-FR" dirty="0" smtClean="0"/>
              <a:t> delle </a:t>
            </a:r>
            <a:r>
              <a:rPr lang="fr-FR" dirty="0" err="1" smtClean="0"/>
              <a:t>risorse</a:t>
            </a:r>
            <a:r>
              <a:rPr lang="fr-FR" dirty="0" smtClean="0"/>
              <a:t> </a:t>
            </a:r>
            <a:r>
              <a:rPr lang="fr-FR" dirty="0" err="1" smtClean="0"/>
              <a:t>che</a:t>
            </a:r>
            <a:r>
              <a:rPr lang="fr-FR" dirty="0" smtClean="0"/>
              <a:t> </a:t>
            </a:r>
            <a:r>
              <a:rPr lang="fr-FR" dirty="0" err="1" smtClean="0"/>
              <a:t>ineriscono</a:t>
            </a:r>
            <a:r>
              <a:rPr lang="fr-FR" dirty="0" smtClean="0"/>
              <a:t> </a:t>
            </a:r>
            <a:r>
              <a:rPr lang="fr-FR" dirty="0" err="1" smtClean="0"/>
              <a:t>alle</a:t>
            </a:r>
            <a:r>
              <a:rPr lang="fr-FR" dirty="0" smtClean="0"/>
              <a:t> </a:t>
            </a:r>
            <a:r>
              <a:rPr lang="fr-FR" dirty="0" err="1" smtClean="0"/>
              <a:t>relazioni</a:t>
            </a:r>
            <a:r>
              <a:rPr lang="fr-FR" dirty="0" smtClean="0"/>
              <a:t> </a:t>
            </a:r>
            <a:r>
              <a:rPr lang="fr-FR" dirty="0" err="1" smtClean="0"/>
              <a:t>familiari</a:t>
            </a:r>
            <a:r>
              <a:rPr lang="fr-FR" dirty="0" smtClean="0"/>
              <a:t> e l’</a:t>
            </a:r>
            <a:r>
              <a:rPr lang="fr-FR" dirty="0" err="1" smtClean="0"/>
              <a:t>organizzazione</a:t>
            </a:r>
            <a:r>
              <a:rPr lang="fr-FR" dirty="0" smtClean="0"/>
              <a:t> sociale </a:t>
            </a:r>
            <a:r>
              <a:rPr lang="fr-FR" dirty="0" err="1" smtClean="0"/>
              <a:t>della</a:t>
            </a:r>
            <a:r>
              <a:rPr lang="fr-FR" dirty="0" smtClean="0"/>
              <a:t> </a:t>
            </a:r>
            <a:r>
              <a:rPr lang="fr-FR" dirty="0" err="1" smtClean="0"/>
              <a:t>comunità</a:t>
            </a:r>
            <a:r>
              <a:rPr lang="fr-FR" dirty="0" smtClean="0"/>
              <a:t> </a:t>
            </a:r>
            <a:r>
              <a:rPr lang="fr-FR" dirty="0" err="1" smtClean="0"/>
              <a:t>che</a:t>
            </a:r>
            <a:r>
              <a:rPr lang="fr-FR" dirty="0" smtClean="0"/>
              <a:t> sono </a:t>
            </a:r>
            <a:r>
              <a:rPr lang="fr-FR" dirty="0" err="1" smtClean="0"/>
              <a:t>utili</a:t>
            </a:r>
            <a:r>
              <a:rPr lang="fr-FR" dirty="0" smtClean="0"/>
              <a:t> per </a:t>
            </a:r>
            <a:r>
              <a:rPr lang="fr-FR" dirty="0" err="1" smtClean="0"/>
              <a:t>lo</a:t>
            </a:r>
            <a:r>
              <a:rPr lang="fr-FR" dirty="0" smtClean="0"/>
              <a:t> </a:t>
            </a:r>
            <a:r>
              <a:rPr lang="fr-FR" dirty="0" err="1" smtClean="0"/>
              <a:t>sviluppo</a:t>
            </a:r>
            <a:r>
              <a:rPr lang="fr-FR" dirty="0" smtClean="0"/>
              <a:t> </a:t>
            </a:r>
            <a:r>
              <a:rPr lang="fr-FR" dirty="0" err="1" smtClean="0"/>
              <a:t>cognitivo</a:t>
            </a:r>
            <a:r>
              <a:rPr lang="fr-FR" dirty="0" smtClean="0"/>
              <a:t> o sociale di un bambino o di un </a:t>
            </a:r>
            <a:r>
              <a:rPr lang="fr-FR" dirty="0" err="1" smtClean="0"/>
              <a:t>giovane</a:t>
            </a:r>
            <a:r>
              <a:rPr lang="fr-FR" dirty="0" smtClean="0"/>
              <a:t> (</a:t>
            </a:r>
            <a:r>
              <a:rPr lang="fr-FR" dirty="0" err="1" smtClean="0"/>
              <a:t>riconoscimento</a:t>
            </a:r>
            <a:r>
              <a:rPr lang="fr-FR" dirty="0" smtClean="0"/>
              <a:t>, norme, </a:t>
            </a:r>
            <a:r>
              <a:rPr lang="fr-FR" dirty="0" err="1" smtClean="0"/>
              <a:t>scambio</a:t>
            </a:r>
            <a:r>
              <a:rPr lang="fr-FR" dirty="0" smtClean="0"/>
              <a:t>).</a:t>
            </a:r>
          </a:p>
          <a:p>
            <a:r>
              <a:rPr lang="fr-FR" dirty="0" smtClean="0"/>
              <a:t>Il capitale sociale è </a:t>
            </a:r>
            <a:r>
              <a:rPr lang="fr-FR" dirty="0" err="1" smtClean="0"/>
              <a:t>essenzialmente</a:t>
            </a:r>
            <a:r>
              <a:rPr lang="fr-FR" dirty="0" smtClean="0"/>
              <a:t> legato alla classe sociale di </a:t>
            </a:r>
            <a:r>
              <a:rPr lang="fr-FR" dirty="0" err="1" smtClean="0"/>
              <a:t>appartenenza</a:t>
            </a:r>
            <a:r>
              <a:rPr lang="fr-FR" dirty="0" smtClean="0"/>
              <a:t> </a:t>
            </a:r>
            <a:r>
              <a:rPr lang="fr-FR" dirty="0" err="1" smtClean="0"/>
              <a:t>degli</a:t>
            </a:r>
            <a:r>
              <a:rPr lang="fr-FR" dirty="0" smtClean="0"/>
              <a:t> </a:t>
            </a:r>
            <a:r>
              <a:rPr lang="fr-FR" dirty="0" err="1" smtClean="0"/>
              <a:t>individui</a:t>
            </a:r>
            <a:r>
              <a:rPr lang="fr-FR" dirty="0" smtClean="0"/>
              <a:t> e si distingue dal capitale </a:t>
            </a:r>
            <a:r>
              <a:rPr lang="fr-FR" dirty="0" err="1" smtClean="0"/>
              <a:t>economico</a:t>
            </a:r>
            <a:r>
              <a:rPr lang="fr-FR" dirty="0" smtClean="0"/>
              <a:t> e culturale.</a:t>
            </a:r>
          </a:p>
          <a:p>
            <a:endParaRPr lang="fr-F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3 </a:t>
            </a:r>
            <a:r>
              <a:rPr lang="fr-FR" dirty="0" err="1" smtClean="0"/>
              <a:t>concezioni</a:t>
            </a:r>
            <a:r>
              <a:rPr lang="fr-FR" dirty="0" smtClean="0"/>
              <a:t> di capitale sociale</a:t>
            </a:r>
            <a:endParaRPr lang="fr-FR" dirty="0"/>
          </a:p>
        </p:txBody>
      </p:sp>
      <p:sp>
        <p:nvSpPr>
          <p:cNvPr id="3" name="Segnaposto contenuto 2"/>
          <p:cNvSpPr>
            <a:spLocks noGrp="1"/>
          </p:cNvSpPr>
          <p:nvPr>
            <p:ph sz="quarter" idx="1"/>
          </p:nvPr>
        </p:nvSpPr>
        <p:spPr/>
        <p:txBody>
          <a:bodyPr/>
          <a:lstStyle/>
          <a:p>
            <a:r>
              <a:rPr lang="fr-FR" dirty="0" err="1" smtClean="0">
                <a:solidFill>
                  <a:srgbClr val="FF0000"/>
                </a:solidFill>
              </a:rPr>
              <a:t>Individualista</a:t>
            </a:r>
            <a:r>
              <a:rPr lang="fr-FR" dirty="0" smtClean="0"/>
              <a:t> (Bourdieu). </a:t>
            </a:r>
            <a:r>
              <a:rPr lang="fr-FR" dirty="0" err="1" smtClean="0"/>
              <a:t>Rete</a:t>
            </a:r>
            <a:r>
              <a:rPr lang="fr-FR" dirty="0" smtClean="0"/>
              <a:t> di </a:t>
            </a:r>
            <a:r>
              <a:rPr lang="fr-FR" dirty="0" err="1" smtClean="0"/>
              <a:t>relazioni</a:t>
            </a:r>
            <a:r>
              <a:rPr lang="fr-FR" dirty="0" smtClean="0"/>
              <a:t> </a:t>
            </a:r>
            <a:r>
              <a:rPr lang="fr-FR" dirty="0" err="1" smtClean="0"/>
              <a:t>direttamente</a:t>
            </a:r>
            <a:r>
              <a:rPr lang="fr-FR" dirty="0" smtClean="0"/>
              <a:t> </a:t>
            </a:r>
            <a:r>
              <a:rPr lang="fr-FR" dirty="0" err="1" smtClean="0"/>
              <a:t>mobilitate</a:t>
            </a:r>
            <a:r>
              <a:rPr lang="fr-FR" dirty="0" smtClean="0"/>
              <a:t> da un </a:t>
            </a:r>
            <a:r>
              <a:rPr lang="fr-FR" dirty="0" err="1" smtClean="0"/>
              <a:t>individuo</a:t>
            </a:r>
            <a:r>
              <a:rPr lang="fr-FR" dirty="0" smtClean="0"/>
              <a:t> per </a:t>
            </a:r>
            <a:r>
              <a:rPr lang="fr-FR" dirty="0" err="1" smtClean="0"/>
              <a:t>perseguire</a:t>
            </a:r>
            <a:r>
              <a:rPr lang="fr-FR" dirty="0" smtClean="0"/>
              <a:t> i </a:t>
            </a:r>
            <a:r>
              <a:rPr lang="fr-FR" dirty="0" err="1" smtClean="0"/>
              <a:t>propri</a:t>
            </a:r>
            <a:r>
              <a:rPr lang="fr-FR" dirty="0" smtClean="0"/>
              <a:t> fini e </a:t>
            </a:r>
            <a:r>
              <a:rPr lang="fr-FR" dirty="0" err="1" smtClean="0"/>
              <a:t>migliorare</a:t>
            </a:r>
            <a:r>
              <a:rPr lang="fr-FR" dirty="0" smtClean="0"/>
              <a:t> la </a:t>
            </a:r>
            <a:r>
              <a:rPr lang="fr-FR" dirty="0" err="1" smtClean="0"/>
              <a:t>propria</a:t>
            </a:r>
            <a:r>
              <a:rPr lang="fr-FR" dirty="0" smtClean="0"/>
              <a:t> </a:t>
            </a:r>
            <a:r>
              <a:rPr lang="fr-FR" dirty="0" err="1" smtClean="0"/>
              <a:t>posizione</a:t>
            </a:r>
            <a:r>
              <a:rPr lang="fr-FR" dirty="0" smtClean="0"/>
              <a:t> sociale.</a:t>
            </a:r>
          </a:p>
          <a:p>
            <a:r>
              <a:rPr lang="fr-FR" dirty="0" err="1" smtClean="0">
                <a:solidFill>
                  <a:srgbClr val="FF0000"/>
                </a:solidFill>
              </a:rPr>
              <a:t>Olista</a:t>
            </a:r>
            <a:r>
              <a:rPr lang="fr-FR" dirty="0" smtClean="0"/>
              <a:t>: capitale sociale come </a:t>
            </a:r>
            <a:r>
              <a:rPr lang="fr-FR" dirty="0" err="1" smtClean="0"/>
              <a:t>legame</a:t>
            </a:r>
            <a:r>
              <a:rPr lang="fr-FR" dirty="0" smtClean="0"/>
              <a:t> </a:t>
            </a:r>
            <a:r>
              <a:rPr lang="fr-FR" dirty="0" err="1" smtClean="0"/>
              <a:t>interno</a:t>
            </a:r>
            <a:r>
              <a:rPr lang="fr-FR" dirty="0" smtClean="0"/>
              <a:t> alla </a:t>
            </a:r>
            <a:r>
              <a:rPr lang="fr-FR" dirty="0" err="1" smtClean="0"/>
              <a:t>rete</a:t>
            </a:r>
            <a:r>
              <a:rPr lang="fr-FR" dirty="0" smtClean="0"/>
              <a:t> </a:t>
            </a:r>
            <a:r>
              <a:rPr lang="fr-FR" dirty="0" err="1" smtClean="0"/>
              <a:t>dell’attore</a:t>
            </a:r>
            <a:r>
              <a:rPr lang="fr-FR" dirty="0" smtClean="0"/>
              <a:t> </a:t>
            </a:r>
            <a:r>
              <a:rPr lang="fr-FR" dirty="0" err="1" smtClean="0"/>
              <a:t>considerata</a:t>
            </a:r>
            <a:r>
              <a:rPr lang="fr-FR" dirty="0" smtClean="0"/>
              <a:t> in </a:t>
            </a:r>
            <a:r>
              <a:rPr lang="fr-FR" dirty="0" err="1" smtClean="0"/>
              <a:t>senso</a:t>
            </a:r>
            <a:r>
              <a:rPr lang="fr-FR" dirty="0" smtClean="0"/>
              <a:t> </a:t>
            </a:r>
            <a:r>
              <a:rPr lang="fr-FR" dirty="0" err="1" smtClean="0"/>
              <a:t>collettivo</a:t>
            </a:r>
            <a:r>
              <a:rPr lang="fr-FR" dirty="0" smtClean="0"/>
              <a:t>-</a:t>
            </a:r>
            <a:r>
              <a:rPr lang="fr-FR" dirty="0" err="1" smtClean="0"/>
              <a:t>comunitario</a:t>
            </a:r>
            <a:r>
              <a:rPr lang="fr-FR" dirty="0" smtClean="0"/>
              <a:t>.  Il </a:t>
            </a:r>
            <a:r>
              <a:rPr lang="fr-FR" dirty="0" err="1" smtClean="0"/>
              <a:t>soggetto</a:t>
            </a:r>
            <a:r>
              <a:rPr lang="fr-FR" dirty="0" smtClean="0"/>
              <a:t> </a:t>
            </a:r>
            <a:r>
              <a:rPr lang="fr-FR" dirty="0" err="1" smtClean="0"/>
              <a:t>subordina</a:t>
            </a:r>
            <a:r>
              <a:rPr lang="fr-FR" dirty="0" smtClean="0"/>
              <a:t> </a:t>
            </a:r>
            <a:r>
              <a:rPr lang="fr-FR" dirty="0" err="1" smtClean="0"/>
              <a:t>gli</a:t>
            </a:r>
            <a:r>
              <a:rPr lang="fr-FR" dirty="0" smtClean="0"/>
              <a:t> </a:t>
            </a:r>
            <a:r>
              <a:rPr lang="fr-FR" dirty="0" err="1" smtClean="0"/>
              <a:t>interessi</a:t>
            </a:r>
            <a:r>
              <a:rPr lang="fr-FR" dirty="0" smtClean="0"/>
              <a:t> </a:t>
            </a:r>
            <a:r>
              <a:rPr lang="fr-FR" dirty="0" err="1" smtClean="0"/>
              <a:t>individuali</a:t>
            </a:r>
            <a:r>
              <a:rPr lang="fr-FR" dirty="0" smtClean="0"/>
              <a:t> </a:t>
            </a:r>
            <a:r>
              <a:rPr lang="fr-FR" dirty="0" err="1" smtClean="0"/>
              <a:t>alle</a:t>
            </a:r>
            <a:r>
              <a:rPr lang="fr-FR" dirty="0" smtClean="0"/>
              <a:t> norme </a:t>
            </a:r>
            <a:r>
              <a:rPr lang="fr-FR" dirty="0" err="1" smtClean="0"/>
              <a:t>etiche</a:t>
            </a:r>
            <a:r>
              <a:rPr lang="fr-FR" dirty="0" smtClean="0"/>
              <a:t> </a:t>
            </a:r>
            <a:r>
              <a:rPr lang="fr-FR" dirty="0" err="1" smtClean="0"/>
              <a:t>collettive</a:t>
            </a:r>
            <a:r>
              <a:rPr lang="fr-FR" dirty="0" smtClean="0"/>
              <a:t>.</a:t>
            </a:r>
          </a:p>
          <a:p>
            <a:r>
              <a:rPr lang="fr-FR" dirty="0" err="1" smtClean="0">
                <a:solidFill>
                  <a:srgbClr val="FF0000"/>
                </a:solidFill>
              </a:rPr>
              <a:t>Relazionale</a:t>
            </a:r>
            <a:r>
              <a:rPr lang="fr-FR" dirty="0" smtClean="0"/>
              <a:t>: </a:t>
            </a:r>
            <a:r>
              <a:rPr lang="fr-FR" dirty="0" err="1" smtClean="0"/>
              <a:t>particolare</a:t>
            </a:r>
            <a:r>
              <a:rPr lang="fr-FR" dirty="0" smtClean="0"/>
              <a:t> </a:t>
            </a:r>
            <a:r>
              <a:rPr lang="fr-FR" dirty="0" err="1" smtClean="0"/>
              <a:t>qualità</a:t>
            </a:r>
            <a:r>
              <a:rPr lang="fr-FR" dirty="0" smtClean="0"/>
              <a:t> e </a:t>
            </a:r>
            <a:r>
              <a:rPr lang="fr-FR" dirty="0" err="1" smtClean="0"/>
              <a:t>configurazione</a:t>
            </a:r>
            <a:r>
              <a:rPr lang="fr-FR" dirty="0" smtClean="0"/>
              <a:t> delle </a:t>
            </a:r>
            <a:r>
              <a:rPr lang="fr-FR" dirty="0" err="1" smtClean="0"/>
              <a:t>reti</a:t>
            </a:r>
            <a:r>
              <a:rPr lang="fr-FR" dirty="0" smtClean="0"/>
              <a:t> di </a:t>
            </a:r>
            <a:r>
              <a:rPr lang="fr-FR" dirty="0" err="1" smtClean="0"/>
              <a:t>relazioni</a:t>
            </a:r>
            <a:r>
              <a:rPr lang="fr-FR" dirty="0" smtClean="0"/>
              <a:t> </a:t>
            </a:r>
            <a:r>
              <a:rPr lang="fr-FR" dirty="0" err="1" smtClean="0"/>
              <a:t>che</a:t>
            </a:r>
            <a:r>
              <a:rPr lang="fr-FR" dirty="0" smtClean="0"/>
              <a:t> </a:t>
            </a:r>
            <a:r>
              <a:rPr lang="fr-FR" dirty="0" err="1" smtClean="0"/>
              <a:t>alimentano</a:t>
            </a:r>
            <a:r>
              <a:rPr lang="fr-FR" dirty="0" smtClean="0"/>
              <a:t> e </a:t>
            </a:r>
            <a:r>
              <a:rPr lang="fr-FR" dirty="0" err="1" smtClean="0"/>
              <a:t>rendono</a:t>
            </a:r>
            <a:r>
              <a:rPr lang="fr-FR" dirty="0" smtClean="0"/>
              <a:t> </a:t>
            </a:r>
            <a:r>
              <a:rPr lang="fr-FR" dirty="0" err="1" smtClean="0"/>
              <a:t>sinergiche</a:t>
            </a:r>
            <a:r>
              <a:rPr lang="fr-FR" dirty="0" smtClean="0"/>
              <a:t> le </a:t>
            </a:r>
            <a:r>
              <a:rPr lang="fr-FR" dirty="0" err="1" smtClean="0"/>
              <a:t>dotazioni</a:t>
            </a:r>
            <a:r>
              <a:rPr lang="fr-FR" dirty="0" smtClean="0"/>
              <a:t> </a:t>
            </a:r>
            <a:r>
              <a:rPr lang="fr-FR" dirty="0" err="1" smtClean="0"/>
              <a:t>individuali</a:t>
            </a:r>
            <a:r>
              <a:rPr lang="fr-FR" dirty="0" smtClean="0"/>
              <a:t> e le </a:t>
            </a:r>
            <a:r>
              <a:rPr lang="fr-FR" dirty="0" err="1" smtClean="0"/>
              <a:t>opportunità</a:t>
            </a:r>
            <a:r>
              <a:rPr lang="fr-FR" dirty="0" smtClean="0"/>
              <a:t> di </a:t>
            </a:r>
            <a:r>
              <a:rPr lang="fr-FR" dirty="0" err="1" smtClean="0"/>
              <a:t>vita</a:t>
            </a:r>
            <a:r>
              <a:rPr lang="fr-FR" dirty="0" smtClean="0"/>
              <a:t> delle </a:t>
            </a:r>
            <a:r>
              <a:rPr lang="fr-FR" dirty="0" err="1" smtClean="0"/>
              <a:t>persone</a:t>
            </a:r>
            <a:r>
              <a:rPr lang="fr-FR" dirty="0" smtClean="0"/>
              <a:t> </a:t>
            </a:r>
            <a:r>
              <a:rPr lang="fr-FR" dirty="0" err="1" smtClean="0"/>
              <a:t>coinvolte</a:t>
            </a:r>
            <a:r>
              <a:rPr lang="fr-FR" dirty="0" smtClean="0"/>
              <a:t>. </a:t>
            </a:r>
          </a:p>
          <a:p>
            <a:endParaRPr lang="fr-FR" dirty="0" smtClean="0"/>
          </a:p>
          <a:p>
            <a:endParaRPr lang="fr-F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smtClean="0"/>
              <a:t>Ne </a:t>
            </a:r>
            <a:r>
              <a:rPr lang="fr-FR" dirty="0" err="1" smtClean="0"/>
              <a:t>deriva</a:t>
            </a:r>
            <a:r>
              <a:rPr lang="fr-FR" dirty="0" smtClean="0"/>
              <a:t>…</a:t>
            </a:r>
            <a:endParaRPr lang="fr-FR" dirty="0"/>
          </a:p>
        </p:txBody>
      </p:sp>
      <p:sp>
        <p:nvSpPr>
          <p:cNvPr id="3" name="Segnaposto contenuto 2"/>
          <p:cNvSpPr>
            <a:spLocks noGrp="1"/>
          </p:cNvSpPr>
          <p:nvPr>
            <p:ph sz="quarter" idx="1"/>
          </p:nvPr>
        </p:nvSpPr>
        <p:spPr/>
        <p:txBody>
          <a:bodyPr/>
          <a:lstStyle/>
          <a:p>
            <a:r>
              <a:rPr lang="fr-FR" dirty="0" smtClean="0"/>
              <a:t>L’</a:t>
            </a:r>
            <a:r>
              <a:rPr lang="fr-FR" dirty="0" err="1" smtClean="0"/>
              <a:t>importanza</a:t>
            </a:r>
            <a:r>
              <a:rPr lang="fr-FR" dirty="0" smtClean="0"/>
              <a:t> </a:t>
            </a:r>
            <a:r>
              <a:rPr lang="fr-FR" dirty="0" err="1" smtClean="0"/>
              <a:t>della</a:t>
            </a:r>
            <a:r>
              <a:rPr lang="fr-FR" dirty="0" smtClean="0"/>
              <a:t> </a:t>
            </a:r>
            <a:r>
              <a:rPr lang="fr-FR" dirty="0" err="1" smtClean="0"/>
              <a:t>storia</a:t>
            </a:r>
            <a:r>
              <a:rPr lang="fr-FR" dirty="0" smtClean="0"/>
              <a:t> personale/</a:t>
            </a:r>
            <a:r>
              <a:rPr lang="fr-FR" dirty="0" err="1" smtClean="0"/>
              <a:t>professionale</a:t>
            </a:r>
            <a:r>
              <a:rPr lang="fr-FR" dirty="0" smtClean="0"/>
              <a:t> </a:t>
            </a:r>
            <a:r>
              <a:rPr lang="fr-FR" dirty="0" err="1" smtClean="0"/>
              <a:t>del</a:t>
            </a:r>
            <a:r>
              <a:rPr lang="fr-FR" dirty="0" smtClean="0"/>
              <a:t> </a:t>
            </a:r>
            <a:r>
              <a:rPr lang="fr-FR" dirty="0" err="1" smtClean="0"/>
              <a:t>soggetto</a:t>
            </a:r>
            <a:r>
              <a:rPr lang="fr-FR" dirty="0" smtClean="0"/>
              <a:t> in </a:t>
            </a:r>
            <a:r>
              <a:rPr lang="fr-FR" dirty="0" err="1" smtClean="0"/>
              <a:t>termini</a:t>
            </a:r>
            <a:r>
              <a:rPr lang="fr-FR" dirty="0" smtClean="0"/>
              <a:t> di </a:t>
            </a:r>
            <a:r>
              <a:rPr lang="fr-FR" dirty="0" err="1" smtClean="0"/>
              <a:t>autoprogettazione</a:t>
            </a:r>
            <a:r>
              <a:rPr lang="fr-FR" dirty="0" smtClean="0"/>
              <a:t> o </a:t>
            </a:r>
            <a:r>
              <a:rPr lang="fr-FR" dirty="0" err="1" smtClean="0"/>
              <a:t>etero</a:t>
            </a:r>
            <a:r>
              <a:rPr lang="fr-FR" dirty="0" smtClean="0"/>
              <a:t>-</a:t>
            </a:r>
            <a:r>
              <a:rPr lang="fr-FR" dirty="0" err="1" smtClean="0"/>
              <a:t>progettazione</a:t>
            </a:r>
            <a:r>
              <a:rPr lang="fr-FR" dirty="0" smtClean="0"/>
              <a:t> </a:t>
            </a:r>
            <a:endParaRPr lang="fr-FR" dirty="0" smtClean="0"/>
          </a:p>
          <a:p>
            <a:pPr>
              <a:buNone/>
            </a:pPr>
            <a:r>
              <a:rPr lang="fr-FR" dirty="0" err="1" smtClean="0"/>
              <a:t>Quali</a:t>
            </a:r>
            <a:r>
              <a:rPr lang="fr-FR" dirty="0" smtClean="0"/>
              <a:t> </a:t>
            </a:r>
            <a:r>
              <a:rPr lang="fr-FR" dirty="0" err="1" smtClean="0"/>
              <a:t>strumenti</a:t>
            </a:r>
            <a:r>
              <a:rPr lang="fr-FR" dirty="0" smtClean="0"/>
              <a:t> per </a:t>
            </a:r>
            <a:r>
              <a:rPr lang="fr-FR" dirty="0" err="1" smtClean="0"/>
              <a:t>rilevarla</a:t>
            </a:r>
            <a:r>
              <a:rPr lang="fr-FR" dirty="0" smtClean="0"/>
              <a:t>?</a:t>
            </a:r>
          </a:p>
          <a:p>
            <a:pPr>
              <a:buFontTx/>
              <a:buChar char="-"/>
            </a:pPr>
            <a:r>
              <a:rPr lang="fr-FR" dirty="0" smtClean="0"/>
              <a:t>La </a:t>
            </a:r>
            <a:r>
              <a:rPr lang="fr-FR" dirty="0" err="1" smtClean="0"/>
              <a:t>narrazione</a:t>
            </a:r>
            <a:endParaRPr lang="fr-FR" dirty="0" smtClean="0"/>
          </a:p>
          <a:p>
            <a:pPr>
              <a:buFontTx/>
              <a:buChar char="-"/>
            </a:pPr>
            <a:r>
              <a:rPr lang="fr-FR" dirty="0" err="1" smtClean="0"/>
              <a:t>Gli</a:t>
            </a:r>
            <a:r>
              <a:rPr lang="fr-FR" dirty="0" smtClean="0"/>
              <a:t> </a:t>
            </a:r>
            <a:r>
              <a:rPr lang="fr-FR" dirty="0" err="1" smtClean="0"/>
              <a:t>episodi</a:t>
            </a:r>
            <a:r>
              <a:rPr lang="fr-FR" dirty="0" smtClean="0"/>
              <a:t> (</a:t>
            </a:r>
            <a:r>
              <a:rPr lang="fr-FR" dirty="0" err="1" smtClean="0"/>
              <a:t>scelte</a:t>
            </a:r>
            <a:r>
              <a:rPr lang="fr-FR" dirty="0" smtClean="0"/>
              <a:t> </a:t>
            </a:r>
            <a:r>
              <a:rPr lang="fr-FR" dirty="0" err="1" smtClean="0"/>
              <a:t>determinanti</a:t>
            </a:r>
            <a:r>
              <a:rPr lang="fr-FR" dirty="0" smtClean="0"/>
              <a:t>)</a:t>
            </a:r>
          </a:p>
          <a:p>
            <a:pPr>
              <a:buFontTx/>
              <a:buChar char="-"/>
            </a:pPr>
            <a:r>
              <a:rPr lang="fr-FR" dirty="0" err="1" smtClean="0"/>
              <a:t>Traguardi</a:t>
            </a:r>
            <a:r>
              <a:rPr lang="fr-FR" dirty="0" smtClean="0"/>
              <a:t> non </a:t>
            </a:r>
            <a:r>
              <a:rPr lang="fr-FR" dirty="0" err="1" smtClean="0"/>
              <a:t>raggiunti</a:t>
            </a:r>
            <a:r>
              <a:rPr lang="fr-FR" dirty="0" smtClean="0"/>
              <a:t> e </a:t>
            </a:r>
            <a:r>
              <a:rPr lang="fr-FR" dirty="0" err="1" smtClean="0"/>
              <a:t>raggiunti</a:t>
            </a:r>
            <a:endParaRPr lang="fr-FR" dirty="0" smtClean="0"/>
          </a:p>
          <a:p>
            <a:pPr>
              <a:buFontTx/>
              <a:buChar char="-"/>
            </a:pPr>
            <a:r>
              <a:rPr lang="fr-FR" dirty="0" err="1" smtClean="0"/>
              <a:t>Sostenibilità</a:t>
            </a:r>
            <a:r>
              <a:rPr lang="fr-FR" dirty="0" smtClean="0"/>
              <a:t> al </a:t>
            </a:r>
            <a:r>
              <a:rPr lang="fr-FR" dirty="0" err="1" smtClean="0"/>
              <a:t>cambiamento</a:t>
            </a:r>
            <a:endParaRPr lang="fr-FR" dirty="0" smtClean="0"/>
          </a:p>
          <a:p>
            <a:pPr>
              <a:buFontTx/>
              <a:buChar char="-"/>
            </a:pPr>
            <a:endParaRPr lang="fr-FR" dirty="0" smtClean="0"/>
          </a:p>
          <a:p>
            <a:pPr>
              <a:buFontTx/>
              <a:buChar char="-"/>
            </a:pPr>
            <a:endParaRPr lang="fr-F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612775" y="228600"/>
            <a:ext cx="8153400" cy="990600"/>
          </a:xfrm>
        </p:spPr>
        <p:txBody>
          <a:bodyPr/>
          <a:lstStyle/>
          <a:p>
            <a:r>
              <a:rPr lang="it-IT" smtClean="0"/>
              <a:t>Formazione continua</a:t>
            </a:r>
          </a:p>
        </p:txBody>
      </p:sp>
      <p:sp>
        <p:nvSpPr>
          <p:cNvPr id="15363" name="Segnaposto contenuto 2"/>
          <p:cNvSpPr>
            <a:spLocks noGrp="1"/>
          </p:cNvSpPr>
          <p:nvPr>
            <p:ph sz="quarter" idx="1"/>
          </p:nvPr>
        </p:nvSpPr>
        <p:spPr>
          <a:xfrm>
            <a:off x="0" y="1600200"/>
            <a:ext cx="9144000" cy="5068888"/>
          </a:xfrm>
        </p:spPr>
        <p:txBody>
          <a:bodyPr/>
          <a:lstStyle/>
          <a:p>
            <a:r>
              <a:rPr lang="it-IT" sz="2000" smtClean="0"/>
              <a:t>Formare competenze all’apprendimento continuo, all’adattamento ai cambiamenti.</a:t>
            </a:r>
          </a:p>
          <a:p>
            <a:r>
              <a:rPr lang="it-IT" sz="2000" smtClean="0"/>
              <a:t>Le competenze trasversali auspicate a livello europeo, oltre a quelle chiave specifiche, rimandano alla</a:t>
            </a:r>
            <a:br>
              <a:rPr lang="it-IT" sz="2000" smtClean="0"/>
            </a:br>
            <a:r>
              <a:rPr lang="it-IT" sz="2000" smtClean="0"/>
              <a:t>- </a:t>
            </a:r>
            <a:r>
              <a:rPr lang="it-IT" sz="2000" b="1" smtClean="0"/>
              <a:t>risoluzione dei problemi, facoltà di analisi, autogestione, comunicazione, competenze linguistiche, spirito di impresa</a:t>
            </a:r>
            <a:r>
              <a:rPr lang="it-IT" sz="2000" smtClean="0"/>
              <a:t>. Sono inoltre richieste conoscenze e competenze in ambito scientifico e matematico, nell’uso delle tecnologie. L’importanza di non consolidare la routinarietà come modalità di affrontare il lavoro. Inoltre si suggerisce di partire da un dominio specifico per poi operare a livello di trasferibilità e mobilitazione.</a:t>
            </a:r>
          </a:p>
          <a:p>
            <a:r>
              <a:rPr lang="it-IT" sz="2000" smtClean="0"/>
              <a:t>Da queste competenze si possono individuare le parole chiave della formazione:</a:t>
            </a:r>
          </a:p>
          <a:p>
            <a:pPr>
              <a:buFont typeface="Wingdings" pitchFamily="2" charset="2"/>
              <a:buNone/>
            </a:pPr>
            <a:r>
              <a:rPr lang="it-IT" sz="2000" smtClean="0"/>
              <a:t>Par ailleurs, plusieurs thèmes interviennent dans les huit compétences clés: </a:t>
            </a:r>
            <a:r>
              <a:rPr lang="it-IT" sz="2000" b="1" smtClean="0"/>
              <a:t>«réflexion critique, créativité, initiative, résolution de problèmes, évaluation des risques, prise de décision et gestion constructive des sentiments».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a:xfrm>
            <a:off x="612775" y="228600"/>
            <a:ext cx="8153400" cy="990600"/>
          </a:xfrm>
        </p:spPr>
        <p:txBody>
          <a:bodyPr>
            <a:normAutofit fontScale="90000"/>
          </a:bodyPr>
          <a:lstStyle/>
          <a:p>
            <a:pPr eaLnBrk="1" hangingPunct="1"/>
            <a:r>
              <a:rPr lang="it-IT" sz="3600" smtClean="0"/>
              <a:t>Il difficile compito di “dire le competenze”</a:t>
            </a:r>
          </a:p>
        </p:txBody>
      </p:sp>
      <p:sp>
        <p:nvSpPr>
          <p:cNvPr id="16387" name="Segnaposto contenuto 2"/>
          <p:cNvSpPr>
            <a:spLocks noGrp="1"/>
          </p:cNvSpPr>
          <p:nvPr>
            <p:ph idx="1"/>
          </p:nvPr>
        </p:nvSpPr>
        <p:spPr>
          <a:xfrm>
            <a:off x="612775" y="1600200"/>
            <a:ext cx="8153400" cy="4495800"/>
          </a:xfrm>
        </p:spPr>
        <p:txBody>
          <a:bodyPr/>
          <a:lstStyle/>
          <a:p>
            <a:pPr eaLnBrk="1" hangingPunct="1">
              <a:buFont typeface="Wingdings 2" pitchFamily="18" charset="2"/>
              <a:buNone/>
            </a:pPr>
            <a:r>
              <a:rPr lang="it-IT" smtClean="0"/>
              <a:t>DA LISBONA</a:t>
            </a:r>
          </a:p>
          <a:p>
            <a:pPr eaLnBrk="1" hangingPunct="1">
              <a:buFontTx/>
              <a:buChar char="-"/>
            </a:pPr>
            <a:r>
              <a:rPr lang="it-IT" smtClean="0"/>
              <a:t>Le competenze chiave (preferibile a trasversale)</a:t>
            </a:r>
          </a:p>
          <a:p>
            <a:pPr eaLnBrk="1" hangingPunct="1">
              <a:buFontTx/>
              <a:buChar char="-"/>
            </a:pPr>
            <a:r>
              <a:rPr lang="it-IT" smtClean="0"/>
              <a:t>1. comunicare in lingua materna</a:t>
            </a:r>
          </a:p>
          <a:p>
            <a:pPr eaLnBrk="1" hangingPunct="1">
              <a:buFontTx/>
              <a:buChar char="-"/>
            </a:pPr>
            <a:r>
              <a:rPr lang="it-IT" smtClean="0"/>
              <a:t>2. comunicare in una lingua straniera</a:t>
            </a:r>
          </a:p>
          <a:p>
            <a:pPr eaLnBrk="1" hangingPunct="1">
              <a:buFontTx/>
              <a:buChar char="-"/>
            </a:pPr>
            <a:r>
              <a:rPr lang="it-IT" smtClean="0"/>
              <a:t>3. utilizzare le tecnologie dell’informazione</a:t>
            </a:r>
          </a:p>
          <a:p>
            <a:pPr eaLnBrk="1" hangingPunct="1">
              <a:buFontTx/>
              <a:buChar char="-"/>
            </a:pPr>
            <a:r>
              <a:rPr lang="it-IT" smtClean="0"/>
              <a:t>4. sviluppare spirito di iniziativa</a:t>
            </a:r>
          </a:p>
          <a:p>
            <a:pPr eaLnBrk="1" hangingPunct="1">
              <a:buFontTx/>
              <a:buChar char="-"/>
            </a:pPr>
            <a:r>
              <a:rPr lang="it-IT" smtClean="0"/>
              <a:t>5. imparare ad apprendere</a:t>
            </a:r>
          </a:p>
          <a:p>
            <a:pPr eaLnBrk="1" hangingPunct="1">
              <a:buFontTx/>
              <a:buChar char="-"/>
            </a:pPr>
            <a:r>
              <a:rPr lang="it-IT" smtClean="0"/>
              <a:t>6. cultura generale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775" y="228600"/>
            <a:ext cx="8153400" cy="990600"/>
          </a:xfrm>
        </p:spPr>
        <p:txBody>
          <a:bodyPr>
            <a:normAutofit/>
          </a:bodyPr>
          <a:lstStyle/>
          <a:p>
            <a:pPr eaLnBrk="1" fontAlgn="auto" hangingPunct="1">
              <a:spcAft>
                <a:spcPts val="0"/>
              </a:spcAft>
              <a:defRPr/>
            </a:pPr>
            <a:r>
              <a:rPr lang="it-IT" dirty="0" smtClean="0"/>
              <a:t>Le competenze del cittadino-lavoratore</a:t>
            </a:r>
            <a:endParaRPr lang="it-IT" dirty="0"/>
          </a:p>
        </p:txBody>
      </p:sp>
      <p:sp>
        <p:nvSpPr>
          <p:cNvPr id="17411" name="Segnaposto contenuto 2"/>
          <p:cNvSpPr>
            <a:spLocks noGrp="1"/>
          </p:cNvSpPr>
          <p:nvPr>
            <p:ph idx="1"/>
          </p:nvPr>
        </p:nvSpPr>
        <p:spPr>
          <a:xfrm>
            <a:off x="612775" y="1600200"/>
            <a:ext cx="8153400" cy="4495800"/>
          </a:xfrm>
        </p:spPr>
        <p:txBody>
          <a:bodyPr/>
          <a:lstStyle/>
          <a:p>
            <a:pPr eaLnBrk="1" hangingPunct="1">
              <a:buFont typeface="Wingdings 2" pitchFamily="18" charset="2"/>
              <a:buNone/>
            </a:pPr>
            <a:r>
              <a:rPr lang="it-IT" smtClean="0"/>
              <a:t>ISFOL</a:t>
            </a:r>
          </a:p>
          <a:p>
            <a:pPr eaLnBrk="1" hangingPunct="1">
              <a:buFont typeface="Wingdings 2" pitchFamily="18" charset="2"/>
              <a:buNone/>
            </a:pPr>
            <a:r>
              <a:rPr lang="it-IT" smtClean="0"/>
              <a:t>	1. competenze di base (area linguistica, tecnologica, scientifica, storico-economico-sociale)</a:t>
            </a:r>
          </a:p>
          <a:p>
            <a:pPr eaLnBrk="1" hangingPunct="1">
              <a:buFont typeface="Wingdings 2" pitchFamily="18" charset="2"/>
              <a:buNone/>
            </a:pPr>
            <a:r>
              <a:rPr lang="it-IT" smtClean="0"/>
              <a:t>	2. competenze trasversali (sapersi relazionare, affrontare e gestire operativamente l’ambiente, diagnosticare le caratteristiche dell’ambiente)</a:t>
            </a:r>
          </a:p>
          <a:p>
            <a:pPr eaLnBrk="1" hangingPunct="1">
              <a:buFont typeface="Wingdings 2" pitchFamily="18" charset="2"/>
              <a:buNone/>
            </a:pPr>
            <a:r>
              <a:rPr lang="it-IT" smtClean="0"/>
              <a:t>	3. competenze tecnico-professionali (riguardano il settore specifico della professione)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it-IT" dirty="0" smtClean="0"/>
              <a:t>Le competenze </a:t>
            </a:r>
            <a:br>
              <a:rPr lang="it-IT" dirty="0" smtClean="0"/>
            </a:br>
            <a:r>
              <a:rPr lang="it-IT" sz="3600" dirty="0" smtClean="0"/>
              <a:t>(dal Consiglio Europeo, 2006)</a:t>
            </a:r>
            <a:endParaRPr lang="it-IT" dirty="0"/>
          </a:p>
        </p:txBody>
      </p:sp>
      <p:sp>
        <p:nvSpPr>
          <p:cNvPr id="18435" name="Segnaposto contenuto 2"/>
          <p:cNvSpPr>
            <a:spLocks noGrp="1"/>
          </p:cNvSpPr>
          <p:nvPr>
            <p:ph idx="1"/>
          </p:nvPr>
        </p:nvSpPr>
        <p:spPr>
          <a:xfrm>
            <a:off x="612775" y="1600200"/>
            <a:ext cx="8153400" cy="4495800"/>
          </a:xfrm>
        </p:spPr>
        <p:txBody>
          <a:bodyPr/>
          <a:lstStyle/>
          <a:p>
            <a:pPr marL="650875" indent="-514350" eaLnBrk="1" hangingPunct="1">
              <a:buFont typeface="Wingdings 2" pitchFamily="18" charset="2"/>
              <a:buAutoNum type="arabicPeriod"/>
            </a:pPr>
            <a:r>
              <a:rPr lang="it-IT" smtClean="0"/>
              <a:t>Comunicare in madrelingua</a:t>
            </a:r>
          </a:p>
          <a:p>
            <a:pPr marL="650875" indent="-514350" eaLnBrk="1" hangingPunct="1">
              <a:buFont typeface="Wingdings 2" pitchFamily="18" charset="2"/>
              <a:buAutoNum type="arabicPeriod"/>
            </a:pPr>
            <a:r>
              <a:rPr lang="it-IT" smtClean="0"/>
              <a:t>Comunicare nella lingua straniera </a:t>
            </a:r>
          </a:p>
          <a:p>
            <a:pPr marL="650875" indent="-514350" eaLnBrk="1" hangingPunct="1">
              <a:buFont typeface="Wingdings 2" pitchFamily="18" charset="2"/>
              <a:buAutoNum type="arabicPeriod"/>
            </a:pPr>
            <a:r>
              <a:rPr lang="it-IT" smtClean="0"/>
              <a:t>Competenza matematica e competenze di base in scienza e tecnologia</a:t>
            </a:r>
          </a:p>
          <a:p>
            <a:pPr marL="650875" indent="-514350" eaLnBrk="1" hangingPunct="1">
              <a:buFont typeface="Wingdings 2" pitchFamily="18" charset="2"/>
              <a:buAutoNum type="arabicPeriod"/>
            </a:pPr>
            <a:r>
              <a:rPr lang="it-IT" smtClean="0"/>
              <a:t>Competenza digitale</a:t>
            </a:r>
          </a:p>
          <a:p>
            <a:pPr marL="650875" indent="-514350" eaLnBrk="1" hangingPunct="1">
              <a:buFont typeface="Wingdings 2" pitchFamily="18" charset="2"/>
              <a:buAutoNum type="arabicPeriod"/>
            </a:pPr>
            <a:r>
              <a:rPr lang="it-IT" smtClean="0"/>
              <a:t>Imparare ad imparare</a:t>
            </a:r>
          </a:p>
          <a:p>
            <a:pPr marL="650875" indent="-514350" eaLnBrk="1" hangingPunct="1">
              <a:buFont typeface="Wingdings 2" pitchFamily="18" charset="2"/>
              <a:buAutoNum type="arabicPeriod"/>
            </a:pPr>
            <a:r>
              <a:rPr lang="it-IT" smtClean="0"/>
              <a:t>Competenze sociali e civiche</a:t>
            </a:r>
          </a:p>
          <a:p>
            <a:pPr marL="650875" indent="-514350" eaLnBrk="1" hangingPunct="1">
              <a:buFont typeface="Wingdings 2" pitchFamily="18" charset="2"/>
              <a:buAutoNum type="arabicPeriod"/>
            </a:pPr>
            <a:r>
              <a:rPr lang="it-IT" smtClean="0"/>
              <a:t>Spirito di iniziativa e imprenditorialità</a:t>
            </a:r>
          </a:p>
          <a:p>
            <a:pPr marL="650875" indent="-514350" eaLnBrk="1" hangingPunct="1">
              <a:buFont typeface="Wingdings 2" pitchFamily="18" charset="2"/>
              <a:buAutoNum type="arabicPeriod"/>
            </a:pPr>
            <a:r>
              <a:rPr lang="it-IT" smtClean="0"/>
              <a:t>Consapevolezza ed espressione culturale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775" y="228600"/>
            <a:ext cx="8153400" cy="990600"/>
          </a:xfrm>
        </p:spPr>
        <p:txBody>
          <a:bodyPr>
            <a:normAutofit fontScale="90000"/>
          </a:bodyPr>
          <a:lstStyle/>
          <a:p>
            <a:pPr eaLnBrk="1" fontAlgn="auto" hangingPunct="1">
              <a:spcAft>
                <a:spcPts val="0"/>
              </a:spcAft>
              <a:defRPr/>
            </a:pPr>
            <a:r>
              <a:rPr lang="it-IT" dirty="0" smtClean="0"/>
              <a:t>Obbligo di istruzione. Linee guida (dicembre 2007)</a:t>
            </a:r>
            <a:endParaRPr lang="it-IT" dirty="0"/>
          </a:p>
        </p:txBody>
      </p:sp>
      <p:sp>
        <p:nvSpPr>
          <p:cNvPr id="19459" name="Segnaposto contenuto 2"/>
          <p:cNvSpPr>
            <a:spLocks noGrp="1"/>
          </p:cNvSpPr>
          <p:nvPr>
            <p:ph idx="1"/>
          </p:nvPr>
        </p:nvSpPr>
        <p:spPr>
          <a:xfrm>
            <a:off x="612775" y="1600200"/>
            <a:ext cx="8153400" cy="4495800"/>
          </a:xfrm>
        </p:spPr>
        <p:txBody>
          <a:bodyPr/>
          <a:lstStyle/>
          <a:p>
            <a:pPr eaLnBrk="1" hangingPunct="1"/>
            <a:r>
              <a:rPr lang="it-IT" smtClean="0"/>
              <a:t>Imparare ad imparare</a:t>
            </a:r>
          </a:p>
          <a:p>
            <a:pPr eaLnBrk="1" hangingPunct="1"/>
            <a:r>
              <a:rPr lang="it-IT" smtClean="0"/>
              <a:t>Progettare</a:t>
            </a:r>
          </a:p>
          <a:p>
            <a:pPr eaLnBrk="1" hangingPunct="1"/>
            <a:r>
              <a:rPr lang="it-IT" smtClean="0"/>
              <a:t>Comunicare</a:t>
            </a:r>
          </a:p>
          <a:p>
            <a:pPr eaLnBrk="1" hangingPunct="1"/>
            <a:r>
              <a:rPr lang="it-IT" smtClean="0"/>
              <a:t>Collaborare e partecipare</a:t>
            </a:r>
          </a:p>
          <a:p>
            <a:pPr eaLnBrk="1" hangingPunct="1"/>
            <a:r>
              <a:rPr lang="it-IT" smtClean="0"/>
              <a:t>Agire in modo autonomo e responsabile</a:t>
            </a:r>
          </a:p>
          <a:p>
            <a:pPr eaLnBrk="1" hangingPunct="1"/>
            <a:r>
              <a:rPr lang="it-IT" smtClean="0"/>
              <a:t>Risolvere problemi</a:t>
            </a:r>
          </a:p>
          <a:p>
            <a:pPr eaLnBrk="1" hangingPunct="1"/>
            <a:r>
              <a:rPr lang="it-IT" smtClean="0"/>
              <a:t>Individuare collegamenti e relazioni</a:t>
            </a:r>
          </a:p>
          <a:p>
            <a:pPr eaLnBrk="1" hangingPunct="1"/>
            <a:r>
              <a:rPr lang="it-IT" smtClean="0"/>
              <a:t>Acquisire ed interpretare l’informazione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fr-FR" dirty="0" err="1" smtClean="0"/>
              <a:t>Professionalità</a:t>
            </a:r>
            <a:endParaRPr lang="fr-FR" dirty="0"/>
          </a:p>
        </p:txBody>
      </p:sp>
      <p:sp>
        <p:nvSpPr>
          <p:cNvPr id="3" name="Segnaposto contenuto 2"/>
          <p:cNvSpPr>
            <a:spLocks noGrp="1"/>
          </p:cNvSpPr>
          <p:nvPr>
            <p:ph sz="quarter" idx="1"/>
          </p:nvPr>
        </p:nvSpPr>
        <p:spPr/>
        <p:txBody>
          <a:bodyPr/>
          <a:lstStyle/>
          <a:p>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fr-FR" dirty="0" err="1" smtClean="0"/>
              <a:t>Compiti</a:t>
            </a:r>
            <a:endParaRPr lang="fr-FR" dirty="0"/>
          </a:p>
        </p:txBody>
      </p:sp>
      <p:sp>
        <p:nvSpPr>
          <p:cNvPr id="3" name="Segnaposto contenuto 2"/>
          <p:cNvSpPr>
            <a:spLocks noGrp="1"/>
          </p:cNvSpPr>
          <p:nvPr>
            <p:ph sz="quarter" idx="1"/>
          </p:nvPr>
        </p:nvSpPr>
        <p:spPr/>
        <p:txBody>
          <a:bodyPr/>
          <a:lstStyle/>
          <a:p>
            <a:r>
              <a:rPr lang="fr-FR" dirty="0" err="1" smtClean="0"/>
              <a:t>Intervistare</a:t>
            </a:r>
            <a:r>
              <a:rPr lang="fr-FR" dirty="0" smtClean="0"/>
              <a:t> un </a:t>
            </a:r>
            <a:r>
              <a:rPr lang="fr-FR" dirty="0" err="1" smtClean="0"/>
              <a:t>formatore</a:t>
            </a:r>
            <a:r>
              <a:rPr lang="fr-FR" dirty="0" smtClean="0"/>
              <a:t> (d’</a:t>
            </a:r>
            <a:r>
              <a:rPr lang="fr-FR" dirty="0" err="1" smtClean="0"/>
              <a:t>azienda</a:t>
            </a:r>
            <a:r>
              <a:rPr lang="fr-FR" dirty="0" smtClean="0"/>
              <a:t>) per </a:t>
            </a:r>
            <a:r>
              <a:rPr lang="fr-FR" dirty="0" err="1" smtClean="0"/>
              <a:t>individuare</a:t>
            </a:r>
            <a:r>
              <a:rPr lang="fr-FR" dirty="0" smtClean="0"/>
              <a:t> le </a:t>
            </a:r>
            <a:r>
              <a:rPr lang="fr-FR" dirty="0" err="1" smtClean="0"/>
              <a:t>problematiche</a:t>
            </a:r>
            <a:r>
              <a:rPr lang="fr-FR" dirty="0" smtClean="0"/>
              <a:t> </a:t>
            </a:r>
            <a:r>
              <a:rPr lang="fr-FR" dirty="0" err="1" smtClean="0"/>
              <a:t>connesse</a:t>
            </a:r>
            <a:r>
              <a:rPr lang="fr-FR" dirty="0" smtClean="0"/>
              <a:t> alla </a:t>
            </a:r>
            <a:r>
              <a:rPr lang="fr-FR" dirty="0" err="1" smtClean="0"/>
              <a:t>formazione</a:t>
            </a:r>
            <a:r>
              <a:rPr lang="fr-FR" dirty="0" smtClean="0"/>
              <a:t> </a:t>
            </a:r>
            <a:r>
              <a:rPr lang="fr-FR" dirty="0" err="1" smtClean="0"/>
              <a:t>iniziale</a:t>
            </a:r>
            <a:r>
              <a:rPr lang="fr-FR" dirty="0" smtClean="0"/>
              <a:t> e il </a:t>
            </a:r>
            <a:r>
              <a:rPr lang="fr-FR" dirty="0" err="1" smtClean="0"/>
              <a:t>lavoro</a:t>
            </a:r>
            <a:r>
              <a:rPr lang="fr-FR" dirty="0" smtClean="0"/>
              <a:t>.</a:t>
            </a:r>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tellite">
  <a:themeElements>
    <a:clrScheme name="Carta">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atellit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atellit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7662</TotalTime>
  <Words>2897</Words>
  <Application>Microsoft Office PowerPoint</Application>
  <PresentationFormat>Presentazione su schermo (4:3)</PresentationFormat>
  <Paragraphs>260</Paragraphs>
  <Slides>47</Slides>
  <Notes>0</Notes>
  <HiddenSlides>0</HiddenSlides>
  <MMClips>0</MMClips>
  <ScaleCrop>false</ScaleCrop>
  <HeadingPairs>
    <vt:vector size="4" baseType="variant">
      <vt:variant>
        <vt:lpstr>Tema</vt:lpstr>
      </vt:variant>
      <vt:variant>
        <vt:i4>1</vt:i4>
      </vt:variant>
      <vt:variant>
        <vt:lpstr>Titoli diapositive</vt:lpstr>
      </vt:variant>
      <vt:variant>
        <vt:i4>47</vt:i4>
      </vt:variant>
    </vt:vector>
  </HeadingPairs>
  <TitlesOfParts>
    <vt:vector size="48" baseType="lpstr">
      <vt:lpstr>Satellite</vt:lpstr>
      <vt:lpstr>Metodologia della progettazione formativa, 2011-2012 13 ottobre</vt:lpstr>
      <vt:lpstr>Diapositiva 2</vt:lpstr>
      <vt:lpstr>Tematiche del corso</vt:lpstr>
      <vt:lpstr>Temi e lezioni</vt:lpstr>
      <vt:lpstr>Eduard Linderman (1926)</vt:lpstr>
      <vt:lpstr>Educazione degli adulti</vt:lpstr>
      <vt:lpstr>C. Rogers</vt:lpstr>
      <vt:lpstr>Diapositiva 8</vt:lpstr>
      <vt:lpstr>Cos’è</vt:lpstr>
      <vt:lpstr>Tra ricerca della stabilità  e necessità di cambiamento </vt:lpstr>
      <vt:lpstr>Secondo Bourdieu</vt:lpstr>
      <vt:lpstr>Come si crea</vt:lpstr>
      <vt:lpstr>Come si crea: la mimesis</vt:lpstr>
      <vt:lpstr>Il ruolo del corpo</vt:lpstr>
      <vt:lpstr>La percezione</vt:lpstr>
      <vt:lpstr>Si manifesta in un…</vt:lpstr>
      <vt:lpstr>Agenti </vt:lpstr>
      <vt:lpstr>Attivazione di schemi</vt:lpstr>
      <vt:lpstr>Come si manifesta: le azioni…</vt:lpstr>
      <vt:lpstr>Come si manifesta: le rappresentazioni…</vt:lpstr>
      <vt:lpstr>Come si manifesta : la postura</vt:lpstr>
      <vt:lpstr>Come si manifesta: nell’entrare in una comunità</vt:lpstr>
      <vt:lpstr>Caratteristiche: la stabilità</vt:lpstr>
      <vt:lpstr>Stabilità e identità</vt:lpstr>
      <vt:lpstr>Il senso pratico</vt:lpstr>
      <vt:lpstr>Diapositiva 26</vt:lpstr>
      <vt:lpstr>Prigionieri o costruttori di habitus?</vt:lpstr>
      <vt:lpstr>Da  decidere</vt:lpstr>
      <vt:lpstr>Formazione</vt:lpstr>
      <vt:lpstr>Tra locale e globale</vt:lpstr>
      <vt:lpstr>Circolarità tra….</vt:lpstr>
      <vt:lpstr>Bisogni e formazione</vt:lpstr>
      <vt:lpstr>Rilevare il bisogno individuale</vt:lpstr>
      <vt:lpstr>Rilevare il bisogno organizzativo</vt:lpstr>
      <vt:lpstr>Aree di bisogni rispetto al mercato del lavoro</vt:lpstr>
      <vt:lpstr>Capitali in gioco</vt:lpstr>
      <vt:lpstr>Capitale umano</vt:lpstr>
      <vt:lpstr>Capitale sociale</vt:lpstr>
      <vt:lpstr>3 concezioni di capitale sociale</vt:lpstr>
      <vt:lpstr>Ne deriva…</vt:lpstr>
      <vt:lpstr>Formazione continua</vt:lpstr>
      <vt:lpstr>Il difficile compito di “dire le competenze”</vt:lpstr>
      <vt:lpstr>Le competenze del cittadino-lavoratore</vt:lpstr>
      <vt:lpstr>Le competenze  (dal Consiglio Europeo, 2006)</vt:lpstr>
      <vt:lpstr>Obbligo di istruzione. Linee guida (dicembre 2007)</vt:lpstr>
      <vt:lpstr>Professionalità</vt:lpstr>
      <vt:lpstr>Compiti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Patrizia</dc:creator>
  <cp:lastModifiedBy>Patrizia</cp:lastModifiedBy>
  <cp:revision>288</cp:revision>
  <dcterms:created xsi:type="dcterms:W3CDTF">2011-10-12T07:01:20Z</dcterms:created>
  <dcterms:modified xsi:type="dcterms:W3CDTF">2011-10-24T16:54:04Z</dcterms:modified>
</cp:coreProperties>
</file>