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3" r:id="rId1"/>
  </p:sldMasterIdLst>
  <p:sldIdLst>
    <p:sldId id="256" r:id="rId2"/>
    <p:sldId id="257" r:id="rId3"/>
    <p:sldId id="292" r:id="rId4"/>
    <p:sldId id="264" r:id="rId5"/>
    <p:sldId id="260" r:id="rId6"/>
    <p:sldId id="330" r:id="rId7"/>
    <p:sldId id="267" r:id="rId8"/>
    <p:sldId id="294" r:id="rId9"/>
    <p:sldId id="304" r:id="rId10"/>
    <p:sldId id="308" r:id="rId11"/>
    <p:sldId id="305" r:id="rId12"/>
    <p:sldId id="301" r:id="rId13"/>
    <p:sldId id="309" r:id="rId14"/>
    <p:sldId id="302" r:id="rId15"/>
    <p:sldId id="311" r:id="rId16"/>
    <p:sldId id="333" r:id="rId17"/>
    <p:sldId id="335" r:id="rId18"/>
    <p:sldId id="334" r:id="rId19"/>
    <p:sldId id="332" r:id="rId20"/>
    <p:sldId id="314" r:id="rId21"/>
    <p:sldId id="341" r:id="rId22"/>
    <p:sldId id="313" r:id="rId23"/>
    <p:sldId id="315" r:id="rId24"/>
    <p:sldId id="328" r:id="rId25"/>
    <p:sldId id="349" r:id="rId26"/>
    <p:sldId id="340" r:id="rId27"/>
    <p:sldId id="350" r:id="rId28"/>
    <p:sldId id="348" r:id="rId29"/>
    <p:sldId id="351" r:id="rId30"/>
    <p:sldId id="352" r:id="rId31"/>
    <p:sldId id="343" r:id="rId32"/>
    <p:sldId id="336" r:id="rId33"/>
    <p:sldId id="354" r:id="rId34"/>
    <p:sldId id="317" r:id="rId35"/>
    <p:sldId id="318" r:id="rId36"/>
    <p:sldId id="320" r:id="rId37"/>
    <p:sldId id="323" r:id="rId38"/>
    <p:sldId id="324" r:id="rId39"/>
    <p:sldId id="325" r:id="rId40"/>
    <p:sldId id="355" r:id="rId41"/>
    <p:sldId id="356" r:id="rId42"/>
    <p:sldId id="342" r:id="rId43"/>
    <p:sldId id="339" r:id="rId44"/>
    <p:sldId id="297" r:id="rId45"/>
    <p:sldId id="298" r:id="rId46"/>
    <p:sldId id="299" r:id="rId47"/>
    <p:sldId id="258" r:id="rId48"/>
    <p:sldId id="300" r:id="rId49"/>
    <p:sldId id="344" r:id="rId50"/>
    <p:sldId id="345" r:id="rId51"/>
    <p:sldId id="346" r:id="rId52"/>
    <p:sldId id="34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alentina Iobbi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D889E0-CAB2-4699-909D-B9A88D47ACBE}" type="slidenum">
              <a:rPr lang="en-US" smtClean="0"/>
              <a:t>‹N›</a:t>
            </a:fld>
            <a:endParaRPr lang="en-US"/>
          </a:p>
        </p:txBody>
      </p:sp>
      <p:sp>
        <p:nvSpPr>
          <p:cNvPr id="8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0" name="Rettango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6" name="Rettango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smtClean="0"/>
              <a:t>Trascinare l'immagine su un segnaposto o fare clic sull'icona per aggiungerla</a:t>
            </a:r>
            <a:endParaRPr kumimoji="0" lang="en-US" dirty="0"/>
          </a:p>
        </p:txBody>
      </p:sp>
      <p:sp>
        <p:nvSpPr>
          <p:cNvPr id="9" name="Proces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slow">
    <p:cover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441D7B3-F7C5-4013-AC5D-399DD8DB11FA}" type="datetime4">
              <a:rPr lang="en-US" smtClean="0"/>
              <a:pPr/>
              <a:t>December 7, 2012</a:t>
            </a:fld>
            <a:endParaRPr lang="en-US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744759D-0EFF-4FB2-9CCE-04E00944F0FE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5" name="Rettango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transition spd="slow">
    <p:cover/>
  </p:transition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MHffIX49ano&amp;feature=player_detailpag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MHffIX49ano&amp;feature=player_detailpag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MHffIX49ano&amp;feature=player_detailpag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twQ1ykpga4&amp;feature=relmfu" TargetMode="External"/><Relationship Id="rId2" Type="http://schemas.openxmlformats.org/officeDocument/2006/relationships/hyperlink" Target="http://www.youtube.com/watch?v=MHffIX49ano&amp;feature=player_detailpag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twQ1ykpga4&amp;feature=relmfu" TargetMode="External"/><Relationship Id="rId2" Type="http://schemas.openxmlformats.org/officeDocument/2006/relationships/hyperlink" Target="http://www.youtube.com/watch?v=MHffIX49ano&amp;feature=player_detailpag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YN29LnYaiM" TargetMode="External"/><Relationship Id="rId2" Type="http://schemas.openxmlformats.org/officeDocument/2006/relationships/hyperlink" Target="http://www.youtube.com/watch?v=bWd3jcar2RY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3mlrs8teEg&amp;feature=related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X7vbHPClZdg&amp;feature=related" TargetMode="External"/><Relationship Id="rId2" Type="http://schemas.openxmlformats.org/officeDocument/2006/relationships/hyperlink" Target="http://www.youtube.com/watch?v=Z6hDNkDjj_Q&amp;feature=relate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ltwQ1ykpga4&amp;feature=relmfu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ntessori-world.com/Livello.jsp?idFamiglia=25&amp;idLinguaSito=1&amp;nazione=I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ntessoriinpratica.it/content/le-nomenclature-classificate" TargetMode="External"/><Relationship Id="rId2" Type="http://schemas.openxmlformats.org/officeDocument/2006/relationships/hyperlink" Target="http://www.montessoriinpratica.it/web/content/attivit%C3%A0-dellinfilare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84rKd4xSgWU&amp;feature=fvwre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nM64KSgrMA" TargetMode="External"/><Relationship Id="rId2" Type="http://schemas.openxmlformats.org/officeDocument/2006/relationships/hyperlink" Target="http://www.youtube.com/watch?v=vZYeuBSGIc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kaLhn02jYgs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twQ1ykpga4&amp;feature=relmfu" TargetMode="External"/><Relationship Id="rId2" Type="http://schemas.openxmlformats.org/officeDocument/2006/relationships/hyperlink" Target="http://www.youtube.com/watch?v=MHffIX49ano&amp;feature=player_detailp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lEA0qmi217E&amp;feature=relmfu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iX91H2lBdc&amp;feature=fvwrel" TargetMode="External"/><Relationship Id="rId2" Type="http://schemas.openxmlformats.org/officeDocument/2006/relationships/hyperlink" Target="http://www.youtube.com/watch?v=lEA0qmi217E&amp;feature=relmfu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diX91H2lBdc&amp;feature=fvwrel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lEA0qmi217E&amp;feature=relmfu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965797" y="1205686"/>
            <a:ext cx="6367094" cy="14465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 cmpd="sng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cap="none" spc="0" dirty="0" smtClean="0">
                <a:ln w="28575" cmpd="sng">
                  <a:solidFill>
                    <a:srgbClr val="000000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he Only Exception"/>
                <a:cs typeface="The Only Exception"/>
              </a:rPr>
              <a:t>Maria Montessori ed il suo metodo</a:t>
            </a:r>
            <a:endParaRPr lang="it-IT" sz="4400" b="1" cap="none" spc="0" dirty="0">
              <a:ln w="28575" cmpd="sng">
                <a:solidFill>
                  <a:srgbClr val="000000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he Only Exception"/>
              <a:cs typeface="The Only Exception"/>
            </a:endParaRPr>
          </a:p>
        </p:txBody>
      </p:sp>
    </p:spTree>
    <p:extLst>
      <p:ext uri="{BB962C8B-B14F-4D97-AF65-F5344CB8AC3E}">
        <p14:creationId xmlns:p14="http://schemas.microsoft.com/office/powerpoint/2010/main" val="373361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MARIA MONTESSORI: CENNI BIOGRAFICI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Nasce a Chiaravalle il 31 agosto 1870 da Alessandro Montessori e </a:t>
            </a:r>
            <a:r>
              <a:rPr lang="it-IT" dirty="0" err="1" smtClean="0"/>
              <a:t>Renilde</a:t>
            </a:r>
            <a:r>
              <a:rPr lang="it-IT" dirty="0" smtClean="0"/>
              <a:t> </a:t>
            </a:r>
            <a:r>
              <a:rPr lang="it-IT" dirty="0" err="1" smtClean="0"/>
              <a:t>Stoppani</a:t>
            </a:r>
            <a:r>
              <a:rPr lang="it-IT" dirty="0" smtClean="0"/>
              <a:t>.</a:t>
            </a:r>
          </a:p>
          <a:p>
            <a:r>
              <a:rPr lang="it-IT" dirty="0" smtClean="0"/>
              <a:t>Nel 1873 a Firenze e nel 1875 a Roma.</a:t>
            </a:r>
          </a:p>
          <a:p>
            <a:r>
              <a:rPr lang="it-IT" dirty="0" smtClean="0"/>
              <a:t>Regia scuola tecnica Leonardo Da Vinci: licenza fisico matematica nel 1890.</a:t>
            </a:r>
          </a:p>
          <a:p>
            <a:r>
              <a:rPr lang="it-IT" dirty="0" smtClean="0"/>
              <a:t>Gli studi scientifici.</a:t>
            </a:r>
            <a:endParaRPr lang="it-IT" dirty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38424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formazione universitaria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608" y="1086556"/>
            <a:ext cx="7498080" cy="5161844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hlinkClick r:id="rId2"/>
              </a:rPr>
              <a:t>http://www.youtube.com/watch?v=E2pWbYaTc_o&amp;feature=relmfu  </a:t>
            </a:r>
          </a:p>
          <a:p>
            <a:r>
              <a:rPr lang="it-IT" dirty="0" smtClean="0"/>
              <a:t>1891:ingresso a Medicina (dopo Scienze fisico-matematiche e naturali).</a:t>
            </a:r>
          </a:p>
          <a:p>
            <a:r>
              <a:rPr lang="it-IT" dirty="0"/>
              <a:t>Le donne e </a:t>
            </a:r>
            <a:r>
              <a:rPr lang="it-IT" dirty="0" smtClean="0"/>
              <a:t>l’università. </a:t>
            </a:r>
          </a:p>
          <a:p>
            <a:r>
              <a:rPr lang="it-IT" dirty="0" smtClean="0"/>
              <a:t>La promiscuità: accompagnata- lezioni anatomia sola.</a:t>
            </a:r>
          </a:p>
          <a:p>
            <a:r>
              <a:rPr lang="it-IT" dirty="0"/>
              <a:t>1896 </a:t>
            </a:r>
            <a:r>
              <a:rPr lang="it-IT" dirty="0" smtClean="0"/>
              <a:t>la </a:t>
            </a:r>
            <a:r>
              <a:rPr lang="it-IT" dirty="0"/>
              <a:t>tesi con Sciamanna </a:t>
            </a:r>
            <a:r>
              <a:rPr lang="it-IT" dirty="0" smtClean="0"/>
              <a:t> </a:t>
            </a:r>
            <a:r>
              <a:rPr lang="it-IT" dirty="0"/>
              <a:t>“Contributo clinico allo studio delle allucinazioni a contenuto antagonistico</a:t>
            </a:r>
            <a:r>
              <a:rPr lang="it-IT" dirty="0" smtClean="0"/>
              <a:t>”. </a:t>
            </a:r>
          </a:p>
          <a:p>
            <a:endParaRPr lang="it-IT" dirty="0"/>
          </a:p>
          <a:p>
            <a:endParaRPr lang="it-IT" dirty="0">
              <a:solidFill>
                <a:srgbClr val="FF0000"/>
              </a:solidFill>
            </a:endParaRP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05063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L’interesse per i bambini frenastenici e l’importanza dell’ambiente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2423" y="1456265"/>
            <a:ext cx="8411577" cy="5269089"/>
          </a:xfrm>
        </p:spPr>
        <p:txBody>
          <a:bodyPr>
            <a:normAutofit fontScale="92500" lnSpcReduction="20000"/>
          </a:bodyPr>
          <a:lstStyle/>
          <a:p>
            <a:r>
              <a:rPr lang="it-IT" dirty="0">
                <a:hlinkClick r:id="rId2"/>
              </a:rPr>
              <a:t>http://www.youtube.com/watch?v=E2pWbYaTc_o&amp;feature=relmfu  </a:t>
            </a:r>
          </a:p>
          <a:p>
            <a:r>
              <a:rPr lang="it-IT" dirty="0" smtClean="0"/>
              <a:t>1897 </a:t>
            </a:r>
            <a:r>
              <a:rPr lang="it-IT" dirty="0"/>
              <a:t>la partecipazione al </a:t>
            </a:r>
            <a:r>
              <a:rPr lang="it-IT" i="1" dirty="0"/>
              <a:t>Congresso Nazionale di </a:t>
            </a:r>
            <a:r>
              <a:rPr lang="it-IT" i="1" dirty="0" smtClean="0"/>
              <a:t>Medicina </a:t>
            </a:r>
            <a:r>
              <a:rPr lang="it-IT" dirty="0"/>
              <a:t>a</a:t>
            </a:r>
            <a:r>
              <a:rPr lang="it-IT" dirty="0" smtClean="0"/>
              <a:t> Torino.</a:t>
            </a:r>
            <a:endParaRPr lang="it-IT" dirty="0"/>
          </a:p>
          <a:p>
            <a:r>
              <a:rPr lang="it-IT" dirty="0" smtClean="0"/>
              <a:t>La classificazione finalizzata all’educazione: il lavoro presso la Clinica psichiatrica di </a:t>
            </a:r>
            <a:r>
              <a:rPr lang="it-IT" dirty="0"/>
              <a:t>R</a:t>
            </a:r>
            <a:r>
              <a:rPr lang="it-IT" dirty="0" smtClean="0"/>
              <a:t>oma .</a:t>
            </a:r>
          </a:p>
          <a:p>
            <a:r>
              <a:rPr lang="it-IT" dirty="0" smtClean="0"/>
              <a:t>Nomina </a:t>
            </a:r>
            <a:r>
              <a:rPr lang="it-IT" dirty="0"/>
              <a:t>ad assistente presso la clinica psichiatrica di Roma con Giuseppe Ferruccio Montesano per il recupero dei bambini con problemi </a:t>
            </a:r>
            <a:r>
              <a:rPr lang="it-IT" dirty="0" smtClean="0"/>
              <a:t>psichici (</a:t>
            </a:r>
            <a:r>
              <a:rPr lang="it-IT" dirty="0" err="1" smtClean="0"/>
              <a:t>Itard</a:t>
            </a:r>
            <a:r>
              <a:rPr lang="it-IT" dirty="0" smtClean="0"/>
              <a:t>  e </a:t>
            </a:r>
            <a:r>
              <a:rPr lang="it-IT" dirty="0" err="1" smtClean="0"/>
              <a:t>Seguin</a:t>
            </a:r>
            <a:r>
              <a:rPr lang="it-IT" dirty="0" smtClean="0"/>
              <a:t>.</a:t>
            </a:r>
          </a:p>
          <a:p>
            <a:r>
              <a:rPr lang="it-IT" dirty="0" smtClean="0"/>
              <a:t>1899 La creazione della </a:t>
            </a:r>
            <a:r>
              <a:rPr lang="it-IT" i="1" dirty="0" smtClean="0"/>
              <a:t>Lega Nazionale per la protezione dei Fanciulli deficienti</a:t>
            </a:r>
            <a:r>
              <a:rPr lang="it-IT" dirty="0" smtClean="0"/>
              <a:t> (consigliera con Montesano)</a:t>
            </a:r>
            <a:endParaRPr lang="it-IT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5579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0" y="20638"/>
            <a:ext cx="8933688" cy="821629"/>
          </a:xfrm>
        </p:spPr>
        <p:txBody>
          <a:bodyPr>
            <a:normAutofit/>
          </a:bodyPr>
          <a:lstStyle/>
          <a:p>
            <a:r>
              <a:rPr lang="it-IT" dirty="0" smtClean="0"/>
              <a:t>CENNI BIOGRAFICI: IL FEMMINISMO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984863" y="887242"/>
            <a:ext cx="7737300" cy="6104899"/>
          </a:xfrm>
        </p:spPr>
        <p:txBody>
          <a:bodyPr>
            <a:normAutofit lnSpcReduction="10000"/>
          </a:bodyPr>
          <a:lstStyle/>
          <a:p>
            <a:r>
              <a:rPr lang="it-IT" sz="2800" dirty="0" smtClean="0">
                <a:hlinkClick r:id="rId2"/>
              </a:rPr>
              <a:t>http://www.youtube.com/watch?v=E2pWbYaTc_o&amp;feature=relmfu  </a:t>
            </a:r>
          </a:p>
          <a:p>
            <a:pPr marL="82296" indent="0">
              <a:buNone/>
            </a:pPr>
            <a:endParaRPr lang="it-IT" dirty="0" smtClean="0"/>
          </a:p>
          <a:p>
            <a:r>
              <a:rPr lang="it-IT" sz="2600" dirty="0" smtClean="0"/>
              <a:t>1896 </a:t>
            </a:r>
            <a:r>
              <a:rPr lang="it-IT" sz="2600" i="1" dirty="0" smtClean="0"/>
              <a:t>Congresso Internazionale delle donne </a:t>
            </a:r>
            <a:r>
              <a:rPr lang="it-IT" sz="2600" dirty="0" smtClean="0"/>
              <a:t>di Berlino.</a:t>
            </a:r>
          </a:p>
          <a:p>
            <a:r>
              <a:rPr lang="it-IT" sz="2600" i="1" dirty="0" smtClean="0"/>
              <a:t> </a:t>
            </a:r>
            <a:r>
              <a:rPr lang="it-IT" sz="2600" dirty="0" smtClean="0"/>
              <a:t>1898 </a:t>
            </a:r>
            <a:r>
              <a:rPr lang="it-IT" sz="2600" i="1" dirty="0" smtClean="0"/>
              <a:t>Congresso </a:t>
            </a:r>
            <a:r>
              <a:rPr lang="it-IT" sz="2600" i="1" dirty="0"/>
              <a:t>Pedagogico </a:t>
            </a:r>
            <a:r>
              <a:rPr lang="it-IT" sz="2600" i="1" dirty="0" smtClean="0"/>
              <a:t>Nazionale </a:t>
            </a:r>
            <a:r>
              <a:rPr lang="it-IT" sz="2600" dirty="0" smtClean="0"/>
              <a:t>di Torino.</a:t>
            </a:r>
            <a:endParaRPr lang="it-IT" sz="2600" dirty="0">
              <a:solidFill>
                <a:srgbClr val="FF0000"/>
              </a:solidFill>
            </a:endParaRPr>
          </a:p>
          <a:p>
            <a:r>
              <a:rPr lang="it-IT" sz="2600" dirty="0" smtClean="0"/>
              <a:t>La </a:t>
            </a:r>
            <a:r>
              <a:rPr lang="it-IT" sz="2600" dirty="0"/>
              <a:t>scuola Magistrale </a:t>
            </a:r>
            <a:r>
              <a:rPr lang="it-IT" sz="2600" dirty="0" smtClean="0"/>
              <a:t>ortofrenica 31 </a:t>
            </a:r>
            <a:r>
              <a:rPr lang="it-IT" sz="2600" dirty="0"/>
              <a:t>marzo </a:t>
            </a:r>
            <a:r>
              <a:rPr lang="it-IT" sz="2600" dirty="0" smtClean="0"/>
              <a:t>1898: </a:t>
            </a:r>
            <a:r>
              <a:rPr lang="it-IT" sz="2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it-IT" sz="2600" dirty="0" smtClean="0"/>
              <a:t>Contro Lombroso, De Giovanni e </a:t>
            </a:r>
            <a:r>
              <a:rPr lang="it-IT" sz="2600" dirty="0" err="1" smtClean="0"/>
              <a:t>Sergi</a:t>
            </a:r>
            <a:r>
              <a:rPr lang="it-IT" sz="2600" dirty="0" smtClean="0"/>
              <a:t>.</a:t>
            </a:r>
          </a:p>
          <a:p>
            <a:r>
              <a:rPr lang="it-IT" sz="2600" dirty="0" smtClean="0"/>
              <a:t>1899: in “L’ Italia </a:t>
            </a:r>
            <a:r>
              <a:rPr lang="it-IT" sz="2600" dirty="0"/>
              <a:t>Femminile” sprona le donne ad abbandonare l’atteggiamento di passività e a lottare anche per il diritto al voto. </a:t>
            </a:r>
          </a:p>
          <a:p>
            <a:r>
              <a:rPr lang="it-IT" sz="2600" dirty="0"/>
              <a:t>1899 </a:t>
            </a:r>
            <a:r>
              <a:rPr lang="it-IT" sz="2600" i="1" dirty="0" smtClean="0"/>
              <a:t>II Congresso </a:t>
            </a:r>
            <a:r>
              <a:rPr lang="it-IT" sz="2600" i="1" dirty="0"/>
              <a:t>Femminile di </a:t>
            </a:r>
            <a:r>
              <a:rPr lang="it-IT" sz="2600" i="1" dirty="0" smtClean="0"/>
              <a:t>Londra </a:t>
            </a:r>
            <a:r>
              <a:rPr lang="it-IT" sz="2600" dirty="0" smtClean="0"/>
              <a:t>e il binomio donna-bambino</a:t>
            </a:r>
          </a:p>
          <a:p>
            <a:r>
              <a:rPr lang="it-IT" sz="2600" dirty="0" smtClean="0"/>
              <a:t>1904 Libera </a:t>
            </a:r>
            <a:r>
              <a:rPr lang="it-IT" sz="2600" dirty="0"/>
              <a:t>docenza in </a:t>
            </a:r>
            <a:r>
              <a:rPr lang="it-IT" sz="2600" dirty="0" smtClean="0"/>
              <a:t>antropologia</a:t>
            </a:r>
          </a:p>
          <a:p>
            <a:r>
              <a:rPr lang="it-IT" sz="2600" dirty="0" smtClean="0"/>
              <a:t>1907 </a:t>
            </a:r>
            <a:r>
              <a:rPr lang="it-IT" sz="2600" dirty="0"/>
              <a:t>la prima Casa dei bambini a San </a:t>
            </a:r>
            <a:r>
              <a:rPr lang="it-IT" sz="2600" dirty="0" smtClean="0"/>
              <a:t>Lorenzo</a:t>
            </a:r>
            <a:endParaRPr lang="it-IT" sz="2600" dirty="0"/>
          </a:p>
        </p:txBody>
      </p:sp>
    </p:spTree>
    <p:extLst>
      <p:ext uri="{BB962C8B-B14F-4D97-AF65-F5344CB8AC3E}">
        <p14:creationId xmlns:p14="http://schemas.microsoft.com/office/powerpoint/2010/main" val="300188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San Lorenzo e la Casa dei bambini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it-IT" dirty="0">
              <a:hlinkClick r:id="rId2"/>
            </a:endParaRPr>
          </a:p>
          <a:p>
            <a:pPr marL="82296" indent="0">
              <a:buNone/>
            </a:pPr>
            <a:r>
              <a:rPr lang="it-IT" dirty="0" smtClean="0">
                <a:hlinkClick r:id="rId3"/>
              </a:rPr>
              <a:t>http</a:t>
            </a:r>
            <a:r>
              <a:rPr lang="it-IT" dirty="0">
                <a:hlinkClick r:id="rId3"/>
              </a:rPr>
              <a:t>://www.youtube.com/watch?v=ltwQ1ykpga4&amp;feature=</a:t>
            </a:r>
            <a:r>
              <a:rPr lang="it-IT" dirty="0" smtClean="0">
                <a:hlinkClick r:id="rId3"/>
              </a:rPr>
              <a:t>relmfu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97444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casa dei bambini di San Lorenzo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it-IT" dirty="0" smtClean="0">
                <a:solidFill>
                  <a:srgbClr val="000000"/>
                </a:solidFill>
              </a:rPr>
              <a:t>Dal video:</a:t>
            </a:r>
          </a:p>
          <a:p>
            <a:r>
              <a:rPr lang="it-IT" dirty="0" smtClean="0">
                <a:solidFill>
                  <a:srgbClr val="000000"/>
                </a:solidFill>
              </a:rPr>
              <a:t>Istinto;</a:t>
            </a:r>
          </a:p>
          <a:p>
            <a:r>
              <a:rPr lang="it-IT" dirty="0" smtClean="0">
                <a:solidFill>
                  <a:srgbClr val="000000"/>
                </a:solidFill>
              </a:rPr>
              <a:t>Capacità;</a:t>
            </a:r>
          </a:p>
          <a:p>
            <a:r>
              <a:rPr lang="it-IT" dirty="0" smtClean="0">
                <a:solidFill>
                  <a:srgbClr val="000000"/>
                </a:solidFill>
              </a:rPr>
              <a:t>Relazione adulto-bambino;</a:t>
            </a:r>
          </a:p>
          <a:p>
            <a:r>
              <a:rPr lang="it-IT" dirty="0" smtClean="0">
                <a:solidFill>
                  <a:srgbClr val="000000"/>
                </a:solidFill>
              </a:rPr>
              <a:t>Fare da soli;</a:t>
            </a:r>
          </a:p>
          <a:p>
            <a:r>
              <a:rPr lang="it-IT" dirty="0" smtClean="0">
                <a:solidFill>
                  <a:srgbClr val="000000"/>
                </a:solidFill>
              </a:rPr>
              <a:t>Gioco è lavoro</a:t>
            </a:r>
            <a:r>
              <a:rPr lang="it-IT" dirty="0">
                <a:solidFill>
                  <a:srgbClr val="000000"/>
                </a:solidFill>
              </a:rPr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81338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L’ambiente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>
              <a:hlinkClick r:id="rId2"/>
            </a:endParaRPr>
          </a:p>
          <a:p>
            <a:pPr marL="82296" indent="0">
              <a:buNone/>
            </a:pPr>
            <a:endParaRPr lang="it-IT" dirty="0" smtClean="0"/>
          </a:p>
          <a:p>
            <a:pPr marL="82296" indent="0">
              <a:buNone/>
            </a:pPr>
            <a:r>
              <a:rPr lang="it-IT" dirty="0">
                <a:hlinkClick r:id="rId3"/>
              </a:rPr>
              <a:t>http://www.youtube.com/watch?v=ltwQ1ykpga4&amp;feature=</a:t>
            </a:r>
            <a:r>
              <a:rPr lang="it-IT" dirty="0" smtClean="0">
                <a:hlinkClick r:id="rId3"/>
              </a:rPr>
              <a:t>relmfu</a:t>
            </a:r>
            <a:endParaRPr lang="it-IT" dirty="0" smtClean="0"/>
          </a:p>
          <a:p>
            <a:endParaRPr lang="it-IT" dirty="0" smtClean="0"/>
          </a:p>
          <a:p>
            <a:pPr marL="82296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82534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1639" y="90706"/>
            <a:ext cx="7498080" cy="769740"/>
          </a:xfrm>
        </p:spPr>
        <p:txBody>
          <a:bodyPr>
            <a:normAutofit/>
          </a:bodyPr>
          <a:lstStyle/>
          <a:p>
            <a:r>
              <a:rPr lang="it-IT" dirty="0" smtClean="0"/>
              <a:t>L’ambiente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44038" y="1049595"/>
            <a:ext cx="7689650" cy="5198805"/>
          </a:xfrm>
        </p:spPr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it-IT" i="1" dirty="0" smtClean="0"/>
              <a:t>“</a:t>
            </a:r>
            <a:r>
              <a:rPr lang="it-IT" dirty="0" smtClean="0"/>
              <a:t>Chi </a:t>
            </a:r>
            <a:r>
              <a:rPr lang="it-IT" dirty="0"/>
              <a:t>si proponga di aiutare lo sviluppo psichico umano deve partire dal fatto che </a:t>
            </a:r>
            <a:r>
              <a:rPr lang="it-IT" b="1" dirty="0"/>
              <a:t>la mente assorbente del bambino si orienta sull’ambiente</a:t>
            </a:r>
            <a:r>
              <a:rPr lang="it-IT" dirty="0"/>
              <a:t>; e, specialmente agli inizi della vita, deve prendere </a:t>
            </a:r>
            <a:r>
              <a:rPr lang="it-IT" b="1" dirty="0"/>
              <a:t>speciali precauzioni affinché l’ambiente offra interesse ed attrattive a questa mente che deve nutrirsene per la propria costruzione</a:t>
            </a:r>
            <a:r>
              <a:rPr lang="it-IT" dirty="0"/>
              <a:t>. </a:t>
            </a:r>
            <a:endParaRPr lang="it-IT" dirty="0" smtClean="0"/>
          </a:p>
          <a:p>
            <a:pPr marL="82296" indent="0">
              <a:buNone/>
            </a:pPr>
            <a:r>
              <a:rPr lang="it-IT" dirty="0" smtClean="0"/>
              <a:t>[</a:t>
            </a:r>
            <a:r>
              <a:rPr lang="it-IT" dirty="0"/>
              <a:t>..] Il bambino assorbe tutto ciò che lo circonda, in questo modo si adatta all’ambiente: fa suo il linguaggio, i costumi del luogo in cui vive, è il bambino stesso che cerca le impressioni che provengono dall’ambiente e diventano parte integrante della sua psiche, “assorbe l’ambiente e si trasforma in armonia con esso [...] </a:t>
            </a:r>
            <a:r>
              <a:rPr lang="it-IT" b="1" dirty="0"/>
              <a:t>costruisce se stesso per mezzo delle impressioni che riceve</a:t>
            </a:r>
            <a:r>
              <a:rPr lang="it-IT" dirty="0"/>
              <a:t>”. </a:t>
            </a:r>
            <a:r>
              <a:rPr lang="it-IT" i="1" dirty="0"/>
              <a:t>  </a:t>
            </a:r>
            <a:endParaRPr lang="it-IT" i="1" dirty="0" smtClean="0"/>
          </a:p>
          <a:p>
            <a:pPr marL="82296" indent="0" algn="r">
              <a:buNone/>
            </a:pPr>
            <a:r>
              <a:rPr lang="it-IT" dirty="0" smtClean="0"/>
              <a:t>La </a:t>
            </a:r>
            <a:r>
              <a:rPr lang="it-IT" dirty="0"/>
              <a:t>mente del bambino, pag. </a:t>
            </a:r>
            <a:r>
              <a:rPr lang="it-IT" dirty="0" smtClean="0"/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5289207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86423" y="0"/>
            <a:ext cx="8157577" cy="839747"/>
          </a:xfrm>
        </p:spPr>
        <p:txBody>
          <a:bodyPr/>
          <a:lstStyle/>
          <a:p>
            <a:r>
              <a:rPr lang="it-IT" dirty="0" smtClean="0"/>
              <a:t>L’ambiente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86423" y="1023679"/>
            <a:ext cx="7947265" cy="5693209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it-IT" dirty="0" smtClean="0"/>
              <a:t>Nelle </a:t>
            </a:r>
            <a:r>
              <a:rPr lang="it-IT" dirty="0"/>
              <a:t>nostre scuole raccomandiamo del mobilio “</a:t>
            </a:r>
            <a:r>
              <a:rPr lang="it-IT" b="1" dirty="0"/>
              <a:t>leggero</a:t>
            </a:r>
            <a:r>
              <a:rPr lang="it-IT" dirty="0"/>
              <a:t>”; </a:t>
            </a:r>
            <a:r>
              <a:rPr lang="it-IT" dirty="0" smtClean="0"/>
              <a:t>esso è </a:t>
            </a:r>
            <a:r>
              <a:rPr lang="it-IT" dirty="0"/>
              <a:t>perciò “</a:t>
            </a:r>
            <a:r>
              <a:rPr lang="it-IT" b="1" dirty="0"/>
              <a:t>semplice</a:t>
            </a:r>
            <a:r>
              <a:rPr lang="it-IT" dirty="0"/>
              <a:t> ed </a:t>
            </a:r>
            <a:r>
              <a:rPr lang="it-IT" b="1" dirty="0"/>
              <a:t>economico</a:t>
            </a:r>
            <a:r>
              <a:rPr lang="it-IT" dirty="0"/>
              <a:t>” al massimo grado. Se è </a:t>
            </a:r>
            <a:r>
              <a:rPr lang="it-IT" b="1" dirty="0"/>
              <a:t>lavabile</a:t>
            </a:r>
            <a:r>
              <a:rPr lang="it-IT" dirty="0"/>
              <a:t>, è molto bene specialmente perché i bambini “impareranno a lavarlo” e con ciò faranno un esercizio piacevolissimo e molto educativo</a:t>
            </a:r>
            <a:r>
              <a:rPr lang="it-IT" i="1" dirty="0" smtClean="0"/>
              <a:t>.</a:t>
            </a:r>
          </a:p>
          <a:p>
            <a:pPr marL="82296" indent="0" algn="r">
              <a:buNone/>
            </a:pPr>
            <a:r>
              <a:rPr lang="it-IT" i="1" dirty="0" smtClean="0"/>
              <a:t> </a:t>
            </a:r>
            <a:r>
              <a:rPr lang="it-IT" dirty="0" smtClean="0"/>
              <a:t>L’autoeducazione</a:t>
            </a:r>
            <a:r>
              <a:rPr lang="it-IT" dirty="0"/>
              <a:t>, pag. </a:t>
            </a:r>
            <a:r>
              <a:rPr lang="it-IT" dirty="0" smtClean="0"/>
              <a:t>127</a:t>
            </a:r>
          </a:p>
          <a:p>
            <a:pPr marL="82296" indent="0">
              <a:buNone/>
            </a:pPr>
            <a:r>
              <a:rPr lang="it-IT" dirty="0"/>
              <a:t>Quello che soprattutto importa è che sia possibilmente “bello, artistico”. La bellezza non è fatta in questo caso col “superfluo”, “col lusso”, ma con la </a:t>
            </a:r>
            <a:r>
              <a:rPr lang="it-IT" b="1" dirty="0"/>
              <a:t>grazia e l’armonia </a:t>
            </a:r>
            <a:r>
              <a:rPr lang="it-IT" dirty="0"/>
              <a:t>delle linee e dei colori, uniti a quella massima semplicità che è richiesta dalla “leggerezza” del mobile. </a:t>
            </a:r>
            <a:endParaRPr lang="it-IT" dirty="0" smtClean="0"/>
          </a:p>
          <a:p>
            <a:pPr marL="82296" indent="0" algn="r">
              <a:buNone/>
            </a:pPr>
            <a:r>
              <a:rPr lang="it-IT" dirty="0" smtClean="0"/>
              <a:t>L’autoeducazione</a:t>
            </a:r>
            <a:r>
              <a:rPr lang="it-IT" dirty="0"/>
              <a:t>, pag.</a:t>
            </a:r>
            <a:r>
              <a:rPr lang="it-IT" dirty="0" smtClean="0"/>
              <a:t>127</a:t>
            </a: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25401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3961" y="106185"/>
            <a:ext cx="8256355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L’ambiente ed il benessere psicofisico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it-IT" dirty="0" smtClean="0"/>
              <a:t>[</a:t>
            </a:r>
            <a:r>
              <a:rPr lang="it-IT" dirty="0"/>
              <a:t>…] La </a:t>
            </a:r>
            <a:r>
              <a:rPr lang="it-IT" b="1" dirty="0"/>
              <a:t>scuola deve diventare il luogo  dove il bambino può vivere nella sua libertà</a:t>
            </a:r>
            <a:r>
              <a:rPr lang="it-IT" dirty="0"/>
              <a:t>; e la sua libertà non può essere soltanto quella intima, spirituale, della crescenza interiore. </a:t>
            </a:r>
            <a:r>
              <a:rPr lang="it-IT" b="1" dirty="0"/>
              <a:t>L’</a:t>
            </a:r>
            <a:r>
              <a:rPr lang="it-IT" b="1" dirty="0" err="1"/>
              <a:t>intiero</a:t>
            </a:r>
            <a:r>
              <a:rPr lang="it-IT" b="1" dirty="0"/>
              <a:t> organismo del bambino, dalla sua parte fisiologica vegetativa alla sua attività motrice, deve trovarvi “le migliori condizioni di </a:t>
            </a:r>
            <a:r>
              <a:rPr lang="it-IT" b="1" dirty="0" smtClean="0"/>
              <a:t>sviluppo. </a:t>
            </a:r>
          </a:p>
          <a:p>
            <a:pPr marL="82296" indent="0">
              <a:buNone/>
            </a:pPr>
            <a:endParaRPr lang="it-IT" b="1" dirty="0" smtClean="0"/>
          </a:p>
          <a:p>
            <a:pPr marL="82296" indent="0">
              <a:buNone/>
            </a:pPr>
            <a:r>
              <a:rPr lang="it-IT" dirty="0" smtClean="0"/>
              <a:t>Ciò </a:t>
            </a:r>
            <a:r>
              <a:rPr lang="it-IT" dirty="0"/>
              <a:t>include tutto quanto già l’igiene fisica ha trovato per aiutare la vita infantile. [..] I locali di una scuola libera devono avere delle esigenze speciali: </a:t>
            </a:r>
            <a:r>
              <a:rPr lang="it-IT" b="1" dirty="0"/>
              <a:t>l’igiene psichica viene ad influire su di essi come già fece l’igiene fisica</a:t>
            </a:r>
            <a:r>
              <a:rPr lang="it-IT" b="1" i="1" dirty="0"/>
              <a:t>.</a:t>
            </a:r>
            <a:r>
              <a:rPr lang="it-IT" b="1" dirty="0"/>
              <a:t> </a:t>
            </a:r>
            <a:endParaRPr lang="it-IT" b="1" dirty="0" smtClean="0"/>
          </a:p>
          <a:p>
            <a:pPr marL="82296" indent="0" algn="r">
              <a:buNone/>
            </a:pPr>
            <a:r>
              <a:rPr lang="it-IT" dirty="0" smtClean="0"/>
              <a:t>L’autoeducazione</a:t>
            </a:r>
            <a:r>
              <a:rPr lang="it-IT" dirty="0"/>
              <a:t>, pag. </a:t>
            </a:r>
            <a:r>
              <a:rPr lang="it-IT" dirty="0" smtClean="0"/>
              <a:t>125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710437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L’ambiente, la cittadinanza e l’autonomia del bambino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36698" y="1558749"/>
            <a:ext cx="7896990" cy="4826000"/>
          </a:xfrm>
        </p:spPr>
        <p:txBody>
          <a:bodyPr>
            <a:normAutofit fontScale="77500" lnSpcReduction="20000"/>
          </a:bodyPr>
          <a:lstStyle/>
          <a:p>
            <a:pPr marL="82296" indent="0" algn="just">
              <a:buNone/>
            </a:pPr>
            <a:r>
              <a:rPr lang="it-IT" dirty="0"/>
              <a:t>I suoi </a:t>
            </a:r>
            <a:r>
              <a:rPr lang="it-IT" b="1" dirty="0"/>
              <a:t>sentimenti sociali </a:t>
            </a:r>
            <a:r>
              <a:rPr lang="it-IT" dirty="0"/>
              <a:t>nei rapporti che viene a contrarre </a:t>
            </a:r>
            <a:r>
              <a:rPr lang="it-IT" b="1" dirty="0"/>
              <a:t>con gli altri bambini liberi e attivi</a:t>
            </a:r>
            <a:r>
              <a:rPr lang="it-IT" dirty="0"/>
              <a:t>, collaboratori di una specie di ménage adatti a proteggere ed aiutare la loro coscienza; il </a:t>
            </a:r>
            <a:r>
              <a:rPr lang="it-IT" b="1" dirty="0"/>
              <a:t>sentimento di dignità </a:t>
            </a:r>
            <a:r>
              <a:rPr lang="it-IT" dirty="0"/>
              <a:t>che viene al bambino il quale impara a bastare a se stesso in un</a:t>
            </a:r>
            <a:r>
              <a:rPr lang="it-IT" b="1" dirty="0"/>
              <a:t> ambiente che egli conserva e domina</a:t>
            </a:r>
            <a:r>
              <a:rPr lang="it-IT" dirty="0"/>
              <a:t>; tutti questi </a:t>
            </a:r>
            <a:r>
              <a:rPr lang="it-IT" b="1" dirty="0"/>
              <a:t>sono i coefficienti di umanità che accompagnano il “libero movimento”</a:t>
            </a:r>
            <a:r>
              <a:rPr lang="it-IT" dirty="0"/>
              <a:t>. </a:t>
            </a:r>
            <a:endParaRPr lang="it-IT" dirty="0" smtClean="0"/>
          </a:p>
          <a:p>
            <a:pPr marL="82296" indent="0" algn="just">
              <a:buNone/>
            </a:pPr>
            <a:r>
              <a:rPr lang="it-IT" dirty="0" smtClean="0"/>
              <a:t>Dalla </a:t>
            </a:r>
            <a:r>
              <a:rPr lang="it-IT" b="1" dirty="0"/>
              <a:t>coscienza di questo svolgimento della sua personalità</a:t>
            </a:r>
            <a:r>
              <a:rPr lang="it-IT" dirty="0"/>
              <a:t>, il bambino trae i motivi della sua persistenza in questi lavori, la diligenza nell’eseguirli, e la gioia superiore che dimostra quando li ha compiuti. </a:t>
            </a:r>
            <a:endParaRPr lang="it-IT" dirty="0" smtClean="0"/>
          </a:p>
          <a:p>
            <a:pPr marL="82296" indent="0" algn="r">
              <a:buNone/>
            </a:pPr>
            <a:r>
              <a:rPr lang="it-IT" dirty="0" smtClean="0"/>
              <a:t>L’autoeducazione</a:t>
            </a:r>
            <a:r>
              <a:rPr lang="it-IT" dirty="0"/>
              <a:t>, pag. </a:t>
            </a:r>
            <a:r>
              <a:rPr lang="it-IT" dirty="0" smtClean="0"/>
              <a:t>133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37592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L’ambiente, la cittadinanza e l’autonomia del bambino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87777" y="1516416"/>
            <a:ext cx="7945911" cy="5341584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it-IT" dirty="0"/>
              <a:t>“[…] I mobili dei bambini, tavole e sedie, devono essere </a:t>
            </a:r>
            <a:r>
              <a:rPr lang="it-IT" b="1" dirty="0"/>
              <a:t>“leggeri</a:t>
            </a:r>
            <a:r>
              <a:rPr lang="it-IT" dirty="0"/>
              <a:t>” non solo per venir </a:t>
            </a:r>
            <a:r>
              <a:rPr lang="it-IT" b="1" dirty="0"/>
              <a:t>trasportati</a:t>
            </a:r>
            <a:r>
              <a:rPr lang="it-IT" dirty="0"/>
              <a:t> facilmente dalle braccia infantili, ma perché per la loro stessa fragilità riescano educativi. </a:t>
            </a:r>
            <a:endParaRPr lang="it-IT" dirty="0" smtClean="0"/>
          </a:p>
          <a:p>
            <a:pPr marL="82296" indent="0">
              <a:buNone/>
            </a:pPr>
            <a:r>
              <a:rPr lang="it-IT" dirty="0" smtClean="0"/>
              <a:t>È </a:t>
            </a:r>
            <a:r>
              <a:rPr lang="it-IT" dirty="0"/>
              <a:t>pel medesimo criterio che si danno ai fanciulli piatti di ceramica, bicchieri di vetro, soprammobili friabili. Infatti questi oggetti sono i </a:t>
            </a:r>
            <a:r>
              <a:rPr lang="it-IT" b="1" dirty="0"/>
              <a:t>denunciatori dei movimenti rudi, errati, “ineducati”</a:t>
            </a:r>
            <a:r>
              <a:rPr lang="it-IT" dirty="0" smtClean="0"/>
              <a:t>.</a:t>
            </a:r>
          </a:p>
          <a:p>
            <a:pPr marL="82296" indent="0">
              <a:buNone/>
            </a:pPr>
            <a:r>
              <a:rPr lang="it-IT" dirty="0" smtClean="0"/>
              <a:t> </a:t>
            </a:r>
            <a:r>
              <a:rPr lang="it-IT" dirty="0"/>
              <a:t>Allora il fanciullo è portato a correggersi, e perciò si esercita a non urtare, a non rovesciare, a non rompere, raddolcendo sempre più i suoi movimenti e rendendosene a poco a poco padrone dirigente perfetto. Per la stessa via il bambino si abituerà a far tutto il possibile per non macchiare gli oggetti, così belli e così gai, che rallegrano il suo ambiente. Così è che il bambino avanza nella propria perfezione […]</a:t>
            </a:r>
            <a:r>
              <a:rPr lang="it-IT" i="1" dirty="0"/>
              <a:t>. </a:t>
            </a:r>
            <a:endParaRPr lang="it-IT" i="1" dirty="0" smtClean="0"/>
          </a:p>
          <a:p>
            <a:pPr marL="82296" indent="0" algn="r">
              <a:buNone/>
            </a:pPr>
            <a:r>
              <a:rPr lang="it-IT" dirty="0" smtClean="0"/>
              <a:t>L’autoeducazione</a:t>
            </a:r>
            <a:r>
              <a:rPr lang="it-IT" dirty="0"/>
              <a:t>, pag. </a:t>
            </a:r>
            <a:r>
              <a:rPr lang="it-IT" dirty="0" smtClean="0"/>
              <a:t>129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13574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7112" y="2063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L’ambiente, la cittadinanza e l’autonomia del bambino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7222" y="1177749"/>
            <a:ext cx="7563557" cy="5811838"/>
          </a:xfrm>
        </p:spPr>
        <p:txBody>
          <a:bodyPr>
            <a:normAutofit fontScale="55000" lnSpcReduction="20000"/>
          </a:bodyPr>
          <a:lstStyle/>
          <a:p>
            <a:r>
              <a:rPr lang="it-IT" b="1" dirty="0" smtClean="0"/>
              <a:t>La voce delle cose</a:t>
            </a:r>
          </a:p>
          <a:p>
            <a:r>
              <a:rPr lang="it-IT" b="1" dirty="0" smtClean="0"/>
              <a:t>Il controllo dell’errore</a:t>
            </a:r>
          </a:p>
          <a:p>
            <a:r>
              <a:rPr lang="it-IT" b="1" dirty="0" smtClean="0"/>
              <a:t>La domanda interiore, lo scopo vitale</a:t>
            </a:r>
          </a:p>
          <a:p>
            <a:pPr marL="82296" indent="0">
              <a:buNone/>
            </a:pPr>
            <a:endParaRPr lang="it-IT" dirty="0" smtClean="0">
              <a:hlinkClick r:id="rId2"/>
            </a:endParaRPr>
          </a:p>
          <a:p>
            <a:pPr marL="82296" indent="0">
              <a:buNone/>
            </a:pPr>
            <a:r>
              <a:rPr lang="it-IT" dirty="0" smtClean="0">
                <a:hlinkClick r:id="rId2"/>
              </a:rPr>
              <a:t>http</a:t>
            </a:r>
            <a:r>
              <a:rPr lang="it-IT" dirty="0">
                <a:hlinkClick r:id="rId2"/>
              </a:rPr>
              <a:t>://www.youtube.com/watch?v=bWd3jcar2RY</a:t>
            </a:r>
            <a:r>
              <a:rPr lang="it-IT" dirty="0"/>
              <a:t> </a:t>
            </a:r>
            <a:endParaRPr lang="it-IT" b="1" dirty="0" smtClean="0"/>
          </a:p>
          <a:p>
            <a:pPr marL="82296" indent="0">
              <a:buNone/>
            </a:pPr>
            <a:r>
              <a:rPr lang="it-IT" b="1" dirty="0" smtClean="0"/>
              <a:t>La </a:t>
            </a:r>
            <a:r>
              <a:rPr lang="it-IT" b="1" dirty="0"/>
              <a:t>Casa dei </a:t>
            </a:r>
            <a:r>
              <a:rPr lang="it-IT" b="1" dirty="0" smtClean="0"/>
              <a:t>bambini è UN AMBIENTE:</a:t>
            </a:r>
          </a:p>
          <a:p>
            <a:r>
              <a:rPr lang="it-IT" dirty="0" smtClean="0"/>
              <a:t>Dove sia possibile il movimento per il benessere psico-fisico</a:t>
            </a:r>
          </a:p>
          <a:p>
            <a:r>
              <a:rPr lang="it-IT" dirty="0" smtClean="0"/>
              <a:t>Proporzionato</a:t>
            </a:r>
          </a:p>
          <a:p>
            <a:r>
              <a:rPr lang="it-IT" dirty="0" smtClean="0"/>
              <a:t>Ordinato ed organizzato: gli </a:t>
            </a:r>
            <a:r>
              <a:rPr lang="it-IT" dirty="0"/>
              <a:t>angoli lettura, riposo, cucina, pranzo, giardino</a:t>
            </a:r>
          </a:p>
          <a:p>
            <a:r>
              <a:rPr lang="it-IT" dirty="0"/>
              <a:t>O</a:t>
            </a:r>
            <a:r>
              <a:rPr lang="it-IT" dirty="0" smtClean="0"/>
              <a:t>ggetti di uso pratico ed indispensabili, curati nelle dimensioni, nel </a:t>
            </a:r>
            <a:r>
              <a:rPr lang="it-IT" dirty="0"/>
              <a:t>peso, </a:t>
            </a:r>
            <a:endParaRPr lang="it-IT" dirty="0" smtClean="0"/>
          </a:p>
          <a:p>
            <a:r>
              <a:rPr lang="it-IT" dirty="0" smtClean="0"/>
              <a:t>Semplice nell’arredo e nel materiale dell’arredo</a:t>
            </a:r>
          </a:p>
          <a:p>
            <a:r>
              <a:rPr lang="it-IT" dirty="0"/>
              <a:t>C</a:t>
            </a:r>
            <a:r>
              <a:rPr lang="it-IT" dirty="0" smtClean="0"/>
              <a:t>almo ed armonioso</a:t>
            </a:r>
          </a:p>
          <a:p>
            <a:r>
              <a:rPr lang="it-IT" dirty="0" smtClean="0"/>
              <a:t>Curato e pulito</a:t>
            </a:r>
            <a:endParaRPr lang="it-IT" dirty="0"/>
          </a:p>
          <a:p>
            <a:r>
              <a:rPr lang="it-IT" dirty="0" smtClean="0"/>
              <a:t>Luminoso</a:t>
            </a:r>
          </a:p>
          <a:p>
            <a:r>
              <a:rPr lang="it-IT" dirty="0" smtClean="0"/>
              <a:t>Spazioso e flessibile</a:t>
            </a:r>
          </a:p>
          <a:p>
            <a:r>
              <a:rPr lang="it-IT" dirty="0" smtClean="0"/>
              <a:t>Lavabile</a:t>
            </a:r>
          </a:p>
          <a:p>
            <a:r>
              <a:rPr lang="it-IT" dirty="0" smtClean="0"/>
              <a:t>Attraente e bello</a:t>
            </a:r>
          </a:p>
          <a:p>
            <a:r>
              <a:rPr lang="it-IT" dirty="0" smtClean="0"/>
              <a:t>Mediatore </a:t>
            </a:r>
            <a:r>
              <a:rPr lang="it-IT" dirty="0"/>
              <a:t>didattico per lo sviluppo dell’attività spontanea del bambino;</a:t>
            </a:r>
          </a:p>
          <a:p>
            <a:r>
              <a:rPr lang="it-IT" dirty="0" smtClean="0"/>
              <a:t>Il </a:t>
            </a:r>
            <a:r>
              <a:rPr lang="it-IT" dirty="0"/>
              <a:t>lavoro </a:t>
            </a:r>
            <a:r>
              <a:rPr lang="it-IT" dirty="0" smtClean="0"/>
              <a:t>conservativo</a:t>
            </a:r>
            <a:endParaRPr lang="it-IT" dirty="0" smtClean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14287630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L’ambiente, la cittadinanza e l’autonomia del bambino: </a:t>
            </a:r>
            <a:br>
              <a:rPr lang="it-IT" dirty="0" smtClean="0"/>
            </a:br>
            <a:r>
              <a:rPr lang="it-IT" dirty="0" smtClean="0"/>
              <a:t>GLI ESERCIZI DI VITA PRATICA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65110" y="2102556"/>
            <a:ext cx="7268577" cy="4145844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it-IT" dirty="0"/>
              <a:t>[…] quando si parla di “ bambini liberi” si include prevalentemente il concetto: “liberi di muoversi”, cioè di correre, di saltare. […] nei criteri dell’”igiene psichica”, la “libertà di muoversi” non è limitata ad un concetto così primitivo di “libertà somatica e motrice”. […] E consiste nei cosiddetti esercizi di vita pratica, che corrispondono al </a:t>
            </a:r>
            <a:r>
              <a:rPr lang="it-IT" b="1" dirty="0"/>
              <a:t>principio psichico di “libertà del movimento</a:t>
            </a:r>
            <a:r>
              <a:rPr lang="it-IT" dirty="0"/>
              <a:t>”. </a:t>
            </a:r>
            <a:endParaRPr lang="it-IT" dirty="0" smtClean="0"/>
          </a:p>
          <a:p>
            <a:pPr marL="82296" indent="0" algn="r">
              <a:buNone/>
            </a:pPr>
            <a:r>
              <a:rPr lang="it-IT" dirty="0" smtClean="0"/>
              <a:t>L’autoeducazione</a:t>
            </a:r>
            <a:r>
              <a:rPr lang="it-IT" dirty="0"/>
              <a:t>, pag. 130-</a:t>
            </a:r>
            <a:r>
              <a:rPr lang="it-IT" dirty="0" smtClean="0"/>
              <a:t>131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139684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 di vita pratica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it-IT" dirty="0" smtClean="0">
                <a:hlinkClick r:id="rId2"/>
              </a:rPr>
              <a:t>http</a:t>
            </a:r>
            <a:r>
              <a:rPr lang="it-IT" dirty="0">
                <a:hlinkClick r:id="rId2"/>
              </a:rPr>
              <a:t>://www.youtube.com/watch?v=g3mlrs8teEg&amp;feature=</a:t>
            </a:r>
            <a:r>
              <a:rPr lang="it-IT" dirty="0" smtClean="0">
                <a:hlinkClick r:id="rId2"/>
              </a:rPr>
              <a:t>related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68877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9" b="5679"/>
          <a:stretch/>
        </p:blipFill>
        <p:spPr bwMode="auto">
          <a:xfrm>
            <a:off x="1255889" y="2818618"/>
            <a:ext cx="2003777" cy="3457221"/>
          </a:xfrm>
          <a:prstGeom prst="rect">
            <a:avLst/>
          </a:prstGeom>
          <a:noFill/>
          <a:ln w="57150" cmpd="sng">
            <a:solidFill>
              <a:srgbClr val="31859C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Macintosh HD:Users:valentinaiobbi:Downloads:meuble-et-12-cadres-des-fermetures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0" t="444" r="25887"/>
          <a:stretch/>
        </p:blipFill>
        <p:spPr bwMode="auto">
          <a:xfrm>
            <a:off x="3654778" y="2818618"/>
            <a:ext cx="2114698" cy="3457221"/>
          </a:xfrm>
          <a:prstGeom prst="rect">
            <a:avLst/>
          </a:prstGeom>
          <a:noFill/>
          <a:ln w="57150" cmpd="sng">
            <a:solidFill>
              <a:srgbClr val="31859C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magine 5" descr="Macintosh HD:Users:valentinaiobbi:Downloads:images.jpe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0" b="9591"/>
          <a:stretch/>
        </p:blipFill>
        <p:spPr bwMode="auto">
          <a:xfrm>
            <a:off x="1070197" y="205761"/>
            <a:ext cx="2257778" cy="1064239"/>
          </a:xfrm>
          <a:prstGeom prst="rect">
            <a:avLst/>
          </a:prstGeom>
          <a:noFill/>
          <a:ln w="57150" cmpd="sng">
            <a:solidFill>
              <a:srgbClr val="31859C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magine 6" descr="Macintosh HD:Users:valentinaiobbi:Downloads:vita_pratica_021.jpg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944" b="17082"/>
          <a:stretch/>
        </p:blipFill>
        <p:spPr bwMode="auto">
          <a:xfrm>
            <a:off x="6263365" y="4499324"/>
            <a:ext cx="2697191" cy="1776515"/>
          </a:xfrm>
          <a:prstGeom prst="rect">
            <a:avLst/>
          </a:prstGeom>
          <a:noFill/>
          <a:ln w="57150" cmpd="sng">
            <a:solidFill>
              <a:srgbClr val="31859C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magine 7" descr="Macintosh HD:Users:valentinaiobbi:Downloads:ecole-4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97" y="1546317"/>
            <a:ext cx="2189469" cy="1131190"/>
          </a:xfrm>
          <a:prstGeom prst="rect">
            <a:avLst/>
          </a:prstGeom>
          <a:noFill/>
          <a:ln w="57150" cmpd="sng">
            <a:solidFill>
              <a:schemeClr val="accent5">
                <a:lumMod val="75000"/>
              </a:schemeClr>
            </a:solidFill>
          </a:ln>
        </p:spPr>
      </p:pic>
      <p:pic>
        <p:nvPicPr>
          <p:cNvPr id="9" name="Immagine 8" descr="Macintosh HD:Users:valentinaiobbi:Downloads:100_9535.jpg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644"/>
          <a:stretch/>
        </p:blipFill>
        <p:spPr bwMode="auto">
          <a:xfrm>
            <a:off x="6263365" y="272416"/>
            <a:ext cx="2560744" cy="3608140"/>
          </a:xfrm>
          <a:prstGeom prst="rect">
            <a:avLst/>
          </a:prstGeom>
          <a:noFill/>
          <a:ln w="57150" cmpd="sng">
            <a:solidFill>
              <a:srgbClr val="31859C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magine 9" descr="Macintosh HD:Users:valentinaiobbi:Downloads:images-1.jpeg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" r="1" b="6638"/>
          <a:stretch/>
        </p:blipFill>
        <p:spPr bwMode="auto">
          <a:xfrm>
            <a:off x="3513667" y="1044222"/>
            <a:ext cx="2255809" cy="1606995"/>
          </a:xfrm>
          <a:prstGeom prst="rect">
            <a:avLst/>
          </a:prstGeom>
          <a:noFill/>
          <a:ln w="57150" cmpd="sng">
            <a:solidFill>
              <a:srgbClr val="31859C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90216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Video varie scuole: materiale ed ambiente - attività di vita pratica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it-IT" dirty="0">
                <a:hlinkClick r:id="rId2"/>
              </a:rPr>
              <a:t>http://www.youtube.com/watch?v=ItqJCvOyWrA&amp;feature=</a:t>
            </a:r>
            <a:r>
              <a:rPr lang="it-IT" dirty="0" smtClean="0">
                <a:hlinkClick r:id="rId2"/>
              </a:rPr>
              <a:t>related</a:t>
            </a:r>
          </a:p>
          <a:p>
            <a:pPr marL="82296" indent="0">
              <a:buNone/>
            </a:pPr>
            <a:endParaRPr lang="it-IT" dirty="0">
              <a:hlinkClick r:id="rId2"/>
            </a:endParaRPr>
          </a:p>
          <a:p>
            <a:pPr marL="82296" indent="0">
              <a:buNone/>
            </a:pPr>
            <a:r>
              <a:rPr lang="it-IT" dirty="0" smtClean="0">
                <a:hlinkClick r:id="rId3"/>
              </a:rPr>
              <a:t>http://www.youtube.com/watch?v=X7vbHPClZdg&amp;feature=related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658388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nascita del materiale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60778" y="1157111"/>
            <a:ext cx="8072910" cy="5091289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it-IT" dirty="0"/>
              <a:t>Vi sono dunque cose </a:t>
            </a:r>
            <a:r>
              <a:rPr lang="it-IT" b="1" dirty="0"/>
              <a:t>che tutti i bambini preferiscono</a:t>
            </a:r>
            <a:r>
              <a:rPr lang="it-IT" dirty="0"/>
              <a:t>, e </a:t>
            </a:r>
            <a:r>
              <a:rPr lang="it-IT" b="1" dirty="0"/>
              <a:t>queste le consideriamo essenziali </a:t>
            </a:r>
            <a:r>
              <a:rPr lang="it-IT" dirty="0"/>
              <a:t>[…] questi oggetti, evidentemente, per il bambino, rappresentano un bisogno: essi scelgono gli oggetti che li aiutano alla costruzione di se stessi. […] anche per la </a:t>
            </a:r>
            <a:r>
              <a:rPr lang="it-IT" b="1" dirty="0"/>
              <a:t>forma</a:t>
            </a:r>
            <a:r>
              <a:rPr lang="it-IT" dirty="0"/>
              <a:t> degli oggetti e per l’intensità dei </a:t>
            </a:r>
            <a:r>
              <a:rPr lang="it-IT" b="1" dirty="0"/>
              <a:t>colori</a:t>
            </a:r>
            <a:r>
              <a:rPr lang="it-IT" dirty="0"/>
              <a:t> ci basammo sulle </a:t>
            </a:r>
            <a:r>
              <a:rPr lang="it-IT" b="1" dirty="0"/>
              <a:t>preferenze del bimbo</a:t>
            </a:r>
            <a:r>
              <a:rPr lang="it-IT" dirty="0"/>
              <a:t>. </a:t>
            </a:r>
            <a:endParaRPr lang="it-IT" dirty="0" smtClean="0"/>
          </a:p>
          <a:p>
            <a:pPr marL="82296" indent="0">
              <a:buNone/>
            </a:pPr>
            <a:r>
              <a:rPr lang="it-IT" dirty="0" smtClean="0"/>
              <a:t>Ciò </a:t>
            </a:r>
            <a:r>
              <a:rPr lang="it-IT" dirty="0"/>
              <a:t>condusse il nostro metodo a un sistema di determinazione di oggetti che si riflette pure sulla vita sociale nella classe; perché si vi sono troppe cose o più di una serie di materiali per un gruppo di 30 o 40 bambini ne risulta confusione: così gli oggetti sono pochi, anche se i bambini sono molti. </a:t>
            </a:r>
            <a:endParaRPr lang="it-IT" dirty="0" smtClean="0"/>
          </a:p>
          <a:p>
            <a:pPr marL="82296" indent="0" algn="r">
              <a:buNone/>
            </a:pPr>
            <a:r>
              <a:rPr lang="it-IT" dirty="0" smtClean="0"/>
              <a:t>La </a:t>
            </a:r>
            <a:r>
              <a:rPr lang="it-IT" dirty="0"/>
              <a:t>mente del bambino, pag. </a:t>
            </a:r>
            <a:r>
              <a:rPr lang="it-IT" dirty="0" smtClean="0"/>
              <a:t>221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60175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5778" y="274638"/>
            <a:ext cx="870791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materiale di sviluppo: i criteri della scelta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2444" y="1255889"/>
            <a:ext cx="7861244" cy="5444067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it-IT" b="1" dirty="0"/>
              <a:t>I fenomeni psichici provocati </a:t>
            </a:r>
            <a:r>
              <a:rPr lang="it-IT" dirty="0" smtClean="0"/>
              <a:t>:</a:t>
            </a:r>
            <a:endParaRPr lang="it-IT" dirty="0"/>
          </a:p>
          <a:p>
            <a:pPr lvl="0"/>
            <a:r>
              <a:rPr lang="it-IT" dirty="0"/>
              <a:t>la libera scelta;</a:t>
            </a:r>
          </a:p>
          <a:p>
            <a:pPr lvl="0"/>
            <a:r>
              <a:rPr lang="it-IT" dirty="0"/>
              <a:t>la polarizzazione/</a:t>
            </a:r>
            <a:r>
              <a:rPr lang="it-IT" dirty="0" smtClean="0"/>
              <a:t>concentrazione dell'attenzione</a:t>
            </a:r>
            <a:r>
              <a:rPr lang="it-IT" dirty="0"/>
              <a:t>;</a:t>
            </a:r>
          </a:p>
          <a:p>
            <a:pPr lvl="0"/>
            <a:r>
              <a:rPr lang="it-IT" dirty="0"/>
              <a:t>la ripetizione </a:t>
            </a:r>
            <a:r>
              <a:rPr lang="it-IT" dirty="0" smtClean="0"/>
              <a:t>dell'esercizio.</a:t>
            </a:r>
          </a:p>
          <a:p>
            <a:pPr marL="82296" lvl="0" indent="0">
              <a:buNone/>
            </a:pPr>
            <a:endParaRPr lang="it-IT" dirty="0"/>
          </a:p>
          <a:p>
            <a:pPr marL="82296" indent="0">
              <a:buNone/>
            </a:pPr>
            <a:r>
              <a:rPr lang="it-IT" dirty="0" smtClean="0"/>
              <a:t>Tali </a:t>
            </a:r>
            <a:r>
              <a:rPr lang="it-IT" dirty="0"/>
              <a:t>fenomeni dovevano </a:t>
            </a:r>
            <a:r>
              <a:rPr lang="it-IT" dirty="0" smtClean="0"/>
              <a:t>anche:</a:t>
            </a:r>
          </a:p>
          <a:p>
            <a:r>
              <a:rPr lang="it-IT" dirty="0" smtClean="0"/>
              <a:t> </a:t>
            </a:r>
            <a:r>
              <a:rPr lang="it-IT" dirty="0"/>
              <a:t>apparire in modo costante e generale, </a:t>
            </a:r>
            <a:r>
              <a:rPr lang="it-IT" sz="3100" dirty="0" smtClean="0"/>
              <a:t>(</a:t>
            </a:r>
            <a:r>
              <a:rPr lang="it-IT" sz="3100" dirty="0"/>
              <a:t>il caso, ad esempio, della bambina che </a:t>
            </a:r>
            <a:r>
              <a:rPr lang="it-IT" sz="3100" dirty="0" err="1" smtClean="0"/>
              <a:t>ripetè</a:t>
            </a:r>
            <a:r>
              <a:rPr lang="it-IT" sz="3100" dirty="0" smtClean="0"/>
              <a:t> 42 </a:t>
            </a:r>
            <a:r>
              <a:rPr lang="it-IT" sz="3100" dirty="0"/>
              <a:t>volte l'esercizio degli incastri solidi) </a:t>
            </a:r>
            <a:r>
              <a:rPr lang="it-IT" sz="3100" dirty="0" smtClean="0"/>
              <a:t>;</a:t>
            </a:r>
            <a:endParaRPr lang="it-IT" sz="3100" dirty="0"/>
          </a:p>
          <a:p>
            <a:r>
              <a:rPr lang="it-IT" dirty="0" smtClean="0"/>
              <a:t>rivelarsi </a:t>
            </a:r>
            <a:r>
              <a:rPr lang="it-IT" dirty="0"/>
              <a:t>appropriati in rapporto alle diverse età</a:t>
            </a:r>
            <a:r>
              <a:rPr lang="it-IT" dirty="0" smtClean="0"/>
              <a:t>.</a:t>
            </a:r>
          </a:p>
          <a:p>
            <a:pPr marL="82296" indent="0">
              <a:buNone/>
            </a:pP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824292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2444" y="1417638"/>
            <a:ext cx="7861244" cy="4830762"/>
          </a:xfrm>
        </p:spPr>
        <p:txBody>
          <a:bodyPr/>
          <a:lstStyle/>
          <a:p>
            <a:pPr marL="82296" indent="0">
              <a:buNone/>
            </a:pPr>
            <a:r>
              <a:rPr lang="it-IT" dirty="0"/>
              <a:t>Infine il materiale deve avere alcuni caratteri essenziali:</a:t>
            </a:r>
          </a:p>
          <a:p>
            <a:r>
              <a:rPr lang="it-IT" dirty="0"/>
              <a:t>denunciatore dell'errore;</a:t>
            </a:r>
          </a:p>
          <a:p>
            <a:pPr lvl="0"/>
            <a:r>
              <a:rPr lang="it-IT" dirty="0"/>
              <a:t>esteticamente attraente;</a:t>
            </a:r>
          </a:p>
          <a:p>
            <a:pPr lvl="0"/>
            <a:r>
              <a:rPr lang="it-IT" dirty="0"/>
              <a:t>adeguato all'attività motrice del bambino;</a:t>
            </a:r>
          </a:p>
          <a:p>
            <a:pPr lvl="0"/>
            <a:r>
              <a:rPr lang="it-IT" dirty="0"/>
              <a:t>limitato nella quantità.</a:t>
            </a:r>
          </a:p>
          <a:p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98778" y="274638"/>
            <a:ext cx="883491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materiale di sviluppo: i criteri della scelta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80812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materiale sensoriale di sviluppo e le abilità di base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03111" y="1417638"/>
            <a:ext cx="8030577" cy="5592762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it-IT" dirty="0"/>
              <a:t>"Gli oggetti più importanti dell'ambiente sono quelli che </a:t>
            </a:r>
            <a:r>
              <a:rPr lang="it-IT" b="1" dirty="0"/>
              <a:t>si prestano ad esercizi sistematici dei sensi e dell'intelligenza, </a:t>
            </a:r>
            <a:r>
              <a:rPr lang="it-IT" dirty="0"/>
              <a:t>con una collaborazione armoniosa di tutta la personalità psichica e motrice del </a:t>
            </a:r>
            <a:r>
              <a:rPr lang="it-IT" dirty="0" smtClean="0"/>
              <a:t>bambino</a:t>
            </a:r>
            <a:r>
              <a:rPr lang="it-IT" dirty="0"/>
              <a:t> </a:t>
            </a:r>
            <a:r>
              <a:rPr lang="it-IT" dirty="0" smtClean="0"/>
              <a:t>[…]</a:t>
            </a:r>
          </a:p>
          <a:p>
            <a:pPr marL="82296" indent="0">
              <a:buNone/>
            </a:pPr>
            <a:r>
              <a:rPr lang="it-IT" dirty="0" smtClean="0"/>
              <a:t>e </a:t>
            </a:r>
            <a:r>
              <a:rPr lang="it-IT" dirty="0"/>
              <a:t>che a poco a poco </a:t>
            </a:r>
            <a:r>
              <a:rPr lang="it-IT" b="1" dirty="0"/>
              <a:t>lo conducono a conquistare con esuberante e possente energia i più duri apprendimenti fondamentali della cultura: come il leggere, lo scrivere e il contare</a:t>
            </a:r>
            <a:r>
              <a:rPr lang="it-IT" dirty="0"/>
              <a:t>. </a:t>
            </a:r>
            <a:endParaRPr lang="it-IT" dirty="0" smtClean="0"/>
          </a:p>
          <a:p>
            <a:pPr marL="82296" indent="0">
              <a:buNone/>
            </a:pPr>
            <a:r>
              <a:rPr lang="it-IT" dirty="0" smtClean="0"/>
              <a:t>[…] gli </a:t>
            </a:r>
            <a:r>
              <a:rPr lang="it-IT" dirty="0"/>
              <a:t>oggetti che si usano nel nostro metodo vennero in parte suggeriti dai famosi metodi educativi usati dai medici </a:t>
            </a:r>
            <a:r>
              <a:rPr lang="it-IT" dirty="0" err="1"/>
              <a:t>Itard</a:t>
            </a:r>
            <a:r>
              <a:rPr lang="it-IT" dirty="0"/>
              <a:t> e </a:t>
            </a:r>
            <a:r>
              <a:rPr lang="it-IT" dirty="0" err="1"/>
              <a:t>Séguin</a:t>
            </a:r>
            <a:r>
              <a:rPr lang="it-IT" dirty="0"/>
              <a:t>, per migliorare le condizioni psichiche dei bambini nervosi e deficienti</a:t>
            </a:r>
            <a:r>
              <a:rPr lang="it-IT" dirty="0" smtClean="0"/>
              <a:t>.”</a:t>
            </a:r>
          </a:p>
          <a:p>
            <a:pPr marL="82296" indent="0" algn="r">
              <a:buNone/>
            </a:pPr>
            <a:r>
              <a:rPr lang="it-IT" dirty="0" smtClean="0"/>
              <a:t>Manuale </a:t>
            </a:r>
            <a:r>
              <a:rPr lang="it-IT" dirty="0"/>
              <a:t>di Pedagogia Scientifica - </a:t>
            </a:r>
            <a:r>
              <a:rPr lang="it-IT" dirty="0" smtClean="0"/>
              <a:t>1914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85154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0778" y="28223"/>
            <a:ext cx="7498080" cy="84666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materiale sensoriale di sviluppo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86556" y="719667"/>
            <a:ext cx="8057444" cy="6138332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La possibilità </a:t>
            </a:r>
            <a:r>
              <a:rPr lang="it-IT" dirty="0"/>
              <a:t>di </a:t>
            </a:r>
            <a:r>
              <a:rPr lang="it-IT" b="1" dirty="0"/>
              <a:t>distinguere</a:t>
            </a:r>
            <a:r>
              <a:rPr lang="it-IT" dirty="0"/>
              <a:t> e di </a:t>
            </a:r>
            <a:r>
              <a:rPr lang="it-IT" b="1" dirty="0" smtClean="0"/>
              <a:t>classificare</a:t>
            </a:r>
          </a:p>
          <a:p>
            <a:r>
              <a:rPr lang="it-IT" b="1" dirty="0"/>
              <a:t>A</a:t>
            </a:r>
            <a:r>
              <a:rPr lang="it-IT" b="1" dirty="0" smtClean="0"/>
              <a:t>nalisi e rappresentazione degli attributi delle cose </a:t>
            </a:r>
            <a:r>
              <a:rPr lang="it-IT" sz="2100" dirty="0" smtClean="0"/>
              <a:t>(</a:t>
            </a:r>
            <a:r>
              <a:rPr lang="it-IT" sz="2100" dirty="0"/>
              <a:t>dimensioni, forme, colori, temperatura, sapori, rumori, suoni, ecc.</a:t>
            </a:r>
            <a:r>
              <a:rPr lang="it-IT" sz="2100" dirty="0" smtClean="0"/>
              <a:t>)</a:t>
            </a:r>
            <a:r>
              <a:rPr lang="it-IT" dirty="0" smtClean="0"/>
              <a:t>:</a:t>
            </a:r>
            <a:r>
              <a:rPr lang="it-IT" dirty="0"/>
              <a:t> </a:t>
            </a:r>
            <a:r>
              <a:rPr lang="it-IT" b="1" dirty="0" smtClean="0"/>
              <a:t>le </a:t>
            </a:r>
            <a:r>
              <a:rPr lang="it-IT" b="1" dirty="0"/>
              <a:t>qualità degli </a:t>
            </a:r>
            <a:r>
              <a:rPr lang="it-IT" b="1" dirty="0" smtClean="0"/>
              <a:t>oggetti</a:t>
            </a:r>
            <a:r>
              <a:rPr lang="it-IT" dirty="0" smtClean="0"/>
              <a:t> </a:t>
            </a:r>
            <a:r>
              <a:rPr lang="it-IT" dirty="0"/>
              <a:t>isolate una dall'altra, sono rappresentate da </a:t>
            </a:r>
            <a:r>
              <a:rPr lang="it-IT" dirty="0" smtClean="0"/>
              <a:t>oggetti.</a:t>
            </a:r>
          </a:p>
          <a:p>
            <a:pPr marL="82296" indent="0">
              <a:buNone/>
            </a:pPr>
            <a:endParaRPr lang="it-IT" dirty="0"/>
          </a:p>
          <a:p>
            <a:pPr marL="82296" indent="0">
              <a:buNone/>
            </a:pPr>
            <a:r>
              <a:rPr lang="it-IT" dirty="0" smtClean="0"/>
              <a:t>Agli </a:t>
            </a:r>
            <a:r>
              <a:rPr lang="it-IT" dirty="0"/>
              <a:t>attributi: </a:t>
            </a:r>
            <a:r>
              <a:rPr lang="it-IT" sz="2200" dirty="0" smtClean="0"/>
              <a:t>(lungo</a:t>
            </a:r>
            <a:r>
              <a:rPr lang="it-IT" sz="2200" dirty="0"/>
              <a:t>, corto, caldo, freddo, ruvido, liscio</a:t>
            </a:r>
            <a:r>
              <a:rPr lang="it-IT" sz="2200" dirty="0" smtClean="0"/>
              <a:t>, </a:t>
            </a:r>
            <a:r>
              <a:rPr lang="it-IT" sz="2200" dirty="0"/>
              <a:t>ecc</a:t>
            </a:r>
            <a:r>
              <a:rPr lang="it-IT" sz="2200" dirty="0" smtClean="0"/>
              <a:t>.)</a:t>
            </a:r>
            <a:r>
              <a:rPr lang="it-IT" dirty="0" smtClean="0"/>
              <a:t> </a:t>
            </a:r>
            <a:r>
              <a:rPr lang="it-IT" dirty="0"/>
              <a:t>corrispondono </a:t>
            </a:r>
            <a:r>
              <a:rPr lang="it-IT" dirty="0" smtClean="0"/>
              <a:t>altrettante </a:t>
            </a:r>
            <a:r>
              <a:rPr lang="it-IT" b="1" dirty="0"/>
              <a:t>serie</a:t>
            </a:r>
            <a:r>
              <a:rPr lang="it-IT" dirty="0"/>
              <a:t> di "oggetti" </a:t>
            </a:r>
            <a:r>
              <a:rPr lang="it-IT" b="1" dirty="0"/>
              <a:t>in gradazione</a:t>
            </a:r>
            <a:r>
              <a:rPr lang="it-IT" dirty="0" smtClean="0"/>
              <a:t>.</a:t>
            </a:r>
          </a:p>
          <a:p>
            <a:r>
              <a:rPr lang="it-IT" dirty="0" smtClean="0"/>
              <a:t>L’appaiamento e </a:t>
            </a:r>
            <a:r>
              <a:rPr lang="it-IT" b="1" dirty="0" smtClean="0"/>
              <a:t>l’identità</a:t>
            </a:r>
          </a:p>
          <a:p>
            <a:r>
              <a:rPr lang="it-IT" dirty="0" smtClean="0"/>
              <a:t>La </a:t>
            </a:r>
            <a:r>
              <a:rPr lang="it-IT" b="1" dirty="0" smtClean="0"/>
              <a:t>differenza</a:t>
            </a:r>
            <a:r>
              <a:rPr lang="it-IT" dirty="0" smtClean="0"/>
              <a:t> con gli esterni delle serie</a:t>
            </a:r>
            <a:endParaRPr lang="it-IT" dirty="0"/>
          </a:p>
          <a:p>
            <a:r>
              <a:rPr lang="it-IT" dirty="0"/>
              <a:t>I </a:t>
            </a:r>
            <a:r>
              <a:rPr lang="it-IT" b="1" dirty="0"/>
              <a:t>gradi</a:t>
            </a:r>
            <a:r>
              <a:rPr lang="it-IT" dirty="0"/>
              <a:t> degli </a:t>
            </a:r>
            <a:r>
              <a:rPr lang="it-IT" dirty="0" smtClean="0"/>
              <a:t>attributi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77387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2163" y="37571"/>
            <a:ext cx="7498080" cy="1143000"/>
          </a:xfrm>
        </p:spPr>
        <p:txBody>
          <a:bodyPr/>
          <a:lstStyle/>
          <a:p>
            <a:r>
              <a:rPr lang="it-IT" dirty="0" smtClean="0"/>
              <a:t>La concezione del bambino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608" y="1174044"/>
            <a:ext cx="7498080" cy="568395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it-IT" dirty="0">
                <a:hlinkClick r:id="rId2"/>
              </a:rPr>
              <a:t>http://www.youtube.com/watch?v=ltwQ1ykpga4&amp;feature=</a:t>
            </a:r>
            <a:r>
              <a:rPr lang="it-IT" dirty="0" smtClean="0">
                <a:hlinkClick r:id="rId2"/>
              </a:rPr>
              <a:t>relmfu</a:t>
            </a:r>
            <a:endParaRPr lang="it-IT" dirty="0" smtClean="0"/>
          </a:p>
          <a:p>
            <a:r>
              <a:rPr lang="it-IT" dirty="0" smtClean="0"/>
              <a:t>Nasce dall’osservazione; </a:t>
            </a:r>
          </a:p>
          <a:p>
            <a:r>
              <a:rPr lang="it-IT" dirty="0" smtClean="0"/>
              <a:t>L’embrione spirituale (disegno in potenza della propria identità ideale) e l’ambiente;</a:t>
            </a:r>
          </a:p>
          <a:p>
            <a:r>
              <a:rPr lang="it-IT" dirty="0" smtClean="0"/>
              <a:t>Sviluppo come risultato dell’attività;</a:t>
            </a:r>
          </a:p>
          <a:p>
            <a:r>
              <a:rPr lang="it-IT" dirty="0" smtClean="0"/>
              <a:t>I periodi sensitivi;</a:t>
            </a:r>
          </a:p>
          <a:p>
            <a:r>
              <a:rPr lang="it-IT" dirty="0" smtClean="0"/>
              <a:t>La mente assorbente;</a:t>
            </a:r>
          </a:p>
          <a:p>
            <a:r>
              <a:rPr lang="it-IT" dirty="0" smtClean="0"/>
              <a:t>Il processo di normalizzazione; </a:t>
            </a:r>
          </a:p>
          <a:p>
            <a:r>
              <a:rPr lang="it-IT" dirty="0" smtClean="0"/>
              <a:t>La libera scelta;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02364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periodi sensitivi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296233" y="1558190"/>
            <a:ext cx="30483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Periodo sensitivo</a:t>
            </a:r>
          </a:p>
          <a:p>
            <a:r>
              <a:rPr lang="it-IT" dirty="0" smtClean="0"/>
              <a:t>(periodo in cui l’essere vivente</a:t>
            </a:r>
          </a:p>
          <a:p>
            <a:r>
              <a:rPr lang="it-IT" dirty="0" smtClean="0"/>
              <a:t> è particolarmente ricettivo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669378" y="1558190"/>
            <a:ext cx="275673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Mente assorbente </a:t>
            </a:r>
          </a:p>
          <a:p>
            <a:r>
              <a:rPr lang="it-IT" dirty="0" smtClean="0"/>
              <a:t>che fissa </a:t>
            </a:r>
          </a:p>
          <a:p>
            <a:pPr algn="ctr"/>
            <a:r>
              <a:rPr lang="it-IT" dirty="0" smtClean="0"/>
              <a:t>le esperienze del bambino</a:t>
            </a:r>
          </a:p>
          <a:p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394788" y="3522295"/>
            <a:ext cx="4549179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Fase creativa</a:t>
            </a:r>
          </a:p>
          <a:p>
            <a:r>
              <a:rPr lang="it-IT" dirty="0" smtClean="0"/>
              <a:t>Che permette </a:t>
            </a:r>
            <a:r>
              <a:rPr lang="it-IT" dirty="0" err="1" smtClean="0"/>
              <a:t>ls</a:t>
            </a:r>
            <a:r>
              <a:rPr lang="it-IT" dirty="0" smtClean="0"/>
              <a:t> creazione degli organi psichici</a:t>
            </a:r>
            <a:endParaRPr lang="it-IT" dirty="0"/>
          </a:p>
        </p:txBody>
      </p:sp>
      <p:sp>
        <p:nvSpPr>
          <p:cNvPr id="17" name="Freccia tridirezionale 16"/>
          <p:cNvSpPr/>
          <p:nvPr/>
        </p:nvSpPr>
        <p:spPr>
          <a:xfrm rot="10800000">
            <a:off x="4344551" y="2010916"/>
            <a:ext cx="1183982" cy="1328062"/>
          </a:xfrm>
          <a:prstGeom prst="leftRightUp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52128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L</a:t>
            </a:r>
            <a:r>
              <a:rPr lang="it-IT" dirty="0" smtClean="0">
                <a:solidFill>
                  <a:schemeClr val="tx1"/>
                </a:solidFill>
              </a:rPr>
              <a:t>’insegnante montessoriana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Metodo dall’osservazione;</a:t>
            </a:r>
          </a:p>
          <a:p>
            <a:r>
              <a:rPr lang="it-IT" dirty="0" smtClean="0"/>
              <a:t>Contestualità;</a:t>
            </a:r>
          </a:p>
          <a:p>
            <a:r>
              <a:rPr lang="it-IT" dirty="0" smtClean="0"/>
              <a:t>Partecipazione osservante;</a:t>
            </a:r>
          </a:p>
          <a:p>
            <a:r>
              <a:rPr lang="it-IT" dirty="0" smtClean="0"/>
              <a:t>Ecologia.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63054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periodi sensitivi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it-IT" dirty="0"/>
              <a:t> </a:t>
            </a:r>
          </a:p>
          <a:p>
            <a:pPr marL="82296" indent="0">
              <a:buNone/>
            </a:pPr>
            <a:r>
              <a:rPr lang="it-IT" b="1" dirty="0"/>
              <a:t>  0                     6                       12                       18                     24</a:t>
            </a:r>
            <a:endParaRPr lang="it-IT" dirty="0"/>
          </a:p>
          <a:p>
            <a:pPr marL="82296" indent="0">
              <a:buNone/>
            </a:pPr>
            <a:r>
              <a:rPr lang="it-IT" b="1" dirty="0"/>
              <a:t> </a:t>
            </a:r>
            <a:endParaRPr lang="it-IT" dirty="0"/>
          </a:p>
          <a:p>
            <a:pPr marL="82296" indent="0">
              <a:buNone/>
            </a:pPr>
            <a:r>
              <a:rPr lang="it-IT" dirty="0"/>
              <a:t> </a:t>
            </a:r>
          </a:p>
          <a:p>
            <a:pPr marL="82296" indent="0">
              <a:buNone/>
            </a:pPr>
            <a:r>
              <a:rPr lang="it-IT" dirty="0"/>
              <a:t> </a:t>
            </a:r>
          </a:p>
          <a:p>
            <a:pPr marL="82296" indent="0">
              <a:buNone/>
            </a:pPr>
            <a:r>
              <a:rPr lang="it-IT" dirty="0"/>
              <a:t/>
            </a:r>
            <a:br>
              <a:rPr lang="it-IT" dirty="0"/>
            </a:br>
            <a:r>
              <a:rPr lang="it-IT" dirty="0"/>
              <a:t>      	</a:t>
            </a:r>
            <a:r>
              <a:rPr lang="it-IT" dirty="0" smtClean="0"/>
              <a:t> </a:t>
            </a:r>
            <a:r>
              <a:rPr lang="it-IT" b="1" dirty="0" smtClean="0"/>
              <a:t>3                     </a:t>
            </a:r>
            <a:r>
              <a:rPr lang="it-IT" b="1" dirty="0"/>
              <a:t>9                        15                       21</a:t>
            </a:r>
            <a:endParaRPr lang="it-IT" dirty="0"/>
          </a:p>
          <a:p>
            <a:pPr marL="82296" indent="0">
              <a:buNone/>
            </a:pPr>
            <a:r>
              <a:rPr lang="it-IT" dirty="0"/>
              <a:t> </a:t>
            </a:r>
          </a:p>
          <a:p>
            <a:pPr marL="82296" lvl="0" indent="0">
              <a:buNone/>
            </a:pPr>
            <a:r>
              <a:rPr lang="it-IT" dirty="0"/>
              <a:t> </a:t>
            </a:r>
            <a:r>
              <a:rPr lang="it-IT" b="1" dirty="0"/>
              <a:t>0-6</a:t>
            </a:r>
            <a:r>
              <a:rPr lang="it-IT" dirty="0"/>
              <a:t> </a:t>
            </a:r>
            <a:r>
              <a:rPr lang="it-IT" b="1" dirty="0"/>
              <a:t>: aiutami a fare da me </a:t>
            </a:r>
            <a:r>
              <a:rPr lang="it-IT" dirty="0"/>
              <a:t>(Piano della individualità)</a:t>
            </a:r>
          </a:p>
          <a:p>
            <a:pPr marL="82296" lvl="0" indent="0">
              <a:buNone/>
            </a:pPr>
            <a:r>
              <a:rPr lang="it-IT" b="1" dirty="0"/>
              <a:t> 6-12</a:t>
            </a:r>
            <a:r>
              <a:rPr lang="it-IT" dirty="0"/>
              <a:t> </a:t>
            </a:r>
            <a:r>
              <a:rPr lang="it-IT" b="1" dirty="0"/>
              <a:t>: aiutami a pensare da me (</a:t>
            </a:r>
            <a:r>
              <a:rPr lang="it-IT" dirty="0"/>
              <a:t>Piano della formazione della personalità che ha radici nel piano precedente)</a:t>
            </a:r>
          </a:p>
          <a:p>
            <a:pPr marL="82296" lvl="0" indent="0">
              <a:buNone/>
            </a:pPr>
            <a:r>
              <a:rPr lang="it-IT" b="1" dirty="0"/>
              <a:t>12-18</a:t>
            </a:r>
            <a:r>
              <a:rPr lang="it-IT" dirty="0"/>
              <a:t> </a:t>
            </a:r>
            <a:r>
              <a:rPr lang="it-IT" b="1" dirty="0"/>
              <a:t>: aiutami a fare con te </a:t>
            </a:r>
            <a:r>
              <a:rPr lang="it-IT" dirty="0"/>
              <a:t>(Piano dello sviluppo sociale, in cui sono necessarie pratiche esperienze sociali, perché il ragazzo deve sviluppare la responsabilità sociale)</a:t>
            </a:r>
          </a:p>
          <a:p>
            <a:pPr marL="82296" lvl="0" indent="0">
              <a:buNone/>
            </a:pPr>
            <a:r>
              <a:rPr lang="it-IT" b="1" dirty="0"/>
              <a:t>18 -24</a:t>
            </a:r>
            <a:r>
              <a:rPr lang="it-IT" dirty="0"/>
              <a:t> : </a:t>
            </a:r>
            <a:r>
              <a:rPr lang="it-IT" b="1" dirty="0"/>
              <a:t> aiutami  a fare per te </a:t>
            </a:r>
            <a:r>
              <a:rPr lang="it-IT" dirty="0"/>
              <a:t>(dell’ingresso nella vita sociale, in cui ci si mette in funzione  all’interno della società)</a:t>
            </a:r>
          </a:p>
          <a:p>
            <a:pPr marL="82296" indent="0">
              <a:buNone/>
            </a:pPr>
            <a:endParaRPr lang="it-IT" dirty="0"/>
          </a:p>
        </p:txBody>
      </p:sp>
      <p:sp>
        <p:nvSpPr>
          <p:cNvPr id="4" name="AutoShape 12"/>
          <p:cNvSpPr>
            <a:spLocks noChangeArrowheads="1"/>
          </p:cNvSpPr>
          <p:nvPr/>
        </p:nvSpPr>
        <p:spPr bwMode="auto">
          <a:xfrm rot="10800000">
            <a:off x="1817465" y="1990293"/>
            <a:ext cx="1371601" cy="1069073"/>
          </a:xfrm>
          <a:prstGeom prst="triangle">
            <a:avLst>
              <a:gd name="adj" fmla="val 47136"/>
            </a:avLst>
          </a:prstGeom>
          <a:solidFill>
            <a:srgbClr val="FFFF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 rot="10800000">
            <a:off x="5033684" y="1990293"/>
            <a:ext cx="1499848" cy="1203650"/>
          </a:xfrm>
          <a:prstGeom prst="triangle">
            <a:avLst>
              <a:gd name="adj" fmla="val 47136"/>
            </a:avLst>
          </a:prstGeom>
          <a:solidFill>
            <a:srgbClr val="FFFF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 rot="10800000">
            <a:off x="3313749" y="1972469"/>
            <a:ext cx="1622406" cy="1203650"/>
          </a:xfrm>
          <a:prstGeom prst="triangle">
            <a:avLst>
              <a:gd name="adj" fmla="val 47136"/>
            </a:avLst>
          </a:prstGeom>
          <a:solidFill>
            <a:srgbClr val="FFFFFF"/>
          </a:solidFill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 rot="10800000">
            <a:off x="6660904" y="1972470"/>
            <a:ext cx="1371601" cy="1203650"/>
          </a:xfrm>
          <a:prstGeom prst="triangle">
            <a:avLst>
              <a:gd name="adj" fmla="val 47136"/>
            </a:avLst>
          </a:prstGeom>
          <a:solidFill>
            <a:srgbClr val="FFFFFF"/>
          </a:solidFill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31001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Materiali 0-3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http://www.montessori-world.com/Livello.jsp?idFamiglia=25&amp;idLinguaSito=1&amp;nazione=</a:t>
            </a:r>
            <a:r>
              <a:rPr lang="it-IT" dirty="0" smtClean="0">
                <a:hlinkClick r:id="rId2"/>
              </a:rPr>
              <a:t>I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558633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0000"/>
                </a:solidFill>
              </a:rPr>
              <a:t>Materiali 0-3 fai da te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http://www.montessoriinpratica.it/web/content/attività-</a:t>
            </a:r>
            <a:r>
              <a:rPr lang="it-IT" dirty="0" smtClean="0">
                <a:hlinkClick r:id="rId2"/>
              </a:rPr>
              <a:t>dellinfilare</a:t>
            </a:r>
            <a:endParaRPr lang="it-IT" dirty="0"/>
          </a:p>
          <a:p>
            <a:endParaRPr lang="it-IT" dirty="0" smtClean="0"/>
          </a:p>
          <a:p>
            <a:pPr marL="82296" indent="0">
              <a:buNone/>
            </a:pPr>
            <a:r>
              <a:rPr lang="it-IT" dirty="0">
                <a:hlinkClick r:id="rId3"/>
              </a:rPr>
              <a:t>http://www.montessoriinpratica.it/content/le-nomenclature-</a:t>
            </a:r>
            <a:r>
              <a:rPr lang="it-IT" dirty="0" smtClean="0">
                <a:hlinkClick r:id="rId3"/>
              </a:rPr>
              <a:t>classificate</a:t>
            </a:r>
            <a:endParaRPr lang="it-IT" dirty="0" smtClean="0"/>
          </a:p>
          <a:p>
            <a:pPr marL="82296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27408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/>
          <a:srcRect l="11202" r="112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8687393"/>
      </p:ext>
    </p:extLst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incastri solidi</a:t>
            </a:r>
            <a:endParaRPr lang="it-IT" dirty="0"/>
          </a:p>
        </p:txBody>
      </p:sp>
      <p:pic>
        <p:nvPicPr>
          <p:cNvPr id="4" name="Immagine 3" descr="combo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08" y="1520190"/>
            <a:ext cx="2840355" cy="1773555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5" name="Immagine 4" descr="combo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0" y="1520190"/>
            <a:ext cx="4527550" cy="3402330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6" name="Immagine 5" descr="combo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08" y="3705082"/>
            <a:ext cx="3187466" cy="2434875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</p:spTree>
    <p:extLst>
      <p:ext uri="{BB962C8B-B14F-4D97-AF65-F5344CB8AC3E}">
        <p14:creationId xmlns:p14="http://schemas.microsoft.com/office/powerpoint/2010/main" val="4571619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 materiali strutturati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it-IT" dirty="0" smtClean="0">
                <a:hlinkClick r:id="rId2"/>
              </a:rPr>
              <a:t>http</a:t>
            </a:r>
            <a:r>
              <a:rPr lang="it-IT" dirty="0">
                <a:hlinkClick r:id="rId2"/>
              </a:rPr>
              <a:t>://www.youtube.com/watch?v=84rKd4xSgWU&amp;feature=fvwrel</a:t>
            </a:r>
            <a:endParaRPr lang="it-IT" dirty="0"/>
          </a:p>
          <a:p>
            <a:endParaRPr lang="it-IT" dirty="0" smtClean="0"/>
          </a:p>
          <a:p>
            <a:pPr marL="82296" indent="0">
              <a:buNone/>
            </a:pPr>
            <a:r>
              <a:rPr lang="it-IT" dirty="0" smtClean="0"/>
              <a:t>Alcuni esempi</a:t>
            </a:r>
          </a:p>
          <a:p>
            <a:r>
              <a:rPr lang="it-IT" dirty="0" smtClean="0"/>
              <a:t>Gli incastri solidi</a:t>
            </a:r>
          </a:p>
          <a:p>
            <a:r>
              <a:rPr lang="it-IT" dirty="0" smtClean="0"/>
              <a:t>La torre rosa</a:t>
            </a:r>
          </a:p>
          <a:p>
            <a:r>
              <a:rPr lang="it-IT" dirty="0" smtClean="0"/>
              <a:t>La scala marrone</a:t>
            </a:r>
          </a:p>
          <a:p>
            <a:r>
              <a:rPr lang="it-IT" dirty="0" smtClean="0"/>
              <a:t>Le aste di lunghezza</a:t>
            </a:r>
          </a:p>
          <a:p>
            <a:r>
              <a:rPr lang="it-IT" dirty="0" smtClean="0"/>
              <a:t>Le spolette colorate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96134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incastri solidi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1435608" y="1447799"/>
            <a:ext cx="7498080" cy="5240867"/>
          </a:xfrm>
        </p:spPr>
        <p:txBody>
          <a:bodyPr>
            <a:normAutofit lnSpcReduction="10000"/>
          </a:bodyPr>
          <a:lstStyle/>
          <a:p>
            <a:r>
              <a:rPr lang="it-IT" dirty="0"/>
              <a:t>1° incastro solido </a:t>
            </a:r>
            <a:r>
              <a:rPr lang="it-IT" dirty="0">
                <a:sym typeface="Wingdings"/>
              </a:rPr>
              <a:t></a:t>
            </a:r>
            <a:r>
              <a:rPr lang="it-IT" dirty="0"/>
              <a:t> varia in sezione (</a:t>
            </a:r>
            <a:r>
              <a:rPr lang="it-IT" i="1" dirty="0"/>
              <a:t>grosso /fino</a:t>
            </a:r>
            <a:r>
              <a:rPr lang="it-IT" b="1" dirty="0"/>
              <a:t>)			</a:t>
            </a:r>
            <a:endParaRPr lang="it-IT" dirty="0"/>
          </a:p>
          <a:p>
            <a:r>
              <a:rPr lang="it-IT" dirty="0"/>
              <a:t>2° incastro solido </a:t>
            </a:r>
            <a:r>
              <a:rPr lang="it-IT" dirty="0">
                <a:sym typeface="Wingdings"/>
              </a:rPr>
              <a:t></a:t>
            </a:r>
            <a:r>
              <a:rPr lang="it-IT" dirty="0"/>
              <a:t> varia in sezione e altezza (</a:t>
            </a:r>
            <a:r>
              <a:rPr lang="it-IT" i="1" dirty="0"/>
              <a:t>grande /piccolo</a:t>
            </a:r>
            <a:r>
              <a:rPr lang="it-IT" dirty="0"/>
              <a:t>)</a:t>
            </a:r>
          </a:p>
          <a:p>
            <a:r>
              <a:rPr lang="it-IT" dirty="0"/>
              <a:t>3° incastro solido </a:t>
            </a:r>
            <a:r>
              <a:rPr lang="it-IT" dirty="0">
                <a:sym typeface="Wingdings"/>
              </a:rPr>
              <a:t></a:t>
            </a:r>
            <a:r>
              <a:rPr lang="it-IT" dirty="0"/>
              <a:t> varia solo in altezza (</a:t>
            </a:r>
            <a:r>
              <a:rPr lang="it-IT" i="1" dirty="0"/>
              <a:t>alto /basso</a:t>
            </a:r>
            <a:r>
              <a:rPr lang="it-IT" dirty="0"/>
              <a:t>)</a:t>
            </a:r>
          </a:p>
          <a:p>
            <a:r>
              <a:rPr lang="it-IT" dirty="0"/>
              <a:t>4° incastro solido </a:t>
            </a:r>
            <a:r>
              <a:rPr lang="it-IT" dirty="0">
                <a:sym typeface="Wingdings"/>
              </a:rPr>
              <a:t></a:t>
            </a:r>
            <a:r>
              <a:rPr lang="it-IT" dirty="0"/>
              <a:t> varia in sezione e altezza e ha i cilindri inversamente proporzionali (</a:t>
            </a:r>
            <a:r>
              <a:rPr lang="it-IT" i="1" dirty="0"/>
              <a:t>largo/basso</a:t>
            </a:r>
            <a:r>
              <a:rPr lang="it-IT" dirty="0"/>
              <a:t>; </a:t>
            </a:r>
            <a:r>
              <a:rPr lang="it-IT" i="1" dirty="0"/>
              <a:t>alto/fino</a:t>
            </a:r>
            <a:r>
              <a:rPr lang="it-IT" dirty="0"/>
              <a:t>)</a:t>
            </a:r>
          </a:p>
          <a:p>
            <a:r>
              <a:rPr lang="it-IT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305876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incastri solidi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Concetti </a:t>
            </a:r>
            <a:r>
              <a:rPr lang="it-IT" dirty="0"/>
              <a:t>delle tre dimensioni (lunghezza-larghezza-altezza) e della </a:t>
            </a:r>
            <a:r>
              <a:rPr lang="it-IT" dirty="0" smtClean="0"/>
              <a:t>sezione;</a:t>
            </a:r>
            <a:endParaRPr lang="it-IT" dirty="0"/>
          </a:p>
          <a:p>
            <a:r>
              <a:rPr lang="it-IT" dirty="0"/>
              <a:t>P</a:t>
            </a:r>
            <a:r>
              <a:rPr lang="it-IT" dirty="0" smtClean="0"/>
              <a:t>reparazione </a:t>
            </a:r>
            <a:r>
              <a:rPr lang="it-IT" dirty="0"/>
              <a:t>indiretta della </a:t>
            </a:r>
            <a:r>
              <a:rPr lang="it-IT" dirty="0" smtClean="0"/>
              <a:t>scrittura;</a:t>
            </a:r>
          </a:p>
          <a:p>
            <a:r>
              <a:rPr lang="it-IT" dirty="0" smtClean="0"/>
              <a:t>Il </a:t>
            </a:r>
            <a:r>
              <a:rPr lang="it-IT" dirty="0"/>
              <a:t>bambino sperimenta le differenze </a:t>
            </a:r>
            <a:r>
              <a:rPr lang="it-IT" dirty="0" smtClean="0"/>
              <a:t>attraverso la sensibilità muscolare, motoria e tattile.</a:t>
            </a:r>
          </a:p>
        </p:txBody>
      </p:sp>
    </p:spTree>
    <p:extLst>
      <p:ext uri="{BB962C8B-B14F-4D97-AF65-F5344CB8AC3E}">
        <p14:creationId xmlns:p14="http://schemas.microsoft.com/office/powerpoint/2010/main" val="3193015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incastri solidi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1435608" y="1447799"/>
            <a:ext cx="7498080" cy="5240867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it-IT" dirty="0"/>
              <a:t>Il materiale </a:t>
            </a:r>
            <a:r>
              <a:rPr lang="it-IT" dirty="0" smtClean="0"/>
              <a:t>:</a:t>
            </a:r>
          </a:p>
          <a:p>
            <a:r>
              <a:rPr lang="it-IT" dirty="0" smtClean="0"/>
              <a:t>tre sostegni di legno (55x 6x 8cm) </a:t>
            </a:r>
          </a:p>
          <a:p>
            <a:r>
              <a:rPr lang="it-IT" dirty="0" smtClean="0"/>
              <a:t>All’interno:10 cilindretti </a:t>
            </a:r>
            <a:r>
              <a:rPr lang="it-IT" dirty="0"/>
              <a:t>lisci e scorrevoli ad incastro, </a:t>
            </a:r>
            <a:r>
              <a:rPr lang="it-IT" dirty="0" smtClean="0"/>
              <a:t>con un </a:t>
            </a:r>
            <a:r>
              <a:rPr lang="it-IT" dirty="0"/>
              <a:t>bottoncino </a:t>
            </a:r>
            <a:r>
              <a:rPr lang="it-IT" dirty="0" smtClean="0"/>
              <a:t>nella parte superiore </a:t>
            </a:r>
          </a:p>
          <a:p>
            <a:r>
              <a:rPr lang="it-IT" dirty="0" smtClean="0"/>
              <a:t>Corrispondenza biunivoca foro-</a:t>
            </a:r>
            <a:r>
              <a:rPr lang="it-IT" dirty="0" err="1" smtClean="0"/>
              <a:t>cilindreo</a:t>
            </a:r>
            <a:r>
              <a:rPr lang="it-IT" dirty="0" smtClean="0"/>
              <a:t>: il controllo </a:t>
            </a:r>
            <a:r>
              <a:rPr lang="it-IT" dirty="0"/>
              <a:t>dell’errore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70296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torre rosa</a:t>
            </a:r>
            <a:endParaRPr lang="it-IT" dirty="0"/>
          </a:p>
        </p:txBody>
      </p:sp>
      <p:pic>
        <p:nvPicPr>
          <p:cNvPr id="4" name="Immagine 3" descr="product im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4" y="1417638"/>
            <a:ext cx="1887220" cy="5116195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5" name="Immagine 4" descr="tor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333" y="1421380"/>
            <a:ext cx="2121999" cy="3446953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6" name="Immagine 5" descr="torre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38"/>
          <a:stretch/>
        </p:blipFill>
        <p:spPr bwMode="auto">
          <a:xfrm>
            <a:off x="3471334" y="5023554"/>
            <a:ext cx="4035778" cy="1340557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7" name="Immagine 6" descr="torre2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486" y="4128855"/>
            <a:ext cx="2521585" cy="609600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5982485" y="938634"/>
            <a:ext cx="23745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Serie di cubi rosa, con lo spigolo degradante dai 10 cm ad 1 cm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786856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ungh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90" y="3979333"/>
            <a:ext cx="7463380" cy="2269067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5" name="Immagine 4" descr="prension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364" y="156105"/>
            <a:ext cx="3176905" cy="1309370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8164" y="274638"/>
            <a:ext cx="7498080" cy="1143000"/>
          </a:xfrm>
        </p:spPr>
        <p:txBody>
          <a:bodyPr/>
          <a:lstStyle/>
          <a:p>
            <a:r>
              <a:rPr lang="it-IT" dirty="0" smtClean="0"/>
              <a:t>Le aste di lunghezza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10 </a:t>
            </a:r>
            <a:r>
              <a:rPr lang="it-IT" dirty="0"/>
              <a:t>aste </a:t>
            </a:r>
            <a:r>
              <a:rPr lang="it-IT" dirty="0" smtClean="0"/>
              <a:t>di </a:t>
            </a:r>
            <a:r>
              <a:rPr lang="it-IT" dirty="0"/>
              <a:t>colore blu o rosso. La faccia quadrata è di 2,5 x 2,5 centimetri; la lunghezza va da 10 centimetri (1 decimetro) a 100 centimetri (10 decimetri). 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5282427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aste di lunghezza</a:t>
            </a:r>
            <a:endParaRPr lang="it-IT" dirty="0"/>
          </a:p>
        </p:txBody>
      </p:sp>
      <p:pic>
        <p:nvPicPr>
          <p:cNvPr id="6" name="Immagine 5" descr="as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08" y="1456267"/>
            <a:ext cx="3468303" cy="2259265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7" name="Immagine 6" descr="ast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573" y="1417638"/>
            <a:ext cx="1470115" cy="3958511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8" name="Immagine 7" descr="astella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762" y="3894667"/>
            <a:ext cx="2473238" cy="2205401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pic>
        <p:nvPicPr>
          <p:cNvPr id="9" name="Immagine 8" descr="CHIOCCI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4" b="16769"/>
          <a:stretch>
            <a:fillRect/>
          </a:stretch>
        </p:blipFill>
        <p:spPr bwMode="auto">
          <a:xfrm>
            <a:off x="4095430" y="4393188"/>
            <a:ext cx="3151505" cy="1706880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</p:spTree>
    <p:extLst>
      <p:ext uri="{BB962C8B-B14F-4D97-AF65-F5344CB8AC3E}">
        <p14:creationId xmlns:p14="http://schemas.microsoft.com/office/powerpoint/2010/main" val="1323862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85274" y="77082"/>
            <a:ext cx="7498080" cy="840140"/>
          </a:xfrm>
        </p:spPr>
        <p:txBody>
          <a:bodyPr/>
          <a:lstStyle/>
          <a:p>
            <a:r>
              <a:rPr lang="it-IT" dirty="0" smtClean="0"/>
              <a:t>Le spolette colorate</a:t>
            </a:r>
            <a:endParaRPr lang="it-IT" dirty="0"/>
          </a:p>
        </p:txBody>
      </p:sp>
      <p:pic>
        <p:nvPicPr>
          <p:cNvPr id="4" name="Immagine 3" descr="product imag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5" t="21335" r="28141" b="17491"/>
          <a:stretch/>
        </p:blipFill>
        <p:spPr bwMode="auto">
          <a:xfrm>
            <a:off x="6995526" y="205998"/>
            <a:ext cx="1839384" cy="2438076"/>
          </a:xfrm>
          <a:prstGeom prst="rect">
            <a:avLst/>
          </a:prstGeom>
          <a:noFill/>
          <a:ln w="57150" cmpd="sng">
            <a:solidFill>
              <a:srgbClr val="CC66FF"/>
            </a:solidFill>
          </a:ln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2471" y="557106"/>
            <a:ext cx="6393640" cy="6315005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it-IT" dirty="0"/>
              <a:t> </a:t>
            </a:r>
          </a:p>
          <a:p>
            <a:r>
              <a:rPr lang="it-IT" dirty="0"/>
              <a:t>T</a:t>
            </a:r>
            <a:r>
              <a:rPr lang="it-IT" dirty="0" smtClean="0"/>
              <a:t>re </a:t>
            </a:r>
            <a:r>
              <a:rPr lang="it-IT" dirty="0"/>
              <a:t>coppie </a:t>
            </a:r>
            <a:r>
              <a:rPr lang="it-IT" dirty="0" smtClean="0"/>
              <a:t>con </a:t>
            </a:r>
            <a:r>
              <a:rPr lang="it-IT" dirty="0"/>
              <a:t>i colori </a:t>
            </a:r>
            <a:r>
              <a:rPr lang="it-IT" dirty="0" smtClean="0"/>
              <a:t>fondamentali</a:t>
            </a:r>
          </a:p>
          <a:p>
            <a:r>
              <a:rPr lang="it-IT" dirty="0" smtClean="0"/>
              <a:t> La forma per la prensione</a:t>
            </a:r>
          </a:p>
          <a:p>
            <a:endParaRPr lang="it-IT" dirty="0"/>
          </a:p>
          <a:p>
            <a:pPr marL="82296" indent="0">
              <a:buNone/>
            </a:pPr>
            <a:r>
              <a:rPr lang="it-IT" dirty="0" smtClean="0"/>
              <a:t>PRESENTAZIONE</a:t>
            </a:r>
            <a:endParaRPr lang="it-IT" dirty="0"/>
          </a:p>
          <a:p>
            <a:r>
              <a:rPr lang="it-IT" dirty="0" smtClean="0"/>
              <a:t>L’appaiamento </a:t>
            </a:r>
          </a:p>
          <a:p>
            <a:r>
              <a:rPr lang="it-IT" dirty="0" smtClean="0"/>
              <a:t>La </a:t>
            </a:r>
            <a:r>
              <a:rPr lang="it-IT" dirty="0"/>
              <a:t>maestra estrae una spoletta </a:t>
            </a:r>
            <a:r>
              <a:rPr lang="it-IT" dirty="0" smtClean="0"/>
              <a:t>dai bordi </a:t>
            </a:r>
            <a:r>
              <a:rPr lang="it-IT" dirty="0"/>
              <a:t>e la </a:t>
            </a:r>
            <a:r>
              <a:rPr lang="it-IT" dirty="0" smtClean="0"/>
              <a:t>mette sul </a:t>
            </a:r>
            <a:r>
              <a:rPr lang="it-IT" dirty="0"/>
              <a:t>tavolo; </a:t>
            </a:r>
            <a:r>
              <a:rPr lang="it-IT" dirty="0" smtClean="0"/>
              <a:t>poi estrae allo stesso modo le </a:t>
            </a:r>
            <a:r>
              <a:rPr lang="it-IT" dirty="0"/>
              <a:t>altre </a:t>
            </a:r>
            <a:r>
              <a:rPr lang="it-IT" dirty="0" smtClean="0"/>
              <a:t>cinque, </a:t>
            </a:r>
            <a:r>
              <a:rPr lang="it-IT" dirty="0"/>
              <a:t>mettendole in ordine </a:t>
            </a:r>
            <a:r>
              <a:rPr lang="it-IT" dirty="0" smtClean="0"/>
              <a:t>sparso</a:t>
            </a:r>
          </a:p>
          <a:p>
            <a:r>
              <a:rPr lang="it-IT" dirty="0" smtClean="0"/>
              <a:t>Si </a:t>
            </a:r>
            <a:r>
              <a:rPr lang="it-IT" dirty="0"/>
              <a:t>sceglie un </a:t>
            </a:r>
            <a:r>
              <a:rPr lang="it-IT" dirty="0" smtClean="0"/>
              <a:t>colore</a:t>
            </a:r>
            <a:r>
              <a:rPr lang="it-IT" dirty="0"/>
              <a:t>, si cerca il suo uguale per l’appaiamento; </a:t>
            </a:r>
            <a:r>
              <a:rPr lang="it-IT" dirty="0" smtClean="0"/>
              <a:t>si dispone una coppia </a:t>
            </a:r>
            <a:r>
              <a:rPr lang="it-IT" dirty="0"/>
              <a:t>sotto </a:t>
            </a:r>
            <a:r>
              <a:rPr lang="it-IT" dirty="0" smtClean="0"/>
              <a:t>l’altra a in modo che i </a:t>
            </a:r>
            <a:r>
              <a:rPr lang="it-IT" dirty="0"/>
              <a:t>bordi di legno </a:t>
            </a:r>
            <a:r>
              <a:rPr lang="it-IT" dirty="0" smtClean="0"/>
              <a:t>isolino i </a:t>
            </a:r>
            <a:r>
              <a:rPr lang="it-IT" dirty="0"/>
              <a:t>due colori.</a:t>
            </a:r>
          </a:p>
          <a:p>
            <a:r>
              <a:rPr lang="it-IT" dirty="0" smtClean="0"/>
              <a:t>Si infila ogni coppia nella </a:t>
            </a:r>
            <a:r>
              <a:rPr lang="it-IT" dirty="0"/>
              <a:t>scatola nel senso della </a:t>
            </a:r>
            <a:r>
              <a:rPr lang="it-IT" dirty="0" smtClean="0"/>
              <a:t>lunghezza </a:t>
            </a:r>
            <a:r>
              <a:rPr lang="it-IT" dirty="0"/>
              <a:t>facendo attenzione a non toccare con le dita la </a:t>
            </a:r>
            <a:r>
              <a:rPr lang="it-IT" dirty="0" smtClean="0"/>
              <a:t>parte.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76303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67458"/>
            <a:ext cx="7498080" cy="1143000"/>
          </a:xfrm>
        </p:spPr>
        <p:txBody>
          <a:bodyPr/>
          <a:lstStyle/>
          <a:p>
            <a:r>
              <a:rPr lang="it-IT" dirty="0" smtClean="0"/>
              <a:t>La scala marrone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10 </a:t>
            </a:r>
            <a:r>
              <a:rPr lang="it-IT" dirty="0"/>
              <a:t>parallelepipedi di legno </a:t>
            </a:r>
            <a:r>
              <a:rPr lang="it-IT" dirty="0" smtClean="0"/>
              <a:t>marrone, lunghi tutti 20 cm. e </a:t>
            </a:r>
            <a:r>
              <a:rPr lang="it-IT" dirty="0"/>
              <a:t>con sezione quadrata diversa degradante </a:t>
            </a:r>
            <a:r>
              <a:rPr lang="it-IT" dirty="0" smtClean="0"/>
              <a:t>(</a:t>
            </a:r>
            <a:r>
              <a:rPr lang="it-IT" dirty="0"/>
              <a:t>da </a:t>
            </a:r>
            <a:r>
              <a:rPr lang="it-IT" dirty="0" smtClean="0"/>
              <a:t>10 </a:t>
            </a:r>
            <a:r>
              <a:rPr lang="it-IT" dirty="0"/>
              <a:t>cm </a:t>
            </a:r>
            <a:r>
              <a:rPr lang="it-IT" dirty="0" smtClean="0"/>
              <a:t>ad 1 </a:t>
            </a:r>
            <a:r>
              <a:rPr lang="it-IT" dirty="0"/>
              <a:t>cm)</a:t>
            </a:r>
            <a:r>
              <a:rPr lang="it-IT" dirty="0" smtClean="0"/>
              <a:t>.</a:t>
            </a:r>
          </a:p>
          <a:p>
            <a:endParaRPr lang="it-IT" dirty="0"/>
          </a:p>
          <a:p>
            <a:pPr marL="82296" indent="0">
              <a:buNone/>
            </a:pPr>
            <a:r>
              <a:rPr lang="it-IT" b="1" dirty="0"/>
              <a:t>PRESENTAZIONE</a:t>
            </a:r>
            <a:endParaRPr lang="it-IT" dirty="0"/>
          </a:p>
          <a:p>
            <a:r>
              <a:rPr lang="it-IT" dirty="0"/>
              <a:t>La scala marrone si trova </a:t>
            </a:r>
            <a:r>
              <a:rPr lang="it-IT" dirty="0" smtClean="0"/>
              <a:t>nell’angolo dell’attività </a:t>
            </a:r>
            <a:r>
              <a:rPr lang="it-IT" dirty="0"/>
              <a:t>sensoriale.</a:t>
            </a:r>
          </a:p>
          <a:p>
            <a:r>
              <a:rPr lang="it-IT" dirty="0"/>
              <a:t>L’insegnante dispone in modo casuale i prismi </a:t>
            </a:r>
            <a:r>
              <a:rPr lang="it-IT" dirty="0" smtClean="0"/>
              <a:t>sul tappeto, </a:t>
            </a:r>
            <a:r>
              <a:rPr lang="it-IT" dirty="0"/>
              <a:t>quindi </a:t>
            </a:r>
            <a:r>
              <a:rPr lang="it-IT" dirty="0" smtClean="0"/>
              <a:t>i </a:t>
            </a:r>
            <a:r>
              <a:rPr lang="it-IT" dirty="0"/>
              <a:t>primi 2 prismi </a:t>
            </a:r>
            <a:r>
              <a:rPr lang="it-IT" dirty="0" smtClean="0"/>
              <a:t>grandi. Poi invita </a:t>
            </a:r>
            <a:r>
              <a:rPr lang="it-IT" dirty="0"/>
              <a:t>il bambino </a:t>
            </a:r>
            <a:r>
              <a:rPr lang="it-IT" dirty="0" smtClean="0"/>
              <a:t>a sistemare tutta la </a:t>
            </a:r>
            <a:r>
              <a:rPr lang="it-IT" dirty="0"/>
              <a:t>scala lasciando, poi, che il bambino continui per </a:t>
            </a:r>
            <a:r>
              <a:rPr lang="it-IT" dirty="0" smtClean="0"/>
              <a:t>imitazione</a:t>
            </a:r>
          </a:p>
          <a:p>
            <a:r>
              <a:rPr lang="it-IT" dirty="0" smtClean="0"/>
              <a:t>Una </a:t>
            </a:r>
            <a:r>
              <a:rPr lang="it-IT" dirty="0"/>
              <a:t>volta costruita tutta la scala la maestra invita il bambino a notare la differenza tra i gradini: </a:t>
            </a:r>
            <a:r>
              <a:rPr lang="it-IT" dirty="0" smtClean="0"/>
              <a:t>fa scorrere dal </a:t>
            </a:r>
            <a:r>
              <a:rPr lang="it-IT" dirty="0"/>
              <a:t>basso all’alto (e viceversa) il parallelepipedo con sezione di un centimetro, passando prima sulla faccia superiore e poi sul gradino. </a:t>
            </a:r>
          </a:p>
        </p:txBody>
      </p:sp>
    </p:spTree>
    <p:extLst>
      <p:ext uri="{BB962C8B-B14F-4D97-AF65-F5344CB8AC3E}">
        <p14:creationId xmlns:p14="http://schemas.microsoft.com/office/powerpoint/2010/main" val="3605395519"/>
      </p:ext>
    </p:extLst>
  </p:cSld>
  <p:clrMapOvr>
    <a:masterClrMapping/>
  </p:clrMapOvr>
  <p:transition spd="slow">
    <p:cove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064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scala marrone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09026" y="925286"/>
            <a:ext cx="8334974" cy="6160181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it-IT" dirty="0"/>
              <a:t> </a:t>
            </a:r>
          </a:p>
          <a:p>
            <a:pPr marL="82296" indent="0">
              <a:buNone/>
            </a:pPr>
            <a:r>
              <a:rPr lang="it-IT" b="1" dirty="0"/>
              <a:t>1° Tempo: associazione.  </a:t>
            </a:r>
            <a:endParaRPr lang="it-IT" dirty="0"/>
          </a:p>
          <a:p>
            <a:pPr marL="82296" indent="0">
              <a:buNone/>
            </a:pPr>
            <a:r>
              <a:rPr lang="it-IT" dirty="0" smtClean="0"/>
              <a:t>L’insegnante </a:t>
            </a:r>
            <a:r>
              <a:rPr lang="it-IT" dirty="0"/>
              <a:t>isola sul </a:t>
            </a:r>
            <a:r>
              <a:rPr lang="it-IT" dirty="0" smtClean="0"/>
              <a:t>tappeto  </a:t>
            </a:r>
            <a:r>
              <a:rPr lang="it-IT" dirty="0"/>
              <a:t>il prisma più grosso ed il più fino. </a:t>
            </a:r>
          </a:p>
          <a:p>
            <a:pPr marL="82296" indent="0">
              <a:buNone/>
            </a:pPr>
            <a:r>
              <a:rPr lang="it-IT" dirty="0"/>
              <a:t>La maestra </a:t>
            </a:r>
            <a:r>
              <a:rPr lang="it-IT" dirty="0" smtClean="0"/>
              <a:t>prende </a:t>
            </a:r>
            <a:r>
              <a:rPr lang="it-IT" dirty="0"/>
              <a:t>il prisma grosso </a:t>
            </a:r>
            <a:r>
              <a:rPr lang="it-IT" dirty="0" smtClean="0"/>
              <a:t>e </a:t>
            </a:r>
            <a:r>
              <a:rPr lang="it-IT" dirty="0" err="1" smtClean="0"/>
              <a:t>dice“</a:t>
            </a:r>
            <a:r>
              <a:rPr lang="it-IT" dirty="0" err="1"/>
              <a:t>grosso</a:t>
            </a:r>
            <a:r>
              <a:rPr lang="it-IT" dirty="0"/>
              <a:t> – grosso – grosso” </a:t>
            </a:r>
            <a:r>
              <a:rPr lang="it-IT" dirty="0" smtClean="0"/>
              <a:t>.</a:t>
            </a:r>
          </a:p>
          <a:p>
            <a:pPr marL="82296" indent="0">
              <a:buNone/>
            </a:pPr>
            <a:r>
              <a:rPr lang="it-IT" dirty="0" smtClean="0"/>
              <a:t>Si </a:t>
            </a:r>
            <a:r>
              <a:rPr lang="it-IT" dirty="0"/>
              <a:t>ripete con il fino, </a:t>
            </a:r>
            <a:r>
              <a:rPr lang="it-IT" dirty="0" smtClean="0"/>
              <a:t>questa volta con </a:t>
            </a:r>
            <a:r>
              <a:rPr lang="it-IT" dirty="0"/>
              <a:t>voce è </a:t>
            </a:r>
            <a:r>
              <a:rPr lang="it-IT" dirty="0" smtClean="0"/>
              <a:t>bisbigliata</a:t>
            </a:r>
          </a:p>
          <a:p>
            <a:pPr marL="82296" indent="0">
              <a:buNone/>
            </a:pPr>
            <a:r>
              <a:rPr lang="it-IT" dirty="0"/>
              <a:t> </a:t>
            </a:r>
          </a:p>
          <a:p>
            <a:pPr marL="82296" indent="0">
              <a:buNone/>
            </a:pPr>
            <a:r>
              <a:rPr lang="it-IT" b="1" dirty="0"/>
              <a:t>2° Tempo: riconoscimento.</a:t>
            </a:r>
            <a:endParaRPr lang="it-IT" dirty="0"/>
          </a:p>
          <a:p>
            <a:pPr marL="82296" indent="0">
              <a:buNone/>
            </a:pPr>
            <a:r>
              <a:rPr lang="it-IT" dirty="0"/>
              <a:t>Si chiede al bambino di prendere il prisma grosso (se sbaglia si ripete il 1° tempo). </a:t>
            </a:r>
          </a:p>
          <a:p>
            <a:pPr marL="82296" indent="0">
              <a:buNone/>
            </a:pPr>
            <a:r>
              <a:rPr lang="it-IT" dirty="0"/>
              <a:t>Si chiede di prendere il fino e di avvicinare il fino al </a:t>
            </a:r>
            <a:r>
              <a:rPr lang="it-IT" dirty="0" smtClean="0"/>
              <a:t>grosso.</a:t>
            </a:r>
            <a:endParaRPr lang="it-IT" dirty="0"/>
          </a:p>
          <a:p>
            <a:pPr marL="82296" indent="0">
              <a:buNone/>
            </a:pPr>
            <a:r>
              <a:rPr lang="it-IT" dirty="0"/>
              <a:t>Questa fase </a:t>
            </a:r>
            <a:r>
              <a:rPr lang="it-IT" dirty="0" smtClean="0"/>
              <a:t>dovrebbe essere </a:t>
            </a:r>
            <a:r>
              <a:rPr lang="it-IT" dirty="0"/>
              <a:t>più lunga perché di rinforzo.</a:t>
            </a:r>
          </a:p>
          <a:p>
            <a:pPr marL="82296" indent="0">
              <a:buNone/>
            </a:pPr>
            <a:r>
              <a:rPr lang="it-IT" dirty="0"/>
              <a:t> </a:t>
            </a:r>
          </a:p>
          <a:p>
            <a:pPr marL="82296" indent="0">
              <a:buNone/>
            </a:pPr>
            <a:r>
              <a:rPr lang="it-IT" b="1" dirty="0"/>
              <a:t>3° Tempo: la memoria o ricordo</a:t>
            </a:r>
            <a:endParaRPr lang="it-IT" dirty="0"/>
          </a:p>
          <a:p>
            <a:pPr marL="82296" indent="0">
              <a:buNone/>
            </a:pPr>
            <a:r>
              <a:rPr lang="it-IT" dirty="0"/>
              <a:t>Si indica un prisma </a:t>
            </a:r>
            <a:r>
              <a:rPr lang="it-IT" dirty="0" smtClean="0"/>
              <a:t>e si chiede  la sua identificazione</a:t>
            </a:r>
            <a:r>
              <a:rPr lang="it-IT" dirty="0"/>
              <a:t>.</a:t>
            </a:r>
          </a:p>
          <a:p>
            <a:pPr marL="82296" indent="0">
              <a:buNone/>
            </a:pPr>
            <a:r>
              <a:rPr lang="it-IT" dirty="0" smtClean="0"/>
              <a:t>. </a:t>
            </a:r>
            <a:r>
              <a:rPr lang="it-IT" dirty="0"/>
              <a:t>In caso di mancato assolvimento del compito si ritorna al 2° tempo.</a:t>
            </a:r>
          </a:p>
          <a:p>
            <a:pPr marL="82296" indent="0">
              <a:buNone/>
            </a:pPr>
            <a:r>
              <a:rPr lang="it-IT" dirty="0"/>
              <a:t>L’azione educativa si può ripetere utilizzando due prismi le cui dimensioni differiscono di poco.  </a:t>
            </a:r>
          </a:p>
          <a:p>
            <a:pPr marL="82296" indent="0">
              <a:buNone/>
            </a:pPr>
            <a:r>
              <a:rPr lang="it-IT" dirty="0"/>
              <a:t> </a:t>
            </a:r>
          </a:p>
          <a:p>
            <a:pPr marL="82296" indent="0">
              <a:buNone/>
            </a:pPr>
            <a:r>
              <a:rPr lang="it-IT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33819122"/>
      </p:ext>
    </p:extLst>
  </p:cSld>
  <p:clrMapOvr>
    <a:masterClrMapping/>
  </p:clrMapOvr>
  <p:transition spd="slow">
    <p:cove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lezione montessoriana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it-IT" dirty="0"/>
              <a:t>La lezione dei tre </a:t>
            </a:r>
            <a:r>
              <a:rPr lang="it-IT" dirty="0" smtClean="0"/>
              <a:t>tempi.</a:t>
            </a:r>
            <a:endParaRPr lang="it-IT" dirty="0"/>
          </a:p>
          <a:p>
            <a:pPr lvl="0"/>
            <a:r>
              <a:rPr lang="it-IT" dirty="0"/>
              <a:t>La grande </a:t>
            </a:r>
            <a:r>
              <a:rPr lang="it-IT" dirty="0" smtClean="0"/>
              <a:t>lezione.</a:t>
            </a:r>
            <a:endParaRPr lang="it-IT" dirty="0"/>
          </a:p>
          <a:p>
            <a:pPr lvl="0"/>
            <a:r>
              <a:rPr lang="it-IT" dirty="0"/>
              <a:t>La lezione-</a:t>
            </a:r>
            <a:r>
              <a:rPr lang="it-IT" dirty="0" smtClean="0"/>
              <a:t>chiave.</a:t>
            </a:r>
            <a:endParaRPr lang="it-IT" dirty="0"/>
          </a:p>
          <a:p>
            <a:pPr lvl="0"/>
            <a:r>
              <a:rPr lang="it-IT" dirty="0"/>
              <a:t>La lezione sui </a:t>
            </a:r>
            <a:r>
              <a:rPr lang="it-IT" dirty="0" smtClean="0"/>
              <a:t>dettagli.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3768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Gioco euristico il cestino dei tesori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http://www.youtube.com/watch?v=</a:t>
            </a:r>
            <a:r>
              <a:rPr lang="it-IT" dirty="0" smtClean="0">
                <a:hlinkClick r:id="rId2"/>
              </a:rPr>
              <a:t>vZYeuBSGIc0</a:t>
            </a:r>
            <a:endParaRPr lang="it-IT" dirty="0" smtClean="0"/>
          </a:p>
          <a:p>
            <a:endParaRPr lang="it-IT" dirty="0"/>
          </a:p>
          <a:p>
            <a:r>
              <a:rPr lang="it-IT" dirty="0">
                <a:hlinkClick r:id="rId3"/>
              </a:rPr>
              <a:t>http://www.youtube.com/watch?v=</a:t>
            </a:r>
            <a:r>
              <a:rPr lang="it-IT" dirty="0" smtClean="0">
                <a:hlinkClick r:id="rId3"/>
              </a:rPr>
              <a:t>VnM64KSgrMA</a:t>
            </a:r>
            <a:endParaRPr lang="it-IT" dirty="0" smtClean="0"/>
          </a:p>
          <a:p>
            <a:endParaRPr lang="it-IT" dirty="0"/>
          </a:p>
          <a:p>
            <a:r>
              <a:rPr lang="it-IT" dirty="0">
                <a:hlinkClick r:id="rId4"/>
              </a:rPr>
              <a:t>http://www.youtube.com/watch?v=</a:t>
            </a:r>
            <a:r>
              <a:rPr lang="it-IT" dirty="0" smtClean="0">
                <a:hlinkClick r:id="rId4"/>
              </a:rPr>
              <a:t>kaLhn02jYgs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56089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successo del metodo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>
              <a:hlinkClick r:id="rId2"/>
            </a:endParaRPr>
          </a:p>
          <a:p>
            <a:pPr marL="82296" indent="0">
              <a:buNone/>
            </a:pPr>
            <a:r>
              <a:rPr lang="it-IT" dirty="0" smtClean="0">
                <a:hlinkClick r:id="rId3"/>
              </a:rPr>
              <a:t>http</a:t>
            </a:r>
            <a:r>
              <a:rPr lang="it-IT" dirty="0">
                <a:hlinkClick r:id="rId3"/>
              </a:rPr>
              <a:t>://www.youtube.com/watch?v=ltwQ1ykpga4&amp;feature=</a:t>
            </a:r>
            <a:r>
              <a:rPr lang="it-IT" dirty="0" smtClean="0">
                <a:hlinkClick r:id="rId3"/>
              </a:rPr>
              <a:t>relmfu</a:t>
            </a:r>
            <a:endParaRPr lang="it-IT" dirty="0" smtClean="0"/>
          </a:p>
          <a:p>
            <a:endParaRPr lang="it-IT" dirty="0"/>
          </a:p>
          <a:p>
            <a:pPr marL="82296" indent="0">
              <a:buNone/>
            </a:pPr>
            <a:r>
              <a:rPr lang="it-IT" dirty="0" smtClean="0">
                <a:hlinkClick r:id="rId4"/>
              </a:rPr>
              <a:t>http</a:t>
            </a:r>
            <a:r>
              <a:rPr lang="it-IT" dirty="0">
                <a:hlinkClick r:id="rId4"/>
              </a:rPr>
              <a:t>://www.youtube.com/watch?v=lEA0qmi217E&amp;feature=</a:t>
            </a:r>
            <a:r>
              <a:rPr lang="it-IT" dirty="0" smtClean="0">
                <a:hlinkClick r:id="rId4"/>
              </a:rPr>
              <a:t>relmfu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08356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Montessori ed il fascismo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it-IT" dirty="0"/>
          </a:p>
          <a:p>
            <a:pPr marL="82296" indent="0">
              <a:buNone/>
            </a:pPr>
            <a:r>
              <a:rPr lang="it-IT" dirty="0" smtClean="0">
                <a:hlinkClick r:id="rId2"/>
              </a:rPr>
              <a:t>http</a:t>
            </a:r>
            <a:r>
              <a:rPr lang="it-IT" dirty="0">
                <a:hlinkClick r:id="rId2"/>
              </a:rPr>
              <a:t>://www.youtube.com/watch?v=lEA0qmi217E&amp;feature=</a:t>
            </a:r>
            <a:r>
              <a:rPr lang="it-IT" dirty="0" smtClean="0">
                <a:hlinkClick r:id="rId2"/>
              </a:rPr>
              <a:t>relmfu</a:t>
            </a:r>
            <a:endParaRPr lang="it-IT" dirty="0" smtClean="0"/>
          </a:p>
          <a:p>
            <a:endParaRPr lang="it-IT" dirty="0" smtClean="0"/>
          </a:p>
          <a:p>
            <a:pPr marL="82296" indent="0">
              <a:buNone/>
            </a:pPr>
            <a:r>
              <a:rPr lang="it-IT" dirty="0" smtClean="0">
                <a:hlinkClick r:id="rId3"/>
              </a:rPr>
              <a:t>http</a:t>
            </a:r>
            <a:r>
              <a:rPr lang="it-IT" dirty="0">
                <a:hlinkClick r:id="rId3"/>
              </a:rPr>
              <a:t>://www.youtube.com/watch?v=diX91H2lBdc&amp;feature=</a:t>
            </a:r>
            <a:r>
              <a:rPr lang="it-IT" dirty="0" smtClean="0">
                <a:hlinkClick r:id="rId3"/>
              </a:rPr>
              <a:t>fvwrel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48586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Montessori oltralpe e il successo di Montessori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endParaRPr lang="it-IT" dirty="0" smtClean="0"/>
          </a:p>
          <a:p>
            <a:r>
              <a:rPr lang="it-IT" dirty="0" smtClean="0">
                <a:hlinkClick r:id="rId2"/>
              </a:rPr>
              <a:t>http</a:t>
            </a:r>
            <a:r>
              <a:rPr lang="it-IT" dirty="0">
                <a:hlinkClick r:id="rId2"/>
              </a:rPr>
              <a:t>://www.youtube.com/watch?v=diX91H2lBdc&amp;feature=</a:t>
            </a:r>
            <a:r>
              <a:rPr lang="it-IT" dirty="0" smtClean="0">
                <a:hlinkClick r:id="rId2"/>
              </a:rPr>
              <a:t>fvwrel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65804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CENNI BIOGRAFICI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1909 </a:t>
            </a:r>
            <a:r>
              <a:rPr lang="it-IT" dirty="0" err="1" smtClean="0"/>
              <a:t>ll</a:t>
            </a:r>
            <a:r>
              <a:rPr lang="it-IT" dirty="0" smtClean="0"/>
              <a:t> metodo della pedagogia scientifica.</a:t>
            </a:r>
          </a:p>
          <a:p>
            <a:r>
              <a:rPr lang="it-IT" dirty="0" smtClean="0"/>
              <a:t>1924 Scuola magistrale Montessori e Opera nazionale Montessori.</a:t>
            </a:r>
          </a:p>
          <a:p>
            <a:r>
              <a:rPr lang="it-IT" dirty="0" smtClean="0"/>
              <a:t>1928 : apertura della scuola di metodo a Roma.</a:t>
            </a:r>
          </a:p>
          <a:p>
            <a:r>
              <a:rPr lang="it-IT" dirty="0" smtClean="0"/>
              <a:t>1933 le dimissioni dallo Opera Nazionale Montessori.</a:t>
            </a:r>
          </a:p>
          <a:p>
            <a:r>
              <a:rPr lang="it-IT" dirty="0" smtClean="0"/>
              <a:t>1934 fuga dall’Italia ed esilio forzato in India.</a:t>
            </a:r>
          </a:p>
          <a:p>
            <a:r>
              <a:rPr lang="it-IT" dirty="0" smtClean="0"/>
              <a:t>1936 chiusura in Italia sia dell’Opera Nazionale Montessori sia della Scuola di metodo.</a:t>
            </a:r>
          </a:p>
          <a:p>
            <a:r>
              <a:rPr lang="it-IT" dirty="0" smtClean="0"/>
              <a:t>1947 rientro in Italia.</a:t>
            </a:r>
          </a:p>
          <a:p>
            <a:r>
              <a:rPr lang="it-IT" dirty="0" smtClean="0"/>
              <a:t>1953 muore a </a:t>
            </a:r>
            <a:r>
              <a:rPr lang="it-IT" dirty="0" err="1" smtClean="0"/>
              <a:t>Noordwijk</a:t>
            </a:r>
            <a:r>
              <a:rPr lang="it-IT" dirty="0" smtClean="0"/>
              <a:t> in Olanda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81832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L’entusiasmo di insegnare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it-IT" dirty="0" smtClean="0">
                <a:hlinkClick r:id="rId2"/>
              </a:rPr>
              <a:t>http</a:t>
            </a:r>
            <a:r>
              <a:rPr lang="it-IT" dirty="0">
                <a:hlinkClick r:id="rId2"/>
              </a:rPr>
              <a:t>://www.youtube.com/watch?v=lEA0qmi217E&amp;feature=relmfu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32488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9093" y="54353"/>
            <a:ext cx="7498080" cy="125984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Bibliografia essenziale degli scritti di Maria Montessori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573" y="1314197"/>
            <a:ext cx="7969617" cy="5960661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it-IT" dirty="0" smtClean="0"/>
              <a:t>• </a:t>
            </a:r>
            <a:r>
              <a:rPr lang="it-IT" i="1" dirty="0" smtClean="0"/>
              <a:t>Sulle </a:t>
            </a:r>
            <a:r>
              <a:rPr lang="it-IT" i="1" dirty="0"/>
              <a:t>cosiddette allucinazioni antagonistiche</a:t>
            </a:r>
            <a:r>
              <a:rPr lang="it-IT" dirty="0"/>
              <a:t>, in "Policlinico", a. IV, vol. IV, fasc. 2, febbraio 1897, pp. 68-71 e fasc. 3, marzo 1897, pp. 113-124.</a:t>
            </a:r>
          </a:p>
          <a:p>
            <a:pPr marL="82296" indent="0">
              <a:buNone/>
            </a:pPr>
            <a:r>
              <a:rPr lang="it-IT" dirty="0"/>
              <a:t>• </a:t>
            </a:r>
            <a:r>
              <a:rPr lang="it-IT" i="1" dirty="0" smtClean="0"/>
              <a:t>Intervento </a:t>
            </a:r>
            <a:r>
              <a:rPr lang="it-IT" i="1" dirty="0"/>
              <a:t>al Congresso di Torino</a:t>
            </a:r>
            <a:r>
              <a:rPr lang="it-IT" dirty="0"/>
              <a:t>, in G. C. </a:t>
            </a:r>
            <a:r>
              <a:rPr lang="it-IT" dirty="0" err="1"/>
              <a:t>Molineri</a:t>
            </a:r>
            <a:r>
              <a:rPr lang="it-IT" dirty="0"/>
              <a:t> e G. C Alesio (a cura di),</a:t>
            </a:r>
            <a:r>
              <a:rPr lang="it-IT" i="1" dirty="0"/>
              <a:t> Atti del Primo Congresso Pedagogico Nazionale Italiano</a:t>
            </a:r>
            <a:r>
              <a:rPr lang="it-IT" dirty="0"/>
              <a:t>, Torino 8-15 settembre 1898, Torino, Stabilimento Tipografico diretto da </a:t>
            </a:r>
            <a:r>
              <a:rPr lang="it-IT" dirty="0" err="1"/>
              <a:t>F</a:t>
            </a:r>
            <a:r>
              <a:rPr lang="it-IT" dirty="0"/>
              <a:t>. Cadorna, 1899, pp. 122-123.</a:t>
            </a:r>
          </a:p>
          <a:p>
            <a:pPr marL="82296" indent="0">
              <a:buNone/>
            </a:pPr>
            <a:r>
              <a:rPr lang="it-IT" dirty="0"/>
              <a:t>• </a:t>
            </a:r>
            <a:r>
              <a:rPr lang="it-IT" i="1" dirty="0" smtClean="0"/>
              <a:t>Miserie </a:t>
            </a:r>
            <a:r>
              <a:rPr lang="it-IT" i="1" dirty="0"/>
              <a:t>sociali e nuovi ritrovati della scienza</a:t>
            </a:r>
            <a:r>
              <a:rPr lang="it-IT" dirty="0"/>
              <a:t>, in "Il Risveglio Educativo", a. XV, n. 17, 10 dicembre 1898, pp. 130-132 e n. 18, 17 dicembre 1898, pp. 147-148; ripubblicato in "Vita dell'Infanzia", a. XLIV, n. 4, aprile 1995, pp. 4-9.</a:t>
            </a:r>
          </a:p>
          <a:p>
            <a:pPr marL="82296" indent="0">
              <a:buNone/>
            </a:pPr>
            <a:r>
              <a:rPr lang="it-IT" dirty="0"/>
              <a:t>• </a:t>
            </a:r>
            <a:r>
              <a:rPr lang="it-IT" i="1" dirty="0"/>
              <a:t>La questione femminile e il Congresso di Londra</a:t>
            </a:r>
            <a:r>
              <a:rPr lang="it-IT" dirty="0"/>
              <a:t>, in "L'Italia Femminile", a. I, n. 38, 1° ottobre 1899, pp. 298-299 e n. 39, 8 ottobre 1899, pp. 306-307.</a:t>
            </a:r>
          </a:p>
          <a:p>
            <a:pPr marL="82296" indent="0">
              <a:buNone/>
            </a:pPr>
            <a:r>
              <a:rPr lang="it-IT" dirty="0"/>
              <a:t>• </a:t>
            </a:r>
            <a:r>
              <a:rPr lang="it-IT" i="1" dirty="0"/>
              <a:t>Riassunto delle lezioni di didattica</a:t>
            </a:r>
            <a:r>
              <a:rPr lang="it-IT" dirty="0"/>
              <a:t>, Roma, Laboratorio Litografico Romano, 1900 poi inserito nell'Appendice presente in </a:t>
            </a:r>
            <a:r>
              <a:rPr lang="it-IT" i="1" dirty="0"/>
              <a:t>L'autoeducazione nelle scuole elementari</a:t>
            </a:r>
            <a:r>
              <a:rPr lang="it-IT" dirty="0"/>
              <a:t>, Roma, Milano, Garzanti, 1992 (I edizione 1916), pp. 639-675.</a:t>
            </a:r>
          </a:p>
          <a:p>
            <a:pPr marL="82296" indent="0">
              <a:buNone/>
            </a:pPr>
            <a:r>
              <a:rPr lang="it-IT" dirty="0"/>
              <a:t>• </a:t>
            </a:r>
            <a:r>
              <a:rPr lang="it-IT" i="1" dirty="0"/>
              <a:t>Norme per una classificazione dei deficienti in rapporto ai metodi speciali di educazione</a:t>
            </a:r>
            <a:r>
              <a:rPr lang="it-IT" dirty="0"/>
              <a:t>, in </a:t>
            </a:r>
            <a:r>
              <a:rPr lang="it-IT" i="1" dirty="0"/>
              <a:t>Atti del Comitato Ordinatore del II Congresso Pedagogico Italiano 1899-1901</a:t>
            </a:r>
            <a:r>
              <a:rPr lang="it-IT" dirty="0"/>
              <a:t>, Napoli, Trani, 1902, pp. 144-167, e ripubblicato in "Vita dell'Infanzia", a. XI, n. 9, settembre 1962, pp. 3-12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80256206"/>
      </p:ext>
    </p:extLst>
  </p:cSld>
  <p:clrMapOvr>
    <a:masterClrMapping/>
  </p:clrMapOvr>
  <p:transition spd="slow">
    <p:cover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9093" y="54353"/>
            <a:ext cx="7498080" cy="736083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Bibliografia essenziale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573" y="790436"/>
            <a:ext cx="7858115" cy="6067564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it-IT" dirty="0"/>
              <a:t>• -</a:t>
            </a:r>
            <a:r>
              <a:rPr lang="it-IT" i="1" dirty="0"/>
              <a:t>L'Antropologia pedagogica</a:t>
            </a:r>
            <a:r>
              <a:rPr lang="it-IT" dirty="0"/>
              <a:t>, Milano, Antonio </a:t>
            </a:r>
            <a:r>
              <a:rPr lang="it-IT" dirty="0" err="1"/>
              <a:t>Vallardi</a:t>
            </a:r>
            <a:r>
              <a:rPr lang="it-IT" dirty="0"/>
              <a:t>, 1903, ripubblicato in "Vita dell'Infanzia" a. XLVI, n. 8, ottobre 1997, pp. 8-15.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Influenze delle condizioni di famiglia sul livello intellettuale degli scolari</a:t>
            </a:r>
            <a:r>
              <a:rPr lang="it-IT" dirty="0"/>
              <a:t>, in "Rivista di filosofia e scienze affini", a. VI, vol. II, n. 3-4, settembre-ottobre 1904, pp. 234-284.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Caratteri fisici delle giovani donne del Lazio</a:t>
            </a:r>
            <a:r>
              <a:rPr lang="it-IT" dirty="0"/>
              <a:t>, Roma, Società Romana di Antropologia, 1905 estratto dagli "Atti della Società Romana di Antropologia", vol. XII, fasc. I, pp. 3-83.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La Casa dei Bambini dell'Istituto Romano dei Beni Stabili</a:t>
            </a:r>
            <a:r>
              <a:rPr lang="it-IT" dirty="0"/>
              <a:t>, Conferenza tenuta il 7. 4. 1907, Roma, Bodoni, 1907.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La morale sessuale nell'educazione</a:t>
            </a:r>
            <a:r>
              <a:rPr lang="it-IT" dirty="0"/>
              <a:t>, in Atti del </a:t>
            </a:r>
            <a:r>
              <a:rPr lang="it-IT" i="1" dirty="0"/>
              <a:t>I° Congresso Nazionale delle donne italiane</a:t>
            </a:r>
            <a:r>
              <a:rPr lang="it-IT" dirty="0"/>
              <a:t>, Roma 24-30 aprile 1908, Roma, </a:t>
            </a:r>
            <a:r>
              <a:rPr lang="it-IT" dirty="0" err="1"/>
              <a:t>Stab</a:t>
            </a:r>
            <a:r>
              <a:rPr lang="it-IT" dirty="0"/>
              <a:t>. </a:t>
            </a:r>
            <a:r>
              <a:rPr lang="it-IT" dirty="0" err="1"/>
              <a:t>Tip</a:t>
            </a:r>
            <a:r>
              <a:rPr lang="it-IT" dirty="0"/>
              <a:t>. della Società Editrice Laziale, 1912, pp. 272-281, e ripubblicato in "Vita dell'Infanzia", a. VII, n. 8-9, agosto-settembre 1958, pp. 3-7. Un resoconto della conferenza tenuta dalla Montessori venne pubblicato anche in " 'Vita' rivista d'azione per il bene", a. V, n. 13-14, 31 luglio 1908, pp. 282-290.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Come si insegna a leggere e a scrivere nelle "Case dei Bambini" di Roma</a:t>
            </a:r>
            <a:r>
              <a:rPr lang="it-IT" dirty="0"/>
              <a:t>, in "I Diritti della Scuola", a. IX, n. 34, 31 maggio 1908.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Corso di Pedagogia Scientifica</a:t>
            </a:r>
            <a:r>
              <a:rPr lang="it-IT" dirty="0"/>
              <a:t>, Città di Castello, Società </a:t>
            </a:r>
            <a:r>
              <a:rPr lang="it-IT" dirty="0" err="1"/>
              <a:t>Tip</a:t>
            </a:r>
            <a:r>
              <a:rPr lang="it-IT" dirty="0"/>
              <a:t>. Editrice, 1909.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Il Metodo della Pedagogia Scientifica applicato all'educazione infantile nelle Case dei Bambini</a:t>
            </a:r>
            <a:r>
              <a:rPr lang="it-IT" dirty="0"/>
              <a:t>, Città di Castello, Casa Editrice S. Lapi, 1909 (in Italia con accrescimenti e ampliamenti II edizione 1913, III edizione 1926, IV edizione 1935, V edizione 1950 con il titolo La scoperta del bambino).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2806774"/>
      </p:ext>
    </p:extLst>
  </p:cSld>
  <p:clrMapOvr>
    <a:masterClrMapping/>
  </p:clrMapOvr>
  <p:transition spd="slow">
    <p:cover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9093" y="54353"/>
            <a:ext cx="7498080" cy="736083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Bibliografia essenziale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573" y="790436"/>
            <a:ext cx="7858115" cy="6067564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Antropologia Pedagogica</a:t>
            </a:r>
            <a:r>
              <a:rPr lang="it-IT" dirty="0"/>
              <a:t>, Milano, </a:t>
            </a:r>
            <a:r>
              <a:rPr lang="it-IT" dirty="0" err="1"/>
              <a:t>Vallardi</a:t>
            </a:r>
            <a:r>
              <a:rPr lang="it-IT" dirty="0"/>
              <a:t>, s.d. (ma 1910).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Il Metodo della Pedagogia Scientifica applicato all'educazione infantile nelle Case dei Bambini</a:t>
            </a:r>
            <a:r>
              <a:rPr lang="it-IT" dirty="0"/>
              <a:t>, II edizione accresciuta ed ampliata con molte tavole e figure, Roma, Loescher &amp; C., 1913.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L'autoeducazione nelle scuole elementari, Roma</a:t>
            </a:r>
            <a:r>
              <a:rPr lang="it-IT" dirty="0"/>
              <a:t>, E. Loescher &amp; C. - P. Maglione e Strini, 1916 (I edizione Garzanti 1962).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Manuale di pedagogia scientifica</a:t>
            </a:r>
            <a:r>
              <a:rPr lang="it-IT" dirty="0"/>
              <a:t>, Napoli, Alberto Morano Editore, 1921 (I edizione originale inglese con il titolo </a:t>
            </a:r>
            <a:r>
              <a:rPr lang="it-IT" i="1" dirty="0"/>
              <a:t>Dr. </a:t>
            </a:r>
            <a:r>
              <a:rPr lang="it-IT" i="1" dirty="0" err="1"/>
              <a:t>Montessori's</a:t>
            </a:r>
            <a:r>
              <a:rPr lang="it-IT" i="1" dirty="0"/>
              <a:t> </a:t>
            </a:r>
            <a:r>
              <a:rPr lang="it-IT" i="1" dirty="0" err="1"/>
              <a:t>Own</a:t>
            </a:r>
            <a:r>
              <a:rPr lang="it-IT" i="1" dirty="0"/>
              <a:t> </a:t>
            </a:r>
            <a:r>
              <a:rPr lang="it-IT" i="1" dirty="0" err="1"/>
              <a:t>Handbook</a:t>
            </a:r>
            <a:r>
              <a:rPr lang="it-IT" dirty="0"/>
              <a:t>, 1914; II edizione italiana 1930; III edizione italiana 1935).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I bambini viventi nella Chiesa</a:t>
            </a:r>
            <a:r>
              <a:rPr lang="it-IT" dirty="0"/>
              <a:t>, Napoli, Alberto Morano Editore, 1922 (I edizione Garzanti 1970).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Il Metodo della Pedagogia Scientifica applicato all'educazione infantile nelle Case dei Bambini</a:t>
            </a:r>
            <a:r>
              <a:rPr lang="it-IT" dirty="0"/>
              <a:t>, III edizione accresciuta ed ampliata con molte tavole e figure, Roma, Maglione &amp; Strini, 1926.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La vita in Cristo</a:t>
            </a:r>
            <a:r>
              <a:rPr lang="it-IT" dirty="0"/>
              <a:t>, Roma, </a:t>
            </a:r>
            <a:r>
              <a:rPr lang="it-IT" dirty="0" err="1"/>
              <a:t>Stab</a:t>
            </a:r>
            <a:r>
              <a:rPr lang="it-IT" dirty="0"/>
              <a:t>. Tipolitografico V. Ferri, 1931 (I edizione Garzanti 1949).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</a:t>
            </a:r>
            <a:r>
              <a:rPr lang="it-IT" i="1" dirty="0" err="1"/>
              <a:t>Psico</a:t>
            </a:r>
            <a:r>
              <a:rPr lang="it-IT" i="1" dirty="0"/>
              <a:t> </a:t>
            </a:r>
            <a:r>
              <a:rPr lang="it-IT" i="1" dirty="0" err="1"/>
              <a:t>Geométria</a:t>
            </a:r>
            <a:r>
              <a:rPr lang="it-IT" dirty="0"/>
              <a:t>, Barcellona, </a:t>
            </a:r>
            <a:r>
              <a:rPr lang="it-IT" dirty="0" err="1"/>
              <a:t>Araluce</a:t>
            </a:r>
            <a:r>
              <a:rPr lang="it-IT" dirty="0"/>
              <a:t>, 1934.</a:t>
            </a:r>
          </a:p>
          <a:p>
            <a:pPr marL="82296" indent="0">
              <a:buNone/>
            </a:pPr>
            <a:r>
              <a:rPr lang="it-IT" dirty="0"/>
              <a:t>•</a:t>
            </a:r>
            <a:r>
              <a:rPr lang="it-IT" i="1" dirty="0"/>
              <a:t> </a:t>
            </a:r>
            <a:r>
              <a:rPr lang="it-IT" i="1" dirty="0" err="1"/>
              <a:t>Psico</a:t>
            </a:r>
            <a:r>
              <a:rPr lang="it-IT" i="1" dirty="0"/>
              <a:t> </a:t>
            </a:r>
            <a:r>
              <a:rPr lang="it-IT" i="1" dirty="0" err="1"/>
              <a:t>Aritmética</a:t>
            </a:r>
            <a:r>
              <a:rPr lang="it-IT" dirty="0"/>
              <a:t>, Barcellona, </a:t>
            </a:r>
            <a:r>
              <a:rPr lang="it-IT" dirty="0" err="1"/>
              <a:t>Araluce</a:t>
            </a:r>
            <a:r>
              <a:rPr lang="it-IT" dirty="0"/>
              <a:t>, 1934 (I edizione italiana con il titolo </a:t>
            </a:r>
            <a:r>
              <a:rPr lang="it-IT" i="1" dirty="0" err="1"/>
              <a:t>Psicoaritmetica</a:t>
            </a:r>
            <a:r>
              <a:rPr lang="it-IT" dirty="0"/>
              <a:t>, Garzanti 1971).	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2917674"/>
      </p:ext>
    </p:extLst>
  </p:cSld>
  <p:clrMapOvr>
    <a:masterClrMapping/>
  </p:clrMapOvr>
  <p:transition spd="slow">
    <p:cover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9093" y="54353"/>
            <a:ext cx="7498080" cy="736083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Bibliografia essenziale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69093" y="728885"/>
            <a:ext cx="7858115" cy="6129115"/>
          </a:xfrm>
        </p:spPr>
        <p:txBody>
          <a:bodyPr>
            <a:normAutofit fontScale="55000" lnSpcReduction="20000"/>
          </a:bodyPr>
          <a:lstStyle/>
          <a:p>
            <a:r>
              <a:rPr lang="it-IT" i="1" dirty="0"/>
              <a:t>Il Metodo della Pedagogia Scientifica applicato all'educazione infantile nelle Case dei Bambini</a:t>
            </a:r>
            <a:r>
              <a:rPr lang="it-IT" dirty="0"/>
              <a:t>, III edizione accresciuta ed ampliata con molte tavole e figure, Roma, Maglione &amp; Strini </a:t>
            </a:r>
            <a:r>
              <a:rPr lang="it-IT" dirty="0" err="1"/>
              <a:t>Succ</a:t>
            </a:r>
            <a:r>
              <a:rPr lang="it-IT" dirty="0"/>
              <a:t>. Loescher, 1935 (in realtà ristampa della terza edizione).</a:t>
            </a:r>
          </a:p>
          <a:p>
            <a:r>
              <a:rPr lang="it-IT" i="1" dirty="0" smtClean="0"/>
              <a:t>Il </a:t>
            </a:r>
            <a:r>
              <a:rPr lang="it-IT" i="1" dirty="0"/>
              <a:t>bambino in </a:t>
            </a:r>
            <a:r>
              <a:rPr lang="it-IT" i="1" dirty="0" smtClean="0"/>
              <a:t>famiglia</a:t>
            </a:r>
            <a:r>
              <a:rPr lang="it-IT" dirty="0"/>
              <a:t>, Todi, Tipografia Tuderte, 1936 (I edizione originale tedesca con il titolo </a:t>
            </a:r>
            <a:r>
              <a:rPr lang="it-IT" i="1" dirty="0" err="1"/>
              <a:t>Das</a:t>
            </a:r>
            <a:r>
              <a:rPr lang="it-IT" i="1" dirty="0"/>
              <a:t> </a:t>
            </a:r>
            <a:r>
              <a:rPr lang="it-IT" i="1" dirty="0" err="1"/>
              <a:t>Kind</a:t>
            </a:r>
            <a:r>
              <a:rPr lang="it-IT" i="1" dirty="0"/>
              <a:t> in </a:t>
            </a:r>
            <a:r>
              <a:rPr lang="it-IT" i="1" dirty="0" err="1"/>
              <a:t>der</a:t>
            </a:r>
            <a:r>
              <a:rPr lang="it-IT" i="1" dirty="0"/>
              <a:t> </a:t>
            </a:r>
            <a:r>
              <a:rPr lang="it-IT" i="1" dirty="0" err="1"/>
              <a:t>Familie</a:t>
            </a:r>
            <a:r>
              <a:rPr lang="it-IT" dirty="0"/>
              <a:t>, 1923; I edizione Garzanti 1956).</a:t>
            </a:r>
          </a:p>
          <a:p>
            <a:r>
              <a:rPr lang="it-IT" i="1" dirty="0" smtClean="0"/>
              <a:t> </a:t>
            </a:r>
            <a:r>
              <a:rPr lang="it-IT" i="1" dirty="0"/>
              <a:t>Il segreto dell'infanzia</a:t>
            </a:r>
            <a:r>
              <a:rPr lang="it-IT" dirty="0"/>
              <a:t>, Bellinzona, </a:t>
            </a:r>
            <a:r>
              <a:rPr lang="it-IT" dirty="0" err="1"/>
              <a:t>Istit</a:t>
            </a:r>
            <a:r>
              <a:rPr lang="it-IT" dirty="0"/>
              <a:t>. </a:t>
            </a:r>
            <a:r>
              <a:rPr lang="it-IT" dirty="0" err="1"/>
              <a:t>Edit</a:t>
            </a:r>
            <a:r>
              <a:rPr lang="it-IT" dirty="0"/>
              <a:t>. Ticinese S. A., 1938 (I edizione originale francese con il titolo </a:t>
            </a:r>
            <a:r>
              <a:rPr lang="it-IT" i="1" dirty="0"/>
              <a:t>L'Enfant</a:t>
            </a:r>
            <a:r>
              <a:rPr lang="it-IT" dirty="0"/>
              <a:t>, 1936; I edizione Garzanti 1950).</a:t>
            </a:r>
          </a:p>
          <a:p>
            <a:r>
              <a:rPr lang="it-IT" i="1" dirty="0" smtClean="0"/>
              <a:t> </a:t>
            </a:r>
            <a:r>
              <a:rPr lang="it-IT" i="1" dirty="0"/>
              <a:t>Dall'infanzia all'adolescenza</a:t>
            </a:r>
            <a:r>
              <a:rPr lang="it-IT" dirty="0"/>
              <a:t>, Milano, Garzanti, 1949 (I edizione originale francese con il titolo </a:t>
            </a:r>
            <a:r>
              <a:rPr lang="it-IT" i="1" dirty="0"/>
              <a:t>De l'enfant à l'</a:t>
            </a:r>
            <a:r>
              <a:rPr lang="it-IT" i="1" dirty="0" err="1"/>
              <a:t>adolescent</a:t>
            </a:r>
            <a:r>
              <a:rPr lang="it-IT" dirty="0"/>
              <a:t>, 1948).</a:t>
            </a:r>
          </a:p>
          <a:p>
            <a:r>
              <a:rPr lang="it-IT" i="1" dirty="0" smtClean="0"/>
              <a:t>Educazione </a:t>
            </a:r>
            <a:r>
              <a:rPr lang="it-IT" i="1" dirty="0"/>
              <a:t>e pace</a:t>
            </a:r>
            <a:r>
              <a:rPr lang="it-IT" dirty="0"/>
              <a:t>, Milano, Garzanti, 1949.</a:t>
            </a:r>
          </a:p>
          <a:p>
            <a:r>
              <a:rPr lang="it-IT" i="1" dirty="0" smtClean="0"/>
              <a:t> </a:t>
            </a:r>
            <a:r>
              <a:rPr lang="it-IT" i="1" dirty="0"/>
              <a:t>Formazione dell'uomo</a:t>
            </a:r>
            <a:r>
              <a:rPr lang="it-IT" dirty="0"/>
              <a:t>, Milano, Garzanti, 1949.</a:t>
            </a:r>
          </a:p>
          <a:p>
            <a:r>
              <a:rPr lang="it-IT" i="1" dirty="0" smtClean="0"/>
              <a:t> </a:t>
            </a:r>
            <a:r>
              <a:rPr lang="it-IT" i="1" dirty="0"/>
              <a:t>La Santa Messa spiegata ai bambini</a:t>
            </a:r>
            <a:r>
              <a:rPr lang="it-IT" dirty="0"/>
              <a:t>, Milano, Garzanti, 1949 (I edizione originale inglese con il titolo </a:t>
            </a:r>
            <a:r>
              <a:rPr lang="it-IT" i="1" dirty="0"/>
              <a:t>Mass </a:t>
            </a:r>
            <a:r>
              <a:rPr lang="it-IT" i="1" dirty="0" err="1"/>
              <a:t>Explained</a:t>
            </a:r>
            <a:r>
              <a:rPr lang="it-IT" i="1" dirty="0"/>
              <a:t> to </a:t>
            </a:r>
            <a:r>
              <a:rPr lang="it-IT" i="1" dirty="0" err="1"/>
              <a:t>Children</a:t>
            </a:r>
            <a:r>
              <a:rPr lang="it-IT" dirty="0"/>
              <a:t>, 1932).</a:t>
            </a:r>
          </a:p>
          <a:p>
            <a:r>
              <a:rPr lang="it-IT" i="1" dirty="0" smtClean="0"/>
              <a:t> </a:t>
            </a:r>
            <a:r>
              <a:rPr lang="it-IT" i="1" dirty="0"/>
              <a:t>La scoperta del bambino</a:t>
            </a:r>
            <a:r>
              <a:rPr lang="it-IT" dirty="0"/>
              <a:t>, Milano, Garzanti, 1950 (I edizione inglese con il titolo T</a:t>
            </a:r>
            <a:r>
              <a:rPr lang="it-IT" i="1" dirty="0"/>
              <a:t>he </a:t>
            </a:r>
            <a:r>
              <a:rPr lang="it-IT" i="1" dirty="0" err="1"/>
              <a:t>discovery</a:t>
            </a:r>
            <a:r>
              <a:rPr lang="it-IT" i="1" dirty="0"/>
              <a:t> of </a:t>
            </a:r>
            <a:r>
              <a:rPr lang="it-IT" i="1" dirty="0" err="1"/>
              <a:t>child</a:t>
            </a:r>
            <a:r>
              <a:rPr lang="it-IT" dirty="0"/>
              <a:t>, 1948).</a:t>
            </a:r>
          </a:p>
          <a:p>
            <a:r>
              <a:rPr lang="it-IT" i="1" dirty="0" smtClean="0"/>
              <a:t> </a:t>
            </a:r>
            <a:r>
              <a:rPr lang="it-IT" i="1" dirty="0"/>
              <a:t>La mente del bambino. Mente assorbente</a:t>
            </a:r>
            <a:r>
              <a:rPr lang="it-IT" dirty="0"/>
              <a:t>, Milano, Garzanti, 1952 (I edizione originale inglese con il titolo </a:t>
            </a:r>
            <a:r>
              <a:rPr lang="it-IT" i="1" dirty="0"/>
              <a:t>The </a:t>
            </a:r>
            <a:r>
              <a:rPr lang="it-IT" i="1" dirty="0" err="1"/>
              <a:t>absorbent</a:t>
            </a:r>
            <a:r>
              <a:rPr lang="it-IT" i="1" dirty="0"/>
              <a:t> </a:t>
            </a:r>
            <a:r>
              <a:rPr lang="it-IT" i="1" dirty="0" err="1"/>
              <a:t>mind</a:t>
            </a:r>
            <a:r>
              <a:rPr lang="it-IT" dirty="0"/>
              <a:t>, 1949).</a:t>
            </a:r>
          </a:p>
          <a:p>
            <a:r>
              <a:rPr lang="it-IT" i="1" dirty="0" smtClean="0"/>
              <a:t>Educazione </a:t>
            </a:r>
            <a:r>
              <a:rPr lang="it-IT" i="1" dirty="0"/>
              <a:t>per un mondo nuovo</a:t>
            </a:r>
            <a:r>
              <a:rPr lang="it-IT" dirty="0"/>
              <a:t>, Milano, Garzanti, 1970 (I edizione originale inglese con il titolo </a:t>
            </a:r>
            <a:r>
              <a:rPr lang="it-IT" i="1" dirty="0" err="1"/>
              <a:t>Education</a:t>
            </a:r>
            <a:r>
              <a:rPr lang="it-IT" i="1" dirty="0"/>
              <a:t> for a new world</a:t>
            </a:r>
            <a:r>
              <a:rPr lang="it-IT" dirty="0"/>
              <a:t>, 1947).</a:t>
            </a:r>
          </a:p>
          <a:p>
            <a:r>
              <a:rPr lang="it-IT" i="1" dirty="0" smtClean="0"/>
              <a:t>Come </a:t>
            </a:r>
            <a:r>
              <a:rPr lang="it-IT" i="1" dirty="0"/>
              <a:t>educare il potenziale umano</a:t>
            </a:r>
            <a:r>
              <a:rPr lang="it-IT" dirty="0"/>
              <a:t>, Milano, Garzanti, 1970 (I edizione originale inglese con il titolo </a:t>
            </a:r>
            <a:r>
              <a:rPr lang="it-IT" i="1" dirty="0"/>
              <a:t>To educate the human </a:t>
            </a:r>
            <a:r>
              <a:rPr lang="it-IT" i="1" dirty="0" err="1"/>
              <a:t>potential</a:t>
            </a:r>
            <a:r>
              <a:rPr lang="it-IT" dirty="0"/>
              <a:t>, 1947).	</a:t>
            </a:r>
          </a:p>
        </p:txBody>
      </p:sp>
    </p:spTree>
    <p:extLst>
      <p:ext uri="{BB962C8B-B14F-4D97-AF65-F5344CB8AC3E}">
        <p14:creationId xmlns:p14="http://schemas.microsoft.com/office/powerpoint/2010/main" val="2243532116"/>
      </p:ext>
    </p:extLst>
  </p:cSld>
  <p:clrMapOvr>
    <a:masterClrMapping/>
  </p:clrMapOvr>
  <p:transition spd="slow">
    <p:cov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Elementa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Tema1.thmx</Template>
  <TotalTime>1851</TotalTime>
  <Words>3326</Words>
  <Application>Microsoft Office PowerPoint</Application>
  <PresentationFormat>Presentazione su schermo (4:3)</PresentationFormat>
  <Paragraphs>313</Paragraphs>
  <Slides>52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53" baseType="lpstr">
      <vt:lpstr>Tema1</vt:lpstr>
      <vt:lpstr>Presentazione standard di PowerPoint</vt:lpstr>
      <vt:lpstr>MARIA MONTESSORI: CENNI BIOGRAFICI</vt:lpstr>
      <vt:lpstr>La formazione universitaria</vt:lpstr>
      <vt:lpstr>L’interesse per i bambini frenastenici e l’importanza dell’ambiente</vt:lpstr>
      <vt:lpstr>CENNI BIOGRAFICI: IL FEMMINISMO</vt:lpstr>
      <vt:lpstr>San Lorenzo e la Casa dei bambini</vt:lpstr>
      <vt:lpstr>La casa dei bambini di San Lorenzo</vt:lpstr>
      <vt:lpstr>L’ambiente</vt:lpstr>
      <vt:lpstr>L’ambiente</vt:lpstr>
      <vt:lpstr>L’ambiente</vt:lpstr>
      <vt:lpstr>L’ambiente ed il benessere psicofisico</vt:lpstr>
      <vt:lpstr>L’ambiente, la cittadinanza e l’autonomia del bambino</vt:lpstr>
      <vt:lpstr>L’ambiente, la cittadinanza e l’autonomia del bambino</vt:lpstr>
      <vt:lpstr>L’ambiente, la cittadinanza e l’autonomia del bambino</vt:lpstr>
      <vt:lpstr>L’ambiente, la cittadinanza e l’autonomia del bambino:  GLI ESERCIZI DI VITA PRATICA</vt:lpstr>
      <vt:lpstr>Esercizi di vita pratica</vt:lpstr>
      <vt:lpstr>Presentazione standard di PowerPoint</vt:lpstr>
      <vt:lpstr>Video varie scuole: materiale ed ambiente - attività di vita pratica</vt:lpstr>
      <vt:lpstr>La nascita del materiale</vt:lpstr>
      <vt:lpstr>Il materiale di sviluppo: i criteri della scelta </vt:lpstr>
      <vt:lpstr>Il materiale di sviluppo: i criteri della scelta </vt:lpstr>
      <vt:lpstr>Il materiale sensoriale di sviluppo e le abilità di base</vt:lpstr>
      <vt:lpstr>Il materiale sensoriale di sviluppo</vt:lpstr>
      <vt:lpstr>La concezione del bambino</vt:lpstr>
      <vt:lpstr>I periodi sensitivi</vt:lpstr>
      <vt:lpstr>L’insegnante montessoriana</vt:lpstr>
      <vt:lpstr>I periodi sensitivi</vt:lpstr>
      <vt:lpstr>Materiali 0-3</vt:lpstr>
      <vt:lpstr>Materiali 0-3 fai da te</vt:lpstr>
      <vt:lpstr>Presentazione standard di PowerPoint</vt:lpstr>
      <vt:lpstr>Gli incastri solidi</vt:lpstr>
      <vt:lpstr>I materiali strutturati</vt:lpstr>
      <vt:lpstr>Gli incastri solidi</vt:lpstr>
      <vt:lpstr>Gli incastri solidi</vt:lpstr>
      <vt:lpstr>Gli incastri solidi</vt:lpstr>
      <vt:lpstr>La torre rosa</vt:lpstr>
      <vt:lpstr>Le aste di lunghezza</vt:lpstr>
      <vt:lpstr>Le aste di lunghezza</vt:lpstr>
      <vt:lpstr>Le spolette colorate</vt:lpstr>
      <vt:lpstr>La scala marrone</vt:lpstr>
      <vt:lpstr>La scala marrone</vt:lpstr>
      <vt:lpstr>La lezione montessoriana</vt:lpstr>
      <vt:lpstr>Gioco euristico il cestino dei tesori</vt:lpstr>
      <vt:lpstr>Il successo del metodo</vt:lpstr>
      <vt:lpstr>La Montessori ed il fascismo</vt:lpstr>
      <vt:lpstr>Montessori oltralpe e il successo di Montessori</vt:lpstr>
      <vt:lpstr>CENNI BIOGRAFICI</vt:lpstr>
      <vt:lpstr>L’entusiasmo di insegnare</vt:lpstr>
      <vt:lpstr>Bibliografia essenziale degli scritti di Maria Montessori</vt:lpstr>
      <vt:lpstr>Bibliografia essenziale</vt:lpstr>
      <vt:lpstr>Bibliografia essenziale</vt:lpstr>
      <vt:lpstr>Bibliografia essenziale</vt:lpstr>
    </vt:vector>
  </TitlesOfParts>
  <Company>Università di Macerata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Valentina Iobbi</dc:creator>
  <cp:lastModifiedBy>standard</cp:lastModifiedBy>
  <cp:revision>136</cp:revision>
  <dcterms:created xsi:type="dcterms:W3CDTF">2012-11-20T21:05:24Z</dcterms:created>
  <dcterms:modified xsi:type="dcterms:W3CDTF">2012-12-07T10:08:23Z</dcterms:modified>
</cp:coreProperties>
</file>