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81" r:id="rId4"/>
    <p:sldId id="257" r:id="rId5"/>
    <p:sldId id="258" r:id="rId6"/>
    <p:sldId id="259" r:id="rId7"/>
    <p:sldId id="260" r:id="rId8"/>
    <p:sldId id="261" r:id="rId9"/>
    <p:sldId id="269" r:id="rId10"/>
    <p:sldId id="262" r:id="rId11"/>
    <p:sldId id="279" r:id="rId12"/>
    <p:sldId id="263" r:id="rId13"/>
    <p:sldId id="264" r:id="rId14"/>
    <p:sldId id="265" r:id="rId15"/>
    <p:sldId id="266" r:id="rId16"/>
    <p:sldId id="267" r:id="rId17"/>
    <p:sldId id="270" r:id="rId18"/>
    <p:sldId id="271" r:id="rId19"/>
    <p:sldId id="282" r:id="rId20"/>
    <p:sldId id="268" r:id="rId21"/>
    <p:sldId id="284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CCB54E5-C8A1-4EB7-8AD3-54E87B9719E6}" type="datetimeFigureOut">
              <a:rPr lang="fr-FR" smtClean="0"/>
              <a:t>18/12/2012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CD8E765-0673-4E53-91C2-9145D5073CB8}" type="slidenum">
              <a:rPr lang="fr-FR" smtClean="0"/>
              <a:t>‹N›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Valutazione dinamica</a:t>
            </a:r>
            <a:endParaRPr lang="fr-FR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SFP</a:t>
            </a:r>
          </a:p>
          <a:p>
            <a:r>
              <a:rPr lang="it-IT" dirty="0" smtClean="0"/>
              <a:t>Teoria e metodi di programmazione e valutazione scolastica</a:t>
            </a:r>
          </a:p>
          <a:p>
            <a:r>
              <a:rPr lang="it-IT" smtClean="0"/>
              <a:t>2012-13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05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714375"/>
            <a:ext cx="8229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mtClean="0">
                <a:solidFill>
                  <a:schemeClr val="tx2">
                    <a:satMod val="130000"/>
                  </a:schemeClr>
                </a:solidFill>
              </a:rPr>
              <a:t>New assessment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785938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mtClean="0">
                <a:solidFill>
                  <a:schemeClr val="tx2"/>
                </a:solidFill>
              </a:rPr>
              <a:t>È una valutazione di apprendimenti e di competenze in un’ottica processuale, soggettiva e intersoggettiva, oltre che in prospettiva autentica e dinamica.</a:t>
            </a:r>
            <a:endParaRPr lang="it-IT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sz="24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mtClean="0">
                <a:solidFill>
                  <a:srgbClr val="FF0000"/>
                </a:solidFill>
              </a:rPr>
              <a:t>Con il new assessmemt si modificano</a:t>
            </a:r>
            <a:r>
              <a:rPr lang="it-IT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il </a:t>
            </a:r>
            <a:r>
              <a:rPr lang="it-IT" sz="2400" b="1" smtClean="0">
                <a:solidFill>
                  <a:schemeClr val="accent2"/>
                </a:solidFill>
              </a:rPr>
              <a:t>compito</a:t>
            </a:r>
            <a:r>
              <a:rPr lang="it-IT" sz="2400" smtClean="0"/>
              <a:t>: non più artificioso, statico, eterogestito ma continuo, autentico, co-gestito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b="1" smtClean="0">
                <a:solidFill>
                  <a:schemeClr val="accent2"/>
                </a:solidFill>
              </a:rPr>
              <a:t>l’oggetto</a:t>
            </a:r>
            <a:r>
              <a:rPr lang="it-IT" sz="2400" smtClean="0"/>
              <a:t> della valutazione: non il prodotto ma il processo, le prestazioni di competenza,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il </a:t>
            </a:r>
            <a:r>
              <a:rPr lang="it-IT" sz="2400" b="1" smtClean="0">
                <a:solidFill>
                  <a:schemeClr val="accent2"/>
                </a:solidFill>
              </a:rPr>
              <a:t>significato</a:t>
            </a:r>
            <a:r>
              <a:rPr lang="it-IT" sz="2400" smtClean="0"/>
              <a:t> assegnato alla valutazione</a:t>
            </a:r>
          </a:p>
        </p:txBody>
      </p:sp>
    </p:spTree>
    <p:extLst>
      <p:ext uri="{BB962C8B-B14F-4D97-AF65-F5344CB8AC3E}">
        <p14:creationId xmlns:p14="http://schemas.microsoft.com/office/powerpoint/2010/main" val="254662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mtClean="0">
                <a:solidFill>
                  <a:schemeClr val="tx2">
                    <a:satMod val="130000"/>
                  </a:schemeClr>
                </a:solidFill>
              </a:rPr>
              <a:t>Specificazioni del new assessment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mtClean="0">
                <a:solidFill>
                  <a:srgbClr val="FF0000"/>
                </a:solidFill>
              </a:rPr>
              <a:t>Authentic assessment</a:t>
            </a:r>
            <a:r>
              <a:rPr lang="it-IT" smtClean="0"/>
              <a:t>: entra nel dettaglio dei compiti e contesti inclusi nella valutazione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>
                <a:solidFill>
                  <a:srgbClr val="FF0000"/>
                </a:solidFill>
              </a:rPr>
              <a:t>Alternative assessment</a:t>
            </a:r>
            <a:r>
              <a:rPr lang="it-IT" smtClean="0"/>
              <a:t>: perché alternativo alla valutazione tradizionale</a:t>
            </a:r>
          </a:p>
          <a:p>
            <a:pPr eaLnBrk="1" hangingPunct="1">
              <a:lnSpc>
                <a:spcPct val="90000"/>
              </a:lnSpc>
            </a:pPr>
            <a:r>
              <a:rPr lang="it-IT" smtClean="0">
                <a:solidFill>
                  <a:srgbClr val="FF0000"/>
                </a:solidFill>
              </a:rPr>
              <a:t>Performance assessment</a:t>
            </a:r>
            <a:r>
              <a:rPr lang="it-IT" smtClean="0"/>
              <a:t>: segue la performance dello studente all’interno di determinate condizioni e standard</a:t>
            </a:r>
          </a:p>
        </p:txBody>
      </p:sp>
    </p:spTree>
    <p:extLst>
      <p:ext uri="{BB962C8B-B14F-4D97-AF65-F5344CB8AC3E}">
        <p14:creationId xmlns:p14="http://schemas.microsoft.com/office/powerpoint/2010/main" val="20896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Valutare il potenziale di apprendimento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Strategia intensiva: promuovere l’apprendimento durante lo svolgimento del compito</a:t>
            </a:r>
          </a:p>
          <a:p>
            <a:r>
              <a:rPr lang="it-IT" dirty="0" smtClean="0"/>
              <a:t>Strategia estensiva: </a:t>
            </a:r>
          </a:p>
          <a:p>
            <a:pPr lvl="1"/>
            <a:r>
              <a:rPr lang="it-IT" dirty="0" err="1" smtClean="0"/>
              <a:t>pre</a:t>
            </a:r>
            <a:r>
              <a:rPr lang="it-IT" dirty="0" smtClean="0"/>
              <a:t>-test (ciò che sa fare da solo) </a:t>
            </a:r>
          </a:p>
          <a:p>
            <a:pPr lvl="1"/>
            <a:r>
              <a:rPr lang="it-IT" dirty="0" smtClean="0"/>
              <a:t>Trattamento (come coglie gli stimoli e li usa) </a:t>
            </a:r>
          </a:p>
          <a:p>
            <a:pPr lvl="1"/>
            <a:r>
              <a:rPr lang="it-IT" dirty="0" smtClean="0"/>
              <a:t>post test (nuovo livello di prestazione da solo)</a:t>
            </a:r>
          </a:p>
          <a:p>
            <a:pPr marL="457200" lvl="1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IMPORTANZA DELL’ASPETTO INTERATTIVO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87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 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Open </a:t>
            </a:r>
            <a:r>
              <a:rPr lang="it-IT" dirty="0" err="1" smtClean="0"/>
              <a:t>ended</a:t>
            </a:r>
            <a:r>
              <a:rPr lang="it-IT" dirty="0" smtClean="0"/>
              <a:t>: </a:t>
            </a:r>
            <a:r>
              <a:rPr lang="it-IT" dirty="0" err="1" smtClean="0"/>
              <a:t>problem</a:t>
            </a:r>
            <a:r>
              <a:rPr lang="it-IT" dirty="0" smtClean="0"/>
              <a:t> </a:t>
            </a:r>
            <a:r>
              <a:rPr lang="it-IT" dirty="0" err="1" smtClean="0"/>
              <a:t>solving</a:t>
            </a:r>
            <a:r>
              <a:rPr lang="it-IT" dirty="0" smtClean="0"/>
              <a:t> individuale</a:t>
            </a:r>
          </a:p>
          <a:p>
            <a:r>
              <a:rPr lang="it-IT" dirty="0" err="1" smtClean="0"/>
              <a:t>Problem</a:t>
            </a:r>
            <a:r>
              <a:rPr lang="it-IT" dirty="0" smtClean="0"/>
              <a:t> </a:t>
            </a:r>
            <a:r>
              <a:rPr lang="it-IT" dirty="0" err="1" smtClean="0"/>
              <a:t>solving</a:t>
            </a:r>
            <a:r>
              <a:rPr lang="it-IT" dirty="0" smtClean="0"/>
              <a:t> progettato per un gruppo con aiuti uguali per tutti</a:t>
            </a:r>
          </a:p>
          <a:p>
            <a:r>
              <a:rPr lang="it-IT" dirty="0" err="1" smtClean="0"/>
              <a:t>Graduated</a:t>
            </a:r>
            <a:r>
              <a:rPr lang="it-IT" dirty="0" smtClean="0"/>
              <a:t> </a:t>
            </a:r>
            <a:r>
              <a:rPr lang="it-IT" dirty="0" err="1" smtClean="0"/>
              <a:t>prompt</a:t>
            </a:r>
            <a:r>
              <a:rPr lang="it-IT" dirty="0" smtClean="0"/>
              <a:t> </a:t>
            </a:r>
            <a:r>
              <a:rPr lang="it-IT" dirty="0" err="1" smtClean="0"/>
              <a:t>approach</a:t>
            </a:r>
            <a:r>
              <a:rPr lang="it-IT" dirty="0" smtClean="0"/>
              <a:t>: fornire supporti sempre più mirati </a:t>
            </a:r>
            <a:r>
              <a:rPr lang="it-IT" dirty="0" err="1" smtClean="0"/>
              <a:t>affinchè</a:t>
            </a:r>
            <a:r>
              <a:rPr lang="it-IT" dirty="0" smtClean="0"/>
              <a:t> lo studente recuperi e costruisca correttamente la risposta</a:t>
            </a:r>
          </a:p>
          <a:p>
            <a:pPr marL="0" indent="0">
              <a:buNone/>
            </a:pPr>
            <a:r>
              <a:rPr lang="it-IT" dirty="0" smtClean="0"/>
              <a:t>…</a:t>
            </a:r>
            <a:r>
              <a:rPr lang="it-IT" i="1" dirty="0" smtClean="0"/>
              <a:t>domande, analogie, materiali, rappresentazioni, inserire informazioni….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892338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Feuerstein</a:t>
            </a:r>
            <a:r>
              <a:rPr lang="it-IT" dirty="0" smtClean="0"/>
              <a:t> e la modificabilità cognitiva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LPAD (</a:t>
            </a:r>
            <a:r>
              <a:rPr lang="it-IT" dirty="0" err="1" smtClean="0"/>
              <a:t>Learnig</a:t>
            </a:r>
            <a:r>
              <a:rPr lang="it-IT" dirty="0" smtClean="0"/>
              <a:t> </a:t>
            </a:r>
            <a:r>
              <a:rPr lang="it-IT" dirty="0" err="1" smtClean="0"/>
              <a:t>Potential</a:t>
            </a:r>
            <a:r>
              <a:rPr lang="it-IT" dirty="0" smtClean="0"/>
              <a:t> </a:t>
            </a:r>
            <a:r>
              <a:rPr lang="it-IT" dirty="0" err="1" smtClean="0"/>
              <a:t>Assessment</a:t>
            </a:r>
            <a:r>
              <a:rPr lang="it-IT" dirty="0" smtClean="0"/>
              <a:t> Device) sistema di valutazione del potenziale di apprendimento</a:t>
            </a:r>
          </a:p>
          <a:p>
            <a:r>
              <a:rPr lang="it-IT" dirty="0" smtClean="0"/>
              <a:t>Operare sul processo che va potenziato e poi trasferito ad altri ambiti</a:t>
            </a:r>
          </a:p>
          <a:p>
            <a:r>
              <a:rPr lang="it-IT" dirty="0" smtClean="0"/>
              <a:t>Importanza della relazione e degli oggetti mediali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8044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Budoff</a:t>
            </a:r>
            <a:r>
              <a:rPr lang="it-IT" dirty="0" smtClean="0"/>
              <a:t> e il test di apprendimento potenziale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 soggetti ricevono un insegnamento finalizzato al superamento della prova.</a:t>
            </a:r>
            <a:endParaRPr lang="fr-FR" dirty="0" smtClean="0"/>
          </a:p>
          <a:p>
            <a:r>
              <a:rPr lang="it-IT" dirty="0" smtClean="0"/>
              <a:t>Modello di </a:t>
            </a:r>
            <a:r>
              <a:rPr lang="it-IT" dirty="0" err="1" smtClean="0"/>
              <a:t>testing</a:t>
            </a:r>
            <a:r>
              <a:rPr lang="it-IT" dirty="0" smtClean="0"/>
              <a:t> più volto ad esplorare le potenzialità di sviluppo che a promuovere lo sviluppo stesso.</a:t>
            </a:r>
          </a:p>
          <a:p>
            <a:r>
              <a:rPr lang="it-IT" dirty="0" smtClean="0"/>
              <a:t>Tre gruppi: soggetti che riescono senza aiuto, che traggono beneficio dal trattamento, che non mostrano modificazioni.</a:t>
            </a:r>
          </a:p>
          <a:p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79965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Graduated</a:t>
            </a:r>
            <a:r>
              <a:rPr lang="it-IT" dirty="0" smtClean="0"/>
              <a:t> </a:t>
            </a:r>
            <a:r>
              <a:rPr lang="it-IT" dirty="0" err="1" smtClean="0"/>
              <a:t>Prompt</a:t>
            </a:r>
            <a:r>
              <a:rPr lang="it-IT" dirty="0" smtClean="0"/>
              <a:t> </a:t>
            </a:r>
            <a:r>
              <a:rPr lang="it-IT" dirty="0" err="1" smtClean="0"/>
              <a:t>Approach</a:t>
            </a:r>
            <a:r>
              <a:rPr lang="it-IT" dirty="0" smtClean="0"/>
              <a:t> (Campione e Brown,1985)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Pre</a:t>
            </a:r>
            <a:r>
              <a:rPr lang="it-IT" dirty="0" smtClean="0"/>
              <a:t>-test: capacità acquisite</a:t>
            </a:r>
          </a:p>
          <a:p>
            <a:r>
              <a:rPr lang="it-IT" dirty="0" smtClean="0"/>
              <a:t>Interazione tra studente e valutatore</a:t>
            </a:r>
          </a:p>
          <a:p>
            <a:r>
              <a:rPr lang="it-IT" dirty="0" smtClean="0"/>
              <a:t>Seconda prova senza aiuto del valutatore</a:t>
            </a:r>
          </a:p>
          <a:p>
            <a:r>
              <a:rPr lang="it-IT" dirty="0" smtClean="0"/>
              <a:t>Post-test orientato a comprendere come avvenga il transfer da una situazione ad un’altra.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ACCENTO SULLA QUANTITA’ DI AIUTO NECESSARIO PER FAR RAGGIUNGERE LA SOLUZIONE</a:t>
            </a:r>
            <a:endParaRPr lang="it-IT" b="1" dirty="0">
              <a:solidFill>
                <a:srgbClr val="FF0000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5522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 di supporto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fornire modelli (</a:t>
            </a:r>
            <a:r>
              <a:rPr lang="it-IT" dirty="0" err="1"/>
              <a:t>modeling</a:t>
            </a:r>
            <a:r>
              <a:rPr lang="it-IT" dirty="0"/>
              <a:t>), </a:t>
            </a:r>
            <a:endParaRPr lang="fr-FR" dirty="0"/>
          </a:p>
          <a:p>
            <a:pPr lvl="0"/>
            <a:r>
              <a:rPr lang="it-IT" dirty="0"/>
              <a:t>fornire risposte (feedback),</a:t>
            </a:r>
            <a:endParaRPr lang="fr-FR" dirty="0"/>
          </a:p>
          <a:p>
            <a:pPr lvl="0"/>
            <a:r>
              <a:rPr lang="it-IT" dirty="0"/>
              <a:t>dare istruzioni (</a:t>
            </a:r>
            <a:r>
              <a:rPr lang="it-IT" dirty="0" err="1"/>
              <a:t>instructing</a:t>
            </a:r>
            <a:r>
              <a:rPr lang="it-IT" dirty="0"/>
              <a:t>)</a:t>
            </a:r>
            <a:endParaRPr lang="fr-FR" dirty="0"/>
          </a:p>
          <a:p>
            <a:pPr lvl="0"/>
            <a:r>
              <a:rPr lang="it-IT" dirty="0"/>
              <a:t>proporre domande (</a:t>
            </a:r>
            <a:r>
              <a:rPr lang="it-IT" dirty="0" err="1"/>
              <a:t>questioning</a:t>
            </a:r>
            <a:r>
              <a:rPr lang="it-IT" dirty="0"/>
              <a:t>)</a:t>
            </a:r>
            <a:endParaRPr lang="fr-FR" dirty="0"/>
          </a:p>
          <a:p>
            <a:pPr lvl="0"/>
            <a:r>
              <a:rPr lang="it-IT" dirty="0"/>
              <a:t>fornire strutture cognitive </a:t>
            </a:r>
            <a:r>
              <a:rPr lang="it-IT" dirty="0" smtClean="0"/>
              <a:t>per </a:t>
            </a:r>
            <a:r>
              <a:rPr lang="it-IT" dirty="0" err="1" smtClean="0"/>
              <a:t>spegare</a:t>
            </a:r>
            <a:r>
              <a:rPr lang="it-IT" dirty="0" smtClean="0"/>
              <a:t>, osservare….(cognitive </a:t>
            </a:r>
            <a:r>
              <a:rPr lang="it-IT" dirty="0" err="1"/>
              <a:t>structuring</a:t>
            </a:r>
            <a:r>
              <a:rPr lang="it-IT" dirty="0"/>
              <a:t>)</a:t>
            </a:r>
            <a:endParaRPr lang="fr-FR" dirty="0"/>
          </a:p>
          <a:p>
            <a:pPr marL="6858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595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 algn="ctr">
              <a:buNone/>
            </a:pPr>
            <a:endParaRPr lang="it-IT" sz="4000" b="1" dirty="0" smtClean="0">
              <a:solidFill>
                <a:srgbClr val="FF0000"/>
              </a:solidFill>
            </a:endParaRPr>
          </a:p>
          <a:p>
            <a:pPr marL="68580" indent="0" algn="ctr">
              <a:buNone/>
            </a:pPr>
            <a:r>
              <a:rPr lang="it-IT" sz="4000" b="1" dirty="0" smtClean="0">
                <a:solidFill>
                  <a:srgbClr val="FF0000"/>
                </a:solidFill>
              </a:rPr>
              <a:t>DALL’AUTOVALUTAZIONE ALLA RUBRICA</a:t>
            </a:r>
            <a:endParaRPr lang="fr-F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688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olo 1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7858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smtClean="0">
                <a:solidFill>
                  <a:srgbClr val="FF0000"/>
                </a:solidFill>
              </a:rPr>
              <a:t>Caratteristiche del Balanced Assessment</a:t>
            </a:r>
          </a:p>
        </p:txBody>
      </p:sp>
      <p:sp>
        <p:nvSpPr>
          <p:cNvPr id="86019" name="Segnaposto contenuto 2"/>
          <p:cNvSpPr>
            <a:spLocks noGrp="1"/>
          </p:cNvSpPr>
          <p:nvPr>
            <p:ph idx="1"/>
          </p:nvPr>
        </p:nvSpPr>
        <p:spPr>
          <a:xfrm>
            <a:off x="1331640" y="1700808"/>
            <a:ext cx="6696744" cy="4448522"/>
          </a:xfrm>
        </p:spPr>
        <p:txBody>
          <a:bodyPr/>
          <a:lstStyle/>
          <a:p>
            <a:pPr eaLnBrk="1" hangingPunct="1"/>
            <a:r>
              <a:rPr lang="it-IT" dirty="0" smtClean="0"/>
              <a:t>set di </a:t>
            </a:r>
            <a:r>
              <a:rPr lang="it-IT" b="1" dirty="0" smtClean="0"/>
              <a:t>aspettative di acquisizioni il più possibile condiviso e riconosciuto da tutti i soggetti coinvolti</a:t>
            </a:r>
          </a:p>
          <a:p>
            <a:pPr eaLnBrk="1" hangingPunct="1"/>
            <a:r>
              <a:rPr lang="it-IT" b="1" dirty="0" smtClean="0"/>
              <a:t>utilizzo di strumenti in grado di fornire dati corretti e accurati</a:t>
            </a:r>
            <a:r>
              <a:rPr lang="it-IT" dirty="0" smtClean="0"/>
              <a:t> relativi agli oggetti di indagine.</a:t>
            </a:r>
          </a:p>
          <a:p>
            <a:pPr eaLnBrk="1" hangingPunct="1"/>
            <a:r>
              <a:rPr lang="it-IT" b="1" dirty="0" smtClean="0"/>
              <a:t>la motivazione</a:t>
            </a:r>
            <a:r>
              <a:rPr lang="it-IT" dirty="0" smtClean="0"/>
              <a:t>: una valutazione bilanciata costruisce la fiducia e l’autostima di docenti e studenti. </a:t>
            </a:r>
          </a:p>
          <a:p>
            <a:pPr eaLnBrk="1" hangingPunct="1"/>
            <a:r>
              <a:rPr lang="it-IT" b="1" dirty="0" smtClean="0"/>
              <a:t>l’attenzione alla comunicazione</a:t>
            </a:r>
            <a:r>
              <a:rPr lang="it-IT" dirty="0" smtClean="0"/>
              <a:t> </a:t>
            </a:r>
          </a:p>
          <a:p>
            <a:pPr eaLnBrk="1" hangingPunct="1"/>
            <a:endParaRPr lang="it-IT" dirty="0" smtClean="0"/>
          </a:p>
          <a:p>
            <a:pPr eaLnBrk="1" hangingPunct="1"/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208050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Self </a:t>
            </a:r>
            <a:r>
              <a:rPr lang="it-IT" dirty="0" err="1" smtClean="0"/>
              <a:t>assessment</a:t>
            </a:r>
            <a:r>
              <a:rPr lang="it-IT" dirty="0" smtClean="0"/>
              <a:t>: strumenti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Lista di abilità con le quali confrontarsi</a:t>
            </a:r>
          </a:p>
          <a:p>
            <a:r>
              <a:rPr lang="it-IT" sz="2800" dirty="0" smtClean="0"/>
              <a:t>Scala </a:t>
            </a:r>
            <a:r>
              <a:rPr lang="it-IT" sz="2800" dirty="0" err="1" smtClean="0"/>
              <a:t>likert</a:t>
            </a:r>
            <a:r>
              <a:rPr lang="it-IT" sz="2800" dirty="0" smtClean="0"/>
              <a:t> per posizionarsi rispetto ad una abilità </a:t>
            </a:r>
          </a:p>
          <a:p>
            <a:r>
              <a:rPr lang="it-IT" sz="2800" dirty="0" smtClean="0"/>
              <a:t>esempi di una abilità a diverso livello con i quali confrontarsi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2225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Altre possibilità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 smtClean="0"/>
              <a:t>Ascolto di registrazioni audio</a:t>
            </a:r>
          </a:p>
          <a:p>
            <a:r>
              <a:rPr lang="it-IT" sz="3200" dirty="0" smtClean="0"/>
              <a:t>Analisi di video: il pensato e l’osservato a confronto</a:t>
            </a:r>
          </a:p>
          <a:p>
            <a:endParaRPr lang="it-IT" sz="3200" dirty="0"/>
          </a:p>
          <a:p>
            <a:pPr marL="68580" indent="0">
              <a:buNone/>
            </a:pPr>
            <a:r>
              <a:rPr lang="it-IT" sz="3200" dirty="0" smtClean="0">
                <a:solidFill>
                  <a:srgbClr val="FF0000"/>
                </a:solidFill>
              </a:rPr>
              <a:t>L’artefatto che facilita il distanziamento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3494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Peer </a:t>
            </a:r>
            <a:r>
              <a:rPr lang="it-IT" dirty="0" err="1" smtClean="0"/>
              <a:t>assessment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Accordo secondo il quale le persone considerano la quantità, il livello, il valore, la qualità e il successo dei compiti e dei risultati conseguiti nell’apprendimento da parte dei pari nelle medesime condizioni (</a:t>
            </a:r>
            <a:r>
              <a:rPr lang="it-IT" dirty="0" err="1" smtClean="0"/>
              <a:t>Topping</a:t>
            </a:r>
            <a:r>
              <a:rPr lang="it-IT" dirty="0" smtClean="0"/>
              <a:t>, 2003)</a:t>
            </a:r>
          </a:p>
          <a:p>
            <a:r>
              <a:rPr lang="it-IT" dirty="0" smtClean="0"/>
              <a:t>Ricoprire due ruoli: valutatore e valutato. Effetto positivo rispetto alla consapevolezza.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5083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rubrica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È una guida all’assegnazione di punteggi che dà la possibilità di formulare giudizi attendibili sulla qualità delle risposte date dallo studente a compiti ad ampia risposta. Include criteri espliciti, un sottostante continuum per ciascun criterio e una descrizione verbale (o punteggio) che connota le differenze di qualità delle risposte date dallo studente.</a:t>
            </a:r>
          </a:p>
          <a:p>
            <a:pPr marL="68580" indent="0">
              <a:buNone/>
            </a:pPr>
            <a:r>
              <a:rPr lang="it-IT" dirty="0"/>
              <a:t>	</a:t>
            </a:r>
            <a:r>
              <a:rPr lang="it-IT" dirty="0" smtClean="0"/>
              <a:t>(Varisco, 2004)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0090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Elementi costitutivi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Dimensioni: quali aspetti prendere in considerazione</a:t>
            </a:r>
          </a:p>
          <a:p>
            <a:r>
              <a:rPr lang="it-IT" dirty="0" smtClean="0"/>
              <a:t>Criteri: in base a che cosa si rendono visibili</a:t>
            </a:r>
          </a:p>
          <a:p>
            <a:r>
              <a:rPr lang="it-IT" dirty="0" smtClean="0"/>
              <a:t>Indicatori: quali elementi osservabili</a:t>
            </a:r>
          </a:p>
          <a:p>
            <a:r>
              <a:rPr lang="it-IT" dirty="0" smtClean="0"/>
              <a:t>Livelli: quale grado</a:t>
            </a:r>
          </a:p>
          <a:p>
            <a:r>
              <a:rPr lang="it-IT" dirty="0" smtClean="0"/>
              <a:t>Ancore: esempi concreti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8754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Rubriche analitiche-olistiche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 smtClean="0"/>
              <a:t>Analitica: considera ogni criterio o indicatore particolare e lo valuta con livelli</a:t>
            </a:r>
          </a:p>
          <a:p>
            <a:r>
              <a:rPr lang="it-IT" sz="3200" dirty="0" smtClean="0"/>
              <a:t>Olistica: le </a:t>
            </a:r>
            <a:r>
              <a:rPr lang="it-IT" sz="3200" dirty="0"/>
              <a:t>dimensioni, i criteri e gli indicatori sono riferiti ad un’unica competenza</a:t>
            </a:r>
            <a:r>
              <a:rPr lang="it-IT" sz="3200" dirty="0" smtClean="0"/>
              <a:t>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296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01" y="0"/>
            <a:ext cx="849924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132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Passaggi per la costruzione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Raccogliere e mostrare esempi di lavori</a:t>
            </a:r>
          </a:p>
          <a:p>
            <a:r>
              <a:rPr lang="it-IT" dirty="0"/>
              <a:t>Elencare le caratteristiche</a:t>
            </a:r>
          </a:p>
          <a:p>
            <a:r>
              <a:rPr lang="it-IT" dirty="0"/>
              <a:t>Articolare sfumature della qualità, definizione dei criteri</a:t>
            </a:r>
          </a:p>
          <a:p>
            <a:r>
              <a:rPr lang="it-IT" dirty="0"/>
              <a:t>Provare ad applicare la rubrica costruita</a:t>
            </a:r>
          </a:p>
          <a:p>
            <a:r>
              <a:rPr lang="it-IT" dirty="0"/>
              <a:t>Usare l’autovalutazione e quella con i pari</a:t>
            </a:r>
          </a:p>
          <a:p>
            <a:r>
              <a:rPr lang="it-IT" dirty="0"/>
              <a:t>Revisione dell’applicazione</a:t>
            </a:r>
          </a:p>
          <a:p>
            <a:r>
              <a:rPr lang="it-IT" dirty="0"/>
              <a:t>Valutazione dell’insegnante</a:t>
            </a:r>
          </a:p>
          <a:p>
            <a:pPr marL="6858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159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 di costruzione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Rubrica per la valutare la lettura</a:t>
            </a:r>
          </a:p>
          <a:p>
            <a:r>
              <a:rPr lang="it-IT" dirty="0" smtClean="0"/>
              <a:t>Rubrica per valutare l’interrogazione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9881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olo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69440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t-IT" sz="3200" dirty="0">
                <a:solidFill>
                  <a:schemeClr val="tx2">
                    <a:satMod val="130000"/>
                  </a:schemeClr>
                </a:solidFill>
              </a:rPr>
              <a:t>Esempio di una rubrica</a:t>
            </a:r>
            <a:endParaRPr lang="it-IT" sz="3200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0" y="1071563"/>
          <a:ext cx="9144000" cy="5786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78165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Dimensione 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Descrittori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Livelli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Ancore</a:t>
                      </a:r>
                      <a:endParaRPr lang="it-IT" sz="1800" dirty="0"/>
                    </a:p>
                  </a:txBody>
                  <a:tcPr/>
                </a:tc>
              </a:tr>
              <a:tr h="5408272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Comprensione dei contenuti esplicitati durante il corso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Conoscere i contenuti</a:t>
                      </a:r>
                    </a:p>
                    <a:p>
                      <a:endParaRPr lang="it-IT" sz="1800" dirty="0" smtClean="0"/>
                    </a:p>
                    <a:p>
                      <a:r>
                        <a:rPr lang="it-IT" sz="1800" dirty="0" smtClean="0"/>
                        <a:t>Effettuare collegamenti</a:t>
                      </a:r>
                      <a:r>
                        <a:rPr lang="it-IT" sz="1800" baseline="0" dirty="0" smtClean="0"/>
                        <a:t> e stabilire relazioni fra i contenuti</a:t>
                      </a:r>
                    </a:p>
                    <a:p>
                      <a:endParaRPr lang="it-IT" sz="1800" baseline="0" dirty="0" smtClean="0"/>
                    </a:p>
                    <a:p>
                      <a:r>
                        <a:rPr lang="it-IT" sz="1800" baseline="0" dirty="0" smtClean="0"/>
                        <a:t>Applicare i contenuti ad una situazione</a:t>
                      </a:r>
                    </a:p>
                    <a:p>
                      <a:endParaRPr lang="it-IT" sz="1800" baseline="0" dirty="0" smtClean="0"/>
                    </a:p>
                    <a:p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t-IT" sz="1800" dirty="0" smtClean="0"/>
                        <a:t>I contenuti</a:t>
                      </a:r>
                      <a:r>
                        <a:rPr lang="it-IT" sz="1800" baseline="0" dirty="0" smtClean="0"/>
                        <a:t> esplicitati non sono coerenti.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t-IT" sz="1800" baseline="0" dirty="0" smtClean="0"/>
                        <a:t>I  contenuti sono limitati e frammentari.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t-IT" sz="1800" baseline="0" dirty="0" smtClean="0"/>
                        <a:t>I contenuti sono limitati e completi.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t-IT" sz="1800" baseline="0" dirty="0" smtClean="0"/>
                        <a:t>I contenuti sono adeguati e completi.</a:t>
                      </a:r>
                    </a:p>
                    <a:p>
                      <a:pPr marL="342900" indent="-342900">
                        <a:buNone/>
                      </a:pP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t-IT" sz="1800" dirty="0" smtClean="0"/>
                        <a:t>Parla d’altro.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t-IT" sz="1800" dirty="0" smtClean="0"/>
                        <a:t>Esplicita alcuni elementi dei</a:t>
                      </a:r>
                      <a:r>
                        <a:rPr lang="it-IT" sz="1800" baseline="0" dirty="0" smtClean="0"/>
                        <a:t> contenuti richiesti ma in modo frammentario.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t-IT" sz="1800" baseline="0" dirty="0" smtClean="0">
                          <a:solidFill>
                            <a:srgbClr val="FF0000"/>
                          </a:solidFill>
                        </a:rPr>
                        <a:t>Esplicita in modo completo una parte dei contenuti richiesti.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t-IT" sz="1800" baseline="0" dirty="0" smtClean="0"/>
                        <a:t>Esplicita correttamente tutti i contenuti richiesti</a:t>
                      </a:r>
                      <a:endParaRPr lang="it-IT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reccia a destra 4"/>
          <p:cNvSpPr/>
          <p:nvPr/>
        </p:nvSpPr>
        <p:spPr>
          <a:xfrm>
            <a:off x="4000500" y="1785938"/>
            <a:ext cx="785813" cy="21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679157" y="5373216"/>
            <a:ext cx="221456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solidFill>
                  <a:srgbClr val="FF0000"/>
                </a:solidFill>
              </a:rPr>
              <a:t>Criteri:  quantitativo, </a:t>
            </a:r>
            <a:r>
              <a:rPr lang="it-IT" dirty="0" smtClean="0">
                <a:solidFill>
                  <a:srgbClr val="FF0000"/>
                </a:solidFill>
              </a:rPr>
              <a:t>completezza, coesione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7" name="Freccia in su 6"/>
          <p:cNvSpPr/>
          <p:nvPr/>
        </p:nvSpPr>
        <p:spPr>
          <a:xfrm>
            <a:off x="5572125" y="4847941"/>
            <a:ext cx="214313" cy="6429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203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>
                <a:solidFill>
                  <a:schemeClr val="folHlink"/>
                </a:solidFill>
              </a:rPr>
              <a:t>Livelli di competenza</a:t>
            </a:r>
            <a:br>
              <a:rPr lang="it-IT" dirty="0">
                <a:solidFill>
                  <a:schemeClr val="folHlink"/>
                </a:solidFill>
              </a:rPr>
            </a:br>
            <a:r>
              <a:rPr lang="it-IT" sz="3600" dirty="0">
                <a:solidFill>
                  <a:schemeClr val="folHlink"/>
                </a:solidFill>
              </a:rPr>
              <a:t>(</a:t>
            </a:r>
            <a:r>
              <a:rPr lang="it-IT" sz="3600" dirty="0" err="1">
                <a:solidFill>
                  <a:schemeClr val="folHlink"/>
                </a:solidFill>
              </a:rPr>
              <a:t>Dreyfus</a:t>
            </a:r>
            <a:r>
              <a:rPr lang="it-IT" sz="3600" dirty="0">
                <a:solidFill>
                  <a:schemeClr val="folHlink"/>
                </a:solidFill>
              </a:rPr>
              <a:t> e </a:t>
            </a:r>
            <a:r>
              <a:rPr lang="it-IT" sz="3600" dirty="0" err="1">
                <a:solidFill>
                  <a:schemeClr val="folHlink"/>
                </a:solidFill>
              </a:rPr>
              <a:t>Dreyfus</a:t>
            </a:r>
            <a:r>
              <a:rPr lang="it-IT" sz="3600" dirty="0">
                <a:solidFill>
                  <a:schemeClr val="folHlink"/>
                </a:solidFill>
              </a:rPr>
              <a:t> 1986)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 eaLnBrk="1" hangingPunct="1">
              <a:buFontTx/>
              <a:buAutoNum type="arabicParenR"/>
            </a:pPr>
            <a:endParaRPr lang="it-IT" b="1" smtClean="0">
              <a:solidFill>
                <a:srgbClr val="A50021"/>
              </a:solidFill>
            </a:endParaRPr>
          </a:p>
          <a:p>
            <a:pPr marL="609600" indent="-609600" eaLnBrk="1" hangingPunct="1">
              <a:buFontTx/>
              <a:buAutoNum type="arabicParenR"/>
            </a:pPr>
            <a:r>
              <a:rPr lang="it-IT" b="1" smtClean="0">
                <a:solidFill>
                  <a:srgbClr val="A50021"/>
                </a:solidFill>
              </a:rPr>
              <a:t>Principiante</a:t>
            </a:r>
            <a:r>
              <a:rPr lang="it-IT" smtClean="0"/>
              <a:t>: mette in atto procedure rigide e stereotipate rispondenti a regole e principi generali comunicati dall’esterno e poco adatte al contesto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it-IT" b="1" smtClean="0">
                <a:solidFill>
                  <a:srgbClr val="A50021"/>
                </a:solidFill>
              </a:rPr>
              <a:t>Principiante avanzato</a:t>
            </a:r>
            <a:r>
              <a:rPr lang="it-IT" smtClean="0"/>
              <a:t>: inizia a collegare le esperienze con le conoscenze e a tener conto della diversità delle situazioni.</a:t>
            </a:r>
          </a:p>
          <a:p>
            <a:pPr marL="609600" indent="-609600"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0782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857250"/>
            <a:ext cx="8229600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>
                <a:solidFill>
                  <a:schemeClr val="folHlink"/>
                </a:solidFill>
              </a:rPr>
              <a:t>Livelli di competenza</a:t>
            </a:r>
            <a:br>
              <a:rPr lang="it-IT" dirty="0">
                <a:solidFill>
                  <a:schemeClr val="folHlink"/>
                </a:solidFill>
              </a:rPr>
            </a:br>
            <a:r>
              <a:rPr lang="it-IT" sz="3600" dirty="0">
                <a:solidFill>
                  <a:schemeClr val="folHlink"/>
                </a:solidFill>
              </a:rPr>
              <a:t>(</a:t>
            </a:r>
            <a:r>
              <a:rPr lang="it-IT" sz="3600" dirty="0" err="1">
                <a:solidFill>
                  <a:schemeClr val="folHlink"/>
                </a:solidFill>
              </a:rPr>
              <a:t>Dreyfus</a:t>
            </a:r>
            <a:r>
              <a:rPr lang="it-IT" sz="3600" dirty="0">
                <a:solidFill>
                  <a:schemeClr val="folHlink"/>
                </a:solidFill>
              </a:rPr>
              <a:t> e </a:t>
            </a:r>
            <a:r>
              <a:rPr lang="it-IT" sz="3600" dirty="0" err="1">
                <a:solidFill>
                  <a:schemeClr val="folHlink"/>
                </a:solidFill>
              </a:rPr>
              <a:t>Dreyfus</a:t>
            </a:r>
            <a:r>
              <a:rPr lang="it-IT" sz="3600" dirty="0">
                <a:solidFill>
                  <a:schemeClr val="folHlink"/>
                </a:solidFill>
              </a:rPr>
              <a:t> 1986)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33400" indent="-5334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dirty="0" smtClean="0"/>
              <a:t>3)</a:t>
            </a:r>
            <a:r>
              <a:rPr lang="it-IT" b="1" dirty="0" smtClean="0">
                <a:solidFill>
                  <a:srgbClr val="A50021"/>
                </a:solidFill>
              </a:rPr>
              <a:t> Competente</a:t>
            </a:r>
            <a:r>
              <a:rPr lang="it-IT" dirty="0" smtClean="0"/>
              <a:t>: le azioni sono guidate dall’esperienza, dalla loro interdipendenza con gli obiettivi da conseguire, la scelta dei mezzi e la sequenza delle azioni stesse</a:t>
            </a:r>
          </a:p>
          <a:p>
            <a:pPr marL="533400" indent="-5334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dirty="0" smtClean="0"/>
              <a:t>4) </a:t>
            </a:r>
            <a:r>
              <a:rPr lang="it-IT" b="1" dirty="0" smtClean="0">
                <a:solidFill>
                  <a:srgbClr val="A50021"/>
                </a:solidFill>
              </a:rPr>
              <a:t>Competente avanzato</a:t>
            </a:r>
            <a:r>
              <a:rPr lang="it-IT" dirty="0" smtClean="0"/>
              <a:t>: identifica la capacità di cogliere la complessità delle situazioni e di rispondere in modo pertinente</a:t>
            </a:r>
          </a:p>
          <a:p>
            <a:pPr marL="533400" indent="-5334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dirty="0" smtClean="0"/>
              <a:t>5)</a:t>
            </a:r>
            <a:r>
              <a:rPr lang="it-IT" dirty="0" smtClean="0">
                <a:solidFill>
                  <a:srgbClr val="A50021"/>
                </a:solidFill>
              </a:rPr>
              <a:t> </a:t>
            </a:r>
            <a:r>
              <a:rPr lang="it-IT" b="1" dirty="0" smtClean="0">
                <a:solidFill>
                  <a:srgbClr val="A50021"/>
                </a:solidFill>
              </a:rPr>
              <a:t>Esperto</a:t>
            </a:r>
            <a:r>
              <a:rPr lang="it-IT" dirty="0" smtClean="0"/>
              <a:t>: interpreta la specificità delle situazioni e individua velocemente la soluzione.</a:t>
            </a:r>
          </a:p>
          <a:p>
            <a:pPr marL="533400" indent="-53340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362627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857250"/>
            <a:ext cx="8229600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Passaggi nella risoluzione di un compito di apprendimento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it-IT" smtClean="0"/>
              <a:t>Compito di progetto o extended tasks</a:t>
            </a:r>
          </a:p>
          <a:p>
            <a:pPr lvl="1" eaLnBrk="1" hangingPunct="1"/>
            <a:r>
              <a:rPr lang="it-IT" smtClean="0"/>
              <a:t>Comprensione del problema (la rappresentazione)  </a:t>
            </a:r>
          </a:p>
          <a:p>
            <a:pPr lvl="1" eaLnBrk="1" hangingPunct="1"/>
            <a:r>
              <a:rPr lang="it-IT" smtClean="0"/>
              <a:t>Elaborazione di una bozza risolutiva (le procedure, il piano d’azione)</a:t>
            </a:r>
          </a:p>
          <a:p>
            <a:pPr lvl="1" eaLnBrk="1" hangingPunct="1"/>
            <a:r>
              <a:rPr lang="it-IT" smtClean="0"/>
              <a:t>Sviluppo del piano (visione globale o settoriale, uso delle strategie)</a:t>
            </a:r>
          </a:p>
          <a:p>
            <a:pPr lvl="1" eaLnBrk="1" hangingPunct="1"/>
            <a:r>
              <a:rPr lang="it-IT" smtClean="0"/>
              <a:t>Valutazione del risultato</a:t>
            </a:r>
          </a:p>
        </p:txBody>
      </p:sp>
    </p:spTree>
    <p:extLst>
      <p:ext uri="{BB962C8B-B14F-4D97-AF65-F5344CB8AC3E}">
        <p14:creationId xmlns:p14="http://schemas.microsoft.com/office/powerpoint/2010/main" val="307412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Passaggio  </a:t>
            </a:r>
            <a:r>
              <a:rPr lang="it-IT" dirty="0">
                <a:solidFill>
                  <a:schemeClr val="tx2">
                    <a:satMod val="130000"/>
                  </a:schemeClr>
                </a:solidFill>
              </a:rPr>
              <a:t>1: comprensione e  rappresentazione del problema</a:t>
            </a:r>
          </a:p>
        </p:txBody>
      </p:sp>
      <p:sp>
        <p:nvSpPr>
          <p:cNvPr id="72707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57200" y="3000375"/>
            <a:ext cx="4038600" cy="377507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b="1" smtClean="0">
                <a:solidFill>
                  <a:srgbClr val="A50021"/>
                </a:solidFill>
              </a:rPr>
              <a:t>Esperto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Sviluppa rappresentazioni articolate di un problema, elabora visioni di insieme, conduce ragionamenti astratti</a:t>
            </a:r>
          </a:p>
          <a:p>
            <a:pPr eaLnBrk="1" hangingPunct="1"/>
            <a:endParaRPr lang="it-IT" smtClean="0"/>
          </a:p>
        </p:txBody>
      </p:sp>
      <p:sp>
        <p:nvSpPr>
          <p:cNvPr id="72708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3000375"/>
            <a:ext cx="4038600" cy="377507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b="1" smtClean="0">
                <a:solidFill>
                  <a:srgbClr val="A50021"/>
                </a:solidFill>
              </a:rPr>
              <a:t>Principiante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>
                <a:solidFill>
                  <a:srgbClr val="A50021"/>
                </a:solidFill>
              </a:rPr>
              <a:t>	</a:t>
            </a:r>
            <a:r>
              <a:rPr lang="it-IT" smtClean="0"/>
              <a:t>Si lascia attrarre da aspetti vistosi o dettagli del problema</a:t>
            </a:r>
          </a:p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42403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Passaggio 2: le procedure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395288" y="1916113"/>
            <a:ext cx="4038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b="1" dirty="0" smtClean="0">
                <a:solidFill>
                  <a:srgbClr val="A50021"/>
                </a:solidFill>
              </a:rPr>
              <a:t>Esperto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dirty="0" smtClean="0"/>
              <a:t>	Possiede procedure rapide e precise, ben organizzate che nascono da un grande repertorio di conoscenze precedenti</a:t>
            </a:r>
          </a:p>
          <a:p>
            <a:pPr eaLnBrk="1" hangingPunct="1">
              <a:buFont typeface="Wingdings" pitchFamily="2" charset="2"/>
              <a:buNone/>
            </a:pPr>
            <a:endParaRPr lang="it-IT" dirty="0" smtClean="0"/>
          </a:p>
          <a:p>
            <a:pPr eaLnBrk="1" hangingPunct="1"/>
            <a:endParaRPr lang="it-IT" dirty="0" smtClean="0"/>
          </a:p>
        </p:txBody>
      </p:sp>
      <p:sp>
        <p:nvSpPr>
          <p:cNvPr id="73732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2143125"/>
            <a:ext cx="4038600" cy="4632325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b="1" smtClean="0">
                <a:solidFill>
                  <a:srgbClr val="A50021"/>
                </a:solidFill>
              </a:rPr>
              <a:t>Principiante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>
                <a:solidFill>
                  <a:srgbClr val="A50021"/>
                </a:solidFill>
              </a:rPr>
              <a:t>	</a:t>
            </a:r>
            <a:r>
              <a:rPr lang="it-IT" smtClean="0"/>
              <a:t>Pur possedendo elementi necessari alla soluzione del problema, non è in grado di generalizzarli e trasferirli. Non c’è una rappresentazione organizzata</a:t>
            </a:r>
          </a:p>
        </p:txBody>
      </p:sp>
    </p:spTree>
    <p:extLst>
      <p:ext uri="{BB962C8B-B14F-4D97-AF65-F5344CB8AC3E}">
        <p14:creationId xmlns:p14="http://schemas.microsoft.com/office/powerpoint/2010/main" val="273181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Passaggio 3: la metodologia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2400" b="1" smtClean="0">
                <a:solidFill>
                  <a:srgbClr val="A50021"/>
                </a:solidFill>
              </a:rPr>
              <a:t>Esperto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mtClean="0">
                <a:solidFill>
                  <a:srgbClr val="A50021"/>
                </a:solidFill>
              </a:rPr>
              <a:t>	</a:t>
            </a:r>
            <a:r>
              <a:rPr lang="it-IT" smtClean="0"/>
              <a:t>Inquadra il problema in un quadro generale e poi procede alla considerazione del caso particolare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mtClean="0"/>
              <a:t>Adatta le strategie alla situazione introducendo delle variabili.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2400" smtClean="0"/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it-IT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it-IT" smtClean="0"/>
          </a:p>
        </p:txBody>
      </p:sp>
      <p:sp>
        <p:nvSpPr>
          <p:cNvPr id="62468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b="1" smtClean="0">
                <a:solidFill>
                  <a:srgbClr val="A50021"/>
                </a:solidFill>
              </a:rPr>
              <a:t>Principiante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mtClean="0">
                <a:solidFill>
                  <a:srgbClr val="A50021"/>
                </a:solidFill>
              </a:rPr>
              <a:t>	</a:t>
            </a:r>
            <a:r>
              <a:rPr lang="it-IT" smtClean="0"/>
              <a:t>Viene assorbito subito da aspetti esecutivi, da operazioni	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mtClean="0"/>
              <a:t>	Applica rigidamente le strategie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it-IT" smtClean="0"/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84801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Passaggio 4: l’autovalutazione</a:t>
            </a:r>
          </a:p>
        </p:txBody>
      </p:sp>
      <p:sp>
        <p:nvSpPr>
          <p:cNvPr id="75779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b="1" dirty="0" smtClean="0">
                <a:solidFill>
                  <a:srgbClr val="A50021"/>
                </a:solidFill>
              </a:rPr>
              <a:t>Esperto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dirty="0" smtClean="0"/>
              <a:t>	Individua aspetti problematici ed efficienti-efficaci.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dirty="0" smtClean="0"/>
              <a:t>	È in grado di definire quale proiezione di miglioramento</a:t>
            </a:r>
          </a:p>
        </p:txBody>
      </p:sp>
      <p:sp>
        <p:nvSpPr>
          <p:cNvPr id="75780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it-IT" b="1" smtClean="0">
                <a:solidFill>
                  <a:srgbClr val="A50021"/>
                </a:solidFill>
              </a:rPr>
              <a:t>Principiante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Analizza il proprio lavoro utilizzando criteri a-contestuali.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Non individua modalità di miglioramento.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558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Tramont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633</TotalTime>
  <Words>1024</Words>
  <Application>Microsoft Office PowerPoint</Application>
  <PresentationFormat>Presentazione su schermo (4:3)</PresentationFormat>
  <Paragraphs>149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Austin</vt:lpstr>
      <vt:lpstr>Valutazione dinamica</vt:lpstr>
      <vt:lpstr>New assessment</vt:lpstr>
      <vt:lpstr>Specificazioni del new assessment</vt:lpstr>
      <vt:lpstr>Valutare il potenziale di apprendimento</vt:lpstr>
      <vt:lpstr>Approcci </vt:lpstr>
      <vt:lpstr>Feuerstein e la modificabilità cognitiva</vt:lpstr>
      <vt:lpstr>Budoff e il test di apprendimento potenziale</vt:lpstr>
      <vt:lpstr>Graduated Prompt Approach (Campione e Brown,1985)</vt:lpstr>
      <vt:lpstr>Esempi di supporto</vt:lpstr>
      <vt:lpstr>Presentazione standard di PowerPoint</vt:lpstr>
      <vt:lpstr>Caratteristiche del Balanced Assessment</vt:lpstr>
      <vt:lpstr>Self assessment: strumenti</vt:lpstr>
      <vt:lpstr>Altre possibilità</vt:lpstr>
      <vt:lpstr>Peer assessment</vt:lpstr>
      <vt:lpstr>La rubrica</vt:lpstr>
      <vt:lpstr>Elementi costitutivi</vt:lpstr>
      <vt:lpstr>Rubriche analitiche-olistiche</vt:lpstr>
      <vt:lpstr>Presentazione standard di PowerPoint</vt:lpstr>
      <vt:lpstr>Passaggi per la costruzione</vt:lpstr>
      <vt:lpstr>Esempio di costruzione</vt:lpstr>
      <vt:lpstr>Esempio di una rubrica</vt:lpstr>
      <vt:lpstr>Livelli di competenza (Dreyfus e Dreyfus 1986)</vt:lpstr>
      <vt:lpstr>Livelli di competenza (Dreyfus e Dreyfus 1986)</vt:lpstr>
      <vt:lpstr>Passaggi nella risoluzione di un compito di apprendimento</vt:lpstr>
      <vt:lpstr>Passaggio  1: comprensione e  rappresentazione del problema</vt:lpstr>
      <vt:lpstr>Passaggio 2: le procedure</vt:lpstr>
      <vt:lpstr>Passaggio 3: la metodologia</vt:lpstr>
      <vt:lpstr>Passaggio 4: l’autovalutazione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standard</dc:creator>
  <cp:lastModifiedBy>standard</cp:lastModifiedBy>
  <cp:revision>16</cp:revision>
  <dcterms:created xsi:type="dcterms:W3CDTF">2012-12-18T21:56:25Z</dcterms:created>
  <dcterms:modified xsi:type="dcterms:W3CDTF">2012-12-19T08:30:14Z</dcterms:modified>
</cp:coreProperties>
</file>