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2"/>
  </p:notesMasterIdLst>
  <p:handoutMasterIdLst>
    <p:handoutMasterId r:id="rId73"/>
  </p:handoutMasterIdLst>
  <p:sldIdLst>
    <p:sldId id="256" r:id="rId2"/>
    <p:sldId id="313" r:id="rId3"/>
    <p:sldId id="314" r:id="rId4"/>
    <p:sldId id="328" r:id="rId5"/>
    <p:sldId id="315" r:id="rId6"/>
    <p:sldId id="330" r:id="rId7"/>
    <p:sldId id="257" r:id="rId8"/>
    <p:sldId id="262" r:id="rId9"/>
    <p:sldId id="263" r:id="rId10"/>
    <p:sldId id="264" r:id="rId11"/>
    <p:sldId id="258" r:id="rId12"/>
    <p:sldId id="273" r:id="rId13"/>
    <p:sldId id="278" r:id="rId14"/>
    <p:sldId id="260" r:id="rId15"/>
    <p:sldId id="329" r:id="rId16"/>
    <p:sldId id="261" r:id="rId17"/>
    <p:sldId id="281" r:id="rId18"/>
    <p:sldId id="331" r:id="rId19"/>
    <p:sldId id="332" r:id="rId20"/>
    <p:sldId id="333" r:id="rId21"/>
    <p:sldId id="334" r:id="rId22"/>
    <p:sldId id="311" r:id="rId23"/>
    <p:sldId id="272" r:id="rId24"/>
    <p:sldId id="275" r:id="rId25"/>
    <p:sldId id="304" r:id="rId26"/>
    <p:sldId id="305" r:id="rId27"/>
    <p:sldId id="267" r:id="rId28"/>
    <p:sldId id="270" r:id="rId29"/>
    <p:sldId id="284" r:id="rId30"/>
    <p:sldId id="271" r:id="rId31"/>
    <p:sldId id="312" r:id="rId32"/>
    <p:sldId id="287" r:id="rId33"/>
    <p:sldId id="289" r:id="rId34"/>
    <p:sldId id="293" r:id="rId35"/>
    <p:sldId id="295" r:id="rId36"/>
    <p:sldId id="296" r:id="rId37"/>
    <p:sldId id="299" r:id="rId38"/>
    <p:sldId id="338" r:id="rId39"/>
    <p:sldId id="297" r:id="rId40"/>
    <p:sldId id="301" r:id="rId41"/>
    <p:sldId id="322" r:id="rId42"/>
    <p:sldId id="326" r:id="rId43"/>
    <p:sldId id="327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45" r:id="rId53"/>
    <p:sldId id="306" r:id="rId54"/>
    <p:sldId id="307" r:id="rId55"/>
    <p:sldId id="320" r:id="rId56"/>
    <p:sldId id="321" r:id="rId57"/>
    <p:sldId id="325" r:id="rId58"/>
    <p:sldId id="361" r:id="rId59"/>
    <p:sldId id="341" r:id="rId60"/>
    <p:sldId id="342" r:id="rId61"/>
    <p:sldId id="343" r:id="rId62"/>
    <p:sldId id="359" r:id="rId63"/>
    <p:sldId id="344" r:id="rId64"/>
    <p:sldId id="346" r:id="rId65"/>
    <p:sldId id="335" r:id="rId66"/>
    <p:sldId id="336" r:id="rId67"/>
    <p:sldId id="337" r:id="rId68"/>
    <p:sldId id="340" r:id="rId69"/>
    <p:sldId id="362" r:id="rId70"/>
    <p:sldId id="360" r:id="rId7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7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10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1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6EC18B-78EF-43B2-9041-D96518DB44B5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F6E4524-E6F9-44CB-B693-A9519D6AB295}">
      <dgm:prSet phldrT="[Testo]"/>
      <dgm:spPr>
        <a:solidFill>
          <a:schemeClr val="accent4"/>
        </a:solidFill>
      </dgm:spPr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COMPITO</a:t>
          </a:r>
          <a:endParaRPr lang="fr-FR" b="1" dirty="0">
            <a:solidFill>
              <a:schemeClr val="tx1"/>
            </a:solidFill>
          </a:endParaRPr>
        </a:p>
      </dgm:t>
    </dgm:pt>
    <dgm:pt modelId="{2E5E443D-41E8-491B-9810-88DF723F70C5}" type="parTrans" cxnId="{9A981128-CF48-4D0C-B31A-B469C4C225AD}">
      <dgm:prSet/>
      <dgm:spPr/>
      <dgm:t>
        <a:bodyPr/>
        <a:lstStyle/>
        <a:p>
          <a:endParaRPr lang="fr-FR"/>
        </a:p>
      </dgm:t>
    </dgm:pt>
    <dgm:pt modelId="{9D208941-00AF-417E-9497-E4B7965E07BA}" type="sibTrans" cxnId="{9A981128-CF48-4D0C-B31A-B469C4C225AD}">
      <dgm:prSet/>
      <dgm:spPr/>
      <dgm:t>
        <a:bodyPr/>
        <a:lstStyle/>
        <a:p>
          <a:endParaRPr lang="fr-FR"/>
        </a:p>
      </dgm:t>
    </dgm:pt>
    <dgm:pt modelId="{345A68F6-54CF-4900-8811-7D252EE088E3}">
      <dgm:prSet phldrT="[Testo]"/>
      <dgm:spPr>
        <a:solidFill>
          <a:schemeClr val="accent4"/>
        </a:solidFill>
      </dgm:spPr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SITUAZIONE</a:t>
          </a:r>
          <a:endParaRPr lang="fr-FR" b="1" dirty="0">
            <a:solidFill>
              <a:schemeClr val="tx1"/>
            </a:solidFill>
          </a:endParaRPr>
        </a:p>
      </dgm:t>
    </dgm:pt>
    <dgm:pt modelId="{50ECD2B5-93C2-4186-953F-ABD6F9DDB241}" type="parTrans" cxnId="{68E54A7D-09E0-424B-81F1-98C72649A064}">
      <dgm:prSet/>
      <dgm:spPr/>
      <dgm:t>
        <a:bodyPr/>
        <a:lstStyle/>
        <a:p>
          <a:endParaRPr lang="fr-FR"/>
        </a:p>
      </dgm:t>
    </dgm:pt>
    <dgm:pt modelId="{0163C1F7-1036-4623-8422-28A1D6738E23}" type="sibTrans" cxnId="{68E54A7D-09E0-424B-81F1-98C72649A064}">
      <dgm:prSet/>
      <dgm:spPr/>
      <dgm:t>
        <a:bodyPr/>
        <a:lstStyle/>
        <a:p>
          <a:endParaRPr lang="fr-FR"/>
        </a:p>
      </dgm:t>
    </dgm:pt>
    <dgm:pt modelId="{EB741FD9-7230-47DF-9AB3-DB5ADBFF99A9}">
      <dgm:prSet phldrT="[Testo]"/>
      <dgm:spPr>
        <a:solidFill>
          <a:schemeClr val="accent4"/>
        </a:solidFill>
      </dgm:spPr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PERSONA</a:t>
          </a:r>
          <a:endParaRPr lang="fr-FR" b="1" dirty="0">
            <a:solidFill>
              <a:schemeClr val="tx1"/>
            </a:solidFill>
          </a:endParaRPr>
        </a:p>
      </dgm:t>
    </dgm:pt>
    <dgm:pt modelId="{2ED01424-84BE-432B-B64B-96EC7206D1DD}" type="parTrans" cxnId="{D5CB63D9-555D-4060-B539-598C1BD5B2C7}">
      <dgm:prSet/>
      <dgm:spPr/>
      <dgm:t>
        <a:bodyPr/>
        <a:lstStyle/>
        <a:p>
          <a:endParaRPr lang="fr-FR"/>
        </a:p>
      </dgm:t>
    </dgm:pt>
    <dgm:pt modelId="{595E0146-F95E-485B-ABDC-3873CA32AB8A}" type="sibTrans" cxnId="{D5CB63D9-555D-4060-B539-598C1BD5B2C7}">
      <dgm:prSet/>
      <dgm:spPr/>
      <dgm:t>
        <a:bodyPr/>
        <a:lstStyle/>
        <a:p>
          <a:endParaRPr lang="fr-FR"/>
        </a:p>
      </dgm:t>
    </dgm:pt>
    <dgm:pt modelId="{CB792167-4199-414B-81EE-E54E4A1D71A2}" type="pres">
      <dgm:prSet presAssocID="{C76EC18B-78EF-43B2-9041-D96518DB44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3B31143-2162-43F1-A08F-F9B26D6A1DF9}" type="pres">
      <dgm:prSet presAssocID="{0F6E4524-E6F9-44CB-B693-A9519D6AB29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274CF6-9357-4D60-AB50-1959181C4302}" type="pres">
      <dgm:prSet presAssocID="{9D208941-00AF-417E-9497-E4B7965E07BA}" presName="sibTrans" presStyleLbl="sibTrans2D1" presStyleIdx="0" presStyleCnt="3" custLinFactNeighborX="5198" custLinFactNeighborY="34099"/>
      <dgm:spPr/>
      <dgm:t>
        <a:bodyPr/>
        <a:lstStyle/>
        <a:p>
          <a:endParaRPr lang="fr-FR"/>
        </a:p>
      </dgm:t>
    </dgm:pt>
    <dgm:pt modelId="{311572B3-9F31-4E99-8189-B398AB5B1232}" type="pres">
      <dgm:prSet presAssocID="{9D208941-00AF-417E-9497-E4B7965E07BA}" presName="connectorText" presStyleLbl="sibTrans2D1" presStyleIdx="0" presStyleCnt="3"/>
      <dgm:spPr/>
      <dgm:t>
        <a:bodyPr/>
        <a:lstStyle/>
        <a:p>
          <a:endParaRPr lang="fr-FR"/>
        </a:p>
      </dgm:t>
    </dgm:pt>
    <dgm:pt modelId="{9FDF6A1E-FF64-4C6A-A379-4C74E1817179}" type="pres">
      <dgm:prSet presAssocID="{345A68F6-54CF-4900-8811-7D252EE088E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2A7C6DC-EE33-4CCE-8200-5C80F14A7DAA}" type="pres">
      <dgm:prSet presAssocID="{0163C1F7-1036-4623-8422-28A1D6738E23}" presName="sibTrans" presStyleLbl="sibTrans2D1" presStyleIdx="1" presStyleCnt="3" custLinFactNeighborX="4144" custLinFactNeighborY="-37139"/>
      <dgm:spPr/>
      <dgm:t>
        <a:bodyPr/>
        <a:lstStyle/>
        <a:p>
          <a:endParaRPr lang="fr-FR"/>
        </a:p>
      </dgm:t>
    </dgm:pt>
    <dgm:pt modelId="{CE6D4938-6E79-4EAE-AB77-0A9487546367}" type="pres">
      <dgm:prSet presAssocID="{0163C1F7-1036-4623-8422-28A1D6738E23}" presName="connectorText" presStyleLbl="sibTrans2D1" presStyleIdx="1" presStyleCnt="3"/>
      <dgm:spPr/>
      <dgm:t>
        <a:bodyPr/>
        <a:lstStyle/>
        <a:p>
          <a:endParaRPr lang="fr-FR"/>
        </a:p>
      </dgm:t>
    </dgm:pt>
    <dgm:pt modelId="{2E9C54D4-1E04-4E75-B1AA-20B601C8B3FE}" type="pres">
      <dgm:prSet presAssocID="{EB741FD9-7230-47DF-9AB3-DB5ADBFF99A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EA6184-496D-496B-94D3-8E95E5D254B2}" type="pres">
      <dgm:prSet presAssocID="{595E0146-F95E-485B-ABDC-3873CA32AB8A}" presName="sibTrans" presStyleLbl="sibTrans2D1" presStyleIdx="2" presStyleCnt="3" custLinFactNeighborX="-4274" custLinFactNeighborY="42574"/>
      <dgm:spPr/>
      <dgm:t>
        <a:bodyPr/>
        <a:lstStyle/>
        <a:p>
          <a:endParaRPr lang="fr-FR"/>
        </a:p>
      </dgm:t>
    </dgm:pt>
    <dgm:pt modelId="{AC7A550A-96CC-43E6-B9E1-FF785F252EF5}" type="pres">
      <dgm:prSet presAssocID="{595E0146-F95E-485B-ABDC-3873CA32AB8A}" presName="connectorText" presStyleLbl="sibTrans2D1" presStyleIdx="2" presStyleCnt="3"/>
      <dgm:spPr/>
      <dgm:t>
        <a:bodyPr/>
        <a:lstStyle/>
        <a:p>
          <a:endParaRPr lang="fr-FR"/>
        </a:p>
      </dgm:t>
    </dgm:pt>
  </dgm:ptLst>
  <dgm:cxnLst>
    <dgm:cxn modelId="{F8DB5B33-C289-4F60-A08E-930C51C83F60}" type="presOf" srcId="{0F6E4524-E6F9-44CB-B693-A9519D6AB295}" destId="{33B31143-2162-43F1-A08F-F9B26D6A1DF9}" srcOrd="0" destOrd="0" presId="urn:microsoft.com/office/officeart/2005/8/layout/cycle7"/>
    <dgm:cxn modelId="{6B5F33E3-7768-4DEC-944D-26A02A3D08EB}" type="presOf" srcId="{345A68F6-54CF-4900-8811-7D252EE088E3}" destId="{9FDF6A1E-FF64-4C6A-A379-4C74E1817179}" srcOrd="0" destOrd="0" presId="urn:microsoft.com/office/officeart/2005/8/layout/cycle7"/>
    <dgm:cxn modelId="{3A360435-ED7C-418B-80A8-5CF4A92DAEB3}" type="presOf" srcId="{C76EC18B-78EF-43B2-9041-D96518DB44B5}" destId="{CB792167-4199-414B-81EE-E54E4A1D71A2}" srcOrd="0" destOrd="0" presId="urn:microsoft.com/office/officeart/2005/8/layout/cycle7"/>
    <dgm:cxn modelId="{4F04C4D0-1D78-452D-AED4-21ECDB049860}" type="presOf" srcId="{0163C1F7-1036-4623-8422-28A1D6738E23}" destId="{D2A7C6DC-EE33-4CCE-8200-5C80F14A7DAA}" srcOrd="0" destOrd="0" presId="urn:microsoft.com/office/officeart/2005/8/layout/cycle7"/>
    <dgm:cxn modelId="{784D2368-81F0-4CEF-8B29-1AE58E7E2D7E}" type="presOf" srcId="{9D208941-00AF-417E-9497-E4B7965E07BA}" destId="{311572B3-9F31-4E99-8189-B398AB5B1232}" srcOrd="1" destOrd="0" presId="urn:microsoft.com/office/officeart/2005/8/layout/cycle7"/>
    <dgm:cxn modelId="{68E54A7D-09E0-424B-81F1-98C72649A064}" srcId="{C76EC18B-78EF-43B2-9041-D96518DB44B5}" destId="{345A68F6-54CF-4900-8811-7D252EE088E3}" srcOrd="1" destOrd="0" parTransId="{50ECD2B5-93C2-4186-953F-ABD6F9DDB241}" sibTransId="{0163C1F7-1036-4623-8422-28A1D6738E23}"/>
    <dgm:cxn modelId="{0F875EE7-E759-4CDA-9E12-3BC9EB4F896B}" type="presOf" srcId="{0163C1F7-1036-4623-8422-28A1D6738E23}" destId="{CE6D4938-6E79-4EAE-AB77-0A9487546367}" srcOrd="1" destOrd="0" presId="urn:microsoft.com/office/officeart/2005/8/layout/cycle7"/>
    <dgm:cxn modelId="{A70736D6-14A5-4808-8293-36D2EBBEA421}" type="presOf" srcId="{EB741FD9-7230-47DF-9AB3-DB5ADBFF99A9}" destId="{2E9C54D4-1E04-4E75-B1AA-20B601C8B3FE}" srcOrd="0" destOrd="0" presId="urn:microsoft.com/office/officeart/2005/8/layout/cycle7"/>
    <dgm:cxn modelId="{D5CB63D9-555D-4060-B539-598C1BD5B2C7}" srcId="{C76EC18B-78EF-43B2-9041-D96518DB44B5}" destId="{EB741FD9-7230-47DF-9AB3-DB5ADBFF99A9}" srcOrd="2" destOrd="0" parTransId="{2ED01424-84BE-432B-B64B-96EC7206D1DD}" sibTransId="{595E0146-F95E-485B-ABDC-3873CA32AB8A}"/>
    <dgm:cxn modelId="{650A6778-2E67-4192-8A36-3BB210018D56}" type="presOf" srcId="{595E0146-F95E-485B-ABDC-3873CA32AB8A}" destId="{C3EA6184-496D-496B-94D3-8E95E5D254B2}" srcOrd="0" destOrd="0" presId="urn:microsoft.com/office/officeart/2005/8/layout/cycle7"/>
    <dgm:cxn modelId="{9A981128-CF48-4D0C-B31A-B469C4C225AD}" srcId="{C76EC18B-78EF-43B2-9041-D96518DB44B5}" destId="{0F6E4524-E6F9-44CB-B693-A9519D6AB295}" srcOrd="0" destOrd="0" parTransId="{2E5E443D-41E8-491B-9810-88DF723F70C5}" sibTransId="{9D208941-00AF-417E-9497-E4B7965E07BA}"/>
    <dgm:cxn modelId="{02AFB704-ABD3-4102-93FD-7DD382B05A2A}" type="presOf" srcId="{9D208941-00AF-417E-9497-E4B7965E07BA}" destId="{79274CF6-9357-4D60-AB50-1959181C4302}" srcOrd="0" destOrd="0" presId="urn:microsoft.com/office/officeart/2005/8/layout/cycle7"/>
    <dgm:cxn modelId="{69A7D611-9331-4B9B-8AE4-382D24D8FB7E}" type="presOf" srcId="{595E0146-F95E-485B-ABDC-3873CA32AB8A}" destId="{AC7A550A-96CC-43E6-B9E1-FF785F252EF5}" srcOrd="1" destOrd="0" presId="urn:microsoft.com/office/officeart/2005/8/layout/cycle7"/>
    <dgm:cxn modelId="{38952158-DC8E-478A-AFB2-30368E1BC888}" type="presParOf" srcId="{CB792167-4199-414B-81EE-E54E4A1D71A2}" destId="{33B31143-2162-43F1-A08F-F9B26D6A1DF9}" srcOrd="0" destOrd="0" presId="urn:microsoft.com/office/officeart/2005/8/layout/cycle7"/>
    <dgm:cxn modelId="{CCC8D4F8-5F66-4470-980D-DC73C109EF9A}" type="presParOf" srcId="{CB792167-4199-414B-81EE-E54E4A1D71A2}" destId="{79274CF6-9357-4D60-AB50-1959181C4302}" srcOrd="1" destOrd="0" presId="urn:microsoft.com/office/officeart/2005/8/layout/cycle7"/>
    <dgm:cxn modelId="{A5DFD913-E589-4894-A954-1A1AB4E2CD05}" type="presParOf" srcId="{79274CF6-9357-4D60-AB50-1959181C4302}" destId="{311572B3-9F31-4E99-8189-B398AB5B1232}" srcOrd="0" destOrd="0" presId="urn:microsoft.com/office/officeart/2005/8/layout/cycle7"/>
    <dgm:cxn modelId="{079A043B-8CD4-4C28-82D9-6232CF18C1D9}" type="presParOf" srcId="{CB792167-4199-414B-81EE-E54E4A1D71A2}" destId="{9FDF6A1E-FF64-4C6A-A379-4C74E1817179}" srcOrd="2" destOrd="0" presId="urn:microsoft.com/office/officeart/2005/8/layout/cycle7"/>
    <dgm:cxn modelId="{878118F3-B2A9-451E-AEA4-30A77D80C504}" type="presParOf" srcId="{CB792167-4199-414B-81EE-E54E4A1D71A2}" destId="{D2A7C6DC-EE33-4CCE-8200-5C80F14A7DAA}" srcOrd="3" destOrd="0" presId="urn:microsoft.com/office/officeart/2005/8/layout/cycle7"/>
    <dgm:cxn modelId="{2DCECE64-4A09-4C58-A694-71725F176BC1}" type="presParOf" srcId="{D2A7C6DC-EE33-4CCE-8200-5C80F14A7DAA}" destId="{CE6D4938-6E79-4EAE-AB77-0A9487546367}" srcOrd="0" destOrd="0" presId="urn:microsoft.com/office/officeart/2005/8/layout/cycle7"/>
    <dgm:cxn modelId="{4D9E56E9-FCCA-4979-9C56-408A807D573B}" type="presParOf" srcId="{CB792167-4199-414B-81EE-E54E4A1D71A2}" destId="{2E9C54D4-1E04-4E75-B1AA-20B601C8B3FE}" srcOrd="4" destOrd="0" presId="urn:microsoft.com/office/officeart/2005/8/layout/cycle7"/>
    <dgm:cxn modelId="{ACD64D8C-8563-49E6-9D32-AF80B1A0671E}" type="presParOf" srcId="{CB792167-4199-414B-81EE-E54E4A1D71A2}" destId="{C3EA6184-496D-496B-94D3-8E95E5D254B2}" srcOrd="5" destOrd="0" presId="urn:microsoft.com/office/officeart/2005/8/layout/cycle7"/>
    <dgm:cxn modelId="{4F3D9846-FDD9-4DAF-B7DD-01F35A7DF756}" type="presParOf" srcId="{C3EA6184-496D-496B-94D3-8E95E5D254B2}" destId="{AC7A550A-96CC-43E6-B9E1-FF785F252EF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587A8F-6ADC-45A2-B869-39B8C1785B6B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70F554C-8E9B-4812-A443-6C497BC44515}">
      <dgm:prSet phldrT="[Testo]"/>
      <dgm:spPr/>
      <dgm:t>
        <a:bodyPr/>
        <a:lstStyle/>
        <a:p>
          <a:r>
            <a:rPr lang="it-IT" dirty="0" smtClean="0"/>
            <a:t>Situazioni graduali, dal semplice al complesso</a:t>
          </a:r>
          <a:endParaRPr lang="fr-FR" dirty="0"/>
        </a:p>
      </dgm:t>
    </dgm:pt>
    <dgm:pt modelId="{6289CAF9-0078-409E-924A-14EAA69F0689}" type="parTrans" cxnId="{EBD40044-F14F-4679-836C-41AEBF685D45}">
      <dgm:prSet/>
      <dgm:spPr/>
      <dgm:t>
        <a:bodyPr/>
        <a:lstStyle/>
        <a:p>
          <a:endParaRPr lang="fr-FR"/>
        </a:p>
      </dgm:t>
    </dgm:pt>
    <dgm:pt modelId="{3330C23E-C66D-4B67-8BFF-6E4120FE864D}" type="sibTrans" cxnId="{EBD40044-F14F-4679-836C-41AEBF685D45}">
      <dgm:prSet/>
      <dgm:spPr/>
      <dgm:t>
        <a:bodyPr/>
        <a:lstStyle/>
        <a:p>
          <a:endParaRPr lang="fr-FR"/>
        </a:p>
      </dgm:t>
    </dgm:pt>
    <dgm:pt modelId="{C8A51E0A-46B1-4BE7-9495-33A9DA118CB8}">
      <dgm:prSet phldrT="[Tes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it-IT" dirty="0" smtClean="0"/>
            <a:t>Situazioni </a:t>
          </a:r>
          <a:r>
            <a:rPr lang="it-IT" dirty="0" err="1" smtClean="0"/>
            <a:t>immersive</a:t>
          </a:r>
          <a:r>
            <a:rPr lang="it-IT" dirty="0" smtClean="0"/>
            <a:t>, complesse e aperte</a:t>
          </a:r>
          <a:endParaRPr lang="fr-FR" dirty="0"/>
        </a:p>
      </dgm:t>
    </dgm:pt>
    <dgm:pt modelId="{94F342C8-0BBB-4F72-BF38-ECA245A9ED03}" type="parTrans" cxnId="{054B8193-C54A-4ABD-A5DA-CBDC13D99D4C}">
      <dgm:prSet/>
      <dgm:spPr/>
      <dgm:t>
        <a:bodyPr/>
        <a:lstStyle/>
        <a:p>
          <a:endParaRPr lang="fr-FR"/>
        </a:p>
      </dgm:t>
    </dgm:pt>
    <dgm:pt modelId="{41CDF6A7-BAB2-477C-97B0-83A79BF4AD07}" type="sibTrans" cxnId="{054B8193-C54A-4ABD-A5DA-CBDC13D99D4C}">
      <dgm:prSet/>
      <dgm:spPr/>
      <dgm:t>
        <a:bodyPr/>
        <a:lstStyle/>
        <a:p>
          <a:endParaRPr lang="fr-FR"/>
        </a:p>
      </dgm:t>
    </dgm:pt>
    <dgm:pt modelId="{0D029FFE-1B67-4B28-B394-13ACD42971C6}" type="pres">
      <dgm:prSet presAssocID="{BD587A8F-6ADC-45A2-B869-39B8C1785B6B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A4249C4C-FE85-4001-BB67-F84E7E9811A3}" type="pres">
      <dgm:prSet presAssocID="{BD587A8F-6ADC-45A2-B869-39B8C1785B6B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31D591F-3B11-4730-BD30-36FE75AD37A9}" type="pres">
      <dgm:prSet presAssocID="{BD587A8F-6ADC-45A2-B869-39B8C1785B6B}" presName="LeftNode" presStyleLbl="bgImgPlace1" presStyleIdx="0" presStyleCnt="2" custScaleX="196626" custScaleY="122990" custLinFactNeighborX="-81416" custLinFactNeighborY="5421">
        <dgm:presLayoutVars>
          <dgm:chMax val="2"/>
          <dgm:chPref val="2"/>
        </dgm:presLayoutVars>
      </dgm:prSet>
      <dgm:spPr/>
      <dgm:t>
        <a:bodyPr/>
        <a:lstStyle/>
        <a:p>
          <a:endParaRPr lang="fr-FR"/>
        </a:p>
      </dgm:t>
    </dgm:pt>
    <dgm:pt modelId="{1C73F46A-0456-4F06-9110-FF4F3BD48F5E}" type="pres">
      <dgm:prSet presAssocID="{BD587A8F-6ADC-45A2-B869-39B8C1785B6B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CC11EA-7C0E-4625-8EFF-820DFDAA2B62}" type="pres">
      <dgm:prSet presAssocID="{BD587A8F-6ADC-45A2-B869-39B8C1785B6B}" presName="RightNode" presStyleLbl="bgImgPlace1" presStyleIdx="1" presStyleCnt="2" custScaleX="217426" custScaleY="122990" custLinFactNeighborX="82396" custLinFactNeighborY="2711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B868CACE-98C5-4E2F-BF76-E5B89F071CDA}" type="pres">
      <dgm:prSet presAssocID="{BD587A8F-6ADC-45A2-B869-39B8C1785B6B}" presName="TopArrow" presStyleLbl="node1" presStyleIdx="0" presStyleCnt="2"/>
      <dgm:spPr/>
    </dgm:pt>
    <dgm:pt modelId="{47E8E7F9-8C86-46F2-A084-02AE931D70EA}" type="pres">
      <dgm:prSet presAssocID="{BD587A8F-6ADC-45A2-B869-39B8C1785B6B}" presName="BottomArrow" presStyleLbl="node1" presStyleIdx="1" presStyleCnt="2"/>
      <dgm:spPr/>
    </dgm:pt>
  </dgm:ptLst>
  <dgm:cxnLst>
    <dgm:cxn modelId="{C0AF3D7B-A4E4-4084-AD13-773BDECFB515}" type="presOf" srcId="{E70F554C-8E9B-4812-A443-6C497BC44515}" destId="{431D591F-3B11-4730-BD30-36FE75AD37A9}" srcOrd="1" destOrd="0" presId="urn:microsoft.com/office/officeart/2009/layout/ReverseList"/>
    <dgm:cxn modelId="{793A3D96-1ABE-425D-AC27-DEB4B83FACDB}" type="presOf" srcId="{C8A51E0A-46B1-4BE7-9495-33A9DA118CB8}" destId="{1C73F46A-0456-4F06-9110-FF4F3BD48F5E}" srcOrd="0" destOrd="0" presId="urn:microsoft.com/office/officeart/2009/layout/ReverseList"/>
    <dgm:cxn modelId="{EBD40044-F14F-4679-836C-41AEBF685D45}" srcId="{BD587A8F-6ADC-45A2-B869-39B8C1785B6B}" destId="{E70F554C-8E9B-4812-A443-6C497BC44515}" srcOrd="0" destOrd="0" parTransId="{6289CAF9-0078-409E-924A-14EAA69F0689}" sibTransId="{3330C23E-C66D-4B67-8BFF-6E4120FE864D}"/>
    <dgm:cxn modelId="{46A8A6C9-9745-46DC-AFA9-49B515035C32}" type="presOf" srcId="{BD587A8F-6ADC-45A2-B869-39B8C1785B6B}" destId="{0D029FFE-1B67-4B28-B394-13ACD42971C6}" srcOrd="0" destOrd="0" presId="urn:microsoft.com/office/officeart/2009/layout/ReverseList"/>
    <dgm:cxn modelId="{FB7ECBE6-90E6-4776-8CED-99D0ABB6F0F7}" type="presOf" srcId="{E70F554C-8E9B-4812-A443-6C497BC44515}" destId="{A4249C4C-FE85-4001-BB67-F84E7E9811A3}" srcOrd="0" destOrd="0" presId="urn:microsoft.com/office/officeart/2009/layout/ReverseList"/>
    <dgm:cxn modelId="{75474806-07A7-4E8A-8B92-1225FA5904EA}" type="presOf" srcId="{C8A51E0A-46B1-4BE7-9495-33A9DA118CB8}" destId="{87CC11EA-7C0E-4625-8EFF-820DFDAA2B62}" srcOrd="1" destOrd="0" presId="urn:microsoft.com/office/officeart/2009/layout/ReverseList"/>
    <dgm:cxn modelId="{054B8193-C54A-4ABD-A5DA-CBDC13D99D4C}" srcId="{BD587A8F-6ADC-45A2-B869-39B8C1785B6B}" destId="{C8A51E0A-46B1-4BE7-9495-33A9DA118CB8}" srcOrd="1" destOrd="0" parTransId="{94F342C8-0BBB-4F72-BF38-ECA245A9ED03}" sibTransId="{41CDF6A7-BAB2-477C-97B0-83A79BF4AD07}"/>
    <dgm:cxn modelId="{F577F0AD-70C3-44AC-85BC-59B998C7BBD9}" type="presParOf" srcId="{0D029FFE-1B67-4B28-B394-13ACD42971C6}" destId="{A4249C4C-FE85-4001-BB67-F84E7E9811A3}" srcOrd="0" destOrd="0" presId="urn:microsoft.com/office/officeart/2009/layout/ReverseList"/>
    <dgm:cxn modelId="{EB230DA4-E45D-4F2C-B3EB-285ABB17EE84}" type="presParOf" srcId="{0D029FFE-1B67-4B28-B394-13ACD42971C6}" destId="{431D591F-3B11-4730-BD30-36FE75AD37A9}" srcOrd="1" destOrd="0" presId="urn:microsoft.com/office/officeart/2009/layout/ReverseList"/>
    <dgm:cxn modelId="{324EE7B1-584F-493F-B8B2-45F2620AD67F}" type="presParOf" srcId="{0D029FFE-1B67-4B28-B394-13ACD42971C6}" destId="{1C73F46A-0456-4F06-9110-FF4F3BD48F5E}" srcOrd="2" destOrd="0" presId="urn:microsoft.com/office/officeart/2009/layout/ReverseList"/>
    <dgm:cxn modelId="{B561D606-D758-45BD-A6F4-F66099FBBE50}" type="presParOf" srcId="{0D029FFE-1B67-4B28-B394-13ACD42971C6}" destId="{87CC11EA-7C0E-4625-8EFF-820DFDAA2B62}" srcOrd="3" destOrd="0" presId="urn:microsoft.com/office/officeart/2009/layout/ReverseList"/>
    <dgm:cxn modelId="{AACD4FCE-31E9-4AAA-9BC8-0211CD60D41D}" type="presParOf" srcId="{0D029FFE-1B67-4B28-B394-13ACD42971C6}" destId="{B868CACE-98C5-4E2F-BF76-E5B89F071CDA}" srcOrd="4" destOrd="0" presId="urn:microsoft.com/office/officeart/2009/layout/ReverseList"/>
    <dgm:cxn modelId="{D5748534-D5E9-47B9-B231-21391AE25AD2}" type="presParOf" srcId="{0D029FFE-1B67-4B28-B394-13ACD42971C6}" destId="{47E8E7F9-8C86-46F2-A084-02AE931D70EA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31143-2162-43F1-A08F-F9B26D6A1DF9}">
      <dsp:nvSpPr>
        <dsp:cNvPr id="0" name=""/>
        <dsp:cNvSpPr/>
      </dsp:nvSpPr>
      <dsp:spPr>
        <a:xfrm>
          <a:off x="2318024" y="886"/>
          <a:ext cx="2140987" cy="1070493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b="1" kern="1200" dirty="0" smtClean="0">
              <a:solidFill>
                <a:schemeClr val="tx1"/>
              </a:solidFill>
            </a:rPr>
            <a:t>COMPITO</a:t>
          </a:r>
          <a:endParaRPr lang="fr-FR" sz="2600" b="1" kern="1200" dirty="0">
            <a:solidFill>
              <a:schemeClr val="tx1"/>
            </a:solidFill>
          </a:endParaRPr>
        </a:p>
      </dsp:txBody>
      <dsp:txXfrm>
        <a:off x="2349378" y="32240"/>
        <a:ext cx="2078279" cy="1007785"/>
      </dsp:txXfrm>
    </dsp:sp>
    <dsp:sp modelId="{79274CF6-9357-4D60-AB50-1959181C4302}">
      <dsp:nvSpPr>
        <dsp:cNvPr id="0" name=""/>
        <dsp:cNvSpPr/>
      </dsp:nvSpPr>
      <dsp:spPr>
        <a:xfrm rot="3600000">
          <a:off x="3772807" y="2006554"/>
          <a:ext cx="1113912" cy="3746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3885209" y="2081488"/>
        <a:ext cx="889108" cy="224804"/>
      </dsp:txXfrm>
    </dsp:sp>
    <dsp:sp modelId="{9FDF6A1E-FF64-4C6A-A379-4C74E1817179}">
      <dsp:nvSpPr>
        <dsp:cNvPr id="0" name=""/>
        <dsp:cNvSpPr/>
      </dsp:nvSpPr>
      <dsp:spPr>
        <a:xfrm>
          <a:off x="4084714" y="3060881"/>
          <a:ext cx="2140987" cy="1070493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b="1" kern="1200" dirty="0" smtClean="0">
              <a:solidFill>
                <a:schemeClr val="tx1"/>
              </a:solidFill>
            </a:rPr>
            <a:t>SITUAZIONE</a:t>
          </a:r>
          <a:endParaRPr lang="fr-FR" sz="2600" b="1" kern="1200" dirty="0">
            <a:solidFill>
              <a:schemeClr val="tx1"/>
            </a:solidFill>
          </a:endParaRPr>
        </a:p>
      </dsp:txBody>
      <dsp:txXfrm>
        <a:off x="4116068" y="3092235"/>
        <a:ext cx="2078279" cy="1007785"/>
      </dsp:txXfrm>
    </dsp:sp>
    <dsp:sp modelId="{D2A7C6DC-EE33-4CCE-8200-5C80F14A7DAA}">
      <dsp:nvSpPr>
        <dsp:cNvPr id="0" name=""/>
        <dsp:cNvSpPr/>
      </dsp:nvSpPr>
      <dsp:spPr>
        <a:xfrm rot="10800000">
          <a:off x="2877722" y="3269642"/>
          <a:ext cx="1113912" cy="3746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 rot="10800000">
        <a:off x="2990124" y="3344576"/>
        <a:ext cx="889108" cy="224804"/>
      </dsp:txXfrm>
    </dsp:sp>
    <dsp:sp modelId="{2E9C54D4-1E04-4E75-B1AA-20B601C8B3FE}">
      <dsp:nvSpPr>
        <dsp:cNvPr id="0" name=""/>
        <dsp:cNvSpPr/>
      </dsp:nvSpPr>
      <dsp:spPr>
        <a:xfrm>
          <a:off x="551335" y="3060881"/>
          <a:ext cx="2140987" cy="1070493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b="1" kern="1200" dirty="0" smtClean="0">
              <a:solidFill>
                <a:schemeClr val="tx1"/>
              </a:solidFill>
            </a:rPr>
            <a:t>PERSONA</a:t>
          </a:r>
          <a:endParaRPr lang="fr-FR" sz="2600" b="1" kern="1200" dirty="0">
            <a:solidFill>
              <a:schemeClr val="tx1"/>
            </a:solidFill>
          </a:endParaRPr>
        </a:p>
      </dsp:txBody>
      <dsp:txXfrm>
        <a:off x="582689" y="3092235"/>
        <a:ext cx="2078279" cy="1007785"/>
      </dsp:txXfrm>
    </dsp:sp>
    <dsp:sp modelId="{C3EA6184-496D-496B-94D3-8E95E5D254B2}">
      <dsp:nvSpPr>
        <dsp:cNvPr id="0" name=""/>
        <dsp:cNvSpPr/>
      </dsp:nvSpPr>
      <dsp:spPr>
        <a:xfrm rot="18000000">
          <a:off x="1900608" y="2038307"/>
          <a:ext cx="1113912" cy="3746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2013010" y="2113241"/>
        <a:ext cx="889108" cy="2248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D591F-3B11-4730-BD30-36FE75AD37A9}">
      <dsp:nvSpPr>
        <dsp:cNvPr id="0" name=""/>
        <dsp:cNvSpPr/>
      </dsp:nvSpPr>
      <dsp:spPr>
        <a:xfrm rot="16200000">
          <a:off x="-40136" y="655693"/>
          <a:ext cx="3487791" cy="340751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700" kern="1200" dirty="0" smtClean="0"/>
            <a:t>Situazioni graduali, dal semplice al complesso</a:t>
          </a:r>
          <a:endParaRPr lang="fr-FR" sz="3700" kern="1200" dirty="0"/>
        </a:p>
      </dsp:txBody>
      <dsp:txXfrm rot="5400000">
        <a:off x="166372" y="781928"/>
        <a:ext cx="3241147" cy="3155049"/>
      </dsp:txXfrm>
    </dsp:sp>
    <dsp:sp modelId="{87CC11EA-7C0E-4625-8EFF-820DFDAA2B62}">
      <dsp:nvSpPr>
        <dsp:cNvPr id="0" name=""/>
        <dsp:cNvSpPr/>
      </dsp:nvSpPr>
      <dsp:spPr>
        <a:xfrm rot="5400000">
          <a:off x="3149150" y="398610"/>
          <a:ext cx="3487791" cy="3767980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28600" rIns="137160" bIns="22860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Situazioni </a:t>
          </a:r>
          <a:r>
            <a:rPr lang="it-IT" sz="3600" kern="1200" dirty="0" err="1" smtClean="0"/>
            <a:t>immersive</a:t>
          </a:r>
          <a:r>
            <a:rPr lang="it-IT" sz="3600" kern="1200" dirty="0" smtClean="0"/>
            <a:t>, complesse e aperte</a:t>
          </a:r>
          <a:endParaRPr lang="fr-FR" sz="3600" kern="1200" dirty="0"/>
        </a:p>
      </dsp:txBody>
      <dsp:txXfrm rot="-5400000">
        <a:off x="3009056" y="708996"/>
        <a:ext cx="3597689" cy="3147209"/>
      </dsp:txXfrm>
    </dsp:sp>
    <dsp:sp modelId="{B868CACE-98C5-4E2F-BF76-E5B89F071CDA}">
      <dsp:nvSpPr>
        <dsp:cNvPr id="0" name=""/>
        <dsp:cNvSpPr/>
      </dsp:nvSpPr>
      <dsp:spPr>
        <a:xfrm>
          <a:off x="2392382" y="0"/>
          <a:ext cx="1811686" cy="1811598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E8E7F9-8C86-46F2-A084-02AE931D70EA}">
      <dsp:nvSpPr>
        <dsp:cNvPr id="0" name=""/>
        <dsp:cNvSpPr/>
      </dsp:nvSpPr>
      <dsp:spPr>
        <a:xfrm rot="10800000">
          <a:off x="2392382" y="2599403"/>
          <a:ext cx="1811686" cy="1811598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6E34E-8E3A-4156-BCBB-6585DB965B91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E0188-66C5-43AB-B5DA-19326D6591D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76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3B46B-44C0-46B4-8EDD-CF6C5AEF573F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42517-5984-4DE1-A9B3-9301B062DE7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21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53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2C716B-4AEC-4910-A2E1-AC0F084152DA}" type="slidenum">
              <a:rPr lang="it-IT" smtClean="0"/>
              <a:pPr eaLnBrk="1" hangingPunct="1"/>
              <a:t>37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B8E575E-4700-43E7-AEBB-F98E09A7A0B5}" type="slidenum">
              <a:rPr lang="it-IT" smtClean="0"/>
              <a:pPr eaLnBrk="1" hangingPunct="1"/>
              <a:t>39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720080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fr-FR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38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967F5C9-7D70-4EAA-BEA6-AF4031A47054}" type="datetimeFigureOut">
              <a:rPr lang="fr-FR" smtClean="0"/>
              <a:t>31/01/2013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E30A98E-4137-4886-8709-1019EAFEDC0F}" type="slidenum">
              <a:rPr lang="fr-FR" smtClean="0"/>
              <a:t>‹N›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Quale didattica per le competenze</a:t>
            </a:r>
            <a:endParaRPr lang="fr-FR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4953000"/>
            <a:ext cx="8640960" cy="121920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Patrizia </a:t>
            </a:r>
            <a:r>
              <a:rPr lang="it-IT" dirty="0" err="1" smtClean="0">
                <a:solidFill>
                  <a:schemeClr val="tx1"/>
                </a:solidFill>
              </a:rPr>
              <a:t>Magnoler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p.magnoler@unimc.it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Traccia 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484784"/>
            <a:ext cx="8064896" cy="4896544"/>
          </a:xfrm>
        </p:spPr>
        <p:txBody>
          <a:bodyPr>
            <a:normAutofit/>
          </a:bodyPr>
          <a:lstStyle/>
          <a:p>
            <a:r>
              <a:rPr lang="it-IT" sz="2800" b="1" dirty="0" smtClean="0"/>
              <a:t>Perché non basta dire </a:t>
            </a:r>
            <a:r>
              <a:rPr lang="it-IT" sz="2800" b="1" dirty="0" smtClean="0">
                <a:solidFill>
                  <a:schemeClr val="accent1"/>
                </a:solidFill>
              </a:rPr>
              <a:t>che cosa «bisogna fare»</a:t>
            </a:r>
            <a:r>
              <a:rPr lang="it-IT" sz="2800" b="1" dirty="0" smtClean="0"/>
              <a:t> per sviluppare le competenze.</a:t>
            </a:r>
          </a:p>
          <a:p>
            <a:r>
              <a:rPr lang="it-IT" sz="2800" b="1" dirty="0" smtClean="0"/>
              <a:t>Perché non esistono «buone pratiche» assolute, ma solo </a:t>
            </a:r>
            <a:r>
              <a:rPr lang="it-IT" sz="2800" b="1" dirty="0" smtClean="0">
                <a:solidFill>
                  <a:schemeClr val="accent1"/>
                </a:solidFill>
              </a:rPr>
              <a:t>insegnanti competenti</a:t>
            </a:r>
            <a:r>
              <a:rPr lang="it-IT" sz="2800" b="1" dirty="0" smtClean="0"/>
              <a:t>.</a:t>
            </a:r>
          </a:p>
          <a:p>
            <a:r>
              <a:rPr lang="it-IT" sz="2800" b="1" dirty="0" smtClean="0"/>
              <a:t>Perché il </a:t>
            </a:r>
            <a:r>
              <a:rPr lang="it-IT" sz="2800" b="1" dirty="0" smtClean="0">
                <a:solidFill>
                  <a:schemeClr val="accent1"/>
                </a:solidFill>
              </a:rPr>
              <a:t>cambiamento</a:t>
            </a:r>
            <a:r>
              <a:rPr lang="it-IT" sz="2800" b="1" dirty="0" smtClean="0"/>
              <a:t> reale delle «pratiche di insegnamento» è difficile.</a:t>
            </a:r>
          </a:p>
          <a:p>
            <a:r>
              <a:rPr lang="it-IT" sz="2800" b="1" dirty="0" smtClean="0"/>
              <a:t>Perché il </a:t>
            </a:r>
            <a:r>
              <a:rPr lang="it-IT" sz="2800" b="1" dirty="0" smtClean="0">
                <a:solidFill>
                  <a:schemeClr val="accent1"/>
                </a:solidFill>
              </a:rPr>
              <a:t>COMPITO</a:t>
            </a:r>
            <a:r>
              <a:rPr lang="it-IT" sz="2800" b="1" dirty="0" smtClean="0"/>
              <a:t> , in quanto spazio della trasposizione e mediazione didattica, ha un ruolo centrale nello sviluppo delle competenze.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10541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Soggettività in gioco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it-IT" sz="2800" dirty="0" smtClean="0"/>
              <a:t>«La didattica inciampa continuamente </a:t>
            </a:r>
            <a:r>
              <a:rPr lang="it-IT" sz="2800" b="1" dirty="0" smtClean="0"/>
              <a:t>nella questione del senso e della  soggettività dell’insegnante e del discente, </a:t>
            </a:r>
            <a:r>
              <a:rPr lang="it-IT" sz="2800" dirty="0" smtClean="0"/>
              <a:t>dunque sulle relazioni intersoggettive che si costruiscono a proposito del </a:t>
            </a:r>
            <a:r>
              <a:rPr lang="it-IT" sz="2800" b="1" dirty="0" smtClean="0"/>
              <a:t>sapere</a:t>
            </a:r>
            <a:r>
              <a:rPr lang="it-IT" sz="2800" dirty="0" smtClean="0"/>
              <a:t>, ma non si sviluppano solo sul registro cognitivo» (</a:t>
            </a:r>
            <a:r>
              <a:rPr lang="it-IT" sz="2000" dirty="0" err="1"/>
              <a:t>P</a:t>
            </a:r>
            <a:r>
              <a:rPr lang="it-IT" sz="2000" dirty="0" err="1" smtClean="0"/>
              <a:t>errenoud</a:t>
            </a:r>
            <a:r>
              <a:rPr lang="it-IT" sz="2000" dirty="0" smtClean="0"/>
              <a:t>, 2002, 41</a:t>
            </a:r>
            <a:r>
              <a:rPr lang="it-IT" sz="2800" dirty="0" smtClean="0"/>
              <a:t>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3035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Ricerca e formazione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1987: </a:t>
            </a:r>
            <a:r>
              <a:rPr lang="it-IT" dirty="0" err="1" smtClean="0"/>
              <a:t>Shulman</a:t>
            </a:r>
            <a:r>
              <a:rPr lang="it-IT" dirty="0" smtClean="0"/>
              <a:t> e il Pensiero degli insegnanti</a:t>
            </a:r>
          </a:p>
          <a:p>
            <a:r>
              <a:rPr lang="it-IT" dirty="0" smtClean="0"/>
              <a:t>Habitus, conoscenza tacita, filosofia educativa.</a:t>
            </a:r>
          </a:p>
          <a:p>
            <a:r>
              <a:rPr lang="it-IT" dirty="0" smtClean="0"/>
              <a:t>Un nuovo rapporto tra ricercatori e insegnanti: La Nuova Alleanza (1998), la Nuova Ricerca Didattica (2006)</a:t>
            </a:r>
          </a:p>
          <a:p>
            <a:r>
              <a:rPr lang="it-IT" dirty="0" smtClean="0"/>
              <a:t>Dalla Ricerca Azione alla Ricerca Collaborativa.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746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Frontiere di ricerca attuali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53650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</a:rPr>
              <a:t>Didattica professionale</a:t>
            </a:r>
            <a:r>
              <a:rPr lang="it-IT" dirty="0" smtClean="0"/>
              <a:t>. Schemi e concetti organizzatori della pratica. </a:t>
            </a:r>
          </a:p>
          <a:p>
            <a:pPr algn="just"/>
            <a:r>
              <a:rPr lang="it-IT" b="1" dirty="0" err="1">
                <a:solidFill>
                  <a:schemeClr val="accent4">
                    <a:lumMod val="75000"/>
                  </a:schemeClr>
                </a:solidFill>
              </a:rPr>
              <a:t>Semplessità</a:t>
            </a:r>
            <a:r>
              <a:rPr lang="it-IT" dirty="0"/>
              <a:t>. Processi di diagnosi e decisione in situazione.</a:t>
            </a:r>
            <a:endParaRPr lang="fr-FR" dirty="0"/>
          </a:p>
          <a:p>
            <a:pPr algn="just"/>
            <a:r>
              <a:rPr lang="it-IT" b="1" dirty="0" smtClean="0">
                <a:solidFill>
                  <a:schemeClr val="tx1"/>
                </a:solidFill>
              </a:rPr>
              <a:t>Professionalizzazione</a:t>
            </a:r>
            <a:r>
              <a:rPr lang="it-IT" dirty="0"/>
              <a:t>. Traiettorie di analisi di pratiche nelle quali emerge l’importanza della </a:t>
            </a:r>
            <a:r>
              <a:rPr lang="it-IT" b="1" dirty="0"/>
              <a:t>co- attività </a:t>
            </a:r>
            <a:r>
              <a:rPr lang="it-IT" dirty="0"/>
              <a:t>tra studente e docente.</a:t>
            </a:r>
          </a:p>
          <a:p>
            <a:pPr algn="just"/>
            <a:r>
              <a:rPr lang="it-IT" b="1" dirty="0" err="1" smtClean="0"/>
              <a:t>Enattivismo</a:t>
            </a:r>
            <a:r>
              <a:rPr lang="it-IT" dirty="0" smtClean="0"/>
              <a:t>. Recupero dell’interezza della persona (fisica, cognitiva, emotiva) e accoppiamento strutturale tra soggetti e contesto: </a:t>
            </a:r>
            <a:r>
              <a:rPr lang="it-IT" b="1" dirty="0" smtClean="0"/>
              <a:t>ciascuno modifica l’altro </a:t>
            </a:r>
            <a:r>
              <a:rPr lang="it-IT" dirty="0" smtClean="0"/>
              <a:t>(</a:t>
            </a:r>
            <a:r>
              <a:rPr lang="it-IT" dirty="0"/>
              <a:t>processo di co-specificazione con l’altro da sé, per cui il soggetto non può dirsi autonomo dai suoi simili, né </a:t>
            </a:r>
            <a:r>
              <a:rPr lang="it-IT" dirty="0" smtClean="0"/>
              <a:t>dall’ambiente).</a:t>
            </a:r>
          </a:p>
        </p:txBody>
      </p:sp>
    </p:spTree>
    <p:extLst>
      <p:ext uri="{BB962C8B-B14F-4D97-AF65-F5344CB8AC3E}">
        <p14:creationId xmlns:p14="http://schemas.microsoft.com/office/powerpoint/2010/main" val="285832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776864" cy="936104"/>
          </a:xfrm>
        </p:spPr>
        <p:txBody>
          <a:bodyPr>
            <a:normAutofit fontScale="90000"/>
          </a:bodyPr>
          <a:lstStyle/>
          <a:p>
            <a:r>
              <a:rPr lang="it-IT" sz="2800" b="1" dirty="0" smtClean="0"/>
              <a:t>L’azione esperta tra complessità e </a:t>
            </a:r>
            <a:r>
              <a:rPr lang="it-IT" sz="2800" b="1" dirty="0" err="1" smtClean="0"/>
              <a:t>semplessità</a:t>
            </a:r>
            <a:r>
              <a:rPr lang="it-IT" sz="2800" b="1" dirty="0" smtClean="0"/>
              <a:t> </a:t>
            </a:r>
            <a:r>
              <a:rPr lang="it-IT" sz="1800" b="1" dirty="0" smtClean="0"/>
              <a:t>(</a:t>
            </a:r>
            <a:r>
              <a:rPr lang="it-IT" sz="1800" b="1" dirty="0" err="1"/>
              <a:t>B</a:t>
            </a:r>
            <a:r>
              <a:rPr lang="it-IT" sz="1800" b="1" dirty="0" err="1" smtClean="0"/>
              <a:t>erthoz</a:t>
            </a:r>
            <a:r>
              <a:rPr lang="it-IT" sz="1800" b="1" dirty="0" smtClean="0"/>
              <a:t>, 2011)</a:t>
            </a:r>
            <a:endParaRPr lang="fr-FR" sz="18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La </a:t>
            </a:r>
            <a:r>
              <a:rPr lang="it-IT" b="1" dirty="0"/>
              <a:t>presa di decisione </a:t>
            </a:r>
            <a:r>
              <a:rPr lang="it-IT" dirty="0"/>
              <a:t>implica la scelta delle informazioni del mondo pertinenti rispetto ai </a:t>
            </a:r>
            <a:r>
              <a:rPr lang="it-IT" dirty="0" smtClean="0"/>
              <a:t>«fini dell’azione»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/>
              <a:t>L’</a:t>
            </a:r>
            <a:r>
              <a:rPr lang="it-IT" b="1" dirty="0"/>
              <a:t>anticipazione</a:t>
            </a:r>
            <a:r>
              <a:rPr lang="it-IT" dirty="0"/>
              <a:t> non è un pianificare l’attività, ma il costruire una </a:t>
            </a:r>
            <a:r>
              <a:rPr lang="it-IT" b="1" dirty="0"/>
              <a:t>gamma ampia di possibilità d’azione in base alla modellizzazione del sistema e alla simulazione dell’azione che si fa in essa</a:t>
            </a:r>
            <a:r>
              <a:rPr lang="it-IT" dirty="0" smtClean="0"/>
              <a:t>. Simulare significa prendere in considerazioni diversi punti di vista (importanza del ruolo tra pari)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5152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U</a:t>
            </a:r>
            <a:r>
              <a:rPr lang="it-IT" b="1" dirty="0" smtClean="0"/>
              <a:t>n concetto polisemico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608512"/>
          </a:xfrm>
        </p:spPr>
        <p:txBody>
          <a:bodyPr/>
          <a:lstStyle/>
          <a:p>
            <a:pPr marL="68580" indent="0">
              <a:buNone/>
            </a:pPr>
            <a:r>
              <a:rPr lang="it-IT" b="1" dirty="0" smtClean="0">
                <a:solidFill>
                  <a:schemeClr val="accent1"/>
                </a:solidFill>
              </a:rPr>
              <a:t>CAMBIAMENTO NEI MERCATI LAVORATIVI: PROFESSIONI, CONTESTI, INNOVAZIONE</a:t>
            </a:r>
          </a:p>
          <a:p>
            <a:endParaRPr lang="it-IT" b="1" dirty="0"/>
          </a:p>
          <a:p>
            <a:r>
              <a:rPr lang="it-IT" b="1" dirty="0" smtClean="0"/>
              <a:t>Connesso all’ambito professionale, all’attività in situazione.</a:t>
            </a:r>
          </a:p>
          <a:p>
            <a:r>
              <a:rPr lang="it-IT" b="1" dirty="0" smtClean="0"/>
              <a:t>Oggetto di studio della formazione professionale.</a:t>
            </a:r>
          </a:p>
          <a:p>
            <a:r>
              <a:rPr lang="it-IT" b="1" dirty="0" smtClean="0"/>
              <a:t>Oggetto di una nuova valutazione e riconoscimento (sistemi VAE).</a:t>
            </a:r>
          </a:p>
          <a:p>
            <a:pPr marL="68580" indent="0">
              <a:buNone/>
            </a:pPr>
            <a:endParaRPr lang="it-IT" b="1" dirty="0"/>
          </a:p>
          <a:p>
            <a:pPr marL="68580" indent="0">
              <a:buNone/>
            </a:pPr>
            <a:r>
              <a:rPr lang="it-IT" b="1" dirty="0" smtClean="0">
                <a:solidFill>
                  <a:schemeClr val="accent1"/>
                </a:solidFill>
              </a:rPr>
              <a:t>PERSONA – SITUAZIONE - EVOLUZIONE</a:t>
            </a:r>
          </a:p>
          <a:p>
            <a:endParaRPr lang="it-IT" b="1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5067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Una definizione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608512"/>
          </a:xfrm>
        </p:spPr>
        <p:txBody>
          <a:bodyPr>
            <a:normAutofit fontScale="92500" lnSpcReduction="20000"/>
          </a:bodyPr>
          <a:lstStyle/>
          <a:p>
            <a:pPr marL="68580" indent="0" algn="ctr">
              <a:buNone/>
            </a:pPr>
            <a:r>
              <a:rPr lang="it-IT" b="1" dirty="0" smtClean="0">
                <a:solidFill>
                  <a:schemeClr val="accent1"/>
                </a:solidFill>
              </a:rPr>
              <a:t>Processo attraverso il quale il soggetto attiva una combinatoria di risorse personali e di contesto al fine di affrontare un problema e risolverlo.</a:t>
            </a:r>
          </a:p>
          <a:p>
            <a:pPr marL="68580" indent="0" algn="ctr">
              <a:buNone/>
            </a:pPr>
            <a:endParaRPr lang="it-IT" b="1" dirty="0" smtClean="0">
              <a:solidFill>
                <a:schemeClr val="accent1"/>
              </a:solidFill>
            </a:endParaRPr>
          </a:p>
          <a:p>
            <a:pPr marL="137160" indent="0">
              <a:spcBef>
                <a:spcPts val="580"/>
              </a:spcBef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it-IT" sz="2200" dirty="0"/>
              <a:t>La competenza si manifesta in tre diverse </a:t>
            </a:r>
            <a:r>
              <a:rPr lang="it-IT" sz="2200" dirty="0" smtClean="0"/>
              <a:t>azioni (</a:t>
            </a:r>
            <a:r>
              <a:rPr lang="it-IT" sz="2200" dirty="0" err="1" smtClean="0"/>
              <a:t>Rey</a:t>
            </a:r>
            <a:r>
              <a:rPr lang="it-IT" sz="2200" dirty="0" smtClean="0"/>
              <a:t>): </a:t>
            </a:r>
            <a:endParaRPr lang="it-IT" sz="2200" dirty="0"/>
          </a:p>
          <a:p>
            <a:pPr marL="868680" lvl="1" indent="-283464">
              <a:spcBef>
                <a:spcPts val="370"/>
              </a:spcBef>
              <a:buFont typeface="Wingdings 2"/>
              <a:buChar char=""/>
              <a:defRPr/>
            </a:pPr>
            <a:r>
              <a:rPr lang="it-IT" sz="3200" b="1" dirty="0">
                <a:solidFill>
                  <a:schemeClr val="accent6">
                    <a:lumMod val="50000"/>
                  </a:schemeClr>
                </a:solidFill>
              </a:rPr>
              <a:t>la definizione del problema, </a:t>
            </a:r>
          </a:p>
          <a:p>
            <a:pPr marL="868680" lvl="1" indent="-283464">
              <a:spcBef>
                <a:spcPts val="370"/>
              </a:spcBef>
              <a:buFont typeface="Wingdings 2"/>
              <a:buChar char=""/>
              <a:defRPr/>
            </a:pPr>
            <a:r>
              <a:rPr lang="it-IT" sz="3200" b="1" dirty="0">
                <a:solidFill>
                  <a:schemeClr val="accent6">
                    <a:lumMod val="50000"/>
                  </a:schemeClr>
                </a:solidFill>
              </a:rPr>
              <a:t>la definizione dello scopo, </a:t>
            </a:r>
          </a:p>
          <a:p>
            <a:pPr marL="868680" lvl="1" indent="-283464">
              <a:spcBef>
                <a:spcPts val="370"/>
              </a:spcBef>
              <a:buFont typeface="Wingdings 2"/>
              <a:buChar char=""/>
              <a:defRPr/>
            </a:pPr>
            <a:r>
              <a:rPr lang="it-IT" sz="3200" b="1" dirty="0">
                <a:solidFill>
                  <a:schemeClr val="accent6">
                    <a:lumMod val="50000"/>
                  </a:schemeClr>
                </a:solidFill>
              </a:rPr>
              <a:t>la scelta delle </a:t>
            </a:r>
            <a:r>
              <a:rPr lang="it-IT" sz="3200" b="1" dirty="0" smtClean="0">
                <a:solidFill>
                  <a:schemeClr val="accent6">
                    <a:lumMod val="50000"/>
                  </a:schemeClr>
                </a:solidFill>
              </a:rPr>
              <a:t>strategie</a:t>
            </a:r>
            <a:r>
              <a:rPr lang="it-IT" sz="32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868680" lvl="1" indent="-283464">
              <a:spcBef>
                <a:spcPts val="370"/>
              </a:spcBef>
              <a:buFont typeface="Wingdings 2"/>
              <a:buChar char=""/>
              <a:defRPr/>
            </a:pPr>
            <a:endParaRPr lang="it-IT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8036" indent="0" algn="ctr">
              <a:spcBef>
                <a:spcPts val="370"/>
              </a:spcBef>
              <a:buNone/>
              <a:defRPr/>
            </a:pPr>
            <a:r>
              <a:rPr lang="it-IT" sz="3400" b="1" dirty="0" smtClean="0">
                <a:solidFill>
                  <a:schemeClr val="accent1"/>
                </a:solidFill>
              </a:rPr>
              <a:t>COMPETENZA COME INTELLIGENZA DELLE SITUAZIONI</a:t>
            </a:r>
            <a:endParaRPr lang="it-IT" sz="3400" b="1" dirty="0">
              <a:solidFill>
                <a:schemeClr val="accent1"/>
              </a:solidFill>
            </a:endParaRPr>
          </a:p>
          <a:p>
            <a:endParaRPr lang="it-IT" b="1" dirty="0" smtClean="0"/>
          </a:p>
        </p:txBody>
      </p:sp>
    </p:spTree>
    <p:extLst>
      <p:ext uri="{BB962C8B-B14F-4D97-AF65-F5344CB8AC3E}">
        <p14:creationId xmlns:p14="http://schemas.microsoft.com/office/powerpoint/2010/main" val="1111544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mobilitazione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700808"/>
            <a:ext cx="7992888" cy="4131821"/>
          </a:xfrm>
        </p:spPr>
        <p:txBody>
          <a:bodyPr>
            <a:normAutofit fontScale="92500"/>
          </a:bodyPr>
          <a:lstStyle/>
          <a:p>
            <a:pPr marL="137160" indent="0">
              <a:spcBef>
                <a:spcPts val="580"/>
              </a:spcBef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it-IT" dirty="0" smtClean="0"/>
              <a:t>“</a:t>
            </a:r>
            <a:r>
              <a:rPr lang="it-IT" dirty="0"/>
              <a:t>Mobilizzare non è soltanto ‘utilizzare’ o ‘applicare’, ma anche </a:t>
            </a:r>
            <a:r>
              <a:rPr lang="it-IT" b="1" dirty="0"/>
              <a:t>adattare, differenziare, integrare, generalizzare o specificare, combinare, orchestrare, coordinare, in breve, condurre un insieme di operazioni mentali complesse che, connettendole alle situazioni, </a:t>
            </a:r>
            <a:r>
              <a:rPr lang="it-IT" b="1" u="sng" dirty="0"/>
              <a:t>trasformano le conoscenze piuttosto che limitarsi a spostarle e trasferirle</a:t>
            </a:r>
            <a:r>
              <a:rPr lang="it-IT" u="sng" dirty="0"/>
              <a:t>. </a:t>
            </a:r>
          </a:p>
          <a:p>
            <a:pPr marL="548640" indent="-411480">
              <a:spcBef>
                <a:spcPts val="580"/>
              </a:spcBef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dirty="0"/>
              <a:t>La metafora </a:t>
            </a:r>
            <a:r>
              <a:rPr lang="it-IT" b="1" dirty="0">
                <a:solidFill>
                  <a:schemeClr val="accent1"/>
                </a:solidFill>
              </a:rPr>
              <a:t>della mobilitazione esprime il fatto che le operazioni mentali sono sempre il prodotto di un incontro, </a:t>
            </a:r>
            <a:r>
              <a:rPr lang="it-IT" b="1" u="sng" dirty="0">
                <a:solidFill>
                  <a:schemeClr val="accent1"/>
                </a:solidFill>
              </a:rPr>
              <a:t>di un’interazione, spesso complessa, tra la situazione e le strutture anteriori del soggetto</a:t>
            </a:r>
            <a:r>
              <a:rPr lang="it-IT" b="1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708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chemeClr val="accent4"/>
                </a:solidFill>
              </a:rPr>
              <a:t>F</a:t>
            </a:r>
            <a:r>
              <a:rPr lang="it-IT" b="1" dirty="0" smtClean="0">
                <a:solidFill>
                  <a:schemeClr val="accent4"/>
                </a:solidFill>
              </a:rPr>
              <a:t>inalità della scuola</a:t>
            </a:r>
            <a:endParaRPr lang="fr-FR" b="1" dirty="0">
              <a:solidFill>
                <a:schemeClr val="accent4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it-IT" b="1" dirty="0" smtClean="0"/>
              <a:t>Sviluppare condizioni affinché un soggetto divenga </a:t>
            </a:r>
            <a:r>
              <a:rPr lang="it-IT" b="1" dirty="0" smtClean="0">
                <a:solidFill>
                  <a:schemeClr val="accent4"/>
                </a:solidFill>
              </a:rPr>
              <a:t>affidabile, capace di apprendere, attivi processi consapevoli di devoluzione, costruisca conoscenza in modo collaborativo, sia in grado di auto-valutarsi</a:t>
            </a:r>
            <a:r>
              <a:rPr lang="it-IT" b="1" dirty="0" smtClean="0"/>
              <a:t>.</a:t>
            </a:r>
            <a:endParaRPr lang="fr-FR" dirty="0" smtClean="0"/>
          </a:p>
          <a:p>
            <a:pPr marL="68580" indent="0">
              <a:buNone/>
            </a:pPr>
            <a:endParaRPr lang="it-IT" b="1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757940"/>
              </p:ext>
            </p:extLst>
          </p:nvPr>
        </p:nvGraphicFramePr>
        <p:xfrm>
          <a:off x="683568" y="3789040"/>
          <a:ext cx="784887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2448272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- COMPETENZE DI BASE</a:t>
                      </a:r>
                    </a:p>
                    <a:p>
                      <a:r>
                        <a:rPr lang="it-IT" sz="2400" dirty="0" smtClean="0"/>
                        <a:t>- COMPETENZE TRASVERSALI</a:t>
                      </a:r>
                    </a:p>
                    <a:p>
                      <a:r>
                        <a:rPr lang="it-IT" sz="2400" dirty="0" smtClean="0"/>
                        <a:t>- COMPETENZE</a:t>
                      </a:r>
                      <a:r>
                        <a:rPr lang="it-IT" sz="2400" baseline="0" dirty="0" smtClean="0"/>
                        <a:t> SPECIFICHE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AVERE COMPETENZE</a:t>
                      </a:r>
                    </a:p>
                    <a:p>
                      <a:endParaRPr lang="it-IT" sz="2400" dirty="0" smtClean="0"/>
                    </a:p>
                    <a:p>
                      <a:r>
                        <a:rPr lang="it-IT" sz="2400" dirty="0" smtClean="0"/>
                        <a:t>ESSERE COMPETENTE</a:t>
                      </a:r>
                      <a:endParaRPr lang="fr-F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2267744" y="580526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ISFOL, PELLEREY</a:t>
            </a:r>
            <a:endParaRPr lang="fr-FR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724128" y="577776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LE BOTERF, 2008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52393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Le competenze a scuola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INSEGNABILI?</a:t>
            </a:r>
          </a:p>
          <a:p>
            <a:r>
              <a:rPr lang="it-IT" b="1" dirty="0" smtClean="0"/>
              <a:t>VALUTABILI?</a:t>
            </a:r>
          </a:p>
          <a:p>
            <a:r>
              <a:rPr lang="it-IT" b="1" dirty="0" smtClean="0"/>
              <a:t>SPECIFICHE / TRASVERSALI?</a:t>
            </a:r>
          </a:p>
          <a:p>
            <a:r>
              <a:rPr lang="it-IT" b="1" dirty="0" smtClean="0"/>
              <a:t>RAPPORTO CON CONOSCENZE E ABILITA’</a:t>
            </a:r>
          </a:p>
          <a:p>
            <a:pPr marL="68580" indent="0">
              <a:buNone/>
            </a:pPr>
            <a:endParaRPr lang="it-IT" b="1" dirty="0" smtClean="0"/>
          </a:p>
          <a:p>
            <a:pPr marL="68580" indent="0">
              <a:buNone/>
            </a:pPr>
            <a:r>
              <a:rPr lang="it-IT" b="1" dirty="0" smtClean="0"/>
              <a:t>COME INTERPRETARE L’ «AGIRE A SCUOLA»</a:t>
            </a:r>
          </a:p>
          <a:p>
            <a:pPr marL="68580" indent="0">
              <a:buNone/>
            </a:pPr>
            <a:endParaRPr lang="it-IT" b="1" dirty="0"/>
          </a:p>
          <a:p>
            <a:pPr marL="68580" indent="0">
              <a:buNone/>
            </a:pPr>
            <a:r>
              <a:rPr lang="it-IT" b="1" dirty="0" smtClean="0"/>
              <a:t>COME ATTIVARE UN PROCESSO IN CUI LA SITUAZIONE FORNISCA IL FEED-BACK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673813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L’agire a scuola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" indent="0" algn="just">
              <a:buNone/>
            </a:pPr>
            <a:r>
              <a:rPr lang="it-IT" dirty="0"/>
              <a:t>“</a:t>
            </a:r>
            <a:r>
              <a:rPr lang="it-IT" b="1" dirty="0"/>
              <a:t>La competenza è una disposizione ‘a fare’…..un’azione</a:t>
            </a:r>
            <a:r>
              <a:rPr lang="it-IT" dirty="0"/>
              <a:t> può essere tanto intellettuale, su oggetti simbolici, quanto fisica, su oggetti materiali, ma è sempre – in quanto azione – provvista di un fine” </a:t>
            </a:r>
            <a:r>
              <a:rPr lang="it-IT" dirty="0" smtClean="0"/>
              <a:t>(Damiano, 2009,149).</a:t>
            </a:r>
          </a:p>
          <a:p>
            <a:pPr marL="68580" indent="0" algn="just">
              <a:buNone/>
            </a:pPr>
            <a:endParaRPr lang="it-IT" dirty="0" smtClean="0"/>
          </a:p>
          <a:p>
            <a:pPr marL="68580" indent="0" algn="just">
              <a:buNone/>
            </a:pPr>
            <a:r>
              <a:rPr lang="it-IT" b="1" dirty="0" smtClean="0"/>
              <a:t>AGIRE SIGNIFICA </a:t>
            </a:r>
            <a:r>
              <a:rPr lang="it-IT" dirty="0" smtClean="0"/>
              <a:t>intervenire su una situazione in base a degli scopi, con un processo controllabile nel quale </a:t>
            </a:r>
            <a:r>
              <a:rPr lang="it-IT" b="1" dirty="0" smtClean="0"/>
              <a:t>la decisione diventa oggetto di studio</a:t>
            </a:r>
            <a:r>
              <a:rPr lang="it-IT" dirty="0" smtClean="0"/>
              <a:t>.</a:t>
            </a:r>
          </a:p>
          <a:p>
            <a:pPr marL="68580" indent="0" algn="just">
              <a:buNone/>
            </a:pPr>
            <a:endParaRPr lang="it-IT" dirty="0" smtClean="0"/>
          </a:p>
          <a:p>
            <a:pPr marL="68580" indent="0" algn="ctr">
              <a:buNone/>
            </a:pPr>
            <a:r>
              <a:rPr lang="it-IT" sz="3200" b="1" dirty="0" smtClean="0">
                <a:solidFill>
                  <a:schemeClr val="accent1"/>
                </a:solidFill>
              </a:rPr>
              <a:t>Azione è conoscenza</a:t>
            </a:r>
            <a:endParaRPr lang="it-IT" sz="3200" b="1" dirty="0">
              <a:solidFill>
                <a:schemeClr val="accent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6695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it-IT" b="1" dirty="0" smtClean="0"/>
              <a:t>Ipotesi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La Didattica per le competenze raggiunge una sua pienezza quando si </a:t>
            </a:r>
            <a:r>
              <a:rPr lang="it-IT" b="1" dirty="0" smtClean="0"/>
              <a:t>attivano i mondi</a:t>
            </a:r>
            <a:r>
              <a:rPr lang="it-IT" dirty="0" smtClean="0"/>
              <a:t> dell’insegnante, dello studente, della classe, quello creato dal compito.</a:t>
            </a:r>
          </a:p>
          <a:p>
            <a:pPr algn="just"/>
            <a:r>
              <a:rPr lang="it-IT" dirty="0" smtClean="0"/>
              <a:t>Occuparsi di una Didattica per le competenze significa guardare ad un </a:t>
            </a:r>
            <a:r>
              <a:rPr lang="it-IT" b="1" dirty="0" smtClean="0"/>
              <a:t>sistema che co-evolve </a:t>
            </a:r>
            <a:r>
              <a:rPr lang="it-IT" dirty="0" smtClean="0"/>
              <a:t>in quanto le rappresentazioni dell’uno diventano generative di situazioni, risposte, comportamenti, atteggiamenti nell’altro e viceversa.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7179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olo isoscele 4"/>
          <p:cNvSpPr/>
          <p:nvPr/>
        </p:nvSpPr>
        <p:spPr>
          <a:xfrm>
            <a:off x="2771800" y="2276872"/>
            <a:ext cx="3312368" cy="2880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776864" cy="72008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Competenza come combinatoria</a:t>
            </a:r>
            <a:endParaRPr lang="fr-F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222854"/>
              </p:ext>
            </p:extLst>
          </p:nvPr>
        </p:nvGraphicFramePr>
        <p:xfrm>
          <a:off x="1042988" y="1700213"/>
          <a:ext cx="6777037" cy="4132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2353428" y="3024534"/>
            <a:ext cx="4248472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6">
                    <a:lumMod val="50000"/>
                  </a:schemeClr>
                </a:solidFill>
              </a:rPr>
              <a:t>CONCETTUALIZZAZIONE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915816" y="3978641"/>
            <a:ext cx="3384376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TRASFERIBILITA’</a:t>
            </a:r>
            <a:endParaRPr lang="fr-FR" dirty="0"/>
          </a:p>
        </p:txBody>
      </p:sp>
      <p:sp>
        <p:nvSpPr>
          <p:cNvPr id="9" name="Freccia circolare a sinistra 8"/>
          <p:cNvSpPr/>
          <p:nvPr/>
        </p:nvSpPr>
        <p:spPr>
          <a:xfrm rot="20077396">
            <a:off x="6505733" y="1381687"/>
            <a:ext cx="1642508" cy="426520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Freccia circolare a sinistra 9"/>
          <p:cNvSpPr/>
          <p:nvPr/>
        </p:nvSpPr>
        <p:spPr>
          <a:xfrm rot="12312001">
            <a:off x="848269" y="1153540"/>
            <a:ext cx="1642508" cy="426520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Freccia circolare a sinistra 10"/>
          <p:cNvSpPr/>
          <p:nvPr/>
        </p:nvSpPr>
        <p:spPr>
          <a:xfrm rot="5400000">
            <a:off x="3864799" y="4595596"/>
            <a:ext cx="1004059" cy="28528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54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trasposizione didattica</a:t>
            </a:r>
            <a:endParaRPr lang="fr-FR" b="1" dirty="0"/>
          </a:p>
        </p:txBody>
      </p:sp>
      <p:pic>
        <p:nvPicPr>
          <p:cNvPr id="4" name="Segnaposto contenuto 3"/>
          <p:cNvPicPr>
            <a:picLocks noGrp="1"/>
          </p:cNvPicPr>
          <p:nvPr>
            <p:ph idx="1"/>
          </p:nvPr>
        </p:nvPicPr>
        <p:blipFill>
          <a:blip r:embed="rId2" cstate="print">
            <a:grayscl/>
          </a:blip>
          <a:srcRect l="27372" t="35973" r="10575" b="7463"/>
          <a:stretch>
            <a:fillRect/>
          </a:stretch>
        </p:blipFill>
        <p:spPr bwMode="auto">
          <a:xfrm>
            <a:off x="467544" y="1484784"/>
            <a:ext cx="8136904" cy="4968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5642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4">
                <a:lumMod val="75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COMPITO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it-IT" sz="2800" b="1" dirty="0" smtClean="0"/>
              <a:t>Come costruirlo: obiettivi e processi</a:t>
            </a:r>
          </a:p>
          <a:p>
            <a:pPr marL="525780" indent="-457200">
              <a:buFont typeface="+mj-lt"/>
              <a:buAutoNum type="arabicPeriod"/>
            </a:pPr>
            <a:r>
              <a:rPr lang="it-IT" sz="2800" b="1" dirty="0" smtClean="0"/>
              <a:t>Come analizzarlo: processi necessari e suggeriti</a:t>
            </a:r>
          </a:p>
          <a:p>
            <a:pPr marL="525780" indent="-457200">
              <a:buFont typeface="+mj-lt"/>
              <a:buAutoNum type="arabicPeriod"/>
            </a:pPr>
            <a:r>
              <a:rPr lang="it-IT" sz="2800" b="1" dirty="0" smtClean="0"/>
              <a:t>Quale idea di sapere comunica: il rapporto dell’insegnante con il «sapere»</a:t>
            </a:r>
          </a:p>
          <a:p>
            <a:pPr marL="525780" indent="-457200">
              <a:buFont typeface="+mj-lt"/>
              <a:buAutoNum type="arabicPeriod"/>
            </a:pPr>
            <a:r>
              <a:rPr lang="it-IT" sz="2800" b="1" dirty="0" smtClean="0"/>
              <a:t>Come crea devoluzione: lo spazio d’azione suggerito/richiesto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2699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1. </a:t>
            </a:r>
            <a:r>
              <a:rPr lang="it-IT" b="1" dirty="0" smtClean="0"/>
              <a:t>Progettare il compito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700808"/>
            <a:ext cx="7848872" cy="4608512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</a:rPr>
              <a:t>IL COMPITO FORNISCE DELLE REGOLE D’AZIONE CHE AIUTANO SIA LA DIMENSIONE PRODUTTIVA (IL FARE), SIA LA DIMENSIONE COSTRUTTIVA (APPRENDERE).</a:t>
            </a:r>
          </a:p>
          <a:p>
            <a:pPr marL="68580" indent="0" algn="ctr">
              <a:buNone/>
            </a:pPr>
            <a:endParaRPr lang="it-IT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it-IT" b="1" dirty="0" smtClean="0"/>
              <a:t>Contemporaneità dell’acquisire e dell’applicare</a:t>
            </a:r>
            <a:r>
              <a:rPr lang="it-IT" dirty="0" smtClean="0"/>
              <a:t>: conoscere «qualcosa» nella sua dimensione funzionale.</a:t>
            </a:r>
          </a:p>
          <a:p>
            <a:r>
              <a:rPr lang="it-IT" b="1" dirty="0" smtClean="0"/>
              <a:t>Alternanza virtuosa tra </a:t>
            </a:r>
          </a:p>
          <a:p>
            <a:pPr lvl="1"/>
            <a:r>
              <a:rPr lang="it-IT" b="1" dirty="0" smtClean="0"/>
              <a:t>acquisizione/consolidamento</a:t>
            </a:r>
            <a:r>
              <a:rPr lang="it-IT" dirty="0" smtClean="0"/>
              <a:t> (cosa), </a:t>
            </a:r>
          </a:p>
          <a:p>
            <a:pPr lvl="1"/>
            <a:r>
              <a:rPr lang="it-IT" b="1" dirty="0" smtClean="0"/>
              <a:t>trasferimento</a:t>
            </a:r>
            <a:r>
              <a:rPr lang="it-IT" dirty="0" smtClean="0"/>
              <a:t> (quando, dove, perché), </a:t>
            </a:r>
          </a:p>
          <a:p>
            <a:pPr lvl="1"/>
            <a:r>
              <a:rPr lang="it-IT" b="1" dirty="0" smtClean="0"/>
              <a:t>integrazione</a:t>
            </a:r>
            <a:r>
              <a:rPr lang="it-IT" dirty="0" smtClean="0"/>
              <a:t> (cambiamento e combinatoria).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9647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626" cy="720080"/>
          </a:xfrm>
        </p:spPr>
        <p:txBody>
          <a:bodyPr>
            <a:normAutofit/>
          </a:bodyPr>
          <a:lstStyle/>
          <a:p>
            <a:r>
              <a:rPr lang="it-IT" b="1" dirty="0" smtClean="0"/>
              <a:t>L’implicito del compito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Diagnosi dell’expertise degli studenti </a:t>
            </a:r>
            <a:r>
              <a:rPr lang="it-IT" dirty="0" smtClean="0"/>
              <a:t>(linguaggio, prestazioni, domande).</a:t>
            </a:r>
          </a:p>
          <a:p>
            <a:r>
              <a:rPr lang="it-IT" b="1" dirty="0" smtClean="0"/>
              <a:t>Il rapporto con il sapere</a:t>
            </a:r>
            <a:r>
              <a:rPr lang="it-IT" dirty="0" smtClean="0"/>
              <a:t> (del docente, dello studente).</a:t>
            </a:r>
          </a:p>
          <a:p>
            <a:r>
              <a:rPr lang="it-IT" b="1" dirty="0" smtClean="0"/>
              <a:t>La consegna </a:t>
            </a:r>
            <a:r>
              <a:rPr lang="it-IT" dirty="0" smtClean="0"/>
              <a:t>(implicita nel compito, esplicita nel linguaggio del docente). Che cosa attiva.</a:t>
            </a:r>
          </a:p>
          <a:p>
            <a:r>
              <a:rPr lang="it-IT" b="1" dirty="0" smtClean="0"/>
              <a:t>Gli indicatori utili a correggere il compito </a:t>
            </a:r>
            <a:r>
              <a:rPr lang="it-IT" dirty="0" smtClean="0"/>
              <a:t>(semplici, complessi, processuali…)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2200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44008" y="0"/>
            <a:ext cx="3528392" cy="548680"/>
          </a:xfrm>
        </p:spPr>
        <p:txBody>
          <a:bodyPr>
            <a:no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La scelta dei materiali</a:t>
            </a:r>
            <a:endParaRPr lang="it-IT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6506252"/>
              </p:ext>
            </p:extLst>
          </p:nvPr>
        </p:nvGraphicFramePr>
        <p:xfrm>
          <a:off x="539552" y="764704"/>
          <a:ext cx="7992888" cy="5718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696"/>
                <a:gridCol w="5037192"/>
              </a:tblGrid>
              <a:tr h="3138156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Aspetto prevalente: </a:t>
                      </a:r>
                      <a:r>
                        <a:rPr lang="it-IT" sz="2000" b="1" dirty="0" smtClean="0">
                          <a:solidFill>
                            <a:schemeClr val="accent1"/>
                          </a:solidFill>
                        </a:rPr>
                        <a:t>esplicitare contenuti</a:t>
                      </a:r>
                    </a:p>
                    <a:p>
                      <a:r>
                        <a:rPr lang="it-IT" sz="2000" b="1" dirty="0" smtClean="0">
                          <a:solidFill>
                            <a:schemeClr val="accent1"/>
                          </a:solidFill>
                        </a:rPr>
                        <a:t>Gli alunni hanno già conoscenze sull’argomento</a:t>
                      </a:r>
                    </a:p>
                    <a:p>
                      <a:endParaRPr lang="it-IT" sz="20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I materiali, comprensibili autonomamente dagli studenti, forniscono diverse rivisitazioni delle conoscenze esistenti</a:t>
                      </a:r>
                    </a:p>
                    <a:p>
                      <a:pPr lvl="0"/>
                      <a:r>
                        <a:rPr lang="it-IT" sz="2000" dirty="0" smtClean="0"/>
                        <a:t>permettono di creare dei collegamenti</a:t>
                      </a:r>
                    </a:p>
                    <a:p>
                      <a:pPr lvl="0"/>
                      <a:r>
                        <a:rPr lang="it-IT" sz="2000" dirty="0" smtClean="0"/>
                        <a:t>creano approfondimenti sui temi</a:t>
                      </a:r>
                    </a:p>
                    <a:p>
                      <a:pPr lvl="0"/>
                      <a:r>
                        <a:rPr lang="it-IT" sz="2000" dirty="0" smtClean="0"/>
                        <a:t>attivano il confronto con le conoscenze esistenti</a:t>
                      </a:r>
                      <a:endParaRPr lang="it-IT" sz="20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2580262"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Aspetto prevalente:</a:t>
                      </a:r>
                      <a:r>
                        <a:rPr lang="it-IT" sz="2000" dirty="0" smtClean="0"/>
                        <a:t> </a:t>
                      </a:r>
                      <a:r>
                        <a:rPr lang="it-IT" sz="2000" b="1" dirty="0" smtClean="0">
                          <a:solidFill>
                            <a:schemeClr val="accent1"/>
                          </a:solidFill>
                        </a:rPr>
                        <a:t>esplicitare contenuti</a:t>
                      </a:r>
                    </a:p>
                    <a:p>
                      <a:r>
                        <a:rPr lang="it-IT" sz="2000" b="1" dirty="0" smtClean="0">
                          <a:solidFill>
                            <a:schemeClr val="accent1"/>
                          </a:solidFill>
                        </a:rPr>
                        <a:t>Gli alunni non conoscono il tema che verrà affrontato</a:t>
                      </a:r>
                    </a:p>
                    <a:p>
                      <a:endParaRPr lang="it-IT" sz="2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I materiali debbono poter fornire una visione complessiva chiara della tematica</a:t>
                      </a:r>
                    </a:p>
                    <a:p>
                      <a:pPr lvl="0"/>
                      <a:r>
                        <a:rPr lang="it-IT" sz="2000" dirty="0" smtClean="0"/>
                        <a:t>contengono le informazioni necessarie</a:t>
                      </a:r>
                    </a:p>
                    <a:p>
                      <a:pPr lvl="0"/>
                      <a:r>
                        <a:rPr lang="it-IT" sz="2000" dirty="0" smtClean="0"/>
                        <a:t>contengono rappresentazioni (grafi, mappe, </a:t>
                      </a:r>
                      <a:r>
                        <a:rPr lang="it-IT" sz="2000" dirty="0" err="1" smtClean="0"/>
                        <a:t>schemi…</a:t>
                      </a:r>
                      <a:r>
                        <a:rPr lang="it-IT" sz="2000" dirty="0" smtClean="0"/>
                        <a:t>)</a:t>
                      </a:r>
                    </a:p>
                    <a:p>
                      <a:endParaRPr lang="it-IT" sz="2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20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071867"/>
              </p:ext>
            </p:extLst>
          </p:nvPr>
        </p:nvGraphicFramePr>
        <p:xfrm>
          <a:off x="539552" y="764704"/>
          <a:ext cx="8085584" cy="564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2792"/>
                <a:gridCol w="4042792"/>
              </a:tblGrid>
              <a:tr h="2808312">
                <a:tc>
                  <a:txBody>
                    <a:bodyPr/>
                    <a:lstStyle/>
                    <a:p>
                      <a:r>
                        <a:rPr lang="it-I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Aspetto prevalente: </a:t>
                      </a:r>
                      <a:r>
                        <a:rPr lang="it-IT" sz="24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suscitare curiosità, sensazioni da approfondire successivamente</a:t>
                      </a:r>
                      <a:endParaRPr lang="it-IT" sz="1800" b="1" kern="1200" dirty="0" smtClean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8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Gli alunni possono avere alcune conoscenze </a:t>
                      </a:r>
                    </a:p>
                    <a:p>
                      <a:endParaRPr lang="it-IT" sz="1800" dirty="0" smtClean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I materiali sono prevalentemente multimediali e hanno lo scopo di suscitare domande, di dare occasioni per l’avvio di percorsi di approfondimento</a:t>
                      </a:r>
                    </a:p>
                    <a:p>
                      <a:pPr lvl="0"/>
                      <a:r>
                        <a:rPr lang="it-IT" sz="1800" dirty="0" smtClean="0"/>
                        <a:t>sono generalmente foto e audio, film</a:t>
                      </a:r>
                    </a:p>
                    <a:p>
                      <a:pPr lvl="0"/>
                      <a:r>
                        <a:rPr lang="it-IT" sz="1800" dirty="0" smtClean="0"/>
                        <a:t>presentazioni da visualizzare su </a:t>
                      </a:r>
                      <a:r>
                        <a:rPr lang="it-IT" sz="1800" dirty="0" err="1" smtClean="0"/>
                        <a:t>pc</a:t>
                      </a:r>
                      <a:endParaRPr lang="it-IT" sz="1800" dirty="0" smtClean="0"/>
                    </a:p>
                    <a:p>
                      <a:pPr lvl="0"/>
                      <a:r>
                        <a:rPr lang="it-IT" sz="1800" dirty="0" smtClean="0"/>
                        <a:t>immagini e animazioni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2808312">
                <a:tc>
                  <a:txBody>
                    <a:bodyPr/>
                    <a:lstStyle/>
                    <a:p>
                      <a:r>
                        <a:rPr lang="it-IT" sz="1800" b="1" dirty="0" smtClean="0"/>
                        <a:t>Aspetto prevalente: </a:t>
                      </a:r>
                      <a:r>
                        <a:rPr lang="it-IT" sz="2400" b="1" dirty="0" smtClean="0">
                          <a:solidFill>
                            <a:schemeClr val="accent1"/>
                          </a:solidFill>
                        </a:rPr>
                        <a:t>valorizzare l’azione degli alunni e stimolare la risoluzione di problemi</a:t>
                      </a:r>
                      <a:endParaRPr lang="it-IT" sz="1800" b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it-IT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Gli alunni hanno costruito il repertorio dei materiali</a:t>
                      </a:r>
                    </a:p>
                    <a:p>
                      <a:r>
                        <a:rPr lang="it-IT" sz="1800" dirty="0" smtClean="0"/>
                        <a:t>I materiali sono raccolti sul territorio e vengono usati dagli studenti</a:t>
                      </a:r>
                    </a:p>
                    <a:p>
                      <a:pPr lvl="0"/>
                      <a:r>
                        <a:rPr lang="it-IT" sz="1800" dirty="0" smtClean="0"/>
                        <a:t>per costruire categorizzazioni</a:t>
                      </a:r>
                    </a:p>
                    <a:p>
                      <a:pPr lvl="0"/>
                      <a:r>
                        <a:rPr lang="it-IT" sz="1800" dirty="0" smtClean="0"/>
                        <a:t>per analizzare aspetti specifici</a:t>
                      </a:r>
                    </a:p>
                    <a:p>
                      <a:pPr lvl="0"/>
                      <a:r>
                        <a:rPr lang="it-IT" sz="1800" dirty="0" smtClean="0"/>
                        <a:t>per analizzare la complessità degli oggetti reali</a:t>
                      </a:r>
                    </a:p>
                    <a:p>
                      <a:endParaRPr lang="it-IT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itolo 1"/>
          <p:cNvSpPr txBox="1">
            <a:spLocks/>
          </p:cNvSpPr>
          <p:nvPr/>
        </p:nvSpPr>
        <p:spPr>
          <a:xfrm>
            <a:off x="4644008" y="0"/>
            <a:ext cx="3528392" cy="5486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400" b="1" dirty="0" smtClean="0">
                <a:solidFill>
                  <a:schemeClr val="bg1"/>
                </a:solidFill>
              </a:rPr>
              <a:t>La scelta dei materiali</a:t>
            </a:r>
            <a:endParaRPr lang="it-IT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38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769227"/>
              </p:ext>
            </p:extLst>
          </p:nvPr>
        </p:nvGraphicFramePr>
        <p:xfrm>
          <a:off x="611560" y="548680"/>
          <a:ext cx="8064896" cy="5590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032448"/>
              </a:tblGrid>
              <a:tr h="378060">
                <a:tc>
                  <a:txBody>
                    <a:bodyPr/>
                    <a:lstStyle/>
                    <a:p>
                      <a:endParaRPr lang="it-IT" sz="1800" dirty="0" smtClean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 smtClean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4878524">
                <a:tc>
                  <a:txBody>
                    <a:bodyPr/>
                    <a:lstStyle/>
                    <a:p>
                      <a:r>
                        <a:rPr lang="it-I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Aspetto prevalente: </a:t>
                      </a:r>
                      <a:r>
                        <a:rPr lang="it-IT" sz="28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costruire una visione del sapere in evoluzione</a:t>
                      </a:r>
                    </a:p>
                    <a:p>
                      <a:r>
                        <a:rPr lang="it-I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Gli alunni vengono impegnati nella comprensione, costruzione di relazioni fra informazioni per definire il quadro della conoscenza</a:t>
                      </a:r>
                      <a:endParaRPr lang="it-IT" sz="2800" dirty="0" smtClean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materiali sono prevalentemente legati all’attualità </a:t>
                      </a:r>
                    </a:p>
                    <a:p>
                      <a:pPr lvl="0"/>
                      <a:r>
                        <a:rPr lang="it-I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 fornire informazioni su situazioni e notizie reali</a:t>
                      </a:r>
                    </a:p>
                    <a:p>
                      <a:pPr lvl="0"/>
                      <a:r>
                        <a:rPr lang="it-I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 aggiornare sulle nuove scoperte e i cambiamenti culturali</a:t>
                      </a:r>
                    </a:p>
                    <a:p>
                      <a:endParaRPr lang="it-IT" sz="2800" dirty="0" smtClean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itolo 1"/>
          <p:cNvSpPr txBox="1">
            <a:spLocks/>
          </p:cNvSpPr>
          <p:nvPr/>
        </p:nvSpPr>
        <p:spPr>
          <a:xfrm>
            <a:off x="4644008" y="0"/>
            <a:ext cx="3528392" cy="5486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400" b="1" dirty="0" smtClean="0">
                <a:solidFill>
                  <a:schemeClr val="bg1"/>
                </a:solidFill>
              </a:rPr>
              <a:t>La scelta dei materiali</a:t>
            </a:r>
            <a:endParaRPr lang="it-IT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44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2. Analizzare il compito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680520"/>
          </a:xfrm>
        </p:spPr>
        <p:txBody>
          <a:bodyPr>
            <a:normAutofit fontScale="92500" lnSpcReduction="20000"/>
          </a:bodyPr>
          <a:lstStyle/>
          <a:p>
            <a:pPr marL="68580" indent="0" algn="ctr">
              <a:buNone/>
            </a:pPr>
            <a:r>
              <a:rPr lang="it-IT" sz="2600" b="1" dirty="0" smtClean="0">
                <a:solidFill>
                  <a:schemeClr val="accent4">
                    <a:lumMod val="75000"/>
                  </a:schemeClr>
                </a:solidFill>
              </a:rPr>
              <a:t>QUALI PROCESSI ATTIVA?</a:t>
            </a:r>
          </a:p>
          <a:p>
            <a:r>
              <a:rPr lang="it-IT" sz="2600" b="1" dirty="0" smtClean="0"/>
              <a:t>Acquisizione</a:t>
            </a:r>
            <a:r>
              <a:rPr lang="it-IT" sz="2600" dirty="0" smtClean="0"/>
              <a:t> di informazioni, memorizzazione</a:t>
            </a:r>
          </a:p>
          <a:p>
            <a:r>
              <a:rPr lang="it-IT" sz="2600" b="1" dirty="0" smtClean="0"/>
              <a:t>Ripetizione e consolidamento </a:t>
            </a:r>
            <a:r>
              <a:rPr lang="it-IT" sz="2600" dirty="0" smtClean="0"/>
              <a:t>di procedure</a:t>
            </a:r>
          </a:p>
          <a:p>
            <a:r>
              <a:rPr lang="it-IT" sz="2600" b="1" dirty="0" smtClean="0"/>
              <a:t>Inferenze e uso di logiche </a:t>
            </a:r>
            <a:r>
              <a:rPr lang="it-IT" sz="2600" dirty="0" smtClean="0"/>
              <a:t>deduttive, induttive</a:t>
            </a:r>
          </a:p>
          <a:p>
            <a:r>
              <a:rPr lang="it-IT" sz="2600" b="1" dirty="0" smtClean="0"/>
              <a:t>Produzione</a:t>
            </a:r>
            <a:r>
              <a:rPr lang="it-IT" sz="2600" dirty="0" smtClean="0"/>
              <a:t>: </a:t>
            </a:r>
            <a:r>
              <a:rPr lang="it-IT" sz="2600" dirty="0"/>
              <a:t>scoperta di soluzioni nella risoluzione di problemi di vari </a:t>
            </a:r>
            <a:r>
              <a:rPr lang="it-IT" sz="2600" dirty="0" smtClean="0"/>
              <a:t>tipo</a:t>
            </a:r>
          </a:p>
          <a:p>
            <a:r>
              <a:rPr lang="it-IT" sz="2600" b="1" dirty="0" err="1" smtClean="0"/>
              <a:t>Metacognizione</a:t>
            </a:r>
            <a:r>
              <a:rPr lang="it-IT" sz="2600" dirty="0" smtClean="0"/>
              <a:t>: </a:t>
            </a:r>
            <a:r>
              <a:rPr lang="it-IT" sz="2600" u="sng" dirty="0" smtClean="0"/>
              <a:t>avere </a:t>
            </a:r>
            <a:r>
              <a:rPr lang="it-IT" sz="2600" u="sng" dirty="0"/>
              <a:t>consapevolezza</a:t>
            </a:r>
            <a:r>
              <a:rPr lang="it-IT" sz="2600" dirty="0"/>
              <a:t> di ciò che si </a:t>
            </a:r>
            <a:r>
              <a:rPr lang="it-IT" sz="2600" dirty="0" smtClean="0"/>
              <a:t>apprende, dei </a:t>
            </a:r>
            <a:r>
              <a:rPr lang="it-IT" sz="2600" dirty="0"/>
              <a:t>propri processi cognitivi, delle strategie messe in atto per imparare e anche del modo di impiegarle e regolarle.</a:t>
            </a:r>
            <a:endParaRPr lang="it-IT" sz="2600" dirty="0" smtClean="0"/>
          </a:p>
          <a:p>
            <a:pPr marL="68580" indent="0">
              <a:buNone/>
            </a:pPr>
            <a:endParaRPr lang="it-IT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6420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6">
                <a:lumMod val="60000"/>
                <a:lumOff val="40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312658" cy="72008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3. </a:t>
            </a:r>
            <a:r>
              <a:rPr lang="it-IT" sz="3600" b="1" dirty="0" smtClean="0"/>
              <a:t>IL COMPITO COME MESSAGGIO</a:t>
            </a:r>
            <a:endParaRPr lang="fr-FR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Ricerca </a:t>
            </a:r>
            <a:r>
              <a:rPr lang="it-IT" dirty="0" err="1" smtClean="0"/>
              <a:t>Altet</a:t>
            </a:r>
            <a:r>
              <a:rPr lang="it-IT" dirty="0" smtClean="0"/>
              <a:t> (2004): lo stile dell’insegnante che emerge dai processi presenti nelle lezioni e nei compiti</a:t>
            </a:r>
          </a:p>
          <a:p>
            <a:r>
              <a:rPr lang="it-IT" dirty="0" smtClean="0"/>
              <a:t>Ricerca </a:t>
            </a:r>
            <a:r>
              <a:rPr lang="it-IT" dirty="0" err="1" smtClean="0"/>
              <a:t>Clanet</a:t>
            </a:r>
            <a:r>
              <a:rPr lang="it-IT" dirty="0" smtClean="0"/>
              <a:t> (2006</a:t>
            </a:r>
            <a:r>
              <a:rPr lang="it-IT" b="1" dirty="0" smtClean="0"/>
              <a:t>): i concetti organizzatori che permettono la diagnosi delle situazioni e orientano le decisioni</a:t>
            </a:r>
          </a:p>
          <a:p>
            <a:pPr lvl="1"/>
            <a:r>
              <a:rPr lang="it-IT" dirty="0" smtClean="0"/>
              <a:t>Esempi di organizzatori: le modalità di interazione tra studente e docente (</a:t>
            </a:r>
            <a:r>
              <a:rPr lang="it-IT" dirty="0" err="1" smtClean="0"/>
              <a:t>Bru</a:t>
            </a:r>
            <a:r>
              <a:rPr lang="it-IT" dirty="0" smtClean="0"/>
              <a:t>, </a:t>
            </a:r>
            <a:r>
              <a:rPr lang="it-IT" dirty="0" err="1" smtClean="0"/>
              <a:t>Clanet</a:t>
            </a:r>
            <a:r>
              <a:rPr lang="it-IT" dirty="0" smtClean="0"/>
              <a:t>, Maurice, 2003, 2005)</a:t>
            </a:r>
          </a:p>
          <a:p>
            <a:pPr lvl="1"/>
            <a:r>
              <a:rPr lang="it-IT" b="1" dirty="0" smtClean="0"/>
              <a:t>Il compito e le consegne </a:t>
            </a:r>
            <a:r>
              <a:rPr lang="it-IT" dirty="0" smtClean="0"/>
              <a:t>(Maurice, 1996)</a:t>
            </a:r>
          </a:p>
          <a:p>
            <a:pPr lvl="1"/>
            <a:r>
              <a:rPr lang="it-IT" dirty="0" smtClean="0"/>
              <a:t>La gestione del tempo (Maurice, </a:t>
            </a:r>
            <a:r>
              <a:rPr lang="it-IT" dirty="0" err="1" smtClean="0"/>
              <a:t>Allègre</a:t>
            </a:r>
            <a:r>
              <a:rPr lang="it-IT" dirty="0" smtClean="0"/>
              <a:t>, 2002)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7080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6">
                <a:lumMod val="60000"/>
                <a:lumOff val="40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936104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3. Il compito nella didattica professionale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Quale </a:t>
            </a:r>
            <a:r>
              <a:rPr lang="it-IT" b="1" dirty="0" smtClean="0"/>
              <a:t>distanza</a:t>
            </a:r>
            <a:r>
              <a:rPr lang="it-IT" dirty="0" smtClean="0"/>
              <a:t> l’insegnante pensa vi sia tra la competenza dello studente e il compito proposto? Quali interventi porrà in atto?</a:t>
            </a:r>
          </a:p>
          <a:p>
            <a:r>
              <a:rPr lang="it-IT" dirty="0" smtClean="0"/>
              <a:t>Quale consegna? Quale interazione di supporto?</a:t>
            </a:r>
          </a:p>
          <a:p>
            <a:r>
              <a:rPr lang="it-IT" dirty="0" smtClean="0"/>
              <a:t>Il compito come «</a:t>
            </a:r>
            <a:r>
              <a:rPr lang="it-IT" dirty="0" err="1" smtClean="0"/>
              <a:t>instrument</a:t>
            </a:r>
            <a:r>
              <a:rPr lang="it-IT" dirty="0" smtClean="0"/>
              <a:t>» in quanto associato allo schema dell’insegnante, non solo «</a:t>
            </a:r>
            <a:r>
              <a:rPr lang="it-IT" dirty="0" err="1" smtClean="0"/>
              <a:t>outil</a:t>
            </a:r>
            <a:r>
              <a:rPr lang="it-IT" dirty="0" smtClean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770803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528682" cy="936104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Confronto fra due modalità</a:t>
            </a:r>
            <a:br>
              <a:rPr lang="it-IT" b="1" dirty="0" smtClean="0"/>
            </a:br>
            <a:r>
              <a:rPr lang="it-IT" b="1" dirty="0" smtClean="0"/>
              <a:t>(comprendere un brano, 2 ore)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700808"/>
            <a:ext cx="7920880" cy="4608512"/>
          </a:xfrm>
        </p:spPr>
        <p:txBody>
          <a:bodyPr>
            <a:normAutofit/>
          </a:bodyPr>
          <a:lstStyle/>
          <a:p>
            <a:r>
              <a:rPr lang="it-IT" dirty="0" smtClean="0"/>
              <a:t>Lettura del brano in classe (ogni studente ne legge una parte a voce alta)</a:t>
            </a:r>
          </a:p>
          <a:p>
            <a:r>
              <a:rPr lang="it-IT" dirty="0" smtClean="0"/>
              <a:t>Ogni 4-5 parti del testo, l’insegnante chiede di riassumere quanto fin qui letto</a:t>
            </a:r>
          </a:p>
          <a:p>
            <a:r>
              <a:rPr lang="it-IT" dirty="0" smtClean="0"/>
              <a:t>Su richiesta degli alunni, l’insegnante fornisce le spiegazioni.</a:t>
            </a:r>
          </a:p>
          <a:p>
            <a:r>
              <a:rPr lang="it-IT" dirty="0" smtClean="0"/>
              <a:t>Individualmente gli studenti elencano le informazioni più importanti.</a:t>
            </a:r>
          </a:p>
          <a:p>
            <a:endParaRPr lang="it-IT" dirty="0" smtClean="0"/>
          </a:p>
          <a:p>
            <a:pPr algn="ctr">
              <a:buNone/>
            </a:pPr>
            <a:r>
              <a:rPr lang="it-I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Che cosa si fa in una classe in una simile situazione</a:t>
            </a:r>
            <a:r>
              <a:rPr lang="it-IT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? </a:t>
            </a:r>
            <a:r>
              <a:rPr lang="it-I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Quali processi attivano gli studenti?</a:t>
            </a:r>
            <a:endParaRPr lang="it-I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72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064896" cy="864096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Confronto fra due modalità</a:t>
            </a:r>
            <a:br>
              <a:rPr lang="it-IT" b="1" dirty="0" smtClean="0"/>
            </a:br>
            <a:r>
              <a:rPr lang="it-IT" b="1" dirty="0" smtClean="0"/>
              <a:t>(comprendere un brano, 2 ore)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13134"/>
          </a:xfrm>
        </p:spPr>
        <p:txBody>
          <a:bodyPr>
            <a:normAutofit/>
          </a:bodyPr>
          <a:lstStyle/>
          <a:p>
            <a:r>
              <a:rPr lang="it-IT" dirty="0" smtClean="0"/>
              <a:t>L’insegnante attiva le conoscenze esistenti.</a:t>
            </a:r>
          </a:p>
          <a:p>
            <a:r>
              <a:rPr lang="it-IT" dirty="0" smtClean="0"/>
              <a:t>Suddivisione della classe a gruppi o coppie: ogni gruppo individua almeno tre informazioni che ritiene significative per fornire la risposta ad un quesito fornito dall’insegnante.</a:t>
            </a:r>
          </a:p>
          <a:p>
            <a:r>
              <a:rPr lang="it-IT" dirty="0" smtClean="0"/>
              <a:t>Si confrontano le risposte elaborate portando argomentazioni e confutandole.</a:t>
            </a:r>
          </a:p>
          <a:p>
            <a:r>
              <a:rPr lang="it-IT" dirty="0" smtClean="0"/>
              <a:t>Ogni studente fissa ciò che ha appreso.</a:t>
            </a:r>
          </a:p>
          <a:p>
            <a:endParaRPr lang="it-IT" dirty="0" smtClean="0"/>
          </a:p>
          <a:p>
            <a:pPr algn="ctr">
              <a:buNone/>
            </a:pPr>
            <a:r>
              <a:rPr lang="it-I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Che cosa si fa in una classe in una simile situazione</a:t>
            </a:r>
            <a:r>
              <a:rPr lang="it-IT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? </a:t>
            </a:r>
            <a:r>
              <a:rPr lang="it-I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Quali processi attivano gli studenti?</a:t>
            </a:r>
          </a:p>
          <a:p>
            <a:endParaRPr lang="it-IT" dirty="0" smtClean="0"/>
          </a:p>
          <a:p>
            <a:pPr>
              <a:buNone/>
            </a:pP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661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4. La devoluzione del compito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it-IT" b="1" dirty="0" smtClean="0"/>
              <a:t>La situazione offre vincoli e risorse allo studente, al gruppo</a:t>
            </a:r>
          </a:p>
          <a:p>
            <a:pPr marL="68580" indent="0">
              <a:buNone/>
            </a:pPr>
            <a:endParaRPr lang="it-IT" b="1" dirty="0" smtClean="0"/>
          </a:p>
          <a:p>
            <a:r>
              <a:rPr lang="it-IT" dirty="0"/>
              <a:t>Progettualità e responsabilità come oggetti di </a:t>
            </a:r>
            <a:r>
              <a:rPr lang="it-IT" dirty="0" smtClean="0"/>
              <a:t>cura (</a:t>
            </a:r>
            <a:r>
              <a:rPr lang="it-IT" b="1" dirty="0" smtClean="0"/>
              <a:t>spazi di orizzontalità vivibile</a:t>
            </a:r>
            <a:r>
              <a:rPr lang="it-IT" dirty="0" smtClean="0"/>
              <a:t>)</a:t>
            </a:r>
            <a:endParaRPr lang="fr-FR" dirty="0"/>
          </a:p>
          <a:p>
            <a:r>
              <a:rPr lang="it-IT" dirty="0" smtClean="0"/>
              <a:t>Attivazione di processi che sostengano una costruzione personale/identitaria (il sé distribuito): </a:t>
            </a:r>
            <a:r>
              <a:rPr lang="it-IT" b="1" dirty="0" smtClean="0"/>
              <a:t>il ruolo fondamentale della valutazione (artefatti e processi).</a:t>
            </a:r>
          </a:p>
        </p:txBody>
      </p:sp>
    </p:spTree>
    <p:extLst>
      <p:ext uri="{BB962C8B-B14F-4D97-AF65-F5344CB8AC3E}">
        <p14:creationId xmlns:p14="http://schemas.microsoft.com/office/powerpoint/2010/main" val="1017607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CONCETTUALIZZAZIONE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700808"/>
            <a:ext cx="7704856" cy="4608512"/>
          </a:xfrm>
        </p:spPr>
        <p:txBody>
          <a:bodyPr>
            <a:noAutofit/>
          </a:bodyPr>
          <a:lstStyle/>
          <a:p>
            <a:r>
              <a:rPr lang="it-IT" sz="2800" b="1" dirty="0" smtClean="0"/>
              <a:t>L’esperienza genera gli </a:t>
            </a:r>
            <a:r>
              <a:rPr lang="it-IT" sz="2800" b="1" dirty="0" smtClean="0">
                <a:solidFill>
                  <a:schemeClr val="accent1"/>
                </a:solidFill>
              </a:rPr>
              <a:t>SCHEMI</a:t>
            </a:r>
          </a:p>
          <a:p>
            <a:r>
              <a:rPr lang="it-IT" sz="2800" b="1" dirty="0" smtClean="0"/>
              <a:t>Gli SCHEMI sono in relazione alle </a:t>
            </a:r>
            <a:r>
              <a:rPr lang="it-IT" sz="2800" b="1" dirty="0" smtClean="0">
                <a:solidFill>
                  <a:schemeClr val="accent1"/>
                </a:solidFill>
              </a:rPr>
              <a:t>SITUAZIONI</a:t>
            </a:r>
          </a:p>
          <a:p>
            <a:r>
              <a:rPr lang="it-IT" sz="2800" b="1" dirty="0" smtClean="0"/>
              <a:t>Uno stesso SCHEMA può permettere di affrontare più situazioni </a:t>
            </a:r>
          </a:p>
          <a:p>
            <a:r>
              <a:rPr lang="it-IT" sz="2800" b="1" dirty="0" smtClean="0"/>
              <a:t>Le SITUAZIONI inducono una modificazione degli SCHEMI (assimilazione, accomodamento, </a:t>
            </a:r>
            <a:r>
              <a:rPr lang="it-IT" sz="2800" b="1" dirty="0" err="1" smtClean="0"/>
              <a:t>equilibrazione</a:t>
            </a:r>
            <a:r>
              <a:rPr lang="it-IT" sz="2800" b="1" dirty="0" smtClean="0"/>
              <a:t>)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497916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Lo schema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Lo </a:t>
            </a:r>
            <a:r>
              <a:rPr lang="it-IT" b="1" dirty="0"/>
              <a:t>schema</a:t>
            </a:r>
            <a:r>
              <a:rPr lang="it-IT" dirty="0"/>
              <a:t> è costituito da conoscenze, procedure, controllo, ma non </a:t>
            </a:r>
            <a:r>
              <a:rPr lang="it-IT" dirty="0" smtClean="0"/>
              <a:t>per questo </a:t>
            </a:r>
            <a:r>
              <a:rPr lang="it-IT" dirty="0"/>
              <a:t>è ancora una </a:t>
            </a:r>
            <a:r>
              <a:rPr lang="it-IT" b="1" dirty="0"/>
              <a:t>struttura operatoria</a:t>
            </a:r>
            <a:r>
              <a:rPr lang="it-IT" dirty="0"/>
              <a:t>. </a:t>
            </a:r>
            <a:r>
              <a:rPr lang="it-IT" dirty="0" smtClean="0"/>
              <a:t>Quest’ultima </a:t>
            </a:r>
            <a:r>
              <a:rPr lang="it-IT" dirty="0"/>
              <a:t>è data dalla </a:t>
            </a:r>
            <a:r>
              <a:rPr lang="it-IT" b="1" dirty="0" smtClean="0"/>
              <a:t>rappresentazione del </a:t>
            </a:r>
            <a:r>
              <a:rPr lang="it-IT" b="1" dirty="0"/>
              <a:t>problema reale </a:t>
            </a:r>
            <a:r>
              <a:rPr lang="it-IT" dirty="0"/>
              <a:t>e specifico e dai possibili interventi che </a:t>
            </a:r>
            <a:r>
              <a:rPr lang="it-IT" dirty="0" smtClean="0"/>
              <a:t>si </a:t>
            </a:r>
            <a:r>
              <a:rPr lang="fr-FR" dirty="0" err="1" smtClean="0"/>
              <a:t>possono</a:t>
            </a:r>
            <a:r>
              <a:rPr lang="fr-FR" dirty="0" smtClean="0"/>
              <a:t> </a:t>
            </a:r>
            <a:r>
              <a:rPr lang="fr-FR" dirty="0" err="1"/>
              <a:t>attuare</a:t>
            </a:r>
            <a:r>
              <a:rPr lang="fr-FR" dirty="0"/>
              <a:t> per </a:t>
            </a:r>
            <a:r>
              <a:rPr lang="fr-FR" dirty="0" err="1"/>
              <a:t>affrontarlo</a:t>
            </a:r>
            <a:r>
              <a:rPr lang="fr-FR" dirty="0" smtClean="0"/>
              <a:t>.</a:t>
            </a:r>
          </a:p>
          <a:p>
            <a:r>
              <a:rPr lang="it-IT" b="1" dirty="0" smtClean="0"/>
              <a:t>Orchestrare gli schemi in situazione </a:t>
            </a:r>
            <a:r>
              <a:rPr lang="it-IT" dirty="0" smtClean="0"/>
              <a:t>(inferire, anticipare, stimare, generalizzare, valutare…)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904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936104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LA TRASFERIBILITÀ</a:t>
            </a:r>
            <a:br>
              <a:rPr lang="it-IT" b="1" dirty="0" smtClean="0"/>
            </a:br>
            <a:r>
              <a:rPr lang="it-IT" sz="3100" b="1" dirty="0" smtClean="0"/>
              <a:t>Tra riuscire e comprendere</a:t>
            </a:r>
            <a:endParaRPr lang="fr-FR" sz="31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700808"/>
            <a:ext cx="8136904" cy="4608512"/>
          </a:xfrm>
        </p:spPr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it-IT" sz="2800" dirty="0" smtClean="0"/>
              <a:t>anticipazione</a:t>
            </a:r>
            <a:r>
              <a:rPr lang="it-IT" sz="2800" dirty="0"/>
              <a:t>, simulazione </a:t>
            </a:r>
            <a:endParaRPr lang="it-IT" sz="2800" dirty="0" smtClean="0"/>
          </a:p>
          <a:p>
            <a:pPr marL="525780" indent="-457200">
              <a:buAutoNum type="arabicPeriod"/>
            </a:pPr>
            <a:r>
              <a:rPr lang="it-IT" sz="2800" dirty="0" smtClean="0"/>
              <a:t>vivere </a:t>
            </a:r>
            <a:r>
              <a:rPr lang="it-IT" sz="2800" dirty="0"/>
              <a:t>la situazione, </a:t>
            </a:r>
            <a:endParaRPr lang="it-IT" sz="2800" dirty="0" smtClean="0"/>
          </a:p>
          <a:p>
            <a:pPr marL="525780" indent="-457200">
              <a:buAutoNum type="arabicPeriod"/>
            </a:pPr>
            <a:r>
              <a:rPr lang="it-IT" sz="2800" dirty="0" smtClean="0"/>
              <a:t>ripensare «l’azione </a:t>
            </a:r>
            <a:r>
              <a:rPr lang="it-IT" sz="2800" dirty="0"/>
              <a:t>in </a:t>
            </a:r>
            <a:r>
              <a:rPr lang="it-IT" sz="2800" dirty="0" smtClean="0"/>
              <a:t>situazione» </a:t>
            </a:r>
            <a:r>
              <a:rPr lang="it-IT" sz="2800" dirty="0"/>
              <a:t>in rapporto ai risultati e ai processi </a:t>
            </a:r>
            <a:endParaRPr lang="it-IT" sz="2800" dirty="0" smtClean="0"/>
          </a:p>
          <a:p>
            <a:pPr marL="525780" indent="-457200">
              <a:buAutoNum type="arabicPeriod"/>
            </a:pPr>
            <a:r>
              <a:rPr lang="it-IT" sz="2800" dirty="0" smtClean="0"/>
              <a:t>concettualizzare </a:t>
            </a:r>
            <a:r>
              <a:rPr lang="it-IT" sz="2800" dirty="0"/>
              <a:t>e rendere disponibile per altre </a:t>
            </a:r>
            <a:r>
              <a:rPr lang="it-IT" sz="2800" dirty="0" smtClean="0"/>
              <a:t>situazioni</a:t>
            </a:r>
          </a:p>
          <a:p>
            <a:pPr marL="525780" indent="-457200">
              <a:buAutoNum type="arabicPeriod"/>
            </a:pPr>
            <a:endParaRPr lang="it-IT" sz="2800" dirty="0"/>
          </a:p>
          <a:p>
            <a:pPr marL="68580" indent="0" algn="ctr">
              <a:buNone/>
            </a:pPr>
            <a:r>
              <a:rPr lang="it-IT" sz="2800" b="1" dirty="0" smtClean="0">
                <a:solidFill>
                  <a:schemeClr val="accent1"/>
                </a:solidFill>
              </a:rPr>
              <a:t>IMPORTANZA DEI PROCESSI DI MODELLIZZAZIONE</a:t>
            </a:r>
            <a:endParaRPr lang="fr-FR" sz="2800" b="1" dirty="0">
              <a:solidFill>
                <a:schemeClr val="accent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2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28367" y="764704"/>
            <a:ext cx="7539867" cy="72008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Schemi d’azione dell’insegnante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67" y="1466850"/>
            <a:ext cx="8004073" cy="5130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0709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DA UNA RICERCA…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136903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452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Esempi di percorsi didattici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La situazione-problema sul concetto di «sorgente» </a:t>
            </a:r>
            <a:r>
              <a:rPr lang="it-IT" sz="2200" dirty="0" smtClean="0"/>
              <a:t>(scuola primaria)</a:t>
            </a:r>
          </a:p>
          <a:p>
            <a:r>
              <a:rPr lang="it-IT" sz="2800" dirty="0" smtClean="0"/>
              <a:t>La rubrica per l’auto e co-valutazione </a:t>
            </a:r>
            <a:r>
              <a:rPr lang="it-IT" sz="2200" dirty="0" smtClean="0"/>
              <a:t>(scuola primaria e secondaria di primo grado)</a:t>
            </a:r>
          </a:p>
          <a:p>
            <a:r>
              <a:rPr lang="it-IT" sz="2800" dirty="0" smtClean="0"/>
              <a:t>Il monitoraggio nella risoluzione di problemi geometrici </a:t>
            </a:r>
            <a:r>
              <a:rPr lang="it-IT" sz="2200" dirty="0" smtClean="0"/>
              <a:t>(scuola secondaria di primo grado)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7051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4"/>
                </a:solidFill>
              </a:rPr>
              <a:t>La situazione-problema (SP)</a:t>
            </a:r>
            <a:endParaRPr lang="fr-FR" b="1" dirty="0">
              <a:solidFill>
                <a:schemeClr val="accent4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È organizzata attorno ad </a:t>
            </a:r>
            <a:r>
              <a:rPr lang="it-IT" b="1" dirty="0" smtClean="0">
                <a:solidFill>
                  <a:schemeClr val="accent1"/>
                </a:solidFill>
              </a:rPr>
              <a:t>UN ostacolo </a:t>
            </a:r>
            <a:r>
              <a:rPr lang="it-IT" dirty="0" smtClean="0"/>
              <a:t>e si esaurisce quando questo viene superato.</a:t>
            </a:r>
          </a:p>
          <a:p>
            <a:r>
              <a:rPr lang="it-IT" dirty="0" smtClean="0"/>
              <a:t>All’inizio gli studenti </a:t>
            </a:r>
            <a:r>
              <a:rPr lang="it-IT" b="1" dirty="0" smtClean="0"/>
              <a:t>possiedono solo alcune risorse per risolverla</a:t>
            </a:r>
            <a:r>
              <a:rPr lang="it-IT" dirty="0" smtClean="0"/>
              <a:t>.</a:t>
            </a:r>
          </a:p>
          <a:p>
            <a:r>
              <a:rPr lang="it-IT" dirty="0" smtClean="0"/>
              <a:t>Richiede il dibattito e l’argomentazione.</a:t>
            </a:r>
          </a:p>
          <a:p>
            <a:r>
              <a:rPr lang="it-IT" dirty="0" smtClean="0"/>
              <a:t>La risposta dell’adeguatezza della soluzione deriva dalla situazione stessa.</a:t>
            </a:r>
          </a:p>
          <a:p>
            <a:r>
              <a:rPr lang="it-IT" b="1" dirty="0" smtClean="0"/>
              <a:t>Si conclude con un ritorno riflessivo</a:t>
            </a:r>
            <a:r>
              <a:rPr lang="it-IT" dirty="0" smtClean="0"/>
              <a:t>, la presa di coscienza delle strategie e la modellizzazione per affrontare altri problemi.</a:t>
            </a:r>
            <a:endParaRPr lang="fr-FR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09581" y="0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Situazioni </a:t>
            </a:r>
            <a:r>
              <a:rPr lang="it-IT" b="1" dirty="0" err="1" smtClean="0">
                <a:solidFill>
                  <a:schemeClr val="bg1"/>
                </a:solidFill>
              </a:rPr>
              <a:t>immersive</a:t>
            </a:r>
            <a:r>
              <a:rPr lang="it-IT" b="1" dirty="0" smtClean="0">
                <a:solidFill>
                  <a:schemeClr val="bg1"/>
                </a:solidFill>
              </a:rPr>
              <a:t>, complesse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25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4"/>
                </a:solidFill>
              </a:rPr>
              <a:t>Funzioni della S-P</a:t>
            </a:r>
            <a:endParaRPr lang="fr-FR" b="1" dirty="0">
              <a:solidFill>
                <a:schemeClr val="accent4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Riconoscimento del significato della conoscenza (aumento di conoscenze utili a «leggere il mondo» e ad intervenirvi)</a:t>
            </a:r>
          </a:p>
          <a:p>
            <a:r>
              <a:rPr lang="it-IT" dirty="0" smtClean="0"/>
              <a:t>Funzione motivazionale (dall’etero-motivazione alla devoluzione del gruppo)</a:t>
            </a:r>
          </a:p>
          <a:p>
            <a:r>
              <a:rPr lang="it-IT" dirty="0" smtClean="0"/>
              <a:t>Funzione sociale </a:t>
            </a:r>
          </a:p>
          <a:p>
            <a:pPr lvl="1"/>
            <a:r>
              <a:rPr lang="it-IT" dirty="0"/>
              <a:t>c</a:t>
            </a:r>
            <a:r>
              <a:rPr lang="it-IT" dirty="0" smtClean="0"/>
              <a:t>ome momento collettivo di costruzione di conoscenza</a:t>
            </a:r>
          </a:p>
          <a:p>
            <a:pPr lvl="1"/>
            <a:r>
              <a:rPr lang="it-IT" dirty="0"/>
              <a:t>c</a:t>
            </a:r>
            <a:r>
              <a:rPr lang="it-IT" dirty="0" smtClean="0"/>
              <a:t>ome rilevanza sociale della conoscenza costruita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0903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4"/>
                </a:solidFill>
              </a:rPr>
              <a:t>Scuola Primaria: La sorgente</a:t>
            </a:r>
            <a:endParaRPr lang="fr-FR" b="1" dirty="0">
              <a:solidFill>
                <a:schemeClr val="accent4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Porre in questione le conoscenze esistenti</a:t>
            </a:r>
          </a:p>
          <a:p>
            <a:r>
              <a:rPr lang="it-IT" dirty="0" smtClean="0"/>
              <a:t>La domanda (che sottende l’ostacolo da superare: )</a:t>
            </a:r>
          </a:p>
          <a:p>
            <a:r>
              <a:rPr lang="it-IT" dirty="0" smtClean="0"/>
              <a:t>Creare un percorso di ricerca e di negoziazione attraverso domande continue</a:t>
            </a:r>
          </a:p>
          <a:p>
            <a:r>
              <a:rPr lang="it-IT" dirty="0" smtClean="0"/>
              <a:t>Controllo delle ipotesi e interpretazioni</a:t>
            </a:r>
          </a:p>
          <a:p>
            <a:r>
              <a:rPr lang="it-IT" dirty="0" smtClean="0"/>
              <a:t>Costruzione di un modello utile e trasferibile</a:t>
            </a:r>
          </a:p>
          <a:p>
            <a:endParaRPr lang="it-IT" dirty="0"/>
          </a:p>
          <a:p>
            <a:pPr marL="68580" indent="0" algn="ctr">
              <a:buNone/>
            </a:pPr>
            <a:r>
              <a:rPr lang="it-IT" b="1" dirty="0" smtClean="0"/>
              <a:t>COMPETENZA NELLA GESTIONE DI MODELLI PER FARE RICERCA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6152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asellaDiTesto 3"/>
          <p:cNvSpPr txBox="1">
            <a:spLocks noChangeArrowheads="1"/>
          </p:cNvSpPr>
          <p:nvPr/>
        </p:nvSpPr>
        <p:spPr bwMode="auto">
          <a:xfrm>
            <a:off x="395288" y="476250"/>
            <a:ext cx="8208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000" b="1">
                <a:solidFill>
                  <a:schemeClr val="bg1"/>
                </a:solidFill>
              </a:rPr>
              <a:t>Classe 4°A                                                  Insegnante: Bazzo Regina</a:t>
            </a:r>
          </a:p>
        </p:txBody>
      </p:sp>
      <p:sp>
        <p:nvSpPr>
          <p:cNvPr id="4100" name="CasellaDiTesto 3"/>
          <p:cNvSpPr txBox="1">
            <a:spLocks noChangeArrowheads="1"/>
          </p:cNvSpPr>
          <p:nvPr/>
        </p:nvSpPr>
        <p:spPr bwMode="auto">
          <a:xfrm>
            <a:off x="539750" y="6021388"/>
            <a:ext cx="7704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>
                <a:solidFill>
                  <a:schemeClr val="bg1"/>
                </a:solidFill>
              </a:rPr>
              <a:t>Dalla situazione problema alla modellizzazione di un percorso di ricerca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82560"/>
            <a:ext cx="8064500" cy="5808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026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4"/>
                </a:solidFill>
              </a:rPr>
              <a:t>I COMPITI</a:t>
            </a:r>
            <a:endParaRPr lang="fr-FR" b="1" dirty="0">
              <a:solidFill>
                <a:schemeClr val="accent4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412776"/>
            <a:ext cx="7704856" cy="504056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Osservazioni di immagini: qual è una sorgente?</a:t>
            </a:r>
          </a:p>
          <a:p>
            <a:r>
              <a:rPr lang="it-IT" dirty="0" smtClean="0"/>
              <a:t>Confronto con documentazioni relative alla sorgente del fiume Livenza: ipotesi</a:t>
            </a:r>
          </a:p>
          <a:p>
            <a:r>
              <a:rPr lang="it-IT" dirty="0" smtClean="0"/>
              <a:t>Ricerca in internet (metodo, parole chiave)</a:t>
            </a:r>
          </a:p>
          <a:p>
            <a:r>
              <a:rPr lang="it-IT" dirty="0" smtClean="0"/>
              <a:t>Ascolto di fonti esperte: organizzazione delle informazioni </a:t>
            </a:r>
          </a:p>
          <a:p>
            <a:r>
              <a:rPr lang="it-IT" dirty="0" smtClean="0"/>
              <a:t>Costruire risposte condivise. Attività cooperative: </a:t>
            </a:r>
            <a:r>
              <a:rPr lang="it-IT" dirty="0" err="1"/>
              <a:t>jigsaw</a:t>
            </a:r>
            <a:r>
              <a:rPr lang="it-IT" dirty="0"/>
              <a:t>. </a:t>
            </a:r>
            <a:endParaRPr lang="it-IT" dirty="0" smtClean="0"/>
          </a:p>
          <a:p>
            <a:endParaRPr lang="it-IT" dirty="0" smtClean="0"/>
          </a:p>
          <a:p>
            <a:pPr marL="68580" indent="0">
              <a:buNone/>
            </a:pPr>
            <a:r>
              <a:rPr lang="it-IT" b="1" dirty="0" smtClean="0"/>
              <a:t>ACCOMPAGNANO IL PERCORSO</a:t>
            </a:r>
          </a:p>
          <a:p>
            <a:pPr>
              <a:buFontTx/>
              <a:buChar char="-"/>
            </a:pPr>
            <a:r>
              <a:rPr lang="it-IT" dirty="0" smtClean="0"/>
              <a:t>Artefatti per la documentazione del percorso di apprendimento (Diario personale)</a:t>
            </a:r>
          </a:p>
          <a:p>
            <a:pPr>
              <a:buFontTx/>
              <a:buChar char="-"/>
            </a:pPr>
            <a:r>
              <a:rPr lang="it-IT" dirty="0" smtClean="0"/>
              <a:t>Artefatti per tracciare la partecipazione (devoluzione, contributi di conoscenza…)</a:t>
            </a:r>
            <a:endParaRPr lang="it-IT" dirty="0"/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9042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sellaDiTesto 1"/>
          <p:cNvSpPr txBox="1">
            <a:spLocks noChangeArrowheads="1"/>
          </p:cNvSpPr>
          <p:nvPr/>
        </p:nvSpPr>
        <p:spPr bwMode="auto">
          <a:xfrm>
            <a:off x="1042988" y="620713"/>
            <a:ext cx="72739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sz="2500" b="1">
                <a:latin typeface="Comic Sans MS" pitchFamily="64" charset="0"/>
              </a:rPr>
              <a:t>MODELLIZZAZIONE</a:t>
            </a:r>
          </a:p>
        </p:txBody>
      </p:sp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755650" y="1196975"/>
            <a:ext cx="7777163" cy="36988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it-IT" dirty="0"/>
              <a:t> Individuare un problema</a:t>
            </a: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755650" y="1844824"/>
            <a:ext cx="7776790" cy="369332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it-IT" dirty="0"/>
              <a:t> Effettuare un’indagine, utilizzando varie fonti</a:t>
            </a: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755650" y="2420938"/>
            <a:ext cx="7777163" cy="369887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it-IT" dirty="0"/>
              <a:t> Trovare le informazioni comuni e quelle diverse</a:t>
            </a:r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755650" y="3068960"/>
            <a:ext cx="7776790" cy="369565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it-IT" dirty="0"/>
              <a:t> Ricercare spiegazioni</a:t>
            </a: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755650" y="3717032"/>
            <a:ext cx="7776790" cy="369193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it-IT" dirty="0"/>
              <a:t> Costruire sintesi e individuare nuovi quesiti</a:t>
            </a: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755650" y="4437112"/>
            <a:ext cx="7776790" cy="369838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it-IT" dirty="0"/>
              <a:t> Organizzare le nuove informazioni</a:t>
            </a:r>
          </a:p>
        </p:txBody>
      </p:sp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755650" y="5157192"/>
            <a:ext cx="7776790" cy="369332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it-IT" dirty="0"/>
              <a:t> Elaborare una documentazione finale del progetto. </a:t>
            </a:r>
          </a:p>
        </p:txBody>
      </p:sp>
    </p:spTree>
    <p:extLst>
      <p:ext uri="{BB962C8B-B14F-4D97-AF65-F5344CB8AC3E}">
        <p14:creationId xmlns:p14="http://schemas.microsoft.com/office/powerpoint/2010/main" val="107975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sellaDiTesto 1"/>
          <p:cNvSpPr txBox="1">
            <a:spLocks noChangeArrowheads="1"/>
          </p:cNvSpPr>
          <p:nvPr/>
        </p:nvSpPr>
        <p:spPr bwMode="auto">
          <a:xfrm>
            <a:off x="250825" y="622555"/>
            <a:ext cx="87137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b="1" dirty="0">
                <a:solidFill>
                  <a:schemeClr val="accent1"/>
                </a:solidFill>
                <a:sym typeface="Wingdings" pitchFamily="2" charset="2"/>
              </a:rPr>
              <a:t> </a:t>
            </a:r>
            <a:r>
              <a:rPr lang="it-IT" b="1" dirty="0">
                <a:solidFill>
                  <a:schemeClr val="accent1"/>
                </a:solidFill>
              </a:rPr>
              <a:t>Scheda per il segretario sui livelli di partecipazione dei membri del gruppo.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4735"/>
              </p:ext>
            </p:extLst>
          </p:nvPr>
        </p:nvGraphicFramePr>
        <p:xfrm>
          <a:off x="575469" y="1052736"/>
          <a:ext cx="7901444" cy="1815155"/>
        </p:xfrm>
        <a:graphic>
          <a:graphicData uri="http://schemas.openxmlformats.org/drawingml/2006/table">
            <a:tbl>
              <a:tblPr/>
              <a:tblGrid>
                <a:gridCol w="1092702"/>
                <a:gridCol w="1155483"/>
                <a:gridCol w="1156277"/>
                <a:gridCol w="1156277"/>
                <a:gridCol w="1159454"/>
                <a:gridCol w="1174555"/>
                <a:gridCol w="1006696"/>
              </a:tblGrid>
              <a:tr h="605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 dirty="0">
                          <a:latin typeface="Times New Roman"/>
                          <a:ea typeface="Calibri"/>
                          <a:cs typeface="Times New Roman"/>
                        </a:rPr>
                        <a:t>Ho accettato l’aiuto dei compagni?</a:t>
                      </a:r>
                      <a:endParaRPr lang="it-IT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 dirty="0">
                          <a:latin typeface="Times New Roman"/>
                          <a:ea typeface="Calibri"/>
                          <a:cs typeface="Times New Roman"/>
                        </a:rPr>
                        <a:t>Ho accettato le proposte dei compagni?</a:t>
                      </a:r>
                      <a:endParaRPr lang="it-IT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 dirty="0">
                          <a:latin typeface="Times New Roman"/>
                          <a:ea typeface="Calibri"/>
                          <a:cs typeface="Times New Roman"/>
                        </a:rPr>
                        <a:t>Ho aiutato i compagni nel lavoro di gruppo?</a:t>
                      </a:r>
                      <a:endParaRPr lang="it-IT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>
                          <a:latin typeface="Times New Roman"/>
                          <a:ea typeface="Calibri"/>
                          <a:cs typeface="Times New Roman"/>
                        </a:rPr>
                        <a:t>Ho disturbato?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>
                          <a:latin typeface="Times New Roman"/>
                          <a:ea typeface="Calibri"/>
                          <a:cs typeface="Times New Roman"/>
                        </a:rPr>
                        <a:t>Ho rispettato il mio turno per intervenite?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>
                          <a:latin typeface="Times New Roman"/>
                          <a:ea typeface="Calibri"/>
                          <a:cs typeface="Times New Roman"/>
                        </a:rPr>
                        <a:t>Ho espresso le mie idee?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>
                          <a:latin typeface="Times New Roman"/>
                          <a:ea typeface="Calibri"/>
                          <a:cs typeface="Times New Roman"/>
                        </a:rPr>
                        <a:t>Giorno ……………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>
                          <a:latin typeface="Times New Roman"/>
                          <a:ea typeface="Calibri"/>
                          <a:cs typeface="Times New Roman"/>
                        </a:rPr>
                        <a:t>Giorno ……………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100">
                          <a:latin typeface="Times New Roman"/>
                          <a:ea typeface="Calibri"/>
                          <a:cs typeface="Times New Roman"/>
                        </a:rPr>
                        <a:t>Giorno ……………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809" marR="66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435878"/>
              </p:ext>
            </p:extLst>
          </p:nvPr>
        </p:nvGraphicFramePr>
        <p:xfrm>
          <a:off x="539750" y="3573012"/>
          <a:ext cx="7937160" cy="2808315"/>
        </p:xfrm>
        <a:graphic>
          <a:graphicData uri="http://schemas.openxmlformats.org/drawingml/2006/table">
            <a:tbl>
              <a:tblPr/>
              <a:tblGrid>
                <a:gridCol w="1351200"/>
                <a:gridCol w="1646490"/>
                <a:gridCol w="1646490"/>
                <a:gridCol w="1646490"/>
                <a:gridCol w="1646490"/>
              </a:tblGrid>
              <a:tr h="4841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>
                          <a:latin typeface="Times New Roman"/>
                          <a:ea typeface="Calibri"/>
                          <a:cs typeface="Times New Roman"/>
                        </a:rPr>
                        <a:t>Ho riconosciuto l’elemento studiato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 dirty="0">
                          <a:latin typeface="Times New Roman"/>
                          <a:ea typeface="Calibri"/>
                          <a:cs typeface="Times New Roman"/>
                        </a:rPr>
                        <a:t>Non ho ritrovato l’ elemento studiato</a:t>
                      </a:r>
                      <a:endParaRPr lang="it-IT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>
                          <a:latin typeface="Times New Roman"/>
                          <a:ea typeface="Calibri"/>
                          <a:cs typeface="Times New Roman"/>
                        </a:rPr>
                        <a:t>Ricordavo quasi tutto di quanto ricercato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000">
                          <a:latin typeface="Times New Roman"/>
                          <a:ea typeface="Calibri"/>
                          <a:cs typeface="Times New Roman"/>
                        </a:rPr>
                        <a:t>Ricordavo poco di quanto ricercato</a:t>
                      </a: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>
                          <a:latin typeface="Times New Roman"/>
                          <a:ea typeface="Calibri"/>
                          <a:cs typeface="Times New Roman"/>
                        </a:rPr>
                        <a:t>Sorgenti della Santissima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>
                          <a:latin typeface="Times New Roman"/>
                          <a:ea typeface="Calibri"/>
                          <a:cs typeface="Times New Roman"/>
                        </a:rPr>
                        <a:t>Sorgenti del Gorgazzo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>
                          <a:latin typeface="Times New Roman"/>
                          <a:ea typeface="Calibri"/>
                          <a:cs typeface="Times New Roman"/>
                        </a:rPr>
                        <a:t>Le chiuse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>
                          <a:latin typeface="Times New Roman"/>
                          <a:ea typeface="Calibri"/>
                          <a:cs typeface="Times New Roman"/>
                        </a:rPr>
                        <a:t>Il mulino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>
                          <a:latin typeface="Times New Roman"/>
                          <a:ea typeface="Calibri"/>
                          <a:cs typeface="Times New Roman"/>
                        </a:rPr>
                        <a:t>Il lavatoio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>
                          <a:latin typeface="Times New Roman"/>
                          <a:ea typeface="Calibri"/>
                          <a:cs typeface="Times New Roman"/>
                        </a:rPr>
                        <a:t>L’acquedotto</a:t>
                      </a: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it-IT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43" name="Rectangle 2"/>
          <p:cNvSpPr>
            <a:spLocks noChangeArrowheads="1"/>
          </p:cNvSpPr>
          <p:nvPr/>
        </p:nvSpPr>
        <p:spPr bwMode="auto">
          <a:xfrm>
            <a:off x="539552" y="2930780"/>
            <a:ext cx="79373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it-IT" dirty="0">
                <a:latin typeface="Times New Roman" pitchFamily="16" charset="0"/>
                <a:ea typeface="Calibri" pitchFamily="34" charset="0"/>
                <a:cs typeface="Times New Roman" pitchFamily="16" charset="0"/>
                <a:sym typeface="Wingdings" pitchFamily="2" charset="2"/>
              </a:rPr>
              <a:t> </a:t>
            </a:r>
            <a:r>
              <a:rPr lang="it-IT" b="1" dirty="0">
                <a:solidFill>
                  <a:schemeClr val="accent1"/>
                </a:solidFill>
                <a:latin typeface="Times New Roman" pitchFamily="16" charset="0"/>
                <a:ea typeface="Calibri" pitchFamily="34" charset="0"/>
                <a:cs typeface="Times New Roman" pitchFamily="16" charset="0"/>
              </a:rPr>
              <a:t>Scheda di autovalutazione sulle conoscenze</a:t>
            </a:r>
            <a:endParaRPr lang="it-IT" b="1" dirty="0">
              <a:solidFill>
                <a:schemeClr val="accent1"/>
              </a:solidFill>
              <a:ea typeface="Calibri" pitchFamily="34" charset="0"/>
            </a:endParaRPr>
          </a:p>
          <a:p>
            <a:pPr eaLnBrk="0" hangingPunct="0"/>
            <a:endParaRPr lang="it-IT" dirty="0">
              <a:ea typeface="Calibri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788024" y="579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Monitoraggio individuale e tra pari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656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58204" cy="511156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Dalla situazione alla conoscenza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Progettare una situazione complessa per indurre il bisogno di acquisire una conoscenza (situazione-problema) </a:t>
            </a: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15074"/>
              </p:ext>
            </p:extLst>
          </p:nvPr>
        </p:nvGraphicFramePr>
        <p:xfrm>
          <a:off x="539552" y="2276872"/>
          <a:ext cx="8072494" cy="39418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072494"/>
              </a:tblGrid>
              <a:tr h="1960612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Presentare una situazione, per</a:t>
                      </a:r>
                      <a:r>
                        <a:rPr lang="it-IT" sz="2400" baseline="0" dirty="0" smtClean="0"/>
                        <a:t> la soluzione della quale, gli studenti posseggono già varie conoscenze. Debbono individuare che cosa non sanno e ipotizzare come potrebbero acquisirlo.</a:t>
                      </a:r>
                      <a:endParaRPr lang="it-IT" sz="2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483279">
                <a:tc>
                  <a:txBody>
                    <a:bodyPr/>
                    <a:lstStyle/>
                    <a:p>
                      <a:r>
                        <a:rPr lang="it-IT" sz="2800" b="1" dirty="0" smtClean="0"/>
                        <a:t>Es. conoscere come </a:t>
                      </a:r>
                      <a:r>
                        <a:rPr lang="it-IT" sz="2800" b="1" dirty="0" err="1" smtClean="0"/>
                        <a:t>funziona…</a:t>
                      </a:r>
                      <a:r>
                        <a:rPr lang="it-IT" sz="2800" b="1" dirty="0" smtClean="0"/>
                        <a:t>..</a:t>
                      </a:r>
                      <a:endParaRPr lang="it-IT" sz="2800" b="1" dirty="0"/>
                    </a:p>
                  </a:txBody>
                  <a:tcPr/>
                </a:tc>
              </a:tr>
              <a:tr h="881274">
                <a:tc>
                  <a:txBody>
                    <a:bodyPr/>
                    <a:lstStyle/>
                    <a:p>
                      <a:r>
                        <a:rPr lang="it-IT" sz="2800" b="1" dirty="0" smtClean="0"/>
                        <a:t>Es.</a:t>
                      </a:r>
                      <a:r>
                        <a:rPr lang="it-IT" sz="2800" b="1" baseline="0" dirty="0" smtClean="0"/>
                        <a:t> come si definiscono i confini fra stati e perché </a:t>
                      </a:r>
                      <a:r>
                        <a:rPr lang="it-IT" sz="2800" b="1" baseline="0" dirty="0" err="1" smtClean="0"/>
                        <a:t>cambiano…</a:t>
                      </a:r>
                      <a:r>
                        <a:rPr lang="it-IT" sz="2800" b="1" baseline="0" dirty="0" smtClean="0"/>
                        <a:t>.</a:t>
                      </a:r>
                      <a:endParaRPr lang="it-IT" sz="2800" b="1" dirty="0"/>
                    </a:p>
                  </a:txBody>
                  <a:tcPr/>
                </a:tc>
              </a:tr>
              <a:tr h="483279">
                <a:tc>
                  <a:txBody>
                    <a:bodyPr/>
                    <a:lstStyle/>
                    <a:p>
                      <a:r>
                        <a:rPr lang="it-IT" sz="2800" b="1" dirty="0" smtClean="0"/>
                        <a:t>Es.</a:t>
                      </a:r>
                      <a:r>
                        <a:rPr lang="it-IT" sz="2800" b="1" baseline="0" dirty="0" smtClean="0"/>
                        <a:t> come calcolare un percorso </a:t>
                      </a:r>
                      <a:r>
                        <a:rPr lang="it-IT" sz="2800" b="1" baseline="0" dirty="0" err="1" smtClean="0"/>
                        <a:t>stradale…</a:t>
                      </a:r>
                      <a:r>
                        <a:rPr lang="it-IT" sz="2800" b="1" baseline="0" dirty="0" smtClean="0"/>
                        <a:t>..</a:t>
                      </a:r>
                      <a:endParaRPr lang="it-IT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2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08912" cy="864096"/>
          </a:xfrm>
        </p:spPr>
        <p:txBody>
          <a:bodyPr>
            <a:normAutofit fontScale="90000"/>
          </a:bodyPr>
          <a:lstStyle/>
          <a:p>
            <a:r>
              <a:rPr lang="it-IT" sz="3100" b="1" dirty="0" smtClean="0">
                <a:solidFill>
                  <a:schemeClr val="accent3"/>
                </a:solidFill>
              </a:rPr>
              <a:t>Scuola primaria e secondaria I grado: </a:t>
            </a:r>
            <a:r>
              <a:rPr lang="it-IT" b="1" dirty="0" smtClean="0">
                <a:solidFill>
                  <a:schemeClr val="accent3"/>
                </a:solidFill>
              </a:rPr>
              <a:t>La rubrica per l’auto-co valutazione</a:t>
            </a:r>
            <a:endParaRPr lang="it-IT" b="1" dirty="0">
              <a:solidFill>
                <a:schemeClr val="accent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700808"/>
            <a:ext cx="7920880" cy="4680520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Strumento per la produzione di un giudizio che consente una co-valutazione.</a:t>
            </a:r>
          </a:p>
          <a:p>
            <a:pPr>
              <a:buNone/>
            </a:pPr>
            <a:endParaRPr lang="it-IT" dirty="0" smtClean="0"/>
          </a:p>
          <a:p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</a:rPr>
              <a:t>Le dimensioni</a:t>
            </a:r>
            <a:r>
              <a:rPr lang="it-IT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dirty="0" smtClean="0"/>
              <a:t>– quali aspetti considero? (competenza nello studio)</a:t>
            </a:r>
          </a:p>
          <a:p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</a:rPr>
              <a:t>I criteri</a:t>
            </a:r>
            <a:r>
              <a:rPr lang="it-IT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dirty="0" smtClean="0"/>
              <a:t>– in base a cosa giudico? (conoscenza di diversi metodi)</a:t>
            </a:r>
          </a:p>
          <a:p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</a:rPr>
              <a:t>Gli</a:t>
            </a:r>
            <a:r>
              <a:rPr lang="it-IT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</a:rPr>
              <a:t>indicatori</a:t>
            </a:r>
            <a:r>
              <a:rPr lang="it-IT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dirty="0" smtClean="0"/>
              <a:t>– quali elementi osservabili mi permettono di giudicare? (costruzione di artefatti a seconda dei metodi)</a:t>
            </a:r>
          </a:p>
          <a:p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</a:rPr>
              <a:t>I livelli</a:t>
            </a:r>
            <a:r>
              <a:rPr lang="it-IT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dirty="0" smtClean="0"/>
              <a:t>– quale grado di raggiungimento? (definizione di 3 o più livelli)</a:t>
            </a:r>
          </a:p>
          <a:p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</a:rPr>
              <a:t>Le ancore </a:t>
            </a:r>
            <a:r>
              <a:rPr lang="it-IT" dirty="0" smtClean="0"/>
              <a:t>– esempi concreti di prestazioni per ciascun livello.</a:t>
            </a:r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740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3"/>
                </a:solidFill>
              </a:rPr>
              <a:t>Come costruire la rubrica</a:t>
            </a:r>
            <a:endParaRPr lang="it-IT" b="1" dirty="0">
              <a:solidFill>
                <a:schemeClr val="accent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700808"/>
            <a:ext cx="8064896" cy="4464496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it-IT" sz="2800" b="1" dirty="0" smtClean="0"/>
              <a:t>Raccogliere e mostrare esempi di lavori</a:t>
            </a:r>
          </a:p>
          <a:p>
            <a:r>
              <a:rPr lang="it-IT" sz="2800" b="1" dirty="0" smtClean="0"/>
              <a:t>Elencare le caratteristiche</a:t>
            </a:r>
          </a:p>
          <a:p>
            <a:r>
              <a:rPr lang="it-IT" sz="2800" b="1" dirty="0" smtClean="0"/>
              <a:t>Articolare sfumature della qualità, definizione dei criteri</a:t>
            </a:r>
          </a:p>
          <a:p>
            <a:r>
              <a:rPr lang="it-IT" sz="2800" b="1" dirty="0" smtClean="0"/>
              <a:t>Provare ad applicare la rubrica costruita</a:t>
            </a:r>
          </a:p>
          <a:p>
            <a:r>
              <a:rPr lang="it-IT" sz="2800" b="1" dirty="0" smtClean="0"/>
              <a:t>Usare l’autovalutazione e quella con i pari</a:t>
            </a:r>
          </a:p>
          <a:p>
            <a:r>
              <a:rPr lang="it-IT" sz="2800" b="1" dirty="0" smtClean="0"/>
              <a:t>Revisione dell’applicazione</a:t>
            </a:r>
          </a:p>
          <a:p>
            <a:r>
              <a:rPr lang="it-IT" sz="2800" b="1" dirty="0" smtClean="0"/>
              <a:t>Valutazione dell’insegnante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39300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 COMPITI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484784"/>
            <a:ext cx="7632848" cy="4752528"/>
          </a:xfrm>
        </p:spPr>
        <p:txBody>
          <a:bodyPr>
            <a:normAutofit lnSpcReduction="10000"/>
          </a:bodyPr>
          <a:lstStyle/>
          <a:p>
            <a:r>
              <a:rPr lang="it-IT" sz="2800" dirty="0" smtClean="0"/>
              <a:t>Esplicitare in gruppo le concezioni personali. Discuterle e sintetizzare.</a:t>
            </a:r>
          </a:p>
          <a:p>
            <a:r>
              <a:rPr lang="it-IT" sz="2800" dirty="0" smtClean="0"/>
              <a:t>Prendere in esame degli artefatti (registrazioni) e individuare gli indicatori condivisi</a:t>
            </a:r>
          </a:p>
          <a:p>
            <a:r>
              <a:rPr lang="it-IT" sz="2800" dirty="0" smtClean="0"/>
              <a:t>Ascoltare altre registrazioni e modificare la prima stesura. Costruire i livelli.</a:t>
            </a:r>
          </a:p>
          <a:p>
            <a:r>
              <a:rPr lang="it-IT" sz="2800" dirty="0" smtClean="0"/>
              <a:t>Applicare la rubrica alle proprie prestazioni e a quelle di altri.</a:t>
            </a:r>
          </a:p>
          <a:p>
            <a:r>
              <a:rPr lang="it-IT" sz="2800" dirty="0" smtClean="0"/>
              <a:t>Condivisione con l’insegnante e i pari del processo e risultato di valutazione.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93255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84887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84783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404664"/>
            <a:ext cx="8658225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7392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100" dirty="0" smtClean="0"/>
              <a:t>Scuola secondaria di I grado: </a:t>
            </a:r>
            <a:r>
              <a:rPr lang="it-IT" b="1" dirty="0"/>
              <a:t>R</a:t>
            </a:r>
            <a:r>
              <a:rPr lang="it-IT" b="1" dirty="0" smtClean="0"/>
              <a:t>isolvere problemi geometrici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700808"/>
            <a:ext cx="7560840" cy="460851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it-IT" sz="2800" dirty="0" smtClean="0"/>
              <a:t>Condivisione sulle </a:t>
            </a:r>
            <a:r>
              <a:rPr lang="it-IT" sz="2800" b="1" dirty="0" smtClean="0"/>
              <a:t>difficoltà più frequenti e relative strategie.</a:t>
            </a:r>
            <a:r>
              <a:rPr lang="it-IT" sz="2800" dirty="0" smtClean="0"/>
              <a:t> Compilazione della scheda e rilevazione personale.</a:t>
            </a:r>
          </a:p>
          <a:p>
            <a:r>
              <a:rPr lang="it-IT" sz="2800" dirty="0" smtClean="0"/>
              <a:t>Definizione di tre livelli di problemi secondo le difficoltà (insegnante).</a:t>
            </a:r>
          </a:p>
          <a:p>
            <a:r>
              <a:rPr lang="it-IT" sz="2800" dirty="0" smtClean="0"/>
              <a:t>Uso della scheda </a:t>
            </a:r>
            <a:r>
              <a:rPr lang="it-IT" sz="2800" dirty="0" err="1" smtClean="0"/>
              <a:t>autovalutativa</a:t>
            </a:r>
            <a:r>
              <a:rPr lang="it-IT" sz="2800" dirty="0" smtClean="0"/>
              <a:t>.</a:t>
            </a:r>
          </a:p>
          <a:p>
            <a:r>
              <a:rPr lang="it-IT" sz="2800" dirty="0" smtClean="0"/>
              <a:t>Discussione sulle strategie e difficoltà.</a:t>
            </a:r>
          </a:p>
          <a:p>
            <a:r>
              <a:rPr lang="it-IT" sz="2800" dirty="0" smtClean="0"/>
              <a:t>Valutazione sommativa.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66629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DIFFICOLTA’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60851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it-IT" b="1" dirty="0" smtClean="0"/>
              <a:t>Non capisco il testo dei problemi perché….</a:t>
            </a:r>
          </a:p>
          <a:p>
            <a:r>
              <a:rPr lang="it-IT" b="1" dirty="0" smtClean="0"/>
              <a:t>Non capisco le domande del problema</a:t>
            </a:r>
          </a:p>
          <a:p>
            <a:r>
              <a:rPr lang="it-IT" b="1" dirty="0" smtClean="0"/>
              <a:t>Non riesco ad individuare i dati nel problema</a:t>
            </a:r>
          </a:p>
          <a:p>
            <a:r>
              <a:rPr lang="it-IT" b="1" dirty="0" smtClean="0"/>
              <a:t>Non riesco a individuare le operazioni da afre</a:t>
            </a:r>
          </a:p>
          <a:p>
            <a:r>
              <a:rPr lang="it-IT" b="1" dirty="0" smtClean="0"/>
              <a:t>Non eseguo i calcoli correttamente</a:t>
            </a:r>
          </a:p>
          <a:p>
            <a:r>
              <a:rPr lang="it-IT" b="1" dirty="0" smtClean="0"/>
              <a:t>Non conosco bene regole, proprietà e relazioni…</a:t>
            </a:r>
          </a:p>
          <a:p>
            <a:r>
              <a:rPr lang="it-IT" b="1" dirty="0" smtClean="0"/>
              <a:t>Non eseguo correttamente la figura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2306428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 COMPITI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412776"/>
            <a:ext cx="6777317" cy="4824536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Stesura negoziata di una scheda di rilevazione delle difficoltà individuali.</a:t>
            </a:r>
          </a:p>
          <a:p>
            <a:r>
              <a:rPr lang="it-IT" dirty="0" smtClean="0"/>
              <a:t>Compilazione della scheda </a:t>
            </a:r>
          </a:p>
          <a:p>
            <a:r>
              <a:rPr lang="it-IT" dirty="0" smtClean="0"/>
              <a:t>Elaborazione di una scheda di monitoraggio</a:t>
            </a:r>
          </a:p>
          <a:p>
            <a:r>
              <a:rPr lang="it-IT" dirty="0" smtClean="0"/>
              <a:t>Esecuzione dei problemi di primo livello: autovalutazione con la scheda di automonitoraggio.</a:t>
            </a:r>
          </a:p>
          <a:p>
            <a:r>
              <a:rPr lang="it-IT" dirty="0" smtClean="0"/>
              <a:t>Idem per l’esecuzione dei problemi di secondo e terzo livello.</a:t>
            </a:r>
          </a:p>
          <a:p>
            <a:r>
              <a:rPr lang="it-IT" dirty="0" smtClean="0"/>
              <a:t>Analisi del proprio percorso in base agli artefatti. Ostacoli superati e strategie, permanenze di difficoltà.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36001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024744" cy="72008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Scheda di automonitoraggio</a:t>
            </a:r>
            <a:endParaRPr lang="fr-FR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9542492"/>
              </p:ext>
            </p:extLst>
          </p:nvPr>
        </p:nvGraphicFramePr>
        <p:xfrm>
          <a:off x="395536" y="1412778"/>
          <a:ext cx="8280920" cy="5328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6348"/>
                <a:gridCol w="4135399"/>
                <a:gridCol w="1329173"/>
              </a:tblGrid>
              <a:tr h="44969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DESCRITTORI</a:t>
                      </a:r>
                      <a:endParaRPr lang="fr-FR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it-IT" dirty="0" smtClean="0"/>
                        <a:t>SCALA A 4</a:t>
                      </a:r>
                      <a:endParaRPr lang="fr-FR" dirty="0"/>
                    </a:p>
                    <a:p>
                      <a:r>
                        <a:rPr lang="it-IT" dirty="0" smtClean="0"/>
                        <a:t>Per nulla, </a:t>
                      </a:r>
                    </a:p>
                    <a:p>
                      <a:endParaRPr lang="it-IT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parzialmente, </a:t>
                      </a:r>
                    </a:p>
                    <a:p>
                      <a:endParaRPr lang="it-IT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dirty="0" smtClean="0"/>
                        <a:t>quasi completamente, </a:t>
                      </a:r>
                    </a:p>
                    <a:p>
                      <a:endParaRPr lang="it-IT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completamente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76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/>
                        <a:t>COSA ESAMINARE</a:t>
                      </a:r>
                      <a:endParaRPr lang="fr-FR" b="1" dirty="0" smtClean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776187">
                <a:tc>
                  <a:txBody>
                    <a:bodyPr/>
                    <a:lstStyle/>
                    <a:p>
                      <a:r>
                        <a:rPr lang="it-IT" dirty="0" smtClean="0"/>
                        <a:t>Comprensione del testo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Comprendo i termini matematici</a:t>
                      </a:r>
                    </a:p>
                    <a:p>
                      <a:r>
                        <a:rPr lang="it-IT" dirty="0" smtClean="0"/>
                        <a:t>Comprendo la domanda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776187">
                <a:tc>
                  <a:txBody>
                    <a:bodyPr/>
                    <a:lstStyle/>
                    <a:p>
                      <a:r>
                        <a:rPr lang="it-IT" dirty="0" smtClean="0"/>
                        <a:t>Conoscenze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Conosco i concetti</a:t>
                      </a:r>
                    </a:p>
                    <a:p>
                      <a:r>
                        <a:rPr lang="it-IT" dirty="0" smtClean="0"/>
                        <a:t>Stabilisco connessioni fra concetti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776187">
                <a:tc>
                  <a:txBody>
                    <a:bodyPr/>
                    <a:lstStyle/>
                    <a:p>
                      <a:r>
                        <a:rPr lang="it-IT" dirty="0" smtClean="0"/>
                        <a:t>Applicazione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Trovo le strategie adeguate alla</a:t>
                      </a:r>
                      <a:r>
                        <a:rPr lang="it-IT" baseline="0" dirty="0" smtClean="0"/>
                        <a:t> risoluzione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774144">
                <a:tc>
                  <a:txBody>
                    <a:bodyPr/>
                    <a:lstStyle/>
                    <a:p>
                      <a:r>
                        <a:rPr lang="it-IT" dirty="0" smtClean="0"/>
                        <a:t>Comunicazione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Uso correttamente gli strumenti per il disegno</a:t>
                      </a:r>
                    </a:p>
                    <a:p>
                      <a:r>
                        <a:rPr lang="it-IT" dirty="0" smtClean="0"/>
                        <a:t>La figura</a:t>
                      </a:r>
                      <a:r>
                        <a:rPr lang="it-IT" baseline="0" dirty="0" smtClean="0"/>
                        <a:t> è corretta</a:t>
                      </a:r>
                    </a:p>
                    <a:p>
                      <a:r>
                        <a:rPr lang="it-IT" baseline="0" dirty="0" smtClean="0"/>
                        <a:t>Rappresento la procedura</a:t>
                      </a:r>
                    </a:p>
                    <a:p>
                      <a:r>
                        <a:rPr lang="it-IT" baseline="0" dirty="0" smtClean="0"/>
                        <a:t>Eseguo la procedura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6901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Risultati</a:t>
            </a:r>
            <a:r>
              <a:rPr lang="it-IT" dirty="0" smtClean="0"/>
              <a:t> 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it-IT" b="1" dirty="0"/>
              <a:t>ACCOMPAGNANO IL PERCORSO</a:t>
            </a:r>
          </a:p>
          <a:p>
            <a:pPr>
              <a:buFontTx/>
              <a:buChar char="-"/>
            </a:pPr>
            <a:r>
              <a:rPr lang="it-IT" dirty="0"/>
              <a:t>Artefatti per la documentazione del percorso di apprendimento (Diario personale)</a:t>
            </a:r>
          </a:p>
          <a:p>
            <a:pPr>
              <a:buFontTx/>
              <a:buChar char="-"/>
            </a:pPr>
            <a:r>
              <a:rPr lang="it-IT" dirty="0"/>
              <a:t>Artefatti per tracciare la partecipazione (devoluzione, contributi di conoscenza</a:t>
            </a:r>
            <a:r>
              <a:rPr lang="it-IT" dirty="0" smtClean="0"/>
              <a:t>…)</a:t>
            </a:r>
          </a:p>
          <a:p>
            <a:pPr>
              <a:buFontTx/>
              <a:buChar char="-"/>
            </a:pPr>
            <a:endParaRPr lang="it-IT" dirty="0"/>
          </a:p>
          <a:p>
            <a:pPr marL="68580" indent="0">
              <a:buNone/>
            </a:pPr>
            <a:r>
              <a:rPr lang="it-IT" dirty="0" smtClean="0"/>
              <a:t>Dalla valutazione sommativa dell’insegnante risulta un MIGLIORAMENTO </a:t>
            </a:r>
            <a:r>
              <a:rPr lang="it-IT" dirty="0"/>
              <a:t>N</a:t>
            </a:r>
            <a:r>
              <a:rPr lang="it-IT" dirty="0" smtClean="0"/>
              <a:t>EL 70% DEGLI STUDENTI</a:t>
            </a:r>
            <a:endParaRPr lang="it-IT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30885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Suggerimenti 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3200" b="1" dirty="0" smtClean="0"/>
              <a:t>Curare la mobilitazione </a:t>
            </a:r>
            <a:r>
              <a:rPr lang="it-IT" sz="3200" dirty="0" smtClean="0"/>
              <a:t>(un tempo per acquisire, un tempo per apprendere a mobilitare)</a:t>
            </a:r>
          </a:p>
          <a:p>
            <a:r>
              <a:rPr lang="it-IT" sz="3200" b="1" dirty="0" smtClean="0"/>
              <a:t>Curare il  compito</a:t>
            </a:r>
          </a:p>
          <a:p>
            <a:r>
              <a:rPr lang="it-IT" sz="3200" b="1" dirty="0"/>
              <a:t>C</a:t>
            </a:r>
            <a:r>
              <a:rPr lang="it-IT" sz="3200" b="1" dirty="0" smtClean="0"/>
              <a:t>urare la perturbazione (evento, ostacolo…)</a:t>
            </a:r>
          </a:p>
          <a:p>
            <a:pPr marL="68580" indent="0">
              <a:buNone/>
            </a:pPr>
            <a:endParaRPr lang="it-IT" sz="3200" b="1" dirty="0" smtClean="0"/>
          </a:p>
          <a:p>
            <a:r>
              <a:rPr lang="it-IT" sz="3200" b="1" dirty="0" smtClean="0"/>
              <a:t>Valorizzare il proprio sviluppo </a:t>
            </a:r>
            <a:r>
              <a:rPr lang="it-IT" sz="3200" dirty="0" smtClean="0"/>
              <a:t>professionale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55287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asellaDiTesto 39"/>
          <p:cNvSpPr txBox="1"/>
          <p:nvPr/>
        </p:nvSpPr>
        <p:spPr>
          <a:xfrm>
            <a:off x="2786050" y="2071678"/>
            <a:ext cx="2214578" cy="28623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it-IT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it-IT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it-IT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it-IT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it-IT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it-IT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it-IT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it-IT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it-IT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it-IT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</a:t>
            </a:r>
            <a:endParaRPr lang="it-IT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" name="Connettore 4 4"/>
          <p:cNvCxnSpPr/>
          <p:nvPr/>
        </p:nvCxnSpPr>
        <p:spPr>
          <a:xfrm>
            <a:off x="1357290" y="2428868"/>
            <a:ext cx="6500858" cy="2643206"/>
          </a:xfrm>
          <a:prstGeom prst="bentConnector3">
            <a:avLst>
              <a:gd name="adj1" fmla="val 50000"/>
            </a:avLst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4 6"/>
          <p:cNvCxnSpPr/>
          <p:nvPr/>
        </p:nvCxnSpPr>
        <p:spPr>
          <a:xfrm flipV="1">
            <a:off x="1928794" y="3286124"/>
            <a:ext cx="4929222" cy="2214578"/>
          </a:xfrm>
          <a:prstGeom prst="bentConnector3">
            <a:avLst>
              <a:gd name="adj1" fmla="val 46043"/>
            </a:avLst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4 10"/>
          <p:cNvCxnSpPr/>
          <p:nvPr/>
        </p:nvCxnSpPr>
        <p:spPr>
          <a:xfrm rot="10800000">
            <a:off x="1071538" y="1214422"/>
            <a:ext cx="5429288" cy="3214710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4 14"/>
          <p:cNvCxnSpPr/>
          <p:nvPr/>
        </p:nvCxnSpPr>
        <p:spPr>
          <a:xfrm flipV="1">
            <a:off x="1000100" y="2714620"/>
            <a:ext cx="5214974" cy="2214578"/>
          </a:xfrm>
          <a:prstGeom prst="bentConnector3">
            <a:avLst>
              <a:gd name="adj1" fmla="val 42519"/>
            </a:avLst>
          </a:prstGeom>
          <a:ln w="31750">
            <a:solidFill>
              <a:schemeClr val="accent6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714348" y="4572008"/>
            <a:ext cx="1614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autonomia</a:t>
            </a:r>
            <a:endParaRPr lang="it-IT" sz="2000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2000232" y="5572140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riflessione</a:t>
            </a:r>
            <a:endParaRPr lang="it-IT" b="1" dirty="0"/>
          </a:p>
        </p:txBody>
      </p:sp>
      <p:sp>
        <p:nvSpPr>
          <p:cNvPr id="26" name="Segnaposto contenuto 25"/>
          <p:cNvSpPr txBox="1">
            <a:spLocks noGrp="1"/>
          </p:cNvSpPr>
          <p:nvPr>
            <p:ph idx="1"/>
          </p:nvPr>
        </p:nvSpPr>
        <p:spPr>
          <a:xfrm>
            <a:off x="642910" y="857232"/>
            <a:ext cx="3400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2000" b="1" dirty="0"/>
              <a:t>c</a:t>
            </a:r>
            <a:r>
              <a:rPr lang="it-IT" sz="2000" b="1" dirty="0" smtClean="0"/>
              <a:t>ooperazione e collaborazione</a:t>
            </a:r>
            <a:endParaRPr lang="it-IT" sz="2000" b="1" dirty="0"/>
          </a:p>
        </p:txBody>
      </p:sp>
      <p:sp>
        <p:nvSpPr>
          <p:cNvPr id="27" name="Segnaposto contenuto 25"/>
          <p:cNvSpPr txBox="1">
            <a:spLocks/>
          </p:cNvSpPr>
          <p:nvPr/>
        </p:nvSpPr>
        <p:spPr>
          <a:xfrm>
            <a:off x="714348" y="2000240"/>
            <a:ext cx="1841428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000" b="1" noProof="0" dirty="0" smtClean="0"/>
              <a:t>Situazioni problema</a:t>
            </a:r>
            <a:endParaRPr kumimoji="0" lang="it-IT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Segnaposto contenuto 25"/>
          <p:cNvSpPr txBox="1">
            <a:spLocks/>
          </p:cNvSpPr>
          <p:nvPr/>
        </p:nvSpPr>
        <p:spPr>
          <a:xfrm>
            <a:off x="5500694" y="4714884"/>
            <a:ext cx="3214710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000" b="1" dirty="0" err="1" smtClean="0"/>
              <a:t>Modellizzazione</a:t>
            </a:r>
            <a:r>
              <a:rPr lang="it-IT" sz="2000" b="1" dirty="0" smtClean="0"/>
              <a:t> e modelli</a:t>
            </a: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5357818" y="4071942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negoziazione</a:t>
            </a:r>
            <a:endParaRPr lang="it-IT" sz="2000" b="1" dirty="0"/>
          </a:p>
        </p:txBody>
      </p:sp>
      <p:sp>
        <p:nvSpPr>
          <p:cNvPr id="32" name="Freccia a destra 31"/>
          <p:cNvSpPr/>
          <p:nvPr/>
        </p:nvSpPr>
        <p:spPr>
          <a:xfrm>
            <a:off x="1214414" y="1501149"/>
            <a:ext cx="714380" cy="14287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3" name="Freccia a destra 32"/>
          <p:cNvSpPr/>
          <p:nvPr/>
        </p:nvSpPr>
        <p:spPr>
          <a:xfrm>
            <a:off x="1142976" y="5072074"/>
            <a:ext cx="714380" cy="142876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34" name="Segnaposto contenuto 25"/>
          <p:cNvSpPr txBox="1">
            <a:spLocks/>
          </p:cNvSpPr>
          <p:nvPr/>
        </p:nvSpPr>
        <p:spPr>
          <a:xfrm>
            <a:off x="5072066" y="2357430"/>
            <a:ext cx="3357586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000" b="1" dirty="0"/>
              <a:t>m</a:t>
            </a:r>
            <a:r>
              <a:rPr lang="it-IT" sz="2000" b="1" dirty="0" smtClean="0"/>
              <a:t>otivazione e devoluzione</a:t>
            </a:r>
            <a:endParaRPr kumimoji="0" lang="it-IT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Freccia a destra 34"/>
          <p:cNvSpPr/>
          <p:nvPr/>
        </p:nvSpPr>
        <p:spPr>
          <a:xfrm>
            <a:off x="2285984" y="5286388"/>
            <a:ext cx="714380" cy="142876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5500694" y="3214686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consapevolezza</a:t>
            </a:r>
            <a:endParaRPr lang="it-IT" sz="2000" b="1" dirty="0"/>
          </a:p>
        </p:txBody>
      </p:sp>
      <p:sp>
        <p:nvSpPr>
          <p:cNvPr id="37" name="Freccia a destra 36"/>
          <p:cNvSpPr/>
          <p:nvPr/>
        </p:nvSpPr>
        <p:spPr>
          <a:xfrm>
            <a:off x="1357290" y="2750339"/>
            <a:ext cx="714380" cy="142876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3428991" y="0"/>
            <a:ext cx="5463489" cy="923330"/>
          </a:xfrm>
          <a:prstGeom prst="rect">
            <a:avLst/>
          </a:prstGeom>
          <a:solidFill>
            <a:schemeClr val="accent3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Competenza</a:t>
            </a:r>
            <a:endParaRPr lang="it-IT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0" name="Freccia in giù 19"/>
          <p:cNvSpPr/>
          <p:nvPr/>
        </p:nvSpPr>
        <p:spPr>
          <a:xfrm rot="1933234">
            <a:off x="4858452" y="1114166"/>
            <a:ext cx="785818" cy="1059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330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ttore 4 14"/>
          <p:cNvCxnSpPr/>
          <p:nvPr/>
        </p:nvCxnSpPr>
        <p:spPr>
          <a:xfrm flipV="1">
            <a:off x="1821619" y="1988840"/>
            <a:ext cx="5214974" cy="2214578"/>
          </a:xfrm>
          <a:prstGeom prst="bentConnector3">
            <a:avLst>
              <a:gd name="adj1" fmla="val 42519"/>
            </a:avLst>
          </a:prstGeom>
          <a:ln w="31750">
            <a:solidFill>
              <a:schemeClr val="accent6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948560" y="4267580"/>
            <a:ext cx="2127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autonomia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33" name="Freccia a destra 32"/>
          <p:cNvSpPr/>
          <p:nvPr/>
        </p:nvSpPr>
        <p:spPr>
          <a:xfrm>
            <a:off x="1464429" y="4748740"/>
            <a:ext cx="714380" cy="142876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34" name="Segnaposto contenuto 25"/>
          <p:cNvSpPr txBox="1">
            <a:spLocks/>
          </p:cNvSpPr>
          <p:nvPr/>
        </p:nvSpPr>
        <p:spPr>
          <a:xfrm>
            <a:off x="4429106" y="2096715"/>
            <a:ext cx="4000528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400" b="1" dirty="0">
                <a:solidFill>
                  <a:srgbClr val="FF0000"/>
                </a:solidFill>
              </a:rPr>
              <a:t>m</a:t>
            </a:r>
            <a:r>
              <a:rPr lang="it-IT" sz="2400" b="1" dirty="0" smtClean="0">
                <a:solidFill>
                  <a:srgbClr val="FF0000"/>
                </a:solidFill>
              </a:rPr>
              <a:t>otivazione e devoluzione</a:t>
            </a:r>
            <a:endParaRPr kumimoji="0" lang="it-IT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667692" y="332656"/>
            <a:ext cx="3761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Competenza</a:t>
            </a:r>
            <a:endParaRPr lang="it-IT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75729" y="1857364"/>
            <a:ext cx="3206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Dalla fabbricazione all’educazione</a:t>
            </a:r>
            <a:br>
              <a:rPr lang="it-IT" sz="2800" b="1" dirty="0" smtClean="0"/>
            </a:br>
            <a:r>
              <a:rPr lang="it-IT" sz="2400" b="1" dirty="0" smtClean="0"/>
              <a:t>(</a:t>
            </a:r>
            <a:r>
              <a:rPr lang="it-IT" sz="2400" b="1" dirty="0" err="1" smtClean="0"/>
              <a:t>Meirieu</a:t>
            </a:r>
            <a:r>
              <a:rPr lang="it-IT" sz="2400" b="1" dirty="0" smtClean="0"/>
              <a:t>, 2007)</a:t>
            </a:r>
            <a:endParaRPr lang="it-IT" sz="2800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5107766" y="3049256"/>
            <a:ext cx="29206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Poter scegliere</a:t>
            </a:r>
          </a:p>
          <a:p>
            <a:r>
              <a:rPr lang="it-IT" sz="2400" b="1" dirty="0" smtClean="0"/>
              <a:t>Poter decidere</a:t>
            </a:r>
          </a:p>
          <a:p>
            <a:r>
              <a:rPr lang="it-IT" sz="2400" b="1" dirty="0" smtClean="0"/>
              <a:t>Poter applicare e sperimentare</a:t>
            </a:r>
          </a:p>
          <a:p>
            <a:r>
              <a:rPr lang="it-IT" sz="2400" b="1" dirty="0" smtClean="0"/>
              <a:t>Poter cambiare secondo una logica</a:t>
            </a:r>
            <a:endParaRPr lang="it-IT" sz="24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42910" y="5912811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2060"/>
                </a:solidFill>
              </a:rPr>
              <a:t>Orizzontalità vivibile, verticalità significativa</a:t>
            </a:r>
            <a:endParaRPr lang="it-IT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4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nettore 4 10"/>
          <p:cNvCxnSpPr/>
          <p:nvPr/>
        </p:nvCxnSpPr>
        <p:spPr>
          <a:xfrm rot="10800000">
            <a:off x="1071538" y="1214422"/>
            <a:ext cx="5429288" cy="3214710"/>
          </a:xfrm>
          <a:prstGeom prst="bentConnector3">
            <a:avLst>
              <a:gd name="adj1" fmla="val 50000"/>
            </a:avLst>
          </a:prstGeom>
          <a:ln w="317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egnaposto contenuto 25"/>
          <p:cNvSpPr txBox="1">
            <a:spLocks noGrp="1"/>
          </p:cNvSpPr>
          <p:nvPr>
            <p:ph idx="1"/>
          </p:nvPr>
        </p:nvSpPr>
        <p:spPr>
          <a:xfrm>
            <a:off x="214282" y="785794"/>
            <a:ext cx="4286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2400" b="1" dirty="0">
                <a:solidFill>
                  <a:srgbClr val="FF0000"/>
                </a:solidFill>
              </a:rPr>
              <a:t>c</a:t>
            </a:r>
            <a:r>
              <a:rPr lang="it-IT" sz="2400" b="1" dirty="0" smtClean="0">
                <a:solidFill>
                  <a:srgbClr val="FF0000"/>
                </a:solidFill>
              </a:rPr>
              <a:t>ooperazione e collaborazione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4714876" y="3929066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negoziazione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32" name="Freccia a destra 31"/>
          <p:cNvSpPr/>
          <p:nvPr/>
        </p:nvSpPr>
        <p:spPr>
          <a:xfrm>
            <a:off x="1214414" y="1642603"/>
            <a:ext cx="714380" cy="14287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323528" y="6472"/>
            <a:ext cx="3761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Competenza</a:t>
            </a:r>
            <a:endParaRPr lang="it-IT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395536" y="1785926"/>
            <a:ext cx="32477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Cooperative </a:t>
            </a:r>
            <a:r>
              <a:rPr lang="it-IT" sz="2400" b="1" dirty="0" err="1" smtClean="0"/>
              <a:t>learning</a:t>
            </a:r>
            <a:endParaRPr lang="it-IT" sz="2400" b="1" dirty="0" smtClean="0"/>
          </a:p>
          <a:p>
            <a:r>
              <a:rPr lang="it-IT" sz="2400" b="1" dirty="0" smtClean="0"/>
              <a:t>Collaborative </a:t>
            </a:r>
            <a:r>
              <a:rPr lang="it-IT" sz="2400" b="1" dirty="0" err="1" smtClean="0"/>
              <a:t>learning</a:t>
            </a:r>
            <a:endParaRPr lang="it-IT" sz="2400" b="1" dirty="0" smtClean="0"/>
          </a:p>
          <a:p>
            <a:endParaRPr lang="it-IT" dirty="0" smtClean="0"/>
          </a:p>
          <a:p>
            <a:pPr algn="ctr"/>
            <a:r>
              <a:rPr lang="it-IT" sz="2400" dirty="0"/>
              <a:t>m</a:t>
            </a:r>
            <a:r>
              <a:rPr lang="it-IT" sz="2400" dirty="0" smtClean="0"/>
              <a:t>a </a:t>
            </a:r>
            <a:r>
              <a:rPr lang="it-IT" sz="2400" dirty="0" err="1" smtClean="0"/>
              <a:t>anche…</a:t>
            </a:r>
            <a:r>
              <a:rPr lang="it-IT" sz="2400" dirty="0" smtClean="0"/>
              <a:t>..</a:t>
            </a:r>
          </a:p>
          <a:p>
            <a:endParaRPr lang="it-IT" dirty="0" smtClean="0"/>
          </a:p>
          <a:p>
            <a:r>
              <a:rPr lang="it-IT" sz="2400" b="1" dirty="0" smtClean="0"/>
              <a:t>Discussione (discutendo si impara)</a:t>
            </a:r>
          </a:p>
          <a:p>
            <a:endParaRPr lang="it-IT" sz="2400" b="1" dirty="0"/>
          </a:p>
          <a:p>
            <a:r>
              <a:rPr lang="it-IT" sz="2400" b="1" dirty="0" smtClean="0"/>
              <a:t>Progettazione e realizzazione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6143636" y="4429132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artefatti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932040" y="1928802"/>
            <a:ext cx="32832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Come gestire la partecipazione</a:t>
            </a:r>
          </a:p>
          <a:p>
            <a:endParaRPr lang="it-IT" sz="2400" b="1" dirty="0" smtClean="0"/>
          </a:p>
          <a:p>
            <a:r>
              <a:rPr lang="it-IT" sz="2400" b="1" dirty="0" smtClean="0"/>
              <a:t>Come favorire l’argomentazione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714876" y="5072074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Come organizzare la reificazione continua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56151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4 4"/>
          <p:cNvCxnSpPr/>
          <p:nvPr/>
        </p:nvCxnSpPr>
        <p:spPr>
          <a:xfrm>
            <a:off x="1393009" y="2924944"/>
            <a:ext cx="6500858" cy="2643206"/>
          </a:xfrm>
          <a:prstGeom prst="bentConnector3">
            <a:avLst>
              <a:gd name="adj1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egnaposto contenuto 25"/>
          <p:cNvSpPr txBox="1">
            <a:spLocks/>
          </p:cNvSpPr>
          <p:nvPr/>
        </p:nvSpPr>
        <p:spPr>
          <a:xfrm>
            <a:off x="1068136" y="2412348"/>
            <a:ext cx="1614470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400" b="1" dirty="0">
                <a:solidFill>
                  <a:srgbClr val="FF0000"/>
                </a:solidFill>
              </a:rPr>
              <a:t>p</a:t>
            </a:r>
            <a:r>
              <a:rPr kumimoji="0" lang="it-IT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roblemi</a:t>
            </a:r>
            <a:r>
              <a:rPr kumimoji="0" 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8" name="Segnaposto contenuto 25"/>
          <p:cNvSpPr txBox="1">
            <a:spLocks/>
          </p:cNvSpPr>
          <p:nvPr/>
        </p:nvSpPr>
        <p:spPr>
          <a:xfrm>
            <a:off x="5000628" y="4643446"/>
            <a:ext cx="3714776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400" b="1" dirty="0" err="1" smtClean="0">
                <a:solidFill>
                  <a:srgbClr val="FF0000"/>
                </a:solidFill>
              </a:rPr>
              <a:t>Modellizzazione</a:t>
            </a:r>
            <a:r>
              <a:rPr lang="it-IT" sz="2400" b="1" dirty="0" smtClean="0">
                <a:solidFill>
                  <a:srgbClr val="FF0000"/>
                </a:solidFill>
              </a:rPr>
              <a:t> e modelli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37" name="Freccia a destra 36"/>
          <p:cNvSpPr/>
          <p:nvPr/>
        </p:nvSpPr>
        <p:spPr>
          <a:xfrm>
            <a:off x="1518181" y="3000372"/>
            <a:ext cx="714380" cy="142876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500034" y="214290"/>
            <a:ext cx="3761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Competenza</a:t>
            </a:r>
            <a:endParaRPr lang="it-IT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7158" y="1142984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Costruire ponti fra i saperi formali e informali</a:t>
            </a:r>
            <a:endParaRPr lang="it-IT" sz="24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00034" y="3357562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Situazioni problema</a:t>
            </a:r>
            <a:endParaRPr lang="it-IT" sz="28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643438" y="1357298"/>
            <a:ext cx="3857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Apprendere  significa sempre prendere delle informazioni dal proprio ambiente in funzione di un progetto personale</a:t>
            </a:r>
            <a:endParaRPr lang="it-IT" sz="2000" b="1" dirty="0"/>
          </a:p>
        </p:txBody>
      </p:sp>
      <p:sp>
        <p:nvSpPr>
          <p:cNvPr id="12" name="Freccia in giù 11"/>
          <p:cNvSpPr/>
          <p:nvPr/>
        </p:nvSpPr>
        <p:spPr>
          <a:xfrm rot="16200000">
            <a:off x="3913366" y="1580844"/>
            <a:ext cx="388574" cy="6244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5143504" y="314324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Scuola come spazio/tempo di sperimentazione dell’apprendere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90031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4 6"/>
          <p:cNvCxnSpPr/>
          <p:nvPr/>
        </p:nvCxnSpPr>
        <p:spPr>
          <a:xfrm flipV="1">
            <a:off x="1928794" y="3286124"/>
            <a:ext cx="4929222" cy="2214578"/>
          </a:xfrm>
          <a:prstGeom prst="bentConnector3">
            <a:avLst>
              <a:gd name="adj1" fmla="val 46043"/>
            </a:avLst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571604" y="5572140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riflessione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35" name="Freccia a destra 34"/>
          <p:cNvSpPr/>
          <p:nvPr/>
        </p:nvSpPr>
        <p:spPr>
          <a:xfrm>
            <a:off x="2285984" y="5286388"/>
            <a:ext cx="714380" cy="142876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643438" y="3214686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consapevolezza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405277" y="214290"/>
            <a:ext cx="3761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Competenza</a:t>
            </a:r>
            <a:endParaRPr lang="it-IT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714348" y="3714752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Confrontarsi con i propri processi</a:t>
            </a:r>
            <a:endParaRPr lang="it-IT" sz="2800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1571604" y="1785926"/>
            <a:ext cx="4714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Confrontare e confrontarsi  con i propri prodotti</a:t>
            </a:r>
            <a:endParaRPr lang="it-IT" sz="2800" b="1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4643438" y="4143380"/>
            <a:ext cx="45005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Tra narrazione, documentazione, monitoraggio e autovalutazione, valutazione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08440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776864" cy="72008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Dai contenuti al «potere d’azione»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464496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Quali </a:t>
            </a:r>
            <a:r>
              <a:rPr lang="it-IT" b="1" dirty="0" smtClean="0"/>
              <a:t>situazioni complesse </a:t>
            </a:r>
            <a:r>
              <a:rPr lang="it-IT" dirty="0" smtClean="0"/>
              <a:t>dovrebbe affrontare alla fine di un percorso?</a:t>
            </a:r>
          </a:p>
          <a:p>
            <a:r>
              <a:rPr lang="it-IT" dirty="0" smtClean="0"/>
              <a:t>A quali modelli d’azione, schemi operativi, conoscenze dovrà far ricorso?</a:t>
            </a:r>
          </a:p>
          <a:p>
            <a:r>
              <a:rPr lang="it-IT" dirty="0" smtClean="0"/>
              <a:t>Quali processi dovranno essere sviluppati per giungere alla gestione delle azioni complesse?</a:t>
            </a:r>
          </a:p>
          <a:p>
            <a:r>
              <a:rPr lang="it-IT" dirty="0" smtClean="0"/>
              <a:t>Quali supporti dovranno fornire le situazioni per favorire lo sviluppo delle traiettorie considerate (vedi slide)?</a:t>
            </a:r>
          </a:p>
          <a:p>
            <a:r>
              <a:rPr lang="it-IT" dirty="0" smtClean="0"/>
              <a:t>Quali compiti potranno meglio rispondere a un siffatto percorso di sviluppo di competenze?</a:t>
            </a:r>
            <a:endParaRPr lang="fr-FR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9651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720080"/>
          </a:xfrm>
        </p:spPr>
        <p:txBody>
          <a:bodyPr/>
          <a:lstStyle/>
          <a:p>
            <a:r>
              <a:rPr lang="it-IT" b="1" dirty="0" smtClean="0"/>
              <a:t>Progettazione di situazioni</a:t>
            </a:r>
            <a:endParaRPr lang="fr-FR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150549"/>
              </p:ext>
            </p:extLst>
          </p:nvPr>
        </p:nvGraphicFramePr>
        <p:xfrm>
          <a:off x="971600" y="1610286"/>
          <a:ext cx="6777037" cy="4411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971600" y="1392891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Obiettivo: orchestrazione di schemi in situazione</a:t>
            </a:r>
            <a:endParaRPr lang="fr-FR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27584" y="6021288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Obiettivo: far nascere il bisogno di conoscenza</a:t>
            </a:r>
            <a:endParaRPr lang="fr-FR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226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Dal graduale al complesso 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628800"/>
            <a:ext cx="7488832" cy="4752528"/>
          </a:xfrm>
        </p:spPr>
        <p:txBody>
          <a:bodyPr>
            <a:normAutofit/>
          </a:bodyPr>
          <a:lstStyle/>
          <a:p>
            <a:pPr lvl="1"/>
            <a:r>
              <a:rPr lang="it-IT" sz="2400" b="1" dirty="0" smtClean="0"/>
              <a:t>Il tempo dell’acquisizione </a:t>
            </a:r>
            <a:r>
              <a:rPr lang="it-IT" sz="2400" dirty="0" smtClean="0"/>
              <a:t>delle conoscenze dichiarative, procedurali</a:t>
            </a:r>
            <a:endParaRPr lang="it-IT" sz="2400" dirty="0"/>
          </a:p>
          <a:p>
            <a:pPr lvl="1"/>
            <a:r>
              <a:rPr lang="it-IT" sz="2400" b="1" dirty="0" smtClean="0"/>
              <a:t>Il tempo dell’integrazione</a:t>
            </a:r>
            <a:r>
              <a:rPr lang="it-IT" sz="2400" dirty="0" smtClean="0"/>
              <a:t>: </a:t>
            </a:r>
          </a:p>
          <a:p>
            <a:pPr lvl="2"/>
            <a:r>
              <a:rPr lang="it-IT" sz="2400" dirty="0" smtClean="0"/>
              <a:t>a. situazione problema da risolvere collettivamente, </a:t>
            </a:r>
          </a:p>
          <a:p>
            <a:pPr lvl="2"/>
            <a:r>
              <a:rPr lang="it-IT" sz="2400" dirty="0" smtClean="0"/>
              <a:t>b. situazione problema da risolvere autonomamente</a:t>
            </a:r>
          </a:p>
          <a:p>
            <a:pPr marL="68580" indent="0">
              <a:buNone/>
            </a:pPr>
            <a:endParaRPr lang="it-IT" b="1" dirty="0" smtClean="0"/>
          </a:p>
          <a:p>
            <a:pPr marL="68580" indent="0">
              <a:buNone/>
            </a:pPr>
            <a:r>
              <a:rPr lang="it-IT" b="1" dirty="0" smtClean="0"/>
              <a:t>DIVERSI TEMPI, DIVERSI SPAZI (FISICI, QUADERNI…), DIVERSI LIVELLI</a:t>
            </a:r>
            <a:endParaRPr lang="fr-FR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620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Valutazione dinamica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Documentare il cambiamento nell’apprendimento (iniziale, trattamento, finale)</a:t>
            </a:r>
          </a:p>
          <a:p>
            <a:r>
              <a:rPr lang="it-IT" sz="2800" dirty="0" smtClean="0"/>
              <a:t>Tracciare «gli aiuti utili» agli studenti</a:t>
            </a:r>
          </a:p>
          <a:p>
            <a:endParaRPr lang="it-IT" sz="2800" dirty="0" smtClean="0"/>
          </a:p>
          <a:p>
            <a:pPr marL="68580" indent="0">
              <a:buNone/>
            </a:pPr>
            <a:r>
              <a:rPr lang="it-IT" sz="2800" b="1" dirty="0" smtClean="0"/>
              <a:t>Fornire l’idea di implicazione, impegno, monitoraggio di un sé che evolve</a:t>
            </a:r>
            <a:endParaRPr lang="fr-FR" sz="28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922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Situazioni </a:t>
            </a:r>
            <a:r>
              <a:rPr lang="it-IT" b="1" dirty="0" err="1" smtClean="0"/>
              <a:t>immersive</a:t>
            </a:r>
            <a:r>
              <a:rPr lang="it-IT" b="1" dirty="0" smtClean="0"/>
              <a:t> e complesse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Situazioni problema</a:t>
            </a:r>
          </a:p>
          <a:p>
            <a:r>
              <a:rPr lang="it-IT" dirty="0" smtClean="0"/>
              <a:t>Modelli didattici per progetti</a:t>
            </a:r>
          </a:p>
          <a:p>
            <a:r>
              <a:rPr lang="it-IT" dirty="0" smtClean="0"/>
              <a:t>Processi di integrazione di conoscenze e metodi per rispondere ad un quesito (interdisciplinarietà)</a:t>
            </a:r>
          </a:p>
          <a:p>
            <a:r>
              <a:rPr lang="it-IT" dirty="0" smtClean="0"/>
              <a:t>Esperienze in situazione (mediatori attivi)</a:t>
            </a:r>
          </a:p>
          <a:p>
            <a:endParaRPr lang="it-IT" dirty="0" smtClean="0"/>
          </a:p>
          <a:p>
            <a:endParaRPr lang="fr-FR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9070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58204" cy="511156"/>
          </a:xfrm>
        </p:spPr>
        <p:txBody>
          <a:bodyPr>
            <a:noAutofit/>
          </a:bodyPr>
          <a:lstStyle/>
          <a:p>
            <a:r>
              <a:rPr lang="it-IT" sz="2800" b="1" dirty="0" smtClean="0"/>
              <a:t>Dalla </a:t>
            </a:r>
            <a:r>
              <a:rPr lang="it-IT" sz="2800" b="1" dirty="0" err="1" smtClean="0"/>
              <a:t>disciplinarietà</a:t>
            </a:r>
            <a:r>
              <a:rPr lang="it-IT" sz="2800" b="1" dirty="0" smtClean="0"/>
              <a:t> all’interdisciplinarietà</a:t>
            </a:r>
            <a:endParaRPr lang="it-IT" sz="28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Identificare domande/problemi che richiedano l’apporto metodologico e contenutistico di varie discipline per costruire una risposta</a:t>
            </a:r>
          </a:p>
          <a:p>
            <a:pPr>
              <a:buNone/>
            </a:pP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51232"/>
              </p:ext>
            </p:extLst>
          </p:nvPr>
        </p:nvGraphicFramePr>
        <p:xfrm>
          <a:off x="611560" y="2338652"/>
          <a:ext cx="8072494" cy="44965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072494"/>
              </a:tblGrid>
              <a:tr h="1296144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Presentare una domanda che richieda, per trovare una risposta</a:t>
                      </a:r>
                      <a:r>
                        <a:rPr lang="it-IT" sz="2400" baseline="0" dirty="0" smtClean="0"/>
                        <a:t> argomentata, l’apporto di diverse discipline. </a:t>
                      </a:r>
                      <a:endParaRPr lang="it-IT" sz="2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4618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b="1" dirty="0" smtClean="0"/>
                        <a:t>Per</a:t>
                      </a:r>
                      <a:r>
                        <a:rPr lang="it-IT" sz="2400" b="1" baseline="0" dirty="0" smtClean="0"/>
                        <a:t> realizzare un progetto: </a:t>
                      </a:r>
                      <a:r>
                        <a:rPr lang="it-IT" sz="2400" b="1" dirty="0" smtClean="0"/>
                        <a:t>ES. come realizzare l’orto a scuola?</a:t>
                      </a:r>
                      <a:endParaRPr lang="it-IT" sz="2400" b="1" dirty="0"/>
                    </a:p>
                  </a:txBody>
                  <a:tcPr/>
                </a:tc>
              </a:tr>
              <a:tr h="461852">
                <a:tc>
                  <a:txBody>
                    <a:bodyPr/>
                    <a:lstStyle/>
                    <a:p>
                      <a:r>
                        <a:rPr lang="it-IT" sz="2400" b="1" dirty="0" smtClean="0"/>
                        <a:t>Per conoscere un concetto: ES. il concetto di RIFIUTI può essere trattato partendo dalle scienze, dalla sociologia, dall’economia e dalla geografia.</a:t>
                      </a:r>
                      <a:endParaRPr lang="it-IT" sz="2400" b="1" dirty="0"/>
                    </a:p>
                  </a:txBody>
                  <a:tcPr/>
                </a:tc>
              </a:tr>
              <a:tr h="461852">
                <a:tc>
                  <a:txBody>
                    <a:bodyPr/>
                    <a:lstStyle/>
                    <a:p>
                      <a:r>
                        <a:rPr lang="it-IT" sz="2400" b="1" dirty="0" smtClean="0"/>
                        <a:t>Per realizzare una “pratica politica” nel senso di negoziazione: ES. come utilizzare le tecnologie per apprendere</a:t>
                      </a:r>
                      <a:endParaRPr lang="it-IT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4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58204" cy="511156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Dalla complessità ai modelli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Progettare una situazione complessa per indurre una </a:t>
            </a:r>
            <a:r>
              <a:rPr lang="it-IT" dirty="0" err="1" smtClean="0"/>
              <a:t>modellizzazione</a:t>
            </a:r>
            <a:r>
              <a:rPr lang="it-IT" dirty="0" smtClean="0"/>
              <a:t> consapevole</a:t>
            </a:r>
          </a:p>
          <a:p>
            <a:pPr>
              <a:buNone/>
            </a:pP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909978"/>
              </p:ext>
            </p:extLst>
          </p:nvPr>
        </p:nvGraphicFramePr>
        <p:xfrm>
          <a:off x="571472" y="1928801"/>
          <a:ext cx="8072494" cy="44391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072494"/>
              </a:tblGrid>
              <a:tr h="2292287">
                <a:tc>
                  <a:txBody>
                    <a:bodyPr/>
                    <a:lstStyle/>
                    <a:p>
                      <a:r>
                        <a:rPr lang="it-IT" sz="2400" dirty="0" smtClean="0"/>
                        <a:t>Presentare una situazione</a:t>
                      </a:r>
                      <a:r>
                        <a:rPr lang="it-IT" sz="2400" baseline="0" dirty="0" smtClean="0"/>
                        <a:t> che non ha un’unica soluzione e per la quale gli studenti vengano impegnati a costruire dei modelli continuamente migliorabili fino ad arrivare ad un modello condiviso o a individuare il campo ottimale di applicazione del modello</a:t>
                      </a:r>
                      <a:endParaRPr lang="it-IT" sz="2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958138">
                <a:tc>
                  <a:txBody>
                    <a:bodyPr/>
                    <a:lstStyle/>
                    <a:p>
                      <a:r>
                        <a:rPr lang="it-IT" b="1" dirty="0" smtClean="0"/>
                        <a:t>ES. Come si può raccontare un</a:t>
                      </a:r>
                      <a:r>
                        <a:rPr lang="it-IT" b="1" baseline="0" dirty="0" smtClean="0"/>
                        <a:t> evento accaduto? </a:t>
                      </a:r>
                      <a:r>
                        <a:rPr lang="it-IT" baseline="0" dirty="0" smtClean="0"/>
                        <a:t/>
                      </a:r>
                      <a:br>
                        <a:rPr lang="it-IT" baseline="0" dirty="0" smtClean="0"/>
                      </a:br>
                      <a:r>
                        <a:rPr lang="it-IT" baseline="0" dirty="0" smtClean="0"/>
                        <a:t>(in ordine cronologico, partendo dalla fine, evidenziando subito gli aspetti più significativi, facendo un commento di </a:t>
                      </a:r>
                      <a:r>
                        <a:rPr lang="it-IT" baseline="0" dirty="0" err="1" smtClean="0"/>
                        <a:t>apertura…</a:t>
                      </a:r>
                      <a:r>
                        <a:rPr lang="it-IT" baseline="0" dirty="0" smtClean="0"/>
                        <a:t>.)</a:t>
                      </a:r>
                      <a:endParaRPr lang="it-IT" dirty="0"/>
                    </a:p>
                  </a:txBody>
                  <a:tcPr/>
                </a:tc>
              </a:tr>
              <a:tr h="958138">
                <a:tc>
                  <a:txBody>
                    <a:bodyPr/>
                    <a:lstStyle/>
                    <a:p>
                      <a:r>
                        <a:rPr lang="it-IT" b="1" dirty="0" smtClean="0"/>
                        <a:t>ES. Come costruire</a:t>
                      </a:r>
                      <a:r>
                        <a:rPr lang="it-IT" b="1" baseline="0" dirty="0" smtClean="0"/>
                        <a:t> figure </a:t>
                      </a:r>
                      <a:r>
                        <a:rPr lang="it-IT" b="1" baseline="0" dirty="0" err="1" smtClean="0"/>
                        <a:t>equiestese</a:t>
                      </a:r>
                      <a:r>
                        <a:rPr lang="it-IT" b="1" baseline="0" dirty="0" smtClean="0"/>
                        <a:t> data l’estensione specifica in “quadretti”?</a:t>
                      </a:r>
                    </a:p>
                    <a:p>
                      <a:r>
                        <a:rPr lang="it-IT" baseline="0" dirty="0" smtClean="0"/>
                        <a:t>(costruire un algoritmo matematico prima di disegnare la figura, costruire una figura usando la stima e poi operare per approssimazioni)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Strategie diffuse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Far </a:t>
            </a:r>
            <a:r>
              <a:rPr lang="it-IT" b="1" dirty="0" smtClean="0"/>
              <a:t>collegare la conoscenza esistente con quanto è necessario/si vuole apprendere</a:t>
            </a:r>
            <a:r>
              <a:rPr lang="it-IT" dirty="0" smtClean="0"/>
              <a:t>, i risultati di conoscenza (</a:t>
            </a:r>
            <a:r>
              <a:rPr lang="it-IT" dirty="0" err="1" smtClean="0"/>
              <a:t>Gowin</a:t>
            </a:r>
            <a:r>
              <a:rPr lang="it-IT" dirty="0" smtClean="0"/>
              <a:t>, K-W-L, SQ3R)</a:t>
            </a:r>
          </a:p>
          <a:p>
            <a:r>
              <a:rPr lang="it-IT" dirty="0" smtClean="0"/>
              <a:t>La </a:t>
            </a:r>
            <a:r>
              <a:rPr lang="it-IT" b="1" dirty="0" smtClean="0"/>
              <a:t>domanda </a:t>
            </a:r>
            <a:r>
              <a:rPr lang="it-IT" dirty="0" smtClean="0"/>
              <a:t>come stimolo cardine per la costruzione della conoscenza</a:t>
            </a:r>
          </a:p>
          <a:p>
            <a:r>
              <a:rPr lang="it-IT" dirty="0" smtClean="0"/>
              <a:t>I </a:t>
            </a:r>
            <a:r>
              <a:rPr lang="it-IT" b="1" dirty="0" smtClean="0"/>
              <a:t>processi di modellizzazione </a:t>
            </a:r>
            <a:r>
              <a:rPr lang="it-IT" dirty="0" smtClean="0"/>
              <a:t>a partire dall’esplicitazione degli schemi fino alle logiche che guidano la loro orchestrazione</a:t>
            </a:r>
          </a:p>
          <a:p>
            <a:r>
              <a:rPr lang="it-IT" b="1" dirty="0" smtClean="0"/>
              <a:t>Uso di rappresentazioni </a:t>
            </a:r>
            <a:r>
              <a:rPr lang="it-IT" dirty="0" smtClean="0"/>
              <a:t>per modellizzare il processo (mappe, grafi…)</a:t>
            </a:r>
            <a:endParaRPr lang="fr-FR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5245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Da valorizzare…1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 smtClean="0"/>
              <a:t>Processi decisionali </a:t>
            </a:r>
            <a:r>
              <a:rPr lang="it-IT" dirty="0" smtClean="0"/>
              <a:t>nel </a:t>
            </a:r>
            <a:r>
              <a:rPr lang="it-IT" dirty="0" err="1" smtClean="0"/>
              <a:t>problem</a:t>
            </a:r>
            <a:r>
              <a:rPr lang="it-IT" dirty="0" smtClean="0"/>
              <a:t> </a:t>
            </a:r>
            <a:r>
              <a:rPr lang="it-IT" dirty="0" err="1" smtClean="0"/>
              <a:t>solving</a:t>
            </a:r>
            <a:r>
              <a:rPr lang="it-IT" dirty="0" smtClean="0"/>
              <a:t> (compiti mal strutturati)</a:t>
            </a:r>
          </a:p>
          <a:p>
            <a:r>
              <a:rPr lang="it-IT" dirty="0" smtClean="0"/>
              <a:t>I </a:t>
            </a:r>
            <a:r>
              <a:rPr lang="it-IT" b="1" dirty="0" smtClean="0"/>
              <a:t>processi di investigazione </a:t>
            </a:r>
            <a:r>
              <a:rPr lang="it-IT" dirty="0" smtClean="0"/>
              <a:t>(quando non è chiaro, vi sono lacune, contraddizioni..)</a:t>
            </a:r>
          </a:p>
          <a:p>
            <a:r>
              <a:rPr lang="it-IT" dirty="0" smtClean="0"/>
              <a:t>I </a:t>
            </a:r>
            <a:r>
              <a:rPr lang="it-IT" b="1" dirty="0" smtClean="0"/>
              <a:t>processi di indagine </a:t>
            </a:r>
            <a:r>
              <a:rPr lang="it-IT" dirty="0" smtClean="0"/>
              <a:t>sperimentale (rigorosità e metodo)</a:t>
            </a:r>
          </a:p>
          <a:p>
            <a:r>
              <a:rPr lang="it-IT" dirty="0" smtClean="0"/>
              <a:t>La </a:t>
            </a:r>
            <a:r>
              <a:rPr lang="it-IT" b="1" dirty="0" smtClean="0"/>
              <a:t>logica sistemica</a:t>
            </a:r>
            <a:r>
              <a:rPr lang="it-IT" dirty="0" smtClean="0"/>
              <a:t>: attenzione alla complessità del reale</a:t>
            </a:r>
          </a:p>
          <a:p>
            <a:r>
              <a:rPr lang="it-IT" dirty="0" smtClean="0"/>
              <a:t>Il </a:t>
            </a:r>
            <a:r>
              <a:rPr lang="it-IT" b="1" dirty="0" smtClean="0"/>
              <a:t>monitoraggio</a:t>
            </a:r>
            <a:r>
              <a:rPr lang="it-IT" dirty="0" smtClean="0"/>
              <a:t> del proprio lavoro</a:t>
            </a:r>
          </a:p>
          <a:p>
            <a:r>
              <a:rPr lang="it-IT" dirty="0" smtClean="0"/>
              <a:t>Abito mentale critico: </a:t>
            </a:r>
            <a:r>
              <a:rPr lang="it-IT" b="1" dirty="0" smtClean="0"/>
              <a:t>precisione, chiarezza, connessione</a:t>
            </a:r>
            <a:r>
              <a:rPr lang="it-IT" dirty="0" smtClean="0"/>
              <a:t>….</a:t>
            </a:r>
            <a:endParaRPr lang="fr-FR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7980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Da valorizzare…2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Osservazione tra pari</a:t>
            </a:r>
          </a:p>
          <a:p>
            <a:r>
              <a:rPr lang="it-IT" b="1" dirty="0" smtClean="0"/>
              <a:t>Sinergia fra auto-valutazione, co-valutazione e etero-valutazione</a:t>
            </a:r>
          </a:p>
          <a:p>
            <a:r>
              <a:rPr lang="it-IT" b="1" dirty="0" smtClean="0"/>
              <a:t>L’analisi del compito </a:t>
            </a:r>
            <a:r>
              <a:rPr lang="it-IT" dirty="0" smtClean="0"/>
              <a:t>da parte degli studenti (situazioni) , la percezione di poterlo affrontare (</a:t>
            </a:r>
            <a:r>
              <a:rPr lang="it-IT" b="1" dirty="0" smtClean="0"/>
              <a:t>stili attributivi, anticipazione</a:t>
            </a:r>
            <a:r>
              <a:rPr lang="it-IT" dirty="0" smtClean="0"/>
              <a:t>) , la rappresentazione chiara delle </a:t>
            </a:r>
            <a:r>
              <a:rPr lang="it-IT" b="1" dirty="0" smtClean="0"/>
              <a:t>consegne</a:t>
            </a:r>
            <a:r>
              <a:rPr lang="it-IT" dirty="0" smtClean="0"/>
              <a:t> (ne consegue la rappresentazione del percorso).</a:t>
            </a:r>
          </a:p>
          <a:p>
            <a:endParaRPr lang="fr-FR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6286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Quale valutazione?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it-IT" sz="3200" b="1" dirty="0" smtClean="0"/>
              <a:t>La competenza è una dinamica, quindi va curata la documentazione di un processo evolutivo: traguardi e passaggi, problemi superati e ostacoli</a:t>
            </a:r>
          </a:p>
          <a:p>
            <a:pPr marL="68580" indent="0">
              <a:buNone/>
            </a:pPr>
            <a:endParaRPr lang="it-IT" sz="3200" b="1" dirty="0" smtClean="0"/>
          </a:p>
          <a:p>
            <a:pPr marL="68580" indent="0">
              <a:buNone/>
            </a:pPr>
            <a:r>
              <a:rPr lang="it-IT" dirty="0" smtClean="0"/>
              <a:t>Rubriche, </a:t>
            </a:r>
            <a:r>
              <a:rPr lang="it-IT" dirty="0" err="1" smtClean="0"/>
              <a:t>portfoli</a:t>
            </a:r>
            <a:r>
              <a:rPr lang="it-IT" dirty="0" smtClean="0"/>
              <a:t>, e-</a:t>
            </a:r>
            <a:r>
              <a:rPr lang="it-IT" dirty="0" err="1" smtClean="0"/>
              <a:t>portfoli</a:t>
            </a:r>
            <a:r>
              <a:rPr lang="it-IT" dirty="0" smtClean="0"/>
              <a:t>, diari di apprendimento….</a:t>
            </a:r>
          </a:p>
          <a:p>
            <a:pPr marL="68580" indent="0">
              <a:buNone/>
            </a:pPr>
            <a:r>
              <a:rPr lang="it-IT" dirty="0" smtClean="0"/>
              <a:t>Valutazione bilanciata, valutazione dinamica, </a:t>
            </a:r>
            <a:r>
              <a:rPr lang="it-IT" dirty="0" err="1" smtClean="0"/>
              <a:t>peer</a:t>
            </a:r>
            <a:r>
              <a:rPr lang="it-IT" dirty="0" smtClean="0"/>
              <a:t> </a:t>
            </a:r>
            <a:r>
              <a:rPr lang="it-IT" dirty="0" err="1" smtClean="0"/>
              <a:t>assesment</a:t>
            </a:r>
            <a:r>
              <a:rPr lang="it-IT" dirty="0" smtClean="0"/>
              <a:t>, autovalutazione, co-valutazione…</a:t>
            </a:r>
            <a:endParaRPr lang="fr-FR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80012" y="0"/>
            <a:ext cx="342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</a:rPr>
              <a:t>Elaborare il curricolo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4698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/>
              <a:t>La scuola delle competenze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972050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Bef>
                <a:spcPts val="580"/>
              </a:spcBef>
              <a:spcAft>
                <a:spcPts val="0"/>
              </a:spcAft>
              <a:buFont typeface="Wingdings"/>
              <a:buChar char=""/>
              <a:defRPr/>
            </a:pPr>
            <a:r>
              <a:rPr lang="it-IT" sz="3000" dirty="0" smtClean="0">
                <a:solidFill>
                  <a:schemeClr val="tx1"/>
                </a:solidFill>
              </a:rPr>
              <a:t>“L’introduzione di </a:t>
            </a:r>
            <a:r>
              <a:rPr lang="it-IT" sz="3000" dirty="0" err="1" smtClean="0">
                <a:solidFill>
                  <a:schemeClr val="tx1"/>
                </a:solidFill>
              </a:rPr>
              <a:t>curricula</a:t>
            </a:r>
            <a:r>
              <a:rPr lang="it-IT" sz="3000" dirty="0" smtClean="0">
                <a:solidFill>
                  <a:schemeClr val="tx1"/>
                </a:solidFill>
              </a:rPr>
              <a:t> orientati verso le competenze entra in contraddizione, è tempo di rendersene conto, con una visione della scuola che ha sempre privilegiato gli alunni destinati a continuare i loro studi al di là della scuola di base”. La </a:t>
            </a:r>
            <a:r>
              <a:rPr lang="it-IT" sz="3000" b="1" dirty="0" smtClean="0">
                <a:solidFill>
                  <a:schemeClr val="tx1"/>
                </a:solidFill>
              </a:rPr>
              <a:t>scuola delle competenze</a:t>
            </a:r>
            <a:r>
              <a:rPr lang="it-IT" sz="3000" dirty="0" smtClean="0">
                <a:solidFill>
                  <a:schemeClr val="tx1"/>
                </a:solidFill>
              </a:rPr>
              <a:t> contro il circuito chiuso della scuola fine a se stessa </a:t>
            </a:r>
            <a:r>
              <a:rPr lang="it-IT" sz="2200" dirty="0" smtClean="0">
                <a:solidFill>
                  <a:schemeClr val="tx1"/>
                </a:solidFill>
              </a:rPr>
              <a:t>(</a:t>
            </a:r>
            <a:r>
              <a:rPr lang="it-IT" sz="2200" dirty="0" err="1" smtClean="0">
                <a:solidFill>
                  <a:schemeClr val="tx1"/>
                </a:solidFill>
              </a:rPr>
              <a:t>Perrenoud</a:t>
            </a:r>
            <a:r>
              <a:rPr lang="it-IT" sz="2200" dirty="0" smtClean="0">
                <a:solidFill>
                  <a:schemeClr val="tx1"/>
                </a:solidFill>
              </a:rPr>
              <a:t>, 2010)</a:t>
            </a:r>
          </a:p>
          <a:p>
            <a:pPr marL="320040" indent="-320040" eaLnBrk="1" fontAlgn="auto" hangingPunct="1">
              <a:spcBef>
                <a:spcPts val="580"/>
              </a:spcBef>
              <a:spcAft>
                <a:spcPts val="0"/>
              </a:spcAft>
              <a:buFont typeface="Wingdings"/>
              <a:buChar char=""/>
              <a:defRPr/>
            </a:pPr>
            <a:r>
              <a:rPr lang="it-IT" sz="3000" dirty="0" smtClean="0">
                <a:solidFill>
                  <a:schemeClr val="tx1"/>
                </a:solidFill>
              </a:rPr>
              <a:t>“Il vero conflitto viene alla luce se ragioniamo sulla qualità dei saperi, perché </a:t>
            </a:r>
            <a:r>
              <a:rPr lang="it-IT" sz="3000" b="1" dirty="0" smtClean="0">
                <a:solidFill>
                  <a:schemeClr val="tx1"/>
                </a:solidFill>
              </a:rPr>
              <a:t>sviluppare delle competenze prende del tempo</a:t>
            </a:r>
            <a:r>
              <a:rPr lang="it-IT" sz="3000" dirty="0" smtClean="0">
                <a:solidFill>
                  <a:schemeClr val="tx1"/>
                </a:solidFill>
              </a:rPr>
              <a:t>: quello di assimilare i saperi e quello di allenarsi a servirsene. La mobilitazione delle risorse si apprende, come le risorse stesse. E rivendica la sua parte di tempo scolastico.</a:t>
            </a:r>
          </a:p>
          <a:p>
            <a:pPr marL="320040" lvl="1" indent="-320040" eaLnBrk="1" fontAlgn="auto" hangingPunct="1">
              <a:spcBef>
                <a:spcPts val="700"/>
              </a:spcBef>
              <a:spcAft>
                <a:spcPts val="0"/>
              </a:spcAft>
              <a:buSzPct val="60000"/>
              <a:buFont typeface="Wingdings 2"/>
              <a:buNone/>
              <a:defRPr/>
            </a:pPr>
            <a:r>
              <a:rPr lang="it-IT" sz="2600" b="1" dirty="0" smtClean="0">
                <a:solidFill>
                  <a:srgbClr val="FF0000"/>
                </a:solidFill>
              </a:rPr>
              <a:t>Apprendere diventando competenti, non apprendere per competenze (</a:t>
            </a:r>
            <a:r>
              <a:rPr lang="it-IT" sz="2600" b="1" dirty="0" err="1" smtClean="0">
                <a:solidFill>
                  <a:srgbClr val="FF0000"/>
                </a:solidFill>
              </a:rPr>
              <a:t>Ajello</a:t>
            </a:r>
            <a:r>
              <a:rPr lang="it-IT" sz="2600" b="1" dirty="0" smtClean="0">
                <a:solidFill>
                  <a:srgbClr val="FF0000"/>
                </a:solidFill>
              </a:rPr>
              <a:t>, 2010)</a:t>
            </a:r>
          </a:p>
          <a:p>
            <a:pPr marL="320040" indent="-320040" eaLnBrk="1" fontAlgn="auto" hangingPunct="1">
              <a:spcBef>
                <a:spcPts val="580"/>
              </a:spcBef>
              <a:spcAft>
                <a:spcPts val="0"/>
              </a:spcAft>
              <a:buFont typeface="Wingdings"/>
              <a:buChar char=""/>
              <a:defRPr/>
            </a:pPr>
            <a:endParaRPr lang="it-IT" dirty="0" smtClean="0"/>
          </a:p>
          <a:p>
            <a:pPr marL="320040" indent="-320040" eaLnBrk="1" fontAlgn="auto" hangingPunct="1">
              <a:spcBef>
                <a:spcPts val="580"/>
              </a:spcBef>
              <a:spcAft>
                <a:spcPts val="0"/>
              </a:spcAft>
              <a:buFont typeface="Wingdings"/>
              <a:buChar char=""/>
              <a:defRPr/>
            </a:pPr>
            <a:endParaRPr lang="it-IT" dirty="0" smtClean="0"/>
          </a:p>
          <a:p>
            <a:pPr marL="320040" indent="-320040" eaLnBrk="1" fontAlgn="auto" hangingPunct="1">
              <a:spcBef>
                <a:spcPts val="580"/>
              </a:spcBef>
              <a:spcAft>
                <a:spcPts val="0"/>
              </a:spcAft>
              <a:buFont typeface="Wingdings"/>
              <a:buChar char=""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03396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Suggerimenti bibliografici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Maccario, D., A scuola di competenze, SEI Editore, 2012</a:t>
            </a:r>
          </a:p>
          <a:p>
            <a:r>
              <a:rPr lang="it-IT" dirty="0" smtClean="0"/>
              <a:t>Maccario, D., Insegnare per competenze, SEI Editore, 2006</a:t>
            </a:r>
          </a:p>
          <a:p>
            <a:r>
              <a:rPr lang="it-IT" dirty="0" smtClean="0"/>
              <a:t>Le </a:t>
            </a:r>
            <a:r>
              <a:rPr lang="it-IT" dirty="0" err="1" smtClean="0"/>
              <a:t>Boterf</a:t>
            </a:r>
            <a:r>
              <a:rPr lang="it-IT" dirty="0" smtClean="0"/>
              <a:t>, G., </a:t>
            </a:r>
            <a:r>
              <a:rPr lang="it-IT" dirty="0"/>
              <a:t>M. Vitolo e A. </a:t>
            </a:r>
            <a:r>
              <a:rPr lang="it-IT" dirty="0" smtClean="0"/>
              <a:t>Calvaruso, Costruire </a:t>
            </a:r>
            <a:r>
              <a:rPr lang="it-IT" dirty="0"/>
              <a:t>le competenze individuali e collettive. Agire e riuscire con competenza. Le risposte a 100 </a:t>
            </a:r>
            <a:r>
              <a:rPr lang="it-IT" dirty="0" smtClean="0"/>
              <a:t>domande, Guida Editore, 2008</a:t>
            </a:r>
          </a:p>
          <a:p>
            <a:r>
              <a:rPr lang="it-IT" dirty="0" err="1" smtClean="0"/>
              <a:t>Rey</a:t>
            </a:r>
            <a:r>
              <a:rPr lang="it-IT" dirty="0" smtClean="0"/>
              <a:t>, B., Ripensare le competenze trasversali, Franco Angeli, 2003</a:t>
            </a:r>
          </a:p>
          <a:p>
            <a:r>
              <a:rPr lang="it-IT" dirty="0" err="1" smtClean="0"/>
              <a:t>Pellerey</a:t>
            </a:r>
            <a:r>
              <a:rPr lang="it-IT" dirty="0" smtClean="0"/>
              <a:t>. M., Le competenze individuali e il portfolio, </a:t>
            </a:r>
            <a:r>
              <a:rPr lang="it-IT" dirty="0" err="1" smtClean="0"/>
              <a:t>Etas</a:t>
            </a:r>
            <a:r>
              <a:rPr lang="it-IT" dirty="0" smtClean="0"/>
              <a:t>, 2004 </a:t>
            </a:r>
          </a:p>
          <a:p>
            <a:endParaRPr lang="it-IT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26895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12033</TotalTime>
  <Words>3776</Words>
  <Application>Microsoft Office PowerPoint</Application>
  <PresentationFormat>Presentazione su schermo (4:3)</PresentationFormat>
  <Paragraphs>483</Paragraphs>
  <Slides>70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70</vt:i4>
      </vt:variant>
    </vt:vector>
  </HeadingPairs>
  <TitlesOfParts>
    <vt:vector size="71" baseType="lpstr">
      <vt:lpstr>Austin</vt:lpstr>
      <vt:lpstr>Quale didattica per le competenze</vt:lpstr>
      <vt:lpstr>Traccia </vt:lpstr>
      <vt:lpstr>Soggettività in gioco</vt:lpstr>
      <vt:lpstr>Ricerca e formazione</vt:lpstr>
      <vt:lpstr>Frontiere di ricerca attuali</vt:lpstr>
      <vt:lpstr>L’azione esperta tra complessità e semplessità (Berthoz, 2011)</vt:lpstr>
      <vt:lpstr>Un concetto polisemico</vt:lpstr>
      <vt:lpstr>Una definizione</vt:lpstr>
      <vt:lpstr>La mobilitazione</vt:lpstr>
      <vt:lpstr>Finalità della scuola</vt:lpstr>
      <vt:lpstr>Le competenze a scuola</vt:lpstr>
      <vt:lpstr>L’agire a scuola</vt:lpstr>
      <vt:lpstr>Ipotesi</vt:lpstr>
      <vt:lpstr>Competenza come combinatoria</vt:lpstr>
      <vt:lpstr>La trasposizione didattica</vt:lpstr>
      <vt:lpstr>COMPITO</vt:lpstr>
      <vt:lpstr>1. Progettare il compito</vt:lpstr>
      <vt:lpstr>L’implicito del compito</vt:lpstr>
      <vt:lpstr>La scelta dei materiali</vt:lpstr>
      <vt:lpstr>Presentazione standard di PowerPoint</vt:lpstr>
      <vt:lpstr>Presentazione standard di PowerPoint</vt:lpstr>
      <vt:lpstr>2. Analizzare il compito</vt:lpstr>
      <vt:lpstr>3. IL COMPITO COME MESSAGGIO</vt:lpstr>
      <vt:lpstr>3. Il compito nella didattica professionale</vt:lpstr>
      <vt:lpstr>Confronto fra due modalità (comprendere un brano, 2 ore)</vt:lpstr>
      <vt:lpstr>Confronto fra due modalità (comprendere un brano, 2 ore)</vt:lpstr>
      <vt:lpstr>4. La devoluzione del compito</vt:lpstr>
      <vt:lpstr>LA CONCETTUALIZZAZIONE</vt:lpstr>
      <vt:lpstr>Lo schema</vt:lpstr>
      <vt:lpstr>LA TRASFERIBILITÀ Tra riuscire e comprendere</vt:lpstr>
      <vt:lpstr>Schemi d’azione dell’insegnante</vt:lpstr>
      <vt:lpstr>DA UNA RICERCA…</vt:lpstr>
      <vt:lpstr>Esempi di percorsi didattici</vt:lpstr>
      <vt:lpstr>La situazione-problema (SP)</vt:lpstr>
      <vt:lpstr>Funzioni della S-P</vt:lpstr>
      <vt:lpstr>Scuola Primaria: La sorgente</vt:lpstr>
      <vt:lpstr>Presentazione standard di PowerPoint</vt:lpstr>
      <vt:lpstr>I COMPITI</vt:lpstr>
      <vt:lpstr>Presentazione standard di PowerPoint</vt:lpstr>
      <vt:lpstr>Presentazione standard di PowerPoint</vt:lpstr>
      <vt:lpstr>Dalla situazione alla conoscenza</vt:lpstr>
      <vt:lpstr>Scuola primaria e secondaria I grado: La rubrica per l’auto-co valutazione</vt:lpstr>
      <vt:lpstr>Come costruire la rubrica</vt:lpstr>
      <vt:lpstr>I COMPITI</vt:lpstr>
      <vt:lpstr>Presentazione standard di PowerPoint</vt:lpstr>
      <vt:lpstr>Presentazione standard di PowerPoint</vt:lpstr>
      <vt:lpstr>Scuola secondaria di I grado: Risolvere problemi geometrici</vt:lpstr>
      <vt:lpstr>DIFFICOLTA’</vt:lpstr>
      <vt:lpstr>I COMPITI</vt:lpstr>
      <vt:lpstr>Scheda di automonitoraggio</vt:lpstr>
      <vt:lpstr>Risultati </vt:lpstr>
      <vt:lpstr>Suggerimenti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Dai contenuti al «potere d’azione»</vt:lpstr>
      <vt:lpstr>Progettazione di situazioni</vt:lpstr>
      <vt:lpstr>Dal graduale al complesso </vt:lpstr>
      <vt:lpstr>Valutazione dinamica</vt:lpstr>
      <vt:lpstr>Situazioni immersive e complesse</vt:lpstr>
      <vt:lpstr>Dalla disciplinarietà all’interdisciplinarietà</vt:lpstr>
      <vt:lpstr>Dalla complessità ai modelli</vt:lpstr>
      <vt:lpstr>Strategie diffuse</vt:lpstr>
      <vt:lpstr>Da valorizzare…1</vt:lpstr>
      <vt:lpstr>Da valorizzare…2</vt:lpstr>
      <vt:lpstr>Quale valutazione?</vt:lpstr>
      <vt:lpstr>La scuola delle competenze</vt:lpstr>
      <vt:lpstr>Suggerimenti bibliografici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Quale didattica per le competenze</dc:title>
  <dc:creator>standard</dc:creator>
  <cp:lastModifiedBy>standard</cp:lastModifiedBy>
  <cp:revision>75</cp:revision>
  <cp:lastPrinted>2013-01-28T10:36:29Z</cp:lastPrinted>
  <dcterms:created xsi:type="dcterms:W3CDTF">2013-01-21T15:26:29Z</dcterms:created>
  <dcterms:modified xsi:type="dcterms:W3CDTF">2013-02-01T09:33:50Z</dcterms:modified>
</cp:coreProperties>
</file>