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828" r:id="rId2"/>
    <p:sldMasterId id="2147484516" r:id="rId3"/>
  </p:sldMasterIdLst>
  <p:sldIdLst>
    <p:sldId id="279" r:id="rId4"/>
    <p:sldId id="266" r:id="rId5"/>
    <p:sldId id="267" r:id="rId6"/>
    <p:sldId id="270" r:id="rId7"/>
    <p:sldId id="258" r:id="rId8"/>
    <p:sldId id="259" r:id="rId9"/>
    <p:sldId id="276" r:id="rId10"/>
    <p:sldId id="280" r:id="rId11"/>
    <p:sldId id="281" r:id="rId12"/>
    <p:sldId id="282" r:id="rId13"/>
    <p:sldId id="283" r:id="rId14"/>
    <p:sldId id="284" r:id="rId15"/>
    <p:sldId id="285" r:id="rId16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28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ttangolo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ttangolo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ttangolo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ttangolo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Rettangolo arrotondato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Rettangolo arrotondato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ttangolo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ttangolo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ttangolo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ttangolo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17" name="Segnaposto data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E0ED7-A086-47A7-BBAD-C3F2BE034155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18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574B411-2E40-4C01-B38D-4E26B4A006A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060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78581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64347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BE2F2-69C4-42DC-978A-476F3062D1D6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E1C90-8EE3-46BF-849E-7211A53B121B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23661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C3311-905F-48BD-AEAC-30F466CD6B10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65F06-EFF6-4F56-AD8A-BADAD6709BD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524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CC97C-3033-4470-BD6B-6B2819F86D2C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D7754-A5F0-4B47-9EA7-3ADC37B70B3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3812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7E9CF12-23CE-490F-85EF-378AC35914CC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8" name="Segnaposto numero diapositiva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83DA928-7C53-4AEE-9943-2E78EF3C826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9" name="Segnaposto piè di pagina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3216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B1FA0-E462-462A-92BE-4589B25768B3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E4D8F-B2F3-4B78-9A7D-F527A237F5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3549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49906-2B81-4E2F-89F8-ACAA733AFFC4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C32B8-E913-48AC-805C-B48DE5F4586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7105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1C705-D6DE-4D59-A76F-F9FE70D14505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374ED-2B5A-4ED0-8EAE-45CF68EE723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5161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A65DD-5B56-4F33-99B5-7D8DB2C2E9E2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9A766-E991-4EFC-BFEA-3A9D3F4243E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8130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05911-F32E-46CD-B853-299955D4E277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19BC8-DF88-43E8-ACAE-A5B874F1F86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83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9850C-CD85-4A8D-9866-807A837A8F79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5C547-4606-4994-A703-4944FEEE28D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7472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B0610-42BE-46CF-9EDE-546D38AE5E2F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BCC57-70C6-42A7-9452-5B8862344B5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3465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AE2EC-B729-48A4-B54A-86CEE63788A9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9245C-C0E6-40B4-84F2-EFB30DD211E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9950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601B9-E3C4-4B15-A950-6F37E26230B6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0A23C-6FE4-4A50-A34E-04A4966F6B3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0292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A42F7-F7D4-4C86-AB14-25C24E3F7994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46023-8A69-4055-9B98-CC062E15E8E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32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AEEB0-7FF7-4FBD-8C83-5BF10A6297A1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759E8-6DE5-4384-96C2-532765287A7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2950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115E3-3BCE-4680-B9ED-2E7614E5226A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9BC04-8326-4708-B4B3-78EC9AA9BF9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35931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D41CF-6D13-4DE1-85B6-B7FF791F3D7E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438B6-B739-4708-9EB1-C7756BB2517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28852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CC2E2-5FBC-45FD-8B2A-E8A22EFFB0F8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30F0A-CC52-49F2-BD01-7AC42E7ADDC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3711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5B3A4-CD24-42CC-91D7-2A94F94A105B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EE26C-19A1-4FA7-96A5-7D810AC0565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31661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B14BA-2566-4E8A-B6A3-26075B7ABED1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53A47-E65E-45A6-9F19-76E7534AA8D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52268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E54F9-6388-4E7B-8922-9AF0B256516B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B2007-86FA-483B-9E3D-9E51993F5FC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9880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7C330-0DCA-43A0-B6E9-805AC65D396F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0D906-9069-4924-96A1-2475E7B2D48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80012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CAE79-1A3E-412E-8B59-1932706C3C28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932D2-338E-4DA7-8255-411CD65AFCA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964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D3825-7DCB-4922-8621-DA6268A50047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1858A-6D10-42E4-9540-5A9D0C3E7F6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6127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397A5-167F-4D4C-A1F5-24409EACAB9C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76307-A324-4D71-9B9D-37B0008F7EB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30589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83C96-B9BF-4244-BAE1-89F846BC58E0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3E8A4-6DCA-47D4-B806-102DA6E0C72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91467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49B29-B85F-45D8-99AC-0FF319BB714A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63BB7-8BB7-4FBE-AB0B-1CEE4306576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34455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3250C-C517-48D2-8FFC-5516407F6003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1D4EC-1EBF-4649-9B7B-37A2DD70125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81507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1DD42-D34F-4C27-99DD-6155E1AA6120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E7011-C57B-41F9-B6C7-C005EB3E01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95768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BF810-3A5A-45F8-BEBA-406E06EF8909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A0A40-EEF3-4CEF-9D55-C2EA6D8A8C0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47527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BF65D-3FA9-4735-99F8-8BE3329CDAAE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E4471-FD7D-4392-8D20-F0B65C12EDC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03405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96B75-4C03-4063-8F09-CBA3A13DD9C5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ECD58-AE38-4D5A-B677-890FF5D81F4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86218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3"/>
          </p:nvPr>
        </p:nvSpPr>
        <p:spPr>
          <a:xfrm>
            <a:off x="4357688" y="6429375"/>
            <a:ext cx="2357437" cy="428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7FAFD5B-5A6D-4168-96EB-C7C937958357}" type="datetimeFigureOut">
              <a:rPr lang="it-IT"/>
              <a:pPr>
                <a:defRPr/>
              </a:pPr>
              <a:t>08/04/2014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it-IT"/>
              <a:t>Patrizia </a:t>
            </a:r>
            <a:r>
              <a:rPr lang="it-IT" err="1"/>
              <a:t>Magnoler</a:t>
            </a:r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BF76E68-3BC1-4335-80E1-A19B9DC1CDA4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923237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3"/>
          </p:nvPr>
        </p:nvSpPr>
        <p:spPr>
          <a:xfrm>
            <a:off x="4357688" y="6429375"/>
            <a:ext cx="2357437" cy="428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31CDA4A-4E79-4095-AD01-BA0E204711B5}" type="datetimeFigureOut">
              <a:rPr lang="it-IT"/>
              <a:pPr>
                <a:defRPr/>
              </a:pPr>
              <a:t>08/04/2014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it-IT"/>
              <a:t>Patrizia </a:t>
            </a:r>
            <a:r>
              <a:rPr lang="it-IT" err="1"/>
              <a:t>Magnoler</a:t>
            </a:r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BB5B91A-540E-456D-AFCA-9877FD5FBE8E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276721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3"/>
          </p:nvPr>
        </p:nvSpPr>
        <p:spPr>
          <a:xfrm>
            <a:off x="4357688" y="6429375"/>
            <a:ext cx="2357437" cy="428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EC7A8F-16FF-4146-BB38-03740DA165D3}" type="datetimeFigureOut">
              <a:rPr lang="it-IT"/>
              <a:pPr>
                <a:defRPr/>
              </a:pPr>
              <a:t>08/04/2014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it-IT"/>
              <a:t>Patrizia </a:t>
            </a:r>
            <a:r>
              <a:rPr lang="it-IT" err="1"/>
              <a:t>Magnoler</a:t>
            </a:r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D76743E-3AE7-498C-9D86-1B2D3BE4BF85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930124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3"/>
          </p:nvPr>
        </p:nvSpPr>
        <p:spPr>
          <a:xfrm>
            <a:off x="4357688" y="6429375"/>
            <a:ext cx="2357437" cy="428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26F8B01-477F-4B7F-B57B-6AA90A06A3DD}" type="datetimeFigureOut">
              <a:rPr lang="it-IT"/>
              <a:pPr>
                <a:defRPr/>
              </a:pPr>
              <a:t>08/04/2014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it-IT"/>
              <a:t>Patrizia </a:t>
            </a:r>
            <a:r>
              <a:rPr lang="it-IT" err="1"/>
              <a:t>Magnoler</a:t>
            </a:r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AB6F27A-7D2D-4247-B3E5-8723C247BDD3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276738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3"/>
          </p:nvPr>
        </p:nvSpPr>
        <p:spPr>
          <a:xfrm>
            <a:off x="4357688" y="6429375"/>
            <a:ext cx="2357437" cy="428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F4DE7F2-705A-4391-A249-F2D7D0C69427}" type="datetimeFigureOut">
              <a:rPr lang="it-IT"/>
              <a:pPr>
                <a:defRPr/>
              </a:pPr>
              <a:t>08/04/2014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it-IT"/>
              <a:t>Patrizia </a:t>
            </a:r>
            <a:r>
              <a:rPr lang="it-IT" err="1"/>
              <a:t>Magnoler</a:t>
            </a:r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2E6BCEE-E154-47C0-8141-4BF091516EAF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59705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3"/>
          </p:nvPr>
        </p:nvSpPr>
        <p:spPr>
          <a:xfrm>
            <a:off x="4357688" y="6429375"/>
            <a:ext cx="2357437" cy="428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4E1F59-69E8-479F-95A7-1C1C4BBB546C}" type="datetimeFigureOut">
              <a:rPr lang="it-IT"/>
              <a:pPr>
                <a:defRPr/>
              </a:pPr>
              <a:t>08/04/2014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it-IT"/>
              <a:t>Patrizia </a:t>
            </a:r>
            <a:r>
              <a:rPr lang="it-IT" err="1"/>
              <a:t>Magnoler</a:t>
            </a:r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1AB87F-77C6-4C60-A8F9-C3A48CF5AE9F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361337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3"/>
          </p:nvPr>
        </p:nvSpPr>
        <p:spPr>
          <a:xfrm>
            <a:off x="4357688" y="6429375"/>
            <a:ext cx="2357437" cy="4286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8E5D96-75E5-407E-A444-5CE03F008C6E}" type="datetimeFigureOut">
              <a:rPr lang="it-IT"/>
              <a:pPr>
                <a:defRPr/>
              </a:pPr>
              <a:t>08/04/2014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it-IT"/>
              <a:t>Patrizia </a:t>
            </a:r>
            <a:r>
              <a:rPr lang="it-IT" err="1"/>
              <a:t>Magnoler</a:t>
            </a:r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7D97D0-F477-4EFF-92AB-0A11C32EE68A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9246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Rettangolo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Rettangolo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Rettangolo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Rettangolo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Rettangolo arrotondato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Rettangolo arrotondato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Rettangolo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ttangolo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Rettangolo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Rettangolo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Rettangolo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Rettangolo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Segnaposto titolo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fr-FR" smtClean="0"/>
              <a:t>Fare clic per modificare lo stile del titolo</a:t>
            </a:r>
            <a:endParaRPr lang="en-US" altLang="fr-FR" smtClean="0"/>
          </a:p>
        </p:txBody>
      </p:sp>
      <p:sp>
        <p:nvSpPr>
          <p:cNvPr id="1040" name="Segnaposto testo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fr-FR" smtClean="0"/>
              <a:t>Fare clic per modificare stili del testo dello schema</a:t>
            </a:r>
          </a:p>
          <a:p>
            <a:pPr lvl="1"/>
            <a:r>
              <a:rPr lang="it-IT" altLang="fr-FR" smtClean="0"/>
              <a:t>Secondo livello</a:t>
            </a:r>
          </a:p>
          <a:p>
            <a:pPr lvl="2"/>
            <a:r>
              <a:rPr lang="it-IT" altLang="fr-FR" smtClean="0"/>
              <a:t>Terzo livello</a:t>
            </a:r>
          </a:p>
          <a:p>
            <a:pPr lvl="3"/>
            <a:r>
              <a:rPr lang="it-IT" altLang="fr-FR" smtClean="0"/>
              <a:t>Quarto livello</a:t>
            </a:r>
          </a:p>
          <a:p>
            <a:pPr lvl="4"/>
            <a:r>
              <a:rPr lang="it-IT" altLang="fr-FR" smtClean="0"/>
              <a:t>Quinto livello</a:t>
            </a:r>
            <a:endParaRPr lang="en-US" altLang="fr-FR" smtClean="0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fld id="{80F65B3A-DAC1-4358-A4DC-E987E412DAE6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50457AD0-CDB5-488A-AFF8-2EC4BD9B76F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7" r:id="rId1"/>
    <p:sldLayoutId id="2147484578" r:id="rId2"/>
    <p:sldLayoutId id="2147484579" r:id="rId3"/>
    <p:sldLayoutId id="2147484580" r:id="rId4"/>
    <p:sldLayoutId id="2147484581" r:id="rId5"/>
    <p:sldLayoutId id="2147484582" r:id="rId6"/>
    <p:sldLayoutId id="2147484583" r:id="rId7"/>
    <p:sldLayoutId id="2147484584" r:id="rId8"/>
    <p:sldLayoutId id="2147484585" r:id="rId9"/>
    <p:sldLayoutId id="2147484586" r:id="rId10"/>
    <p:sldLayoutId id="214748458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fr-FR" smtClean="0"/>
              <a:t>Fare clic per modificare lo stile del titolo</a:t>
            </a:r>
          </a:p>
        </p:txBody>
      </p:sp>
      <p:sp>
        <p:nvSpPr>
          <p:cNvPr id="2051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fr-FR" smtClean="0"/>
              <a:t>Fare clic per modificare stili del testo dello schema</a:t>
            </a:r>
          </a:p>
          <a:p>
            <a:pPr lvl="1"/>
            <a:r>
              <a:rPr lang="it-IT" altLang="fr-FR" smtClean="0"/>
              <a:t>Secondo livello</a:t>
            </a:r>
          </a:p>
          <a:p>
            <a:pPr lvl="2"/>
            <a:r>
              <a:rPr lang="it-IT" altLang="fr-FR" smtClean="0"/>
              <a:t>Terzo livello</a:t>
            </a:r>
          </a:p>
          <a:p>
            <a:pPr lvl="3"/>
            <a:r>
              <a:rPr lang="it-IT" altLang="fr-FR" smtClean="0"/>
              <a:t>Quarto livello</a:t>
            </a:r>
          </a:p>
          <a:p>
            <a:pPr lvl="4"/>
            <a:r>
              <a:rPr lang="it-IT" altLang="fr-FR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3FA7549-D66F-4DA3-B78B-8631481B8FAC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Magnoler Patrizia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8B230BC-A376-426F-BDF7-1465FED2633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88" r:id="rId1"/>
    <p:sldLayoutId id="2147484589" r:id="rId2"/>
    <p:sldLayoutId id="2147484590" r:id="rId3"/>
    <p:sldLayoutId id="2147484591" r:id="rId4"/>
    <p:sldLayoutId id="2147484592" r:id="rId5"/>
    <p:sldLayoutId id="2147484593" r:id="rId6"/>
    <p:sldLayoutId id="2147484594" r:id="rId7"/>
    <p:sldLayoutId id="2147484595" r:id="rId8"/>
    <p:sldLayoutId id="2147484596" r:id="rId9"/>
    <p:sldLayoutId id="2147484597" r:id="rId10"/>
    <p:sldLayoutId id="21474845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fr-FR" smtClean="0"/>
              <a:t>Fare clic per modificare stili del testo dello schema</a:t>
            </a:r>
          </a:p>
          <a:p>
            <a:pPr lvl="1"/>
            <a:r>
              <a:rPr lang="it-IT" altLang="fr-FR" smtClean="0"/>
              <a:t>Secondo livello</a:t>
            </a:r>
          </a:p>
          <a:p>
            <a:pPr lvl="2"/>
            <a:r>
              <a:rPr lang="it-IT" altLang="fr-FR" smtClean="0"/>
              <a:t>Terzo livello</a:t>
            </a:r>
          </a:p>
          <a:p>
            <a:pPr lvl="3"/>
            <a:r>
              <a:rPr lang="it-IT" altLang="fr-FR" smtClean="0"/>
              <a:t>Quarto livello</a:t>
            </a:r>
          </a:p>
          <a:p>
            <a:pPr lvl="4"/>
            <a:r>
              <a:rPr lang="it-IT" altLang="fr-FR" smtClean="0"/>
              <a:t>Quinto livello</a:t>
            </a:r>
            <a:endParaRPr lang="en-US" altLang="fr-FR" smtClean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8E0AA2E-FDD0-4A09-A010-004DD788AB78}" type="datetimeFigureOut">
              <a:rPr lang="it-IT"/>
              <a:pPr>
                <a:defRPr/>
              </a:pPr>
              <a:t>08/04/2014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8623E5C-1270-491F-AB06-BC9E33E1FE6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9" r:id="rId1"/>
    <p:sldLayoutId id="2147484570" r:id="rId2"/>
    <p:sldLayoutId id="2147484600" r:id="rId3"/>
    <p:sldLayoutId id="2147484571" r:id="rId4"/>
    <p:sldLayoutId id="2147484601" r:id="rId5"/>
    <p:sldLayoutId id="2147484572" r:id="rId6"/>
    <p:sldLayoutId id="2147484573" r:id="rId7"/>
    <p:sldLayoutId id="2147484602" r:id="rId8"/>
    <p:sldLayoutId id="2147484574" r:id="rId9"/>
    <p:sldLayoutId id="2147484575" r:id="rId10"/>
    <p:sldLayoutId id="2147484576" r:id="rId11"/>
    <p:sldLayoutId id="2147484603" r:id="rId12"/>
    <p:sldLayoutId id="2147484604" r:id="rId13"/>
    <p:sldLayoutId id="2147484605" r:id="rId14"/>
    <p:sldLayoutId id="2147484606" r:id="rId15"/>
    <p:sldLayoutId id="2147484607" r:id="rId16"/>
    <p:sldLayoutId id="2147484608" r:id="rId17"/>
    <p:sldLayoutId id="2147484609" r:id="rId18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182563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contenuto 1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87680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fr-FR" altLang="fr-FR" sz="4400" smtClean="0"/>
          </a:p>
          <a:p>
            <a:pPr algn="ctr">
              <a:buFont typeface="Wingdings 2" pitchFamily="18" charset="2"/>
              <a:buNone/>
            </a:pPr>
            <a:endParaRPr lang="fr-FR" altLang="fr-FR" sz="4400" smtClean="0"/>
          </a:p>
          <a:p>
            <a:pPr algn="ctr">
              <a:buFont typeface="Wingdings 2" pitchFamily="18" charset="2"/>
              <a:buNone/>
            </a:pPr>
            <a:r>
              <a:rPr lang="fr-FR" altLang="fr-FR" sz="4400" smtClean="0"/>
              <a:t>DIDATTICA PER CONCETTI</a:t>
            </a:r>
          </a:p>
        </p:txBody>
      </p:sp>
      <p:sp>
        <p:nvSpPr>
          <p:cNvPr id="52227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altLang="fr-FR" dirty="0" err="1" smtClean="0"/>
              <a:t>Teoria</a:t>
            </a:r>
            <a:r>
              <a:rPr lang="fr-FR" altLang="fr-FR" dirty="0" smtClean="0"/>
              <a:t> e </a:t>
            </a:r>
            <a:r>
              <a:rPr lang="fr-FR" altLang="fr-FR" dirty="0" err="1" smtClean="0"/>
              <a:t>metodi</a:t>
            </a:r>
            <a:r>
              <a:rPr lang="fr-FR" altLang="fr-FR" dirty="0" smtClean="0"/>
              <a:t> di </a:t>
            </a:r>
            <a:r>
              <a:rPr lang="fr-FR" altLang="fr-FR" dirty="0" err="1" smtClean="0"/>
              <a:t>programmazione</a:t>
            </a:r>
            <a:r>
              <a:rPr lang="fr-FR" altLang="fr-FR" dirty="0" smtClean="0"/>
              <a:t> e </a:t>
            </a:r>
            <a:r>
              <a:rPr lang="fr-FR" altLang="fr-FR" dirty="0" err="1" smtClean="0"/>
              <a:t>valutazione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scolastica</a:t>
            </a:r>
            <a:endParaRPr lang="fr-FR" altLang="fr-FR" dirty="0" smtClean="0"/>
          </a:p>
        </p:txBody>
      </p:sp>
      <p:sp>
        <p:nvSpPr>
          <p:cNvPr id="52228" name="Segnaposto contenuto 3"/>
          <p:cNvSpPr>
            <a:spLocks noGrp="1"/>
          </p:cNvSpPr>
          <p:nvPr>
            <p:ph sz="quarter" idx="13"/>
          </p:nvPr>
        </p:nvSpPr>
        <p:spPr>
          <a:xfrm>
            <a:off x="3059113" y="4437063"/>
            <a:ext cx="2357437" cy="428625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altLang="fr-FR" dirty="0" smtClean="0"/>
              <a:t>9 </a:t>
            </a:r>
            <a:r>
              <a:rPr lang="fr-FR" altLang="fr-FR" dirty="0" err="1" smtClean="0"/>
              <a:t>aprile</a:t>
            </a:r>
            <a:r>
              <a:rPr lang="fr-FR" altLang="fr-FR" dirty="0" smtClean="0"/>
              <a:t>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altLang="fr-FR" sz="3600" smtClean="0"/>
              <a:t>Piano di intervista semistrutturata con domande stimolo e di specificazione, mirata ad esplorare, in ordine al concetto prescelto, le conoscenze spontanee degli alunni con particolare attenzione alla loro organizzazione.</a:t>
            </a:r>
          </a:p>
        </p:txBody>
      </p:sp>
      <p:sp>
        <p:nvSpPr>
          <p:cNvPr id="55299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altLang="fr-FR" smtClean="0"/>
              <a:t>La conversazione clinica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altLang="fr-FR" sz="3200" smtClean="0"/>
              <a:t>Deve costituire una occasione di confronto fra pari.</a:t>
            </a:r>
          </a:p>
          <a:p>
            <a:r>
              <a:rPr lang="it-IT" altLang="fr-FR" sz="3200" smtClean="0"/>
              <a:t>Diviene modalità di arricchimento di pensiero e ristrutturazione.</a:t>
            </a:r>
          </a:p>
          <a:p>
            <a:r>
              <a:rPr lang="it-IT" altLang="fr-FR" sz="3200" smtClean="0"/>
              <a:t>Avvia una riflessione e ristrutturazione del pensiero soggettivo.</a:t>
            </a:r>
          </a:p>
          <a:p>
            <a:r>
              <a:rPr lang="it-IT" altLang="fr-FR" sz="3200" smtClean="0"/>
              <a:t>Permette di definire la conoscenza di una comunità in relazione ad un concetto.</a:t>
            </a:r>
          </a:p>
        </p:txBody>
      </p:sp>
      <p:sp>
        <p:nvSpPr>
          <p:cNvPr id="5632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altLang="fr-FR" smtClean="0"/>
              <a:t>Effetti desiderati della CC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/>
              <a:buNone/>
            </a:pPr>
            <a:r>
              <a:rPr lang="it-IT" altLang="fr-FR" sz="2800" smtClean="0"/>
              <a:t>Si tratta di sostenere l’interlocutore nel proprio discorso in modo tale che possa  </a:t>
            </a:r>
          </a:p>
          <a:p>
            <a:r>
              <a:rPr lang="it-IT" altLang="fr-FR" sz="2800" smtClean="0"/>
              <a:t>riformulare, </a:t>
            </a:r>
          </a:p>
          <a:p>
            <a:r>
              <a:rPr lang="it-IT" altLang="fr-FR" sz="2800" smtClean="0"/>
              <a:t>chiarire, </a:t>
            </a:r>
          </a:p>
          <a:p>
            <a:r>
              <a:rPr lang="it-IT" altLang="fr-FR" sz="2800" smtClean="0"/>
              <a:t>ristrutturare, </a:t>
            </a:r>
          </a:p>
          <a:p>
            <a:r>
              <a:rPr lang="it-IT" altLang="fr-FR" sz="2800" smtClean="0"/>
              <a:t>modificare </a:t>
            </a:r>
          </a:p>
          <a:p>
            <a:pPr>
              <a:buFont typeface="Monotype Sorts"/>
              <a:buNone/>
            </a:pPr>
            <a:r>
              <a:rPr lang="it-IT" altLang="fr-FR" sz="2800" smtClean="0"/>
              <a:t>quanto già affermato senza che l’intervistatore aggiunga nulla di personale (proprie opinioni, giudizi, ecc.)</a:t>
            </a:r>
          </a:p>
        </p:txBody>
      </p:sp>
      <p:sp>
        <p:nvSpPr>
          <p:cNvPr id="57347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altLang="fr-FR" smtClean="0"/>
              <a:t>Le domande e il rispecchiamento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altLang="fr-FR" sz="2800" smtClean="0"/>
              <a:t>Costituiscono gli elementi fondamentali per conoscere.</a:t>
            </a:r>
          </a:p>
          <a:p>
            <a:r>
              <a:rPr lang="it-IT" altLang="fr-FR" sz="2800" smtClean="0"/>
              <a:t>La disciplina scientifica è caratterizzata da un ordine interno che lega i concetti (struttura concettuale).</a:t>
            </a:r>
          </a:p>
          <a:p>
            <a:r>
              <a:rPr lang="it-IT" altLang="fr-FR" sz="2800" smtClean="0"/>
              <a:t>Diverse tipologie di concetti: oggetti, eventi, astratti. </a:t>
            </a:r>
          </a:p>
          <a:p>
            <a:r>
              <a:rPr lang="it-IT" altLang="fr-FR" sz="2800" smtClean="0"/>
              <a:t>Consentono il ragionamento, le categorizzazioni…</a:t>
            </a:r>
          </a:p>
        </p:txBody>
      </p:sp>
      <p:sp>
        <p:nvSpPr>
          <p:cNvPr id="58371" name="Titolo 1"/>
          <p:cNvSpPr>
            <a:spLocks noGrp="1"/>
          </p:cNvSpPr>
          <p:nvPr>
            <p:ph type="title"/>
          </p:nvPr>
        </p:nvSpPr>
        <p:spPr>
          <a:xfrm>
            <a:off x="500063" y="428625"/>
            <a:ext cx="8229600" cy="10715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altLang="fr-FR" smtClean="0"/>
              <a:t>L’importanza dei concetti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altLang="fr-FR" sz="3600" smtClean="0"/>
              <a:t>Valorizza la conoscenza esistente</a:t>
            </a:r>
          </a:p>
          <a:p>
            <a:r>
              <a:rPr lang="it-IT" altLang="fr-FR" sz="3600" smtClean="0"/>
              <a:t>Scoperta delle teorie ingenue</a:t>
            </a:r>
          </a:p>
          <a:p>
            <a:r>
              <a:rPr lang="it-IT" altLang="fr-FR" sz="3600" smtClean="0"/>
              <a:t>Rappresentazione con mappe</a:t>
            </a:r>
          </a:p>
          <a:p>
            <a:r>
              <a:rPr lang="it-IT" altLang="fr-FR" sz="3600" smtClean="0"/>
              <a:t>Individuazione dell’evento critico.</a:t>
            </a:r>
          </a:p>
          <a:p>
            <a:r>
              <a:rPr lang="it-IT" altLang="fr-FR" sz="3600" smtClean="0"/>
              <a:t>Predisposizione di una rete di interventi (RC)</a:t>
            </a:r>
          </a:p>
          <a:p>
            <a:r>
              <a:rPr lang="it-IT" altLang="fr-FR" sz="3600" smtClean="0"/>
              <a:t>La valutazione (molti strumenti)</a:t>
            </a:r>
          </a:p>
        </p:txBody>
      </p:sp>
      <p:sp>
        <p:nvSpPr>
          <p:cNvPr id="59395" name="Titolo 1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6953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altLang="fr-FR" smtClean="0"/>
              <a:t>Caratteristiche della didattica per concetti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Segnaposto contenuto 4" descr="didattica concetti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151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182880" indent="-182880" fontAlgn="auto">
              <a:spcAft>
                <a:spcPts val="0"/>
              </a:spcAft>
              <a:defRPr/>
            </a:pPr>
            <a:endParaRPr lang="it-IT" dirty="0" smtClean="0"/>
          </a:p>
          <a:p>
            <a:pPr marL="182880" indent="-182880" fontAlgn="auto">
              <a:spcAft>
                <a:spcPts val="0"/>
              </a:spcAft>
              <a:defRPr/>
            </a:pPr>
            <a:r>
              <a:rPr lang="it-IT" dirty="0" smtClean="0"/>
              <a:t>Una conversazione clinica sul concetto di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dirty="0" smtClean="0"/>
              <a:t> 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4800" b="1" dirty="0" smtClean="0">
                <a:solidFill>
                  <a:schemeClr val="tx2"/>
                </a:solidFill>
              </a:rPr>
              <a:t>PIANTAGIONE</a:t>
            </a:r>
            <a:endParaRPr lang="it-IT" sz="4800" b="1" dirty="0">
              <a:solidFill>
                <a:schemeClr val="tx2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Simuliamo….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altLang="fr-FR" smtClean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3"/>
          </p:nvPr>
        </p:nvSpPr>
        <p:spPr/>
        <p:txBody>
          <a:bodyPr rtlCol="0">
            <a:normAutofit lnSpcReduction="10000"/>
          </a:bodyPr>
          <a:lstStyle/>
          <a:p>
            <a:pPr marL="182880" indent="-182880" fontAlgn="auto"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4608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60350"/>
            <a:ext cx="8856663" cy="669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altLang="fr-FR" sz="4800" smtClean="0"/>
              <a:t>Analizzare la CC effettuata con i bambini</a:t>
            </a:r>
          </a:p>
          <a:p>
            <a:r>
              <a:rPr lang="it-IT" altLang="fr-FR" sz="4800" smtClean="0"/>
              <a:t>Individuare il nodo critico</a:t>
            </a:r>
          </a:p>
          <a:p>
            <a:r>
              <a:rPr lang="it-IT" altLang="fr-FR" sz="4800" smtClean="0"/>
              <a:t>Predisporre un percorso didattico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E ora…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it-IT" sz="5400" dirty="0" smtClean="0"/>
          </a:p>
          <a:p>
            <a:pPr marL="0" indent="0" algn="ctr">
              <a:buNone/>
            </a:pPr>
            <a:r>
              <a:rPr lang="it-IT" sz="5400" dirty="0" smtClean="0"/>
              <a:t>DALLE INDICAZIONI</a:t>
            </a:r>
          </a:p>
          <a:p>
            <a:endParaRPr lang="it-IT" dirty="0"/>
          </a:p>
          <a:p>
            <a:pPr marL="0" indent="0" algn="ctr">
              <a:buNone/>
            </a:pPr>
            <a:r>
              <a:rPr lang="it-IT" sz="5400" dirty="0" smtClean="0">
                <a:solidFill>
                  <a:schemeClr val="tx2"/>
                </a:solidFill>
              </a:rPr>
              <a:t>STORIA</a:t>
            </a:r>
            <a:endParaRPr lang="it-IT" sz="5400" dirty="0">
              <a:solidFill>
                <a:schemeClr val="tx2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7187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Al termine della scuola primaria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/>
              <a:t>Usa la linea del tempo per organizzare informazioni, conoscenze, periodi e individuare successioni, contemporaneità, durate, periodizzazioni.</a:t>
            </a:r>
            <a:endParaRPr lang="fr-FR" dirty="0"/>
          </a:p>
          <a:p>
            <a:endParaRPr lang="it-IT" dirty="0" smtClean="0"/>
          </a:p>
          <a:p>
            <a:r>
              <a:rPr lang="it-IT" i="1" dirty="0" smtClean="0"/>
              <a:t>Obiettivi di apprendimento</a:t>
            </a:r>
          </a:p>
          <a:p>
            <a:pPr lvl="0"/>
            <a:r>
              <a:rPr lang="it-IT" dirty="0"/>
              <a:t>Usare il sistema di misura occidentale del tempo storico (avanti Cristo – dopo Cristo) e comprendere i sistemi di misura del tempo storico di altre civiltà. </a:t>
            </a:r>
            <a:endParaRPr lang="fr-FR" dirty="0"/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Traguardi per lo sviluppo delle competenze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73560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linee del tempo….</a:t>
            </a:r>
            <a:endParaRPr lang="it-IT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84784"/>
            <a:ext cx="3441937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C:\Users\standard\Pictures\TeM\linea tempo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4956423" cy="246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standard\Pictures\TeM\linea temp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93096"/>
            <a:ext cx="4320480" cy="207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28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ramonto">
  <a:themeElements>
    <a:clrScheme name="Tramont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Tramont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un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iaro">
  <a:themeElements>
    <a:clrScheme name="Chiaro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ar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hiaro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693</TotalTime>
  <Words>319</Words>
  <Application>Microsoft Office PowerPoint</Application>
  <PresentationFormat>Presentazione su schermo (4:3)</PresentationFormat>
  <Paragraphs>52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Titoli diapositive</vt:lpstr>
      </vt:variant>
      <vt:variant>
        <vt:i4>13</vt:i4>
      </vt:variant>
    </vt:vector>
  </HeadingPairs>
  <TitlesOfParts>
    <vt:vector size="16" baseType="lpstr">
      <vt:lpstr>Tramonto</vt:lpstr>
      <vt:lpstr>Personalizza struttura</vt:lpstr>
      <vt:lpstr>Chiaro</vt:lpstr>
      <vt:lpstr>Teoria e metodi di programmazione e valutazione scolastica</vt:lpstr>
      <vt:lpstr>La conversazione clinica</vt:lpstr>
      <vt:lpstr>Effetti desiderati della CC</vt:lpstr>
      <vt:lpstr>Le domande e il rispecchiamento</vt:lpstr>
      <vt:lpstr>L’importanza dei concetti</vt:lpstr>
      <vt:lpstr>Caratteristiche della didattica per concetti</vt:lpstr>
      <vt:lpstr>Presentazione standard di PowerPoint</vt:lpstr>
      <vt:lpstr>Simuliamo….</vt:lpstr>
      <vt:lpstr>Presentazione standard di PowerPoint</vt:lpstr>
      <vt:lpstr>E ora…</vt:lpstr>
      <vt:lpstr>Presentazione standard di PowerPoint</vt:lpstr>
      <vt:lpstr>Traguardi per lo sviluppo delle competenze</vt:lpstr>
      <vt:lpstr>Le linee del tempo….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Didattica per concetti</dc:title>
  <dc:creator>Patrizia</dc:creator>
  <cp:lastModifiedBy>standard</cp:lastModifiedBy>
  <cp:revision>54</cp:revision>
  <dcterms:modified xsi:type="dcterms:W3CDTF">2014-04-08T13:06:41Z</dcterms:modified>
</cp:coreProperties>
</file>