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5"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0D9F28D-11C6-4BD7-A32C-4C4AE7337AED}" type="datetimeFigureOut">
              <a:rPr lang="it-IT" smtClean="0"/>
              <a:t>15/03/2014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A7AAC52-4B00-48F8-B5B5-9004FA1D4E23}" type="slidenum">
              <a:rPr lang="it-IT" smtClean="0"/>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40D9F28D-11C6-4BD7-A32C-4C4AE7337AED}" type="datetimeFigureOut">
              <a:rPr lang="it-IT" smtClean="0"/>
              <a:t>15/03/2014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40D9F28D-11C6-4BD7-A32C-4C4AE7337AED}" type="datetimeFigureOut">
              <a:rPr lang="it-IT" smtClean="0"/>
              <a:t>15/03/2014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A7AAC52-4B00-48F8-B5B5-9004FA1D4E23}" type="slidenum">
              <a:rPr lang="it-IT" smtClean="0"/>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40D9F28D-11C6-4BD7-A32C-4C4AE7337AED}" type="datetimeFigureOut">
              <a:rPr lang="it-IT" smtClean="0"/>
              <a:t>15/03/2014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40D9F28D-11C6-4BD7-A32C-4C4AE7337AED}" type="datetimeFigureOut">
              <a:rPr lang="it-IT" smtClean="0"/>
              <a:t>15/03/2014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A7AAC52-4B00-48F8-B5B5-9004FA1D4E23}" type="slidenum">
              <a:rPr lang="it-IT" smtClean="0"/>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40D9F28D-11C6-4BD7-A32C-4C4AE7337AED}" type="datetimeFigureOut">
              <a:rPr lang="it-IT" smtClean="0"/>
              <a:t>15/03/2014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D9F28D-11C6-4BD7-A32C-4C4AE7337AED}" type="datetimeFigureOut">
              <a:rPr lang="it-IT" smtClean="0"/>
              <a:t>15/03/2014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0D9F28D-11C6-4BD7-A32C-4C4AE7337AED}" type="datetimeFigureOut">
              <a:rPr lang="it-IT" smtClean="0"/>
              <a:t>15/03/2014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A7AAC52-4B00-48F8-B5B5-9004FA1D4E23}" type="slidenum">
              <a:rPr lang="it-IT" smtClean="0"/>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0D9F28D-11C6-4BD7-A32C-4C4AE7337AED}" type="datetimeFigureOut">
              <a:rPr lang="it-IT" smtClean="0"/>
              <a:t>15/03/2014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40D9F28D-11C6-4BD7-A32C-4C4AE7337AED}" type="datetimeFigureOut">
              <a:rPr lang="it-IT" smtClean="0"/>
              <a:t>15/03/2014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40D9F28D-11C6-4BD7-A32C-4C4AE7337AED}" type="datetimeFigureOut">
              <a:rPr lang="it-IT" smtClean="0"/>
              <a:t>15/03/2014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A7AAC52-4B00-48F8-B5B5-9004FA1D4E23}"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40D9F28D-11C6-4BD7-A32C-4C4AE7337AED}" type="datetimeFigureOut">
              <a:rPr lang="it-IT" smtClean="0"/>
              <a:t>15/03/2014</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A7AAC52-4B00-48F8-B5B5-9004FA1D4E23}"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unige.ch/fapse/SSE/teachers/perrenoud/php_main/php_1998/1998_39.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La didattica per progetti</a:t>
            </a:r>
            <a:endParaRPr lang="it-IT" dirty="0"/>
          </a:p>
        </p:txBody>
      </p:sp>
      <p:sp>
        <p:nvSpPr>
          <p:cNvPr id="3" name="Sottotitolo 2"/>
          <p:cNvSpPr>
            <a:spLocks noGrp="1"/>
          </p:cNvSpPr>
          <p:nvPr>
            <p:ph type="subTitle" idx="1"/>
          </p:nvPr>
        </p:nvSpPr>
        <p:spPr/>
        <p:txBody>
          <a:bodyPr/>
          <a:lstStyle/>
          <a:p>
            <a:r>
              <a:rPr lang="it-IT" dirty="0" smtClean="0"/>
              <a:t>Laboratorio di Teoria e metodi programmazione e valutazione scolastica 2013-2014</a:t>
            </a:r>
          </a:p>
          <a:p>
            <a:r>
              <a:rPr lang="it-IT" dirty="0" smtClean="0"/>
              <a:t>19 marzo 2014</a:t>
            </a:r>
            <a:endParaRPr lang="it-IT" dirty="0"/>
          </a:p>
        </p:txBody>
      </p:sp>
    </p:spTree>
    <p:extLst>
      <p:ext uri="{BB962C8B-B14F-4D97-AF65-F5344CB8AC3E}">
        <p14:creationId xmlns:p14="http://schemas.microsoft.com/office/powerpoint/2010/main" val="1492590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modelli della didattica</a:t>
            </a:r>
            <a:endParaRPr lang="it-IT" dirty="0"/>
          </a:p>
        </p:txBody>
      </p:sp>
      <p:pic>
        <p:nvPicPr>
          <p:cNvPr id="4" name="Picture 13"/>
          <p:cNvPicPr>
            <a:picLocks noGrp="1" noChangeAspect="1" noChangeArrowheads="1"/>
          </p:cNvPicPr>
          <p:nvPr>
            <p:ph idx="1"/>
          </p:nvPr>
        </p:nvPicPr>
        <p:blipFill>
          <a:blip r:embed="rId2" cstate="print"/>
          <a:srcRect/>
          <a:stretch>
            <a:fillRect/>
          </a:stretch>
        </p:blipFill>
        <p:spPr>
          <a:xfrm>
            <a:off x="1141028" y="1600200"/>
            <a:ext cx="6861943" cy="4525963"/>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4277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a:t>
            </a:r>
            <a:endParaRPr lang="it-IT" dirty="0"/>
          </a:p>
        </p:txBody>
      </p:sp>
      <p:sp>
        <p:nvSpPr>
          <p:cNvPr id="3" name="Segnaposto contenuto 2"/>
          <p:cNvSpPr>
            <a:spLocks noGrp="1"/>
          </p:cNvSpPr>
          <p:nvPr>
            <p:ph idx="1"/>
          </p:nvPr>
        </p:nvSpPr>
        <p:spPr/>
        <p:txBody>
          <a:bodyPr>
            <a:normAutofit/>
          </a:bodyPr>
          <a:lstStyle/>
          <a:p>
            <a:pPr marL="0" indent="0">
              <a:buNone/>
            </a:pPr>
            <a:r>
              <a:rPr lang="it-IT" dirty="0" smtClean="0"/>
              <a:t>“</a:t>
            </a:r>
            <a:r>
              <a:rPr lang="it-IT" dirty="0"/>
              <a:t>una impresa collettiva gestita dal </a:t>
            </a:r>
            <a:r>
              <a:rPr lang="it-IT" dirty="0" smtClean="0"/>
              <a:t>gruppo </a:t>
            </a:r>
            <a:r>
              <a:rPr lang="it-IT" dirty="0"/>
              <a:t>classe che si orienta verso una produzione concreta; </a:t>
            </a:r>
          </a:p>
          <a:p>
            <a:r>
              <a:rPr lang="it-IT" dirty="0" smtClean="0"/>
              <a:t>che </a:t>
            </a:r>
            <a:r>
              <a:rPr lang="it-IT" dirty="0"/>
              <a:t>comporta un insieme di compiti nei quali tutti gli allievi sono coinvolti e giocano un ruolo attivo che può variare in funzione dei loro mezzi e dei loro </a:t>
            </a:r>
          </a:p>
          <a:p>
            <a:r>
              <a:rPr lang="it-IT" dirty="0" smtClean="0"/>
              <a:t>suscita </a:t>
            </a:r>
            <a:r>
              <a:rPr lang="it-IT" dirty="0"/>
              <a:t>l’apprendimento dei saperi e di saper fare di gestione del progetto;</a:t>
            </a:r>
          </a:p>
          <a:p>
            <a:r>
              <a:rPr lang="it-IT" dirty="0" smtClean="0"/>
              <a:t>che </a:t>
            </a:r>
            <a:r>
              <a:rPr lang="it-IT" dirty="0"/>
              <a:t>favorisce , nello stesso tempo, apprendimenti identificabili riferiti a programma di una o più discipline” (</a:t>
            </a:r>
            <a:r>
              <a:rPr lang="it-IT" dirty="0" err="1"/>
              <a:t>Perrenoud</a:t>
            </a:r>
            <a:r>
              <a:rPr lang="it-IT" dirty="0"/>
              <a:t>, 1999)</a:t>
            </a:r>
          </a:p>
          <a:p>
            <a:endParaRPr lang="it-IT" dirty="0"/>
          </a:p>
        </p:txBody>
      </p:sp>
    </p:spTree>
    <p:extLst>
      <p:ext uri="{BB962C8B-B14F-4D97-AF65-F5344CB8AC3E}">
        <p14:creationId xmlns:p14="http://schemas.microsoft.com/office/powerpoint/2010/main" val="2353373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Progetto e </a:t>
            </a:r>
            <a:r>
              <a:rPr lang="it-IT" dirty="0" err="1" smtClean="0"/>
              <a:t>pluri</a:t>
            </a:r>
            <a:r>
              <a:rPr lang="it-IT" dirty="0" smtClean="0"/>
              <a:t>/multi </a:t>
            </a:r>
            <a:r>
              <a:rPr lang="it-IT" dirty="0" err="1" smtClean="0"/>
              <a:t>disciplinarietà</a:t>
            </a:r>
            <a:endParaRPr lang="it-IT" dirty="0"/>
          </a:p>
        </p:txBody>
      </p:sp>
      <p:sp>
        <p:nvSpPr>
          <p:cNvPr id="3" name="Segnaposto contenuto 2"/>
          <p:cNvSpPr>
            <a:spLocks noGrp="1"/>
          </p:cNvSpPr>
          <p:nvPr>
            <p:ph idx="1"/>
          </p:nvPr>
        </p:nvSpPr>
        <p:spPr/>
        <p:txBody>
          <a:bodyPr>
            <a:normAutofit lnSpcReduction="10000"/>
          </a:bodyPr>
          <a:lstStyle/>
          <a:p>
            <a:r>
              <a:rPr lang="it-IT" dirty="0"/>
              <a:t>•“</a:t>
            </a:r>
            <a:r>
              <a:rPr lang="it-IT" b="1" dirty="0" err="1" smtClean="0"/>
              <a:t>Pluri</a:t>
            </a:r>
            <a:r>
              <a:rPr lang="it-IT" b="1" dirty="0" smtClean="0"/>
              <a:t>/multi </a:t>
            </a:r>
            <a:r>
              <a:rPr lang="it-IT" b="1" dirty="0" err="1" smtClean="0"/>
              <a:t>disciplinarietà</a:t>
            </a:r>
            <a:r>
              <a:rPr lang="it-IT" dirty="0"/>
              <a:t>: definisce le relazioni che si instaurano quando più discipline partecipano ad un unico progetto pratico: in questi casi all’origine c’è un problema la cui soluzione non può essere data da una sola scienza, ma esige l’integrazione di più punti di vista, di informazioni tratte da diversi contesti, di teorie, di pratiche e modelli di verifica differenti, ciascuno competente per la sua parte. Ma il carattere del legame che unisce le discipline è sempre di natura pratica, e sta alla necessità di trovare la soluzione per il problema. I loro campi di competenza non si sovrappongono. Tutti collaborano, ciascuno per la sua parte, alla soluzione del problema, il quale deve essere scisso nelle sue componenti […]</a:t>
            </a:r>
          </a:p>
          <a:p>
            <a:endParaRPr lang="it-IT" dirty="0"/>
          </a:p>
        </p:txBody>
      </p:sp>
    </p:spTree>
    <p:extLst>
      <p:ext uri="{BB962C8B-B14F-4D97-AF65-F5344CB8AC3E}">
        <p14:creationId xmlns:p14="http://schemas.microsoft.com/office/powerpoint/2010/main" val="4268578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Progetto e interdisciplinarietà</a:t>
            </a:r>
            <a:endParaRPr lang="it-IT" dirty="0"/>
          </a:p>
        </p:txBody>
      </p:sp>
      <p:sp>
        <p:nvSpPr>
          <p:cNvPr id="3" name="Segnaposto contenuto 2"/>
          <p:cNvSpPr>
            <a:spLocks noGrp="1"/>
          </p:cNvSpPr>
          <p:nvPr>
            <p:ph idx="1"/>
          </p:nvPr>
        </p:nvSpPr>
        <p:spPr/>
        <p:txBody>
          <a:bodyPr>
            <a:normAutofit/>
          </a:bodyPr>
          <a:lstStyle/>
          <a:p>
            <a:r>
              <a:rPr lang="it-IT" b="1" dirty="0" smtClean="0"/>
              <a:t>l’interdisciplinarietà </a:t>
            </a:r>
            <a:r>
              <a:rPr lang="it-IT" dirty="0" smtClean="0"/>
              <a:t>vera </a:t>
            </a:r>
            <a:r>
              <a:rPr lang="it-IT" dirty="0"/>
              <a:t>e propria: dove si instaura un rapporto di interazione fra le discipline (o i diversi settori di una stessa disciplina) che porta al loro arricchimento reciproco e quindi ad una trasformazione del loro quadro di ricerca e di azione. Mentre il livello di collaborazione ai livelli precedentemente descritti era sempre estrinseco…..in altri termini lo stimolo per una multidisciplinarietà e </a:t>
            </a:r>
            <a:r>
              <a:rPr lang="it-IT" dirty="0" err="1"/>
              <a:t>pluridisciplinarietàè</a:t>
            </a:r>
            <a:r>
              <a:rPr lang="it-IT" dirty="0"/>
              <a:t> dato da un problema di informazione o di attuazione pratica, </a:t>
            </a:r>
            <a:r>
              <a:rPr lang="it-IT" b="1" dirty="0"/>
              <a:t>lo stimolo per l’interdisciplinarietà è sempre un problema di spiegazione</a:t>
            </a:r>
            <a:r>
              <a:rPr lang="it-IT" dirty="0"/>
              <a:t>”.</a:t>
            </a:r>
          </a:p>
          <a:p>
            <a:endParaRPr lang="it-IT" dirty="0"/>
          </a:p>
        </p:txBody>
      </p:sp>
    </p:spTree>
    <p:extLst>
      <p:ext uri="{BB962C8B-B14F-4D97-AF65-F5344CB8AC3E}">
        <p14:creationId xmlns:p14="http://schemas.microsoft.com/office/powerpoint/2010/main" val="3511989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58204" cy="511156"/>
          </a:xfrm>
        </p:spPr>
        <p:txBody>
          <a:bodyPr>
            <a:noAutofit/>
          </a:bodyPr>
          <a:lstStyle/>
          <a:p>
            <a:r>
              <a:rPr lang="it-IT" sz="3200" b="1" dirty="0" smtClean="0">
                <a:solidFill>
                  <a:srgbClr val="FF0000"/>
                </a:solidFill>
              </a:rPr>
              <a:t>Dalla </a:t>
            </a:r>
            <a:r>
              <a:rPr lang="it-IT" sz="3200" b="1" dirty="0" err="1" smtClean="0">
                <a:solidFill>
                  <a:srgbClr val="FF0000"/>
                </a:solidFill>
              </a:rPr>
              <a:t>disciplinarietà</a:t>
            </a:r>
            <a:r>
              <a:rPr lang="it-IT" sz="3200" b="1" dirty="0" smtClean="0">
                <a:solidFill>
                  <a:srgbClr val="FF0000"/>
                </a:solidFill>
              </a:rPr>
              <a:t> all’interdisciplinarietà</a:t>
            </a:r>
            <a:endParaRPr lang="it-IT" sz="3200" b="1" dirty="0">
              <a:solidFill>
                <a:srgbClr val="FF0000"/>
              </a:solidFill>
            </a:endParaRPr>
          </a:p>
        </p:txBody>
      </p:sp>
      <p:sp>
        <p:nvSpPr>
          <p:cNvPr id="3" name="Segnaposto contenuto 2"/>
          <p:cNvSpPr>
            <a:spLocks noGrp="1"/>
          </p:cNvSpPr>
          <p:nvPr>
            <p:ph idx="1"/>
          </p:nvPr>
        </p:nvSpPr>
        <p:spPr>
          <a:xfrm>
            <a:off x="457200" y="785794"/>
            <a:ext cx="8229600" cy="5340369"/>
          </a:xfrm>
        </p:spPr>
        <p:txBody>
          <a:bodyPr/>
          <a:lstStyle/>
          <a:p>
            <a:pPr>
              <a:buNone/>
            </a:pPr>
            <a:r>
              <a:rPr lang="it-IT" sz="2400" dirty="0" smtClean="0"/>
              <a:t>Identificare domande/problemi che richiedano l’apporto metodologico e contenutistico di varie discipline per costruire una risposta</a:t>
            </a:r>
          </a:p>
          <a:p>
            <a:pPr>
              <a:buNone/>
            </a:pPr>
            <a:endParaRPr lang="it-IT" dirty="0"/>
          </a:p>
        </p:txBody>
      </p:sp>
      <p:graphicFrame>
        <p:nvGraphicFramePr>
          <p:cNvPr id="5" name="Tabella 4"/>
          <p:cNvGraphicFramePr>
            <a:graphicFrameLocks noGrp="1"/>
          </p:cNvGraphicFramePr>
          <p:nvPr>
            <p:extLst>
              <p:ext uri="{D42A27DB-BD31-4B8C-83A1-F6EECF244321}">
                <p14:modId xmlns:p14="http://schemas.microsoft.com/office/powerpoint/2010/main" val="3318027822"/>
              </p:ext>
            </p:extLst>
          </p:nvPr>
        </p:nvGraphicFramePr>
        <p:xfrm>
          <a:off x="611560" y="2348880"/>
          <a:ext cx="8072494" cy="4389120"/>
        </p:xfrm>
        <a:graphic>
          <a:graphicData uri="http://schemas.openxmlformats.org/drawingml/2006/table">
            <a:tbl>
              <a:tblPr firstRow="1" bandRow="1">
                <a:tableStyleId>{F5AB1C69-6EDB-4FF4-983F-18BD219EF322}</a:tableStyleId>
              </a:tblPr>
              <a:tblGrid>
                <a:gridCol w="8072494"/>
              </a:tblGrid>
              <a:tr h="864096">
                <a:tc>
                  <a:txBody>
                    <a:bodyPr/>
                    <a:lstStyle/>
                    <a:p>
                      <a:r>
                        <a:rPr lang="it-IT" sz="2400" dirty="0" smtClean="0"/>
                        <a:t>Presentare una domanda che richieda, per trovare una risposta</a:t>
                      </a:r>
                      <a:r>
                        <a:rPr lang="it-IT" sz="2400" baseline="0" dirty="0" smtClean="0"/>
                        <a:t> argomentata, l’apporto di diverse discipline. </a:t>
                      </a:r>
                      <a:endParaRPr lang="it-IT" sz="2400" dirty="0"/>
                    </a:p>
                  </a:txBody>
                  <a:tcPr/>
                </a:tc>
              </a:tr>
              <a:tr h="4618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400" b="1" dirty="0" smtClean="0"/>
                        <a:t>Per</a:t>
                      </a:r>
                      <a:r>
                        <a:rPr lang="it-IT" sz="2400" b="1" baseline="0" dirty="0" smtClean="0"/>
                        <a:t> realizzare un progetto: </a:t>
                      </a:r>
                      <a:r>
                        <a:rPr lang="it-IT" sz="2400" b="1" dirty="0" smtClean="0"/>
                        <a:t>ES. come realizzare l’orto a scuola?</a:t>
                      </a:r>
                      <a:endParaRPr lang="it-IT" sz="2400" b="1" dirty="0"/>
                    </a:p>
                  </a:txBody>
                  <a:tcPr/>
                </a:tc>
              </a:tr>
              <a:tr h="461852">
                <a:tc>
                  <a:txBody>
                    <a:bodyPr/>
                    <a:lstStyle/>
                    <a:p>
                      <a:r>
                        <a:rPr lang="it-IT" sz="2400" b="1" dirty="0" smtClean="0"/>
                        <a:t>Per conoscere un concetto: ES. il concetto di RIFIUTI può essere trattato partendo dalle scienze, dalla sociologia, dall’economia e dalla geografia.</a:t>
                      </a:r>
                      <a:endParaRPr lang="it-IT" sz="2400" b="1" dirty="0"/>
                    </a:p>
                  </a:txBody>
                  <a:tcPr/>
                </a:tc>
              </a:tr>
              <a:tr h="461852">
                <a:tc>
                  <a:txBody>
                    <a:bodyPr/>
                    <a:lstStyle/>
                    <a:p>
                      <a:r>
                        <a:rPr lang="it-IT" sz="2400" b="1" dirty="0" smtClean="0"/>
                        <a:t>Per realizzare una “pratica politica” nel senso di negoziazione: ES. come utilizzare le tecnologie per apprendere</a:t>
                      </a:r>
                      <a:endParaRPr lang="it-IT" sz="2400" b="1" dirty="0"/>
                    </a:p>
                  </a:txBody>
                  <a:tcPr/>
                </a:tc>
              </a:tr>
            </a:tbl>
          </a:graphicData>
        </a:graphic>
      </p:graphicFrame>
    </p:spTree>
    <p:extLst>
      <p:ext uri="{BB962C8B-B14F-4D97-AF65-F5344CB8AC3E}">
        <p14:creationId xmlns:p14="http://schemas.microsoft.com/office/powerpoint/2010/main" val="21948396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Ostacoli all’interdisciplinarietà 1</a:t>
            </a:r>
            <a:endParaRPr lang="it-IT" dirty="0"/>
          </a:p>
        </p:txBody>
      </p:sp>
      <p:sp>
        <p:nvSpPr>
          <p:cNvPr id="3" name="Segnaposto contenuto 2"/>
          <p:cNvSpPr>
            <a:spLocks noGrp="1"/>
          </p:cNvSpPr>
          <p:nvPr>
            <p:ph idx="1"/>
          </p:nvPr>
        </p:nvSpPr>
        <p:spPr/>
        <p:txBody>
          <a:bodyPr>
            <a:normAutofit lnSpcReduction="10000"/>
          </a:bodyPr>
          <a:lstStyle/>
          <a:p>
            <a:r>
              <a:rPr lang="it-IT" dirty="0"/>
              <a:t>P. </a:t>
            </a:r>
            <a:r>
              <a:rPr lang="it-IT" dirty="0" err="1"/>
              <a:t>Perrenoud</a:t>
            </a:r>
            <a:r>
              <a:rPr lang="it-IT" dirty="0"/>
              <a:t>(1996) individua gli ostacoli all’interdisciplinarietà in diverse dimensioni.</a:t>
            </a:r>
          </a:p>
          <a:p>
            <a:r>
              <a:rPr lang="it-IT" dirty="0"/>
              <a:t>1. </a:t>
            </a:r>
            <a:r>
              <a:rPr lang="it-IT" b="1" dirty="0"/>
              <a:t>La dimensione personale di ogni docente </a:t>
            </a:r>
            <a:r>
              <a:rPr lang="it-IT" dirty="0"/>
              <a:t>ovvero la difficoltà a costruire una didattica in cui sono reali i rischi di perdita di controllo della situazione, in cui il sapere in uscita non è noto all’inizio e in cui le variabili che si possono sviluppare durante il percorso sono moltissime. Il senso di insicurezza, il timore di non riuscire a gestire la situazione e di non “condurre a termine il proprio programma” portano spesso ad un rifiuto di questo tipo di didattica. Non da ultimo vi è anche la consapevolezza del diverso impegno temporale, di autoformazione e di ricerca che è insito in un progetto interdisciplinare.</a:t>
            </a:r>
          </a:p>
        </p:txBody>
      </p:sp>
    </p:spTree>
    <p:extLst>
      <p:ext uri="{BB962C8B-B14F-4D97-AF65-F5344CB8AC3E}">
        <p14:creationId xmlns:p14="http://schemas.microsoft.com/office/powerpoint/2010/main" val="1525126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Ostacoli all’interdisciplinarietà 2</a:t>
            </a:r>
            <a:endParaRPr lang="it-IT" dirty="0"/>
          </a:p>
        </p:txBody>
      </p:sp>
      <p:sp>
        <p:nvSpPr>
          <p:cNvPr id="3" name="Segnaposto contenuto 2"/>
          <p:cNvSpPr>
            <a:spLocks noGrp="1"/>
          </p:cNvSpPr>
          <p:nvPr>
            <p:ph idx="1"/>
          </p:nvPr>
        </p:nvSpPr>
        <p:spPr/>
        <p:txBody>
          <a:bodyPr>
            <a:normAutofit fontScale="92500"/>
          </a:bodyPr>
          <a:lstStyle/>
          <a:p>
            <a:r>
              <a:rPr lang="it-IT" dirty="0"/>
              <a:t>2. </a:t>
            </a:r>
            <a:r>
              <a:rPr lang="it-IT" b="1" dirty="0"/>
              <a:t>la dimensione collegiale</a:t>
            </a:r>
            <a:r>
              <a:rPr lang="it-IT" dirty="0"/>
              <a:t>. Progettare collegialmente significa costruire un quadro comune di finalità, di metodi, di strategie ma anche un quadro organizzativo (tempi, spazi, uso di risorse) che permetta a ciascuno di definire il proprio ambito all’interno di una costruzione didattica complessa. Significa anche la disponibilità ad un confronto sul proprio modo di progettare la didattica. Un percorso pieno di ostacoli è superabile solo attraverso la disponibilità al confronto, in parte anche allo studio anche della disciplina del collega. </a:t>
            </a:r>
          </a:p>
          <a:p>
            <a:r>
              <a:rPr lang="it-IT" dirty="0"/>
              <a:t>•Giordane </a:t>
            </a:r>
            <a:r>
              <a:rPr lang="it-IT" dirty="0" err="1"/>
              <a:t>Souchonsostengono</a:t>
            </a:r>
            <a:r>
              <a:rPr lang="it-IT" dirty="0"/>
              <a:t> questa posizione, ovvero la necessità di sapere “l’indispensabile” delle altre discipline. Si contrappone invece </a:t>
            </a:r>
            <a:r>
              <a:rPr lang="it-IT" dirty="0" err="1"/>
              <a:t>Fourezche</a:t>
            </a:r>
            <a:r>
              <a:rPr lang="it-IT" dirty="0"/>
              <a:t> auspica una buona preparazione specialistica però associata alla capacità di dialogare, di progettare collaborativamente.</a:t>
            </a:r>
          </a:p>
          <a:p>
            <a:endParaRPr lang="it-IT" dirty="0"/>
          </a:p>
        </p:txBody>
      </p:sp>
    </p:spTree>
    <p:extLst>
      <p:ext uri="{BB962C8B-B14F-4D97-AF65-F5344CB8AC3E}">
        <p14:creationId xmlns:p14="http://schemas.microsoft.com/office/powerpoint/2010/main" val="1545049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Ostacoli all’interdisciplinarietà 3</a:t>
            </a:r>
            <a:endParaRPr lang="it-IT" dirty="0"/>
          </a:p>
        </p:txBody>
      </p:sp>
      <p:sp>
        <p:nvSpPr>
          <p:cNvPr id="3" name="Segnaposto contenuto 2"/>
          <p:cNvSpPr>
            <a:spLocks noGrp="1"/>
          </p:cNvSpPr>
          <p:nvPr>
            <p:ph idx="1"/>
          </p:nvPr>
        </p:nvSpPr>
        <p:spPr/>
        <p:txBody>
          <a:bodyPr>
            <a:normAutofit/>
          </a:bodyPr>
          <a:lstStyle/>
          <a:p>
            <a:r>
              <a:rPr lang="it-IT" dirty="0"/>
              <a:t>3. </a:t>
            </a:r>
            <a:r>
              <a:rPr lang="it-IT" b="1" dirty="0"/>
              <a:t>la dimensione disciplinare</a:t>
            </a:r>
            <a:r>
              <a:rPr lang="it-IT" dirty="0"/>
              <a:t>. Il progetto richiede una sinergia e una serie di azioni sincroniche e diacroniche che possono non rispettare la linearità dello sviluppo disciplinare. Questo non significa che non vi sia più lo spazio per la </a:t>
            </a:r>
            <a:r>
              <a:rPr lang="it-IT" dirty="0" err="1"/>
              <a:t>disciplinarietà</a:t>
            </a:r>
            <a:r>
              <a:rPr lang="it-IT" dirty="0"/>
              <a:t>, ma, come sostengono Giordane </a:t>
            </a:r>
            <a:r>
              <a:rPr lang="it-IT" dirty="0" err="1"/>
              <a:t>Souchon</a:t>
            </a:r>
            <a:r>
              <a:rPr lang="it-IT" dirty="0"/>
              <a:t>, “in questa prospettiva devono alternarsi delle fasi disciplinari e delle fasi di integrazione (fra le discipline). Tuttavia, durante le fasi disciplinari, le discipline non possono più esistere in funzione della propria progressione, ma sono al servizio del progetto interdisciplinare” </a:t>
            </a:r>
          </a:p>
          <a:p>
            <a:endParaRPr lang="it-IT" dirty="0"/>
          </a:p>
        </p:txBody>
      </p:sp>
    </p:spTree>
    <p:extLst>
      <p:ext uri="{BB962C8B-B14F-4D97-AF65-F5344CB8AC3E}">
        <p14:creationId xmlns:p14="http://schemas.microsoft.com/office/powerpoint/2010/main" val="3730595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3400"/>
            <a:ext cx="8229600" cy="735360"/>
          </a:xfrm>
        </p:spPr>
        <p:txBody>
          <a:bodyPr>
            <a:normAutofit/>
          </a:bodyPr>
          <a:lstStyle/>
          <a:p>
            <a:pPr algn="ctr"/>
            <a:r>
              <a:rPr lang="it-IT" sz="3200" dirty="0" smtClean="0"/>
              <a:t>Rappresentazione di processo </a:t>
            </a:r>
            <a:endParaRPr lang="it-IT" sz="3200" dirty="0"/>
          </a:p>
        </p:txBody>
      </p:sp>
      <p:sp>
        <p:nvSpPr>
          <p:cNvPr id="3" name="Segnaposto contenuto 2"/>
          <p:cNvSpPr>
            <a:spLocks noGrp="1"/>
          </p:cNvSpPr>
          <p:nvPr>
            <p:ph idx="1"/>
          </p:nvPr>
        </p:nvSpPr>
        <p:spPr/>
        <p:txBody>
          <a:bodyPr/>
          <a:lstStyle/>
          <a:p>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68760"/>
            <a:ext cx="8640960" cy="543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888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Aspetti positivi</a:t>
            </a:r>
            <a:endParaRPr lang="it-IT" dirty="0"/>
          </a:p>
        </p:txBody>
      </p:sp>
      <p:sp>
        <p:nvSpPr>
          <p:cNvPr id="3" name="Segnaposto contenuto 2"/>
          <p:cNvSpPr>
            <a:spLocks noGrp="1"/>
          </p:cNvSpPr>
          <p:nvPr>
            <p:ph idx="1"/>
          </p:nvPr>
        </p:nvSpPr>
        <p:spPr/>
        <p:txBody>
          <a:bodyPr>
            <a:normAutofit fontScale="92500"/>
          </a:bodyPr>
          <a:lstStyle/>
          <a:p>
            <a:r>
              <a:rPr lang="it-IT" sz="3200" dirty="0"/>
              <a:t>Contestualizzazione e autenticità dei compiti</a:t>
            </a:r>
          </a:p>
          <a:p>
            <a:r>
              <a:rPr lang="it-IT" sz="3200" dirty="0" smtClean="0"/>
              <a:t>Co-progettazione</a:t>
            </a:r>
            <a:endParaRPr lang="it-IT" sz="3200" dirty="0"/>
          </a:p>
          <a:p>
            <a:r>
              <a:rPr lang="it-IT" sz="3200" dirty="0" smtClean="0"/>
              <a:t>Valorizzazione </a:t>
            </a:r>
            <a:r>
              <a:rPr lang="it-IT" sz="3200" dirty="0"/>
              <a:t>degli apprendimenti appresi in contesti formali, non formali, informali</a:t>
            </a:r>
          </a:p>
          <a:p>
            <a:r>
              <a:rPr lang="it-IT" sz="3200" dirty="0" smtClean="0"/>
              <a:t>Interdisciplinarietà </a:t>
            </a:r>
            <a:r>
              <a:rPr lang="it-IT" sz="3200" dirty="0"/>
              <a:t>o multidisciplinarietà</a:t>
            </a:r>
          </a:p>
          <a:p>
            <a:r>
              <a:rPr lang="it-IT" sz="3200" dirty="0" smtClean="0"/>
              <a:t>Valorizzazione </a:t>
            </a:r>
            <a:r>
              <a:rPr lang="it-IT" sz="3200" dirty="0"/>
              <a:t>della competenza progettuale</a:t>
            </a:r>
          </a:p>
          <a:p>
            <a:r>
              <a:rPr lang="it-IT" sz="3200" dirty="0" smtClean="0"/>
              <a:t>Valorizzazione </a:t>
            </a:r>
            <a:r>
              <a:rPr lang="it-IT" sz="3200" dirty="0"/>
              <a:t>della dimensione collaborativa e cooperativa</a:t>
            </a:r>
          </a:p>
          <a:p>
            <a:endParaRPr lang="it-IT" dirty="0"/>
          </a:p>
        </p:txBody>
      </p:sp>
    </p:spTree>
    <p:extLst>
      <p:ext uri="{BB962C8B-B14F-4D97-AF65-F5344CB8AC3E}">
        <p14:creationId xmlns:p14="http://schemas.microsoft.com/office/powerpoint/2010/main" val="3648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Aspetti negativi</a:t>
            </a:r>
            <a:endParaRPr lang="it-IT" dirty="0"/>
          </a:p>
        </p:txBody>
      </p:sp>
      <p:sp>
        <p:nvSpPr>
          <p:cNvPr id="3" name="Segnaposto contenuto 2"/>
          <p:cNvSpPr>
            <a:spLocks noGrp="1"/>
          </p:cNvSpPr>
          <p:nvPr>
            <p:ph idx="1"/>
          </p:nvPr>
        </p:nvSpPr>
        <p:spPr/>
        <p:txBody>
          <a:bodyPr/>
          <a:lstStyle/>
          <a:p>
            <a:r>
              <a:rPr lang="it-IT" sz="3200" dirty="0"/>
              <a:t>Distribuzione dell’attività all’interno del gruppo (ciascuno fa ciò che sa già fare meglio?)</a:t>
            </a:r>
          </a:p>
          <a:p>
            <a:r>
              <a:rPr lang="it-IT" sz="3200" dirty="0" smtClean="0"/>
              <a:t>Approccio </a:t>
            </a:r>
            <a:r>
              <a:rPr lang="it-IT" sz="3200" dirty="0"/>
              <a:t>d’insieme, a volte più legato a conoscenze generiche</a:t>
            </a:r>
          </a:p>
          <a:p>
            <a:r>
              <a:rPr lang="it-IT" sz="3200" dirty="0" smtClean="0"/>
              <a:t>Rapporto </a:t>
            </a:r>
            <a:r>
              <a:rPr lang="it-IT" sz="3200" dirty="0"/>
              <a:t>utilitaristico del sapere</a:t>
            </a:r>
          </a:p>
          <a:p>
            <a:r>
              <a:rPr lang="it-IT" sz="3200" dirty="0" smtClean="0"/>
              <a:t>Possibili </a:t>
            </a:r>
            <a:r>
              <a:rPr lang="it-IT" sz="3200" dirty="0"/>
              <a:t>“derive”: quella spontaneistica, quella tecnicistica</a:t>
            </a:r>
          </a:p>
          <a:p>
            <a:endParaRPr lang="it-IT" dirty="0"/>
          </a:p>
        </p:txBody>
      </p:sp>
    </p:spTree>
    <p:extLst>
      <p:ext uri="{BB962C8B-B14F-4D97-AF65-F5344CB8AC3E}">
        <p14:creationId xmlns:p14="http://schemas.microsoft.com/office/powerpoint/2010/main" val="1204214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Derive della didattica per progetti</a:t>
            </a:r>
            <a:endParaRPr lang="it-IT" dirty="0"/>
          </a:p>
        </p:txBody>
      </p:sp>
      <p:sp>
        <p:nvSpPr>
          <p:cNvPr id="3" name="Segnaposto contenuto 2"/>
          <p:cNvSpPr>
            <a:spLocks noGrp="1"/>
          </p:cNvSpPr>
          <p:nvPr>
            <p:ph idx="1"/>
          </p:nvPr>
        </p:nvSpPr>
        <p:spPr>
          <a:xfrm>
            <a:off x="457200" y="1600200"/>
            <a:ext cx="8229600" cy="5141168"/>
          </a:xfrm>
        </p:spPr>
        <p:txBody>
          <a:bodyPr>
            <a:normAutofit lnSpcReduction="10000"/>
          </a:bodyPr>
          <a:lstStyle/>
          <a:p>
            <a:r>
              <a:rPr lang="fr-FR" sz="900" i="1" dirty="0"/>
              <a:t>La dérive productiviste</a:t>
            </a:r>
            <a:endParaRPr lang="fr-FR" sz="900" dirty="0"/>
          </a:p>
          <a:p>
            <a:r>
              <a:rPr lang="fr-FR" sz="1200" dirty="0" smtClean="0"/>
              <a:t/>
            </a:r>
            <a:br>
              <a:rPr lang="fr-FR" sz="1200" dirty="0" smtClean="0"/>
            </a:br>
            <a:r>
              <a:rPr lang="fr-FR" sz="1200" dirty="0"/>
              <a:t>C'est le risque lorsque l'on est trop centré sur un produit à atteindre: il faut être attentif à ne pas oublier les objectifs d'apprentissage! La nécessité d'avoir un produit fini et présentable à une date précise peut ainsi pousser à des choix qui, s'ils sont efficaces, ne sont pas forcément les plus porteurs d'apprentissage pour les élèves (par exemple, laisser une tâche à l'élève qui sait déjà la faire plutôt que de permettre à quelqu'un d'autre de s'y essayer).</a:t>
            </a:r>
            <a:r>
              <a:rPr lang="fr-FR" sz="1200" dirty="0" smtClean="0"/>
              <a:t/>
            </a:r>
            <a:br>
              <a:rPr lang="fr-FR" sz="1200" dirty="0" smtClean="0"/>
            </a:br>
            <a:r>
              <a:rPr lang="fr-FR" sz="1200" dirty="0" smtClean="0"/>
              <a:t/>
            </a:r>
            <a:br>
              <a:rPr lang="fr-FR" sz="1200" dirty="0" smtClean="0"/>
            </a:br>
            <a:r>
              <a:rPr lang="fr-FR" sz="1200" dirty="0">
                <a:hlinkClick r:id="rId2"/>
              </a:rPr>
              <a:t>Ph. Perrenoud</a:t>
            </a:r>
            <a:r>
              <a:rPr lang="fr-FR" sz="1200" dirty="0"/>
              <a:t>, pour tenter d'anticiper cette dérive, propose de rendre les élèves concernés par ce problème, de les rendre responsable, avec l'enseignant, de leur propre formation par le projet. Perrenoud parle dès lors de "double dévolution": du projet lui-même, mais aussi de la nécessité d'apprendre quelque chose à travers ce dernier.</a:t>
            </a:r>
            <a:r>
              <a:rPr lang="fr-FR" sz="1200" dirty="0" smtClean="0"/>
              <a:t/>
            </a:r>
            <a:br>
              <a:rPr lang="fr-FR" sz="1200" dirty="0" smtClean="0"/>
            </a:br>
            <a:r>
              <a:rPr lang="fr-FR" sz="1200" dirty="0" smtClean="0"/>
              <a:t/>
            </a:r>
            <a:br>
              <a:rPr lang="fr-FR" sz="1200" dirty="0" smtClean="0"/>
            </a:br>
            <a:r>
              <a:rPr lang="fr-FR" sz="1200" i="1" dirty="0"/>
              <a:t>La dérive techniciste</a:t>
            </a:r>
            <a:endParaRPr lang="fr-FR" sz="1200" dirty="0"/>
          </a:p>
          <a:p>
            <a:r>
              <a:rPr lang="fr-FR" sz="1200" dirty="0" smtClean="0"/>
              <a:t/>
            </a:r>
            <a:br>
              <a:rPr lang="fr-FR" sz="1200" dirty="0" smtClean="0"/>
            </a:br>
            <a:r>
              <a:rPr lang="fr-FR" sz="1200" dirty="0"/>
              <a:t>L'enseignant a tout planifié d'avance, les élèves n'ont plus qu'à exécuter les consignes. On n'est pas dans une réelle démarche de projet, puisque les élèves restent dans la même posture que dans l'enseignement habituel.</a:t>
            </a:r>
            <a:r>
              <a:rPr lang="fr-FR" sz="1200" dirty="0" smtClean="0"/>
              <a:t/>
            </a:r>
            <a:br>
              <a:rPr lang="fr-FR" sz="1200" dirty="0" smtClean="0"/>
            </a:br>
            <a:r>
              <a:rPr lang="fr-FR" sz="1200" dirty="0" smtClean="0"/>
              <a:t/>
            </a:r>
            <a:br>
              <a:rPr lang="fr-FR" sz="1200" dirty="0" smtClean="0"/>
            </a:br>
            <a:r>
              <a:rPr lang="fr-FR" sz="1200" i="1" dirty="0"/>
              <a:t>La dérive spontanéiste</a:t>
            </a:r>
            <a:endParaRPr lang="fr-FR" sz="1200" dirty="0"/>
          </a:p>
          <a:p>
            <a:r>
              <a:rPr lang="fr-FR" sz="1200" dirty="0" smtClean="0"/>
              <a:t/>
            </a:r>
            <a:br>
              <a:rPr lang="fr-FR" sz="1200" dirty="0" smtClean="0"/>
            </a:br>
            <a:r>
              <a:rPr lang="fr-FR" sz="1200" dirty="0"/>
              <a:t>Au contraire, l'enseignant n'a rien planifié et décide de suivre les envies de chacun, on se laisse guider sans avoir de but précis: le projet dure, la motivation s'étiole, les apprentissages ne sont pas garantis.</a:t>
            </a:r>
            <a:r>
              <a:rPr lang="fr-FR" sz="1200" dirty="0" smtClean="0"/>
              <a:t/>
            </a:r>
            <a:br>
              <a:rPr lang="fr-FR" sz="1200" dirty="0" smtClean="0"/>
            </a:br>
            <a:r>
              <a:rPr lang="fr-FR" sz="1200" dirty="0" smtClean="0"/>
              <a:t/>
            </a:r>
            <a:br>
              <a:rPr lang="fr-FR" sz="1200" dirty="0" smtClean="0"/>
            </a:br>
            <a:r>
              <a:rPr lang="fr-FR" sz="1200" i="1" dirty="0"/>
              <a:t>La dérive utilitariste</a:t>
            </a:r>
            <a:endParaRPr lang="fr-FR" sz="1200" dirty="0"/>
          </a:p>
          <a:p>
            <a:r>
              <a:rPr lang="fr-FR" sz="1200" dirty="0" smtClean="0"/>
              <a:t/>
            </a:r>
            <a:br>
              <a:rPr lang="fr-FR" sz="1200" dirty="0" smtClean="0"/>
            </a:br>
            <a:r>
              <a:rPr lang="fr-FR" sz="1200" dirty="0"/>
              <a:t>Penser que tout peut être enseigné dans des démarches de projet et chercher à tout moment à "donner du sens" à tout ce qu'on enseigne: le projet permet en effet à certains moments de contextualiser certains savoirs, mais il est parfois nécessaire de passer aussi par des moments d'entraînement ou d'apprentissage plus formel si on veut ensuite pouvoir utiliser des compétences dans le concret.</a:t>
            </a:r>
            <a:endParaRPr lang="it-IT" sz="1200" dirty="0"/>
          </a:p>
        </p:txBody>
      </p:sp>
    </p:spTree>
    <p:extLst>
      <p:ext uri="{BB962C8B-B14F-4D97-AF65-F5344CB8AC3E}">
        <p14:creationId xmlns:p14="http://schemas.microsoft.com/office/powerpoint/2010/main" val="1449492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Tener presente…</a:t>
            </a:r>
            <a:endParaRPr lang="it-IT" dirty="0"/>
          </a:p>
        </p:txBody>
      </p:sp>
      <p:sp>
        <p:nvSpPr>
          <p:cNvPr id="3" name="Segnaposto contenuto 2"/>
          <p:cNvSpPr>
            <a:spLocks noGrp="1"/>
          </p:cNvSpPr>
          <p:nvPr>
            <p:ph idx="1"/>
          </p:nvPr>
        </p:nvSpPr>
        <p:spPr/>
        <p:txBody>
          <a:bodyPr/>
          <a:lstStyle/>
          <a:p>
            <a:r>
              <a:rPr lang="it-IT" dirty="0"/>
              <a:t>Vi deve essere una </a:t>
            </a:r>
            <a:r>
              <a:rPr lang="it-IT" dirty="0" smtClean="0"/>
              <a:t>serie </a:t>
            </a:r>
            <a:r>
              <a:rPr lang="it-IT" dirty="0" smtClean="0"/>
              <a:t>organizzata</a:t>
            </a:r>
            <a:r>
              <a:rPr lang="it-IT" dirty="0" smtClean="0"/>
              <a:t> </a:t>
            </a:r>
            <a:r>
              <a:rPr lang="it-IT" dirty="0"/>
              <a:t>di </a:t>
            </a:r>
            <a:r>
              <a:rPr lang="it-IT" dirty="0" smtClean="0"/>
              <a:t>apprendimenti.</a:t>
            </a:r>
            <a:endParaRPr lang="it-IT" dirty="0"/>
          </a:p>
          <a:p>
            <a:r>
              <a:rPr lang="it-IT" dirty="0" smtClean="0"/>
              <a:t>L’allievo </a:t>
            </a:r>
            <a:r>
              <a:rPr lang="it-IT" dirty="0"/>
              <a:t>deve “pensare” e non solo applicare.</a:t>
            </a:r>
          </a:p>
          <a:p>
            <a:r>
              <a:rPr lang="it-IT" dirty="0" smtClean="0"/>
              <a:t>Va </a:t>
            </a:r>
            <a:r>
              <a:rPr lang="it-IT" dirty="0"/>
              <a:t>esplicitato il legame fra azione e riflessione.</a:t>
            </a:r>
          </a:p>
          <a:p>
            <a:r>
              <a:rPr lang="it-IT" dirty="0" smtClean="0"/>
              <a:t>Uso </a:t>
            </a:r>
            <a:r>
              <a:rPr lang="it-IT" dirty="0"/>
              <a:t>interdisciplinare delle conoscenze</a:t>
            </a:r>
          </a:p>
          <a:p>
            <a:endParaRPr lang="it-IT" dirty="0"/>
          </a:p>
        </p:txBody>
      </p:sp>
    </p:spTree>
    <p:extLst>
      <p:ext uri="{BB962C8B-B14F-4D97-AF65-F5344CB8AC3E}">
        <p14:creationId xmlns:p14="http://schemas.microsoft.com/office/powerpoint/2010/main" val="2754855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valutazione nella didattica per progetti</a:t>
            </a:r>
            <a:endParaRPr lang="it-IT" dirty="0"/>
          </a:p>
        </p:txBody>
      </p:sp>
      <p:sp>
        <p:nvSpPr>
          <p:cNvPr id="3" name="Segnaposto contenuto 2"/>
          <p:cNvSpPr>
            <a:spLocks noGrp="1"/>
          </p:cNvSpPr>
          <p:nvPr>
            <p:ph idx="1"/>
          </p:nvPr>
        </p:nvSpPr>
        <p:spPr/>
        <p:txBody>
          <a:bodyPr>
            <a:normAutofit/>
          </a:bodyPr>
          <a:lstStyle/>
          <a:p>
            <a:r>
              <a:rPr lang="it-IT" dirty="0"/>
              <a:t>La valutazione si presenta come un processo complesso che si sviluppa in diverse direzioni. </a:t>
            </a:r>
          </a:p>
          <a:p>
            <a:r>
              <a:rPr lang="it-IT" dirty="0"/>
              <a:t>Si devono valutare gli effetti dell’attività sui diversi attori, la qualità del prodotto, la qualità dell’intero processo. </a:t>
            </a:r>
          </a:p>
          <a:p>
            <a:r>
              <a:rPr lang="it-IT" dirty="0"/>
              <a:t>Gli attori di questa valutazione sono molteplici:</a:t>
            </a:r>
          </a:p>
          <a:p>
            <a:pPr lvl="1"/>
            <a:r>
              <a:rPr lang="it-IT" dirty="0" smtClean="0"/>
              <a:t>il </a:t>
            </a:r>
            <a:r>
              <a:rPr lang="it-IT" dirty="0"/>
              <a:t>processo può essere valutato dagli studenti, dai docenti;</a:t>
            </a:r>
          </a:p>
          <a:p>
            <a:pPr lvl="1"/>
            <a:r>
              <a:rPr lang="it-IT" dirty="0" smtClean="0"/>
              <a:t>il </a:t>
            </a:r>
            <a:r>
              <a:rPr lang="it-IT" dirty="0"/>
              <a:t>prodotto può essere valutato da studenti, docenti e destinatari esterni.</a:t>
            </a:r>
          </a:p>
          <a:p>
            <a:endParaRPr lang="it-IT" dirty="0"/>
          </a:p>
        </p:txBody>
      </p:sp>
    </p:spTree>
    <p:extLst>
      <p:ext uri="{BB962C8B-B14F-4D97-AF65-F5344CB8AC3E}">
        <p14:creationId xmlns:p14="http://schemas.microsoft.com/office/powerpoint/2010/main" val="237012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docenti valutano….</a:t>
            </a:r>
            <a:endParaRPr lang="it-IT" dirty="0"/>
          </a:p>
        </p:txBody>
      </p:sp>
      <p:sp>
        <p:nvSpPr>
          <p:cNvPr id="3" name="Segnaposto contenuto 2"/>
          <p:cNvSpPr>
            <a:spLocks noGrp="1"/>
          </p:cNvSpPr>
          <p:nvPr>
            <p:ph idx="1"/>
          </p:nvPr>
        </p:nvSpPr>
        <p:spPr/>
        <p:txBody>
          <a:bodyPr>
            <a:normAutofit/>
          </a:bodyPr>
          <a:lstStyle/>
          <a:p>
            <a:r>
              <a:rPr lang="it-IT" dirty="0"/>
              <a:t>il cambiamento nella propria competenza di insegnamento;</a:t>
            </a:r>
          </a:p>
          <a:p>
            <a:r>
              <a:rPr lang="it-IT" dirty="0" smtClean="0"/>
              <a:t>il </a:t>
            </a:r>
            <a:r>
              <a:rPr lang="it-IT" dirty="0"/>
              <a:t>cambiamento nelle competenze relazionali;</a:t>
            </a:r>
          </a:p>
          <a:p>
            <a:r>
              <a:rPr lang="it-IT" dirty="0" smtClean="0"/>
              <a:t>l’efficacia </a:t>
            </a:r>
            <a:r>
              <a:rPr lang="it-IT" dirty="0"/>
              <a:t>del percorso in base ai risultati di apprendimento degli studenti;</a:t>
            </a:r>
          </a:p>
          <a:p>
            <a:r>
              <a:rPr lang="it-IT" dirty="0" smtClean="0"/>
              <a:t>la </a:t>
            </a:r>
            <a:r>
              <a:rPr lang="it-IT" dirty="0"/>
              <a:t>qualità del prodotto;</a:t>
            </a:r>
          </a:p>
          <a:p>
            <a:r>
              <a:rPr lang="it-IT" dirty="0" smtClean="0"/>
              <a:t>la </a:t>
            </a:r>
            <a:r>
              <a:rPr lang="it-IT" dirty="0"/>
              <a:t>qualità del percorso in rapporto all’offerta formativa della scuola.</a:t>
            </a:r>
          </a:p>
          <a:p>
            <a:endParaRPr lang="it-IT" dirty="0"/>
          </a:p>
        </p:txBody>
      </p:sp>
    </p:spTree>
    <p:extLst>
      <p:ext uri="{BB962C8B-B14F-4D97-AF65-F5344CB8AC3E}">
        <p14:creationId xmlns:p14="http://schemas.microsoft.com/office/powerpoint/2010/main" val="244517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Altri attori valutano…</a:t>
            </a:r>
            <a:endParaRPr lang="it-IT" dirty="0"/>
          </a:p>
        </p:txBody>
      </p:sp>
      <p:sp>
        <p:nvSpPr>
          <p:cNvPr id="3" name="Segnaposto contenuto 2"/>
          <p:cNvSpPr>
            <a:spLocks noGrp="1"/>
          </p:cNvSpPr>
          <p:nvPr>
            <p:ph idx="1"/>
          </p:nvPr>
        </p:nvSpPr>
        <p:spPr/>
        <p:txBody>
          <a:bodyPr/>
          <a:lstStyle/>
          <a:p>
            <a:r>
              <a:rPr lang="it-IT" dirty="0"/>
              <a:t>la qualità del prodotto;</a:t>
            </a:r>
          </a:p>
          <a:p>
            <a:r>
              <a:rPr lang="it-IT" dirty="0" smtClean="0"/>
              <a:t>la </a:t>
            </a:r>
            <a:r>
              <a:rPr lang="it-IT" dirty="0"/>
              <a:t>modificazione negli atteggiamenti, comportamenti e apprendimenti degli studenti e dei docenti;</a:t>
            </a:r>
          </a:p>
          <a:p>
            <a:r>
              <a:rPr lang="it-IT" dirty="0" smtClean="0"/>
              <a:t>la </a:t>
            </a:r>
            <a:r>
              <a:rPr lang="it-IT" dirty="0"/>
              <a:t>trasferibilità delle conoscenze e delle strategie apprese durante la realizzazione del progetto.</a:t>
            </a:r>
          </a:p>
          <a:p>
            <a:endParaRPr lang="it-IT" dirty="0"/>
          </a:p>
        </p:txBody>
      </p:sp>
    </p:spTree>
    <p:extLst>
      <p:ext uri="{BB962C8B-B14F-4D97-AF65-F5344CB8AC3E}">
        <p14:creationId xmlns:p14="http://schemas.microsoft.com/office/powerpoint/2010/main" val="1889975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3400"/>
            <a:ext cx="8229600" cy="591344"/>
          </a:xfrm>
        </p:spPr>
        <p:txBody>
          <a:bodyPr>
            <a:normAutofit fontScale="90000"/>
          </a:bodyPr>
          <a:lstStyle/>
          <a:p>
            <a:r>
              <a:rPr lang="it-IT" b="1" dirty="0" err="1" smtClean="0">
                <a:solidFill>
                  <a:srgbClr val="FF0000"/>
                </a:solidFill>
              </a:rPr>
              <a:t>Jigsaw</a:t>
            </a:r>
            <a:endParaRPr lang="it-IT" b="1" dirty="0">
              <a:solidFill>
                <a:srgbClr val="FF0000"/>
              </a:solidFill>
            </a:endParaRPr>
          </a:p>
        </p:txBody>
      </p:sp>
      <p:sp>
        <p:nvSpPr>
          <p:cNvPr id="3" name="Segnaposto contenuto 2"/>
          <p:cNvSpPr>
            <a:spLocks noGrp="1"/>
          </p:cNvSpPr>
          <p:nvPr>
            <p:ph idx="1"/>
          </p:nvPr>
        </p:nvSpPr>
        <p:spPr>
          <a:xfrm>
            <a:off x="457200" y="1142984"/>
            <a:ext cx="8229600" cy="4983179"/>
          </a:xfrm>
        </p:spPr>
        <p:txBody>
          <a:bodyPr/>
          <a:lstStyle/>
          <a:p>
            <a:pPr>
              <a:buNone/>
            </a:pPr>
            <a:r>
              <a:rPr lang="it-IT" dirty="0" smtClean="0"/>
              <a:t>Es. Studiare </a:t>
            </a:r>
            <a:r>
              <a:rPr lang="it-IT" dirty="0" smtClean="0"/>
              <a:t>la Rivoluzione americana: cause, svolgimento, conseguenze</a:t>
            </a:r>
          </a:p>
          <a:p>
            <a:pPr>
              <a:buNone/>
            </a:pPr>
            <a:endParaRPr lang="it-IT" dirty="0"/>
          </a:p>
        </p:txBody>
      </p:sp>
      <p:graphicFrame>
        <p:nvGraphicFramePr>
          <p:cNvPr id="4" name="Tabella 3"/>
          <p:cNvGraphicFramePr>
            <a:graphicFrameLocks noGrp="1"/>
          </p:cNvGraphicFramePr>
          <p:nvPr/>
        </p:nvGraphicFramePr>
        <p:xfrm>
          <a:off x="857224" y="2357430"/>
          <a:ext cx="7143801" cy="2431738"/>
        </p:xfrm>
        <a:graphic>
          <a:graphicData uri="http://schemas.openxmlformats.org/drawingml/2006/table">
            <a:tbl>
              <a:tblPr firstRow="1" bandRow="1">
                <a:tableStyleId>{5C22544A-7EE6-4342-B048-85BDC9FD1C3A}</a:tableStyleId>
              </a:tblPr>
              <a:tblGrid>
                <a:gridCol w="2381267"/>
                <a:gridCol w="2381267"/>
                <a:gridCol w="2381267"/>
              </a:tblGrid>
              <a:tr h="785818">
                <a:tc>
                  <a:txBody>
                    <a:bodyPr/>
                    <a:lstStyle/>
                    <a:p>
                      <a:pPr algn="ctr"/>
                      <a:r>
                        <a:rPr lang="it-IT" sz="2400" dirty="0" smtClean="0"/>
                        <a:t>A,B,C</a:t>
                      </a:r>
                      <a:endParaRPr lang="it-IT"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dirty="0" smtClean="0"/>
                        <a:t>A,B,C</a:t>
                      </a:r>
                      <a:endParaRPr lang="it-IT"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dirty="0" smtClean="0"/>
                        <a:t>A,B,C</a:t>
                      </a:r>
                      <a:endParaRPr lang="it-IT" sz="2400" dirty="0"/>
                    </a:p>
                  </a:txBody>
                  <a:tcPr/>
                </a:tc>
              </a:tr>
              <a:tr h="370840">
                <a:tc>
                  <a:txBody>
                    <a:bodyPr/>
                    <a:lstStyle/>
                    <a:p>
                      <a:pPr algn="ctr"/>
                      <a:r>
                        <a:rPr lang="it-IT" sz="2400" b="1" dirty="0" smtClean="0">
                          <a:solidFill>
                            <a:srgbClr val="FF0000"/>
                          </a:solidFill>
                        </a:rPr>
                        <a:t>A,</a:t>
                      </a:r>
                      <a:r>
                        <a:rPr lang="it-IT" sz="2400" b="1" dirty="0" err="1" smtClean="0">
                          <a:solidFill>
                            <a:srgbClr val="FF0000"/>
                          </a:solidFill>
                        </a:rPr>
                        <a:t>A</a:t>
                      </a:r>
                      <a:r>
                        <a:rPr lang="it-IT" sz="2400" b="1" dirty="0" smtClean="0">
                          <a:solidFill>
                            <a:srgbClr val="FF0000"/>
                          </a:solidFill>
                        </a:rPr>
                        <a:t>,</a:t>
                      </a:r>
                      <a:r>
                        <a:rPr lang="it-IT" sz="2400" b="1" dirty="0" err="1" smtClean="0">
                          <a:solidFill>
                            <a:srgbClr val="FF0000"/>
                          </a:solidFill>
                        </a:rPr>
                        <a:t>A</a:t>
                      </a:r>
                      <a:endParaRPr lang="it-IT" sz="2400" b="1" dirty="0" smtClean="0">
                        <a:solidFill>
                          <a:srgbClr val="FF0000"/>
                        </a:solidFill>
                      </a:endParaRPr>
                    </a:p>
                    <a:p>
                      <a:pPr algn="ctr"/>
                      <a:endParaRPr lang="it-IT" sz="2400" b="1" dirty="0">
                        <a:solidFill>
                          <a:srgbClr val="FF0000"/>
                        </a:solidFill>
                      </a:endParaRPr>
                    </a:p>
                  </a:txBody>
                  <a:tcPr/>
                </a:tc>
                <a:tc>
                  <a:txBody>
                    <a:bodyPr/>
                    <a:lstStyle/>
                    <a:p>
                      <a:pPr algn="ctr"/>
                      <a:r>
                        <a:rPr lang="it-IT" sz="2400" b="1" dirty="0" smtClean="0">
                          <a:solidFill>
                            <a:srgbClr val="FF0000"/>
                          </a:solidFill>
                        </a:rPr>
                        <a:t>B,</a:t>
                      </a:r>
                      <a:r>
                        <a:rPr lang="it-IT" sz="2400" b="1" dirty="0" err="1" smtClean="0">
                          <a:solidFill>
                            <a:srgbClr val="FF0000"/>
                          </a:solidFill>
                        </a:rPr>
                        <a:t>B</a:t>
                      </a:r>
                      <a:r>
                        <a:rPr lang="it-IT" sz="2400" b="1" dirty="0" smtClean="0">
                          <a:solidFill>
                            <a:srgbClr val="FF0000"/>
                          </a:solidFill>
                        </a:rPr>
                        <a:t>,</a:t>
                      </a:r>
                      <a:r>
                        <a:rPr lang="it-IT" sz="2400" b="1" dirty="0" err="1" smtClean="0">
                          <a:solidFill>
                            <a:srgbClr val="FF0000"/>
                          </a:solidFill>
                        </a:rPr>
                        <a:t>B</a:t>
                      </a:r>
                      <a:endParaRPr lang="it-IT" sz="2400" b="1" dirty="0">
                        <a:solidFill>
                          <a:srgbClr val="FF0000"/>
                        </a:solidFill>
                      </a:endParaRPr>
                    </a:p>
                  </a:txBody>
                  <a:tcPr/>
                </a:tc>
                <a:tc>
                  <a:txBody>
                    <a:bodyPr/>
                    <a:lstStyle/>
                    <a:p>
                      <a:pPr algn="ctr"/>
                      <a:r>
                        <a:rPr lang="it-IT" sz="2400" b="1" dirty="0" smtClean="0">
                          <a:solidFill>
                            <a:srgbClr val="FF0000"/>
                          </a:solidFill>
                        </a:rPr>
                        <a:t>C,</a:t>
                      </a:r>
                      <a:r>
                        <a:rPr lang="it-IT" sz="2400" b="1" dirty="0" err="1" smtClean="0">
                          <a:solidFill>
                            <a:srgbClr val="FF0000"/>
                          </a:solidFill>
                        </a:rPr>
                        <a:t>C</a:t>
                      </a:r>
                      <a:r>
                        <a:rPr lang="it-IT" sz="2400" b="1" dirty="0" smtClean="0">
                          <a:solidFill>
                            <a:srgbClr val="FF0000"/>
                          </a:solidFill>
                        </a:rPr>
                        <a:t>,</a:t>
                      </a:r>
                      <a:r>
                        <a:rPr lang="it-IT" sz="2400" b="1" dirty="0" err="1" smtClean="0">
                          <a:solidFill>
                            <a:srgbClr val="FF0000"/>
                          </a:solidFill>
                        </a:rPr>
                        <a:t>C</a:t>
                      </a:r>
                      <a:endParaRPr lang="it-IT" sz="2400" b="1" dirty="0">
                        <a:solidFill>
                          <a:srgbClr val="FF0000"/>
                        </a:solidFill>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1" dirty="0" smtClean="0">
                          <a:solidFill>
                            <a:schemeClr val="accent3"/>
                          </a:solidFill>
                        </a:rPr>
                        <a:t>A,B,C</a:t>
                      </a:r>
                    </a:p>
                    <a:p>
                      <a:pPr algn="ctr"/>
                      <a:endParaRPr lang="it-IT" sz="2400" b="1" dirty="0">
                        <a:solidFill>
                          <a:schemeClr val="accent3"/>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1" dirty="0" smtClean="0">
                          <a:solidFill>
                            <a:schemeClr val="accent3"/>
                          </a:solidFill>
                        </a:rPr>
                        <a:t>A,B,C</a:t>
                      </a:r>
                    </a:p>
                    <a:p>
                      <a:pPr algn="ctr"/>
                      <a:endParaRPr lang="it-IT" sz="2400" b="1" dirty="0">
                        <a:solidFill>
                          <a:schemeClr val="accent3"/>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400" b="1" dirty="0" smtClean="0">
                          <a:solidFill>
                            <a:schemeClr val="accent3"/>
                          </a:solidFill>
                        </a:rPr>
                        <a:t>A,B,C</a:t>
                      </a:r>
                    </a:p>
                    <a:p>
                      <a:pPr algn="ctr"/>
                      <a:endParaRPr lang="it-IT" sz="2400" b="1" dirty="0">
                        <a:solidFill>
                          <a:schemeClr val="accent3"/>
                        </a:solidFill>
                      </a:endParaRPr>
                    </a:p>
                  </a:txBody>
                  <a:tcPr/>
                </a:tc>
              </a:tr>
            </a:tbl>
          </a:graphicData>
        </a:graphic>
      </p:graphicFrame>
      <p:sp>
        <p:nvSpPr>
          <p:cNvPr id="5" name="CasellaDiTesto 4"/>
          <p:cNvSpPr txBox="1"/>
          <p:nvPr/>
        </p:nvSpPr>
        <p:spPr>
          <a:xfrm>
            <a:off x="928662" y="4857760"/>
            <a:ext cx="7072362" cy="1938992"/>
          </a:xfrm>
          <a:prstGeom prst="rect">
            <a:avLst/>
          </a:prstGeom>
          <a:noFill/>
        </p:spPr>
        <p:txBody>
          <a:bodyPr wrap="square" rtlCol="0">
            <a:spAutoFit/>
          </a:bodyPr>
          <a:lstStyle/>
          <a:p>
            <a:r>
              <a:rPr lang="it-IT" sz="2400" b="1" dirty="0" err="1" smtClean="0"/>
              <a:t>A=</a:t>
            </a:r>
            <a:r>
              <a:rPr lang="it-IT" sz="2400" b="1" dirty="0" smtClean="0"/>
              <a:t> STUDIA LE CAUSE</a:t>
            </a:r>
          </a:p>
          <a:p>
            <a:r>
              <a:rPr lang="it-IT" sz="2400" b="1" dirty="0" err="1" smtClean="0"/>
              <a:t>B=</a:t>
            </a:r>
            <a:r>
              <a:rPr lang="it-IT" sz="2400" b="1" dirty="0" smtClean="0"/>
              <a:t> STUDIA L’EVOLUZIONE</a:t>
            </a:r>
          </a:p>
          <a:p>
            <a:r>
              <a:rPr lang="it-IT" sz="2400" b="1" dirty="0" err="1" smtClean="0"/>
              <a:t>C=</a:t>
            </a:r>
            <a:r>
              <a:rPr lang="it-IT" sz="2400" b="1" dirty="0" smtClean="0"/>
              <a:t> STUDIA LE CONSEGUENZE</a:t>
            </a:r>
          </a:p>
          <a:p>
            <a:endParaRPr lang="it-IT" sz="2400" b="1" dirty="0" smtClean="0"/>
          </a:p>
          <a:p>
            <a:r>
              <a:rPr lang="it-IT" sz="2400" b="1" dirty="0" smtClean="0"/>
              <a:t>Studio individuale e prove di verifica</a:t>
            </a:r>
            <a:endParaRPr lang="it-IT" sz="2400" b="1" dirty="0"/>
          </a:p>
        </p:txBody>
      </p:sp>
    </p:spTree>
    <p:extLst>
      <p:ext uri="{BB962C8B-B14F-4D97-AF65-F5344CB8AC3E}">
        <p14:creationId xmlns:p14="http://schemas.microsoft.com/office/powerpoint/2010/main" val="1871482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err="1" smtClean="0">
                <a:solidFill>
                  <a:srgbClr val="FF0000"/>
                </a:solidFill>
              </a:rPr>
              <a:t>Reciprocal</a:t>
            </a:r>
            <a:r>
              <a:rPr lang="it-IT" b="1" dirty="0" smtClean="0">
                <a:solidFill>
                  <a:srgbClr val="FF0000"/>
                </a:solidFill>
              </a:rPr>
              <a:t> </a:t>
            </a:r>
            <a:r>
              <a:rPr lang="it-IT" b="1" dirty="0" err="1" smtClean="0">
                <a:solidFill>
                  <a:srgbClr val="FF0000"/>
                </a:solidFill>
              </a:rPr>
              <a:t>teaching</a:t>
            </a:r>
            <a:r>
              <a:rPr lang="it-IT" b="1" dirty="0" smtClean="0">
                <a:solidFill>
                  <a:srgbClr val="FF0000"/>
                </a:solidFill>
              </a:rPr>
              <a:t/>
            </a:r>
            <a:br>
              <a:rPr lang="it-IT" b="1" dirty="0" smtClean="0">
                <a:solidFill>
                  <a:srgbClr val="FF0000"/>
                </a:solidFill>
              </a:rPr>
            </a:br>
            <a:r>
              <a:rPr lang="it-IT" b="1" dirty="0" err="1" smtClean="0">
                <a:solidFill>
                  <a:srgbClr val="FF0000"/>
                </a:solidFill>
              </a:rPr>
              <a:t>Brown</a:t>
            </a:r>
            <a:r>
              <a:rPr lang="it-IT" b="1" dirty="0" smtClean="0">
                <a:solidFill>
                  <a:srgbClr val="FF0000"/>
                </a:solidFill>
              </a:rPr>
              <a:t> </a:t>
            </a:r>
            <a:r>
              <a:rPr lang="it-IT" b="1" dirty="0" smtClean="0">
                <a:solidFill>
                  <a:srgbClr val="FF0000"/>
                </a:solidFill>
              </a:rPr>
              <a:t>e </a:t>
            </a:r>
            <a:r>
              <a:rPr lang="it-IT" b="1" dirty="0" err="1" smtClean="0">
                <a:solidFill>
                  <a:srgbClr val="FF0000"/>
                </a:solidFill>
              </a:rPr>
              <a:t>Palincsar</a:t>
            </a:r>
            <a:r>
              <a:rPr lang="it-IT" b="1" dirty="0" smtClean="0">
                <a:solidFill>
                  <a:srgbClr val="FF0000"/>
                </a:solidFill>
              </a:rPr>
              <a:t> (1989)</a:t>
            </a:r>
            <a:endParaRPr lang="it-IT" b="1" dirty="0">
              <a:solidFill>
                <a:srgbClr val="FF0000"/>
              </a:solidFill>
            </a:endParaRPr>
          </a:p>
        </p:txBody>
      </p:sp>
      <p:sp>
        <p:nvSpPr>
          <p:cNvPr id="3" name="Segnaposto contenuto 2"/>
          <p:cNvSpPr>
            <a:spLocks noGrp="1"/>
          </p:cNvSpPr>
          <p:nvPr>
            <p:ph idx="1"/>
          </p:nvPr>
        </p:nvSpPr>
        <p:spPr/>
        <p:txBody>
          <a:bodyPr>
            <a:normAutofit/>
          </a:bodyPr>
          <a:lstStyle/>
          <a:p>
            <a:pPr>
              <a:defRPr/>
            </a:pPr>
            <a:r>
              <a:rPr lang="it-IT" b="1" u="sng" dirty="0" smtClean="0"/>
              <a:t>Fare previsioni</a:t>
            </a:r>
            <a:r>
              <a:rPr lang="it-IT" dirty="0" smtClean="0"/>
              <a:t>: gli studenti elaborano ipotesi sul contenuto del brano</a:t>
            </a:r>
          </a:p>
          <a:p>
            <a:pPr>
              <a:defRPr/>
            </a:pPr>
            <a:r>
              <a:rPr lang="it-IT" b="1" u="sng" dirty="0" smtClean="0"/>
              <a:t>Chiarire</a:t>
            </a:r>
            <a:r>
              <a:rPr lang="it-IT" dirty="0" smtClean="0"/>
              <a:t>:il leader fornisce chiarimenti su dubbi e perplessità del gruppo</a:t>
            </a:r>
          </a:p>
          <a:p>
            <a:pPr>
              <a:defRPr/>
            </a:pPr>
            <a:r>
              <a:rPr lang="it-IT" b="1" u="sng" dirty="0" smtClean="0"/>
              <a:t>Fare domande</a:t>
            </a:r>
            <a:r>
              <a:rPr lang="it-IT" dirty="0" smtClean="0"/>
              <a:t>: gli studenti pongono domande su quelle che sono state identificate le informazioni più importanti del testo</a:t>
            </a:r>
          </a:p>
          <a:p>
            <a:pPr>
              <a:defRPr/>
            </a:pPr>
            <a:r>
              <a:rPr lang="it-IT" b="1" u="sng" dirty="0" smtClean="0"/>
              <a:t>Riassumere</a:t>
            </a:r>
            <a:r>
              <a:rPr lang="it-IT" b="1" dirty="0" smtClean="0"/>
              <a:t>:  </a:t>
            </a:r>
            <a:r>
              <a:rPr lang="it-IT" dirty="0" smtClean="0"/>
              <a:t>il leader chiede di identificare e integrare le informazioni più importanti contenute nel testo appena letto. Il testo da riassumere può essere una frase, un paragrafo, una pagina o l’intero brano</a:t>
            </a:r>
          </a:p>
          <a:p>
            <a:endParaRPr lang="it-IT" dirty="0"/>
          </a:p>
        </p:txBody>
      </p:sp>
    </p:spTree>
    <p:extLst>
      <p:ext uri="{BB962C8B-B14F-4D97-AF65-F5344CB8AC3E}">
        <p14:creationId xmlns:p14="http://schemas.microsoft.com/office/powerpoint/2010/main" val="9508049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Group </a:t>
            </a:r>
            <a:r>
              <a:rPr lang="it-IT" b="1" dirty="0" err="1" smtClean="0">
                <a:solidFill>
                  <a:srgbClr val="FF0000"/>
                </a:solidFill>
              </a:rPr>
              <a:t>investigation</a:t>
            </a:r>
            <a:endParaRPr lang="it-IT" b="1" dirty="0">
              <a:solidFill>
                <a:srgbClr val="FF000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86968964"/>
              </p:ext>
            </p:extLst>
          </p:nvPr>
        </p:nvGraphicFramePr>
        <p:xfrm>
          <a:off x="179512" y="1484784"/>
          <a:ext cx="8856984" cy="5143520"/>
        </p:xfrm>
        <a:graphic>
          <a:graphicData uri="http://schemas.openxmlformats.org/drawingml/2006/table">
            <a:tbl>
              <a:tblPr firstRow="1" bandRow="1">
                <a:tableStyleId>{5C22544A-7EE6-4342-B048-85BDC9FD1C3A}</a:tableStyleId>
              </a:tblPr>
              <a:tblGrid>
                <a:gridCol w="2352621"/>
                <a:gridCol w="6504363"/>
              </a:tblGrid>
              <a:tr h="1309667">
                <a:tc>
                  <a:txBody>
                    <a:bodyPr/>
                    <a:lstStyle/>
                    <a:p>
                      <a:r>
                        <a:rPr lang="it-IT" dirty="0" smtClean="0"/>
                        <a:t>I. Propone un</a:t>
                      </a:r>
                      <a:r>
                        <a:rPr lang="it-IT" baseline="0" dirty="0" smtClean="0"/>
                        <a:t> problema di ricerca sotto forma di domanda</a:t>
                      </a:r>
                      <a:endParaRPr lang="it-IT" dirty="0"/>
                    </a:p>
                  </a:txBody>
                  <a:tcPr/>
                </a:tc>
                <a:tc>
                  <a:txBody>
                    <a:bodyPr/>
                    <a:lstStyle/>
                    <a:p>
                      <a:r>
                        <a:rPr lang="it-IT" dirty="0" smtClean="0"/>
                        <a:t>S. Esplicitano quanto conoscono e quello che vorrebbero conoscere. Categorizzazione delle domande</a:t>
                      </a:r>
                      <a:endParaRPr lang="it-IT" dirty="0"/>
                    </a:p>
                  </a:txBody>
                  <a:tcPr/>
                </a:tc>
              </a:tr>
              <a:tr h="705205">
                <a:tc>
                  <a:txBody>
                    <a:bodyPr/>
                    <a:lstStyle/>
                    <a:p>
                      <a:endParaRPr lang="it-IT" b="1" dirty="0"/>
                    </a:p>
                  </a:txBody>
                  <a:tcPr/>
                </a:tc>
                <a:tc>
                  <a:txBody>
                    <a:bodyPr/>
                    <a:lstStyle/>
                    <a:p>
                      <a:r>
                        <a:rPr lang="it-IT" b="1" dirty="0" smtClean="0"/>
                        <a:t>S. Il gruppo si organizza per</a:t>
                      </a:r>
                      <a:r>
                        <a:rPr lang="it-IT" b="1" baseline="0" dirty="0" smtClean="0"/>
                        <a:t> lo studio finalizzato a trovare le risposte alle domande</a:t>
                      </a:r>
                      <a:endParaRPr lang="it-IT" b="1" dirty="0"/>
                    </a:p>
                  </a:txBody>
                  <a:tcPr/>
                </a:tc>
              </a:tr>
              <a:tr h="705205">
                <a:tc>
                  <a:txBody>
                    <a:bodyPr/>
                    <a:lstStyle/>
                    <a:p>
                      <a:endParaRPr lang="it-IT" b="1" dirty="0"/>
                    </a:p>
                  </a:txBody>
                  <a:tcPr/>
                </a:tc>
                <a:tc>
                  <a:txBody>
                    <a:bodyPr/>
                    <a:lstStyle/>
                    <a:p>
                      <a:r>
                        <a:rPr lang="it-IT" b="1" dirty="0" smtClean="0"/>
                        <a:t>S. Valutano se i materiali sono sufficienti e adeguati, sistematizzano le informazioni</a:t>
                      </a:r>
                      <a:endParaRPr lang="it-IT" b="1" dirty="0"/>
                    </a:p>
                  </a:txBody>
                  <a:tcPr/>
                </a:tc>
              </a:tr>
              <a:tr h="705205">
                <a:tc>
                  <a:txBody>
                    <a:bodyPr/>
                    <a:lstStyle/>
                    <a:p>
                      <a:endParaRPr lang="it-IT" b="1"/>
                    </a:p>
                  </a:txBody>
                  <a:tcPr/>
                </a:tc>
                <a:tc>
                  <a:txBody>
                    <a:bodyPr/>
                    <a:lstStyle/>
                    <a:p>
                      <a:r>
                        <a:rPr lang="it-IT" b="1" dirty="0" smtClean="0"/>
                        <a:t>S. Progettazione dell’esposizione alla classe; ogni componente del gruppo ha un ruolo</a:t>
                      </a:r>
                      <a:endParaRPr lang="it-IT" b="1" dirty="0"/>
                    </a:p>
                  </a:txBody>
                  <a:tcPr/>
                </a:tc>
              </a:tr>
              <a:tr h="408571">
                <a:tc>
                  <a:txBody>
                    <a:bodyPr/>
                    <a:lstStyle/>
                    <a:p>
                      <a:endParaRPr lang="it-IT" b="1"/>
                    </a:p>
                  </a:txBody>
                  <a:tcPr/>
                </a:tc>
                <a:tc>
                  <a:txBody>
                    <a:bodyPr/>
                    <a:lstStyle/>
                    <a:p>
                      <a:r>
                        <a:rPr lang="it-IT" b="1" dirty="0" smtClean="0"/>
                        <a:t>S. Esposizione alla classe e </a:t>
                      </a:r>
                      <a:r>
                        <a:rPr lang="it-IT" b="1" dirty="0" err="1" smtClean="0"/>
                        <a:t>co-valutazione</a:t>
                      </a:r>
                      <a:r>
                        <a:rPr lang="it-IT" b="1" dirty="0" smtClean="0"/>
                        <a:t> dei processi</a:t>
                      </a:r>
                      <a:endParaRPr lang="it-IT" b="1" dirty="0"/>
                    </a:p>
                  </a:txBody>
                  <a:tcPr/>
                </a:tc>
              </a:tr>
              <a:tr h="1309667">
                <a:tc>
                  <a:txBody>
                    <a:bodyPr/>
                    <a:lstStyle/>
                    <a:p>
                      <a:r>
                        <a:rPr lang="it-IT" b="1" dirty="0" smtClean="0"/>
                        <a:t>I. Valuta con gli studenti, supporta la riflessione </a:t>
                      </a:r>
                      <a:r>
                        <a:rPr lang="it-IT" b="1" dirty="0" err="1" smtClean="0"/>
                        <a:t>metacognitiva</a:t>
                      </a:r>
                      <a:endParaRPr lang="it-IT" b="1" dirty="0"/>
                    </a:p>
                  </a:txBody>
                  <a:tcPr/>
                </a:tc>
                <a:tc>
                  <a:txBody>
                    <a:bodyPr/>
                    <a:lstStyle/>
                    <a:p>
                      <a:r>
                        <a:rPr lang="it-IT" b="1" dirty="0" smtClean="0"/>
                        <a:t>S. Si valuta la prestazione, il processo (magari documentato con un diario di gruppo)</a:t>
                      </a:r>
                      <a:endParaRPr lang="it-IT" b="1" dirty="0"/>
                    </a:p>
                  </a:txBody>
                  <a:tcPr/>
                </a:tc>
              </a:tr>
            </a:tbl>
          </a:graphicData>
        </a:graphic>
      </p:graphicFrame>
    </p:spTree>
    <p:extLst>
      <p:ext uri="{BB962C8B-B14F-4D97-AF65-F5344CB8AC3E}">
        <p14:creationId xmlns:p14="http://schemas.microsoft.com/office/powerpoint/2010/main" val="404439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iaro">
  <a:themeElements>
    <a:clrScheme name="Chiaro">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ar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TotalTime>
  <Words>1292</Words>
  <Application>Microsoft Office PowerPoint</Application>
  <PresentationFormat>Presentazione su schermo (4:3)</PresentationFormat>
  <Paragraphs>97</Paragraphs>
  <Slides>20</Slides>
  <Notes>0</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Chiaro</vt:lpstr>
      <vt:lpstr>La didattica per progetti</vt:lpstr>
      <vt:lpstr>I modelli della didattica</vt:lpstr>
      <vt:lpstr>E’….</vt:lpstr>
      <vt:lpstr>Progetto e pluri/multi disciplinarietà</vt:lpstr>
      <vt:lpstr>Progetto e interdisciplinarietà</vt:lpstr>
      <vt:lpstr>Dalla disciplinarietà all’interdisciplinarietà</vt:lpstr>
      <vt:lpstr>Ostacoli all’interdisciplinarietà 1</vt:lpstr>
      <vt:lpstr>Ostacoli all’interdisciplinarietà 2</vt:lpstr>
      <vt:lpstr>Ostacoli all’interdisciplinarietà 3</vt:lpstr>
      <vt:lpstr>Rappresentazione di processo </vt:lpstr>
      <vt:lpstr>Aspetti positivi</vt:lpstr>
      <vt:lpstr>Aspetti negativi</vt:lpstr>
      <vt:lpstr>Derive della didattica per progetti</vt:lpstr>
      <vt:lpstr>Tener presente…</vt:lpstr>
      <vt:lpstr>La valutazione nella didattica per progetti</vt:lpstr>
      <vt:lpstr>I docenti valutano….</vt:lpstr>
      <vt:lpstr>Altri attori valutano…</vt:lpstr>
      <vt:lpstr>Jigsaw</vt:lpstr>
      <vt:lpstr>Reciprocal teaching Brown e Palincsar (1989)</vt:lpstr>
      <vt:lpstr>Group investigation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didattica per progetti</dc:title>
  <dc:creator>standard</dc:creator>
  <cp:lastModifiedBy>standard</cp:lastModifiedBy>
  <cp:revision>2</cp:revision>
  <dcterms:created xsi:type="dcterms:W3CDTF">2014-03-15T09:51:33Z</dcterms:created>
  <dcterms:modified xsi:type="dcterms:W3CDTF">2014-03-15T09:58:45Z</dcterms:modified>
</cp:coreProperties>
</file>