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29/04/2014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29/04/2014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29/04/2014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29/04/2014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29/04/2014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29/04/2014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29/04/2014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Valutare prove </a:t>
            </a:r>
            <a:r>
              <a:rPr lang="it-IT" dirty="0" err="1" smtClean="0"/>
              <a:t>semistrutturate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Laboratorio 29 aprile 2014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9085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>
            <a:spLocks noGrp="1"/>
          </p:cNvSpPr>
          <p:nvPr>
            <p:ph type="title"/>
          </p:nvPr>
        </p:nvSpPr>
        <p:spPr>
          <a:xfrm>
            <a:off x="1042988" y="0"/>
            <a:ext cx="7654925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Tipologie di prove</a:t>
            </a: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7526594"/>
              </p:ext>
            </p:extLst>
          </p:nvPr>
        </p:nvGraphicFramePr>
        <p:xfrm>
          <a:off x="179512" y="1052736"/>
          <a:ext cx="8784976" cy="5616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982899">
                <a:tc>
                  <a:txBody>
                    <a:bodyPr/>
                    <a:lstStyle/>
                    <a:p>
                      <a:r>
                        <a:rPr kumimoji="0" lang="it-I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Stimolo chiuso – risposta chiusa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Es. </a:t>
                      </a:r>
                      <a:r>
                        <a:rPr lang="it-IT" sz="1800" b="0" dirty="0" smtClean="0"/>
                        <a:t>i test a risposta multipla, V e F, </a:t>
                      </a:r>
                      <a:r>
                        <a:rPr lang="it-IT" sz="1800" b="0" dirty="0" err="1" smtClean="0"/>
                        <a:t>collegamenti…</a:t>
                      </a:r>
                      <a:r>
                        <a:rPr lang="it-IT" sz="1800" b="0" dirty="0" smtClean="0"/>
                        <a:t>.</a:t>
                      </a:r>
                      <a:endParaRPr lang="it-IT" sz="1800" b="0" dirty="0"/>
                    </a:p>
                  </a:txBody>
                  <a:tcPr/>
                </a:tc>
              </a:tr>
              <a:tr h="1404145">
                <a:tc>
                  <a:txBody>
                    <a:bodyPr/>
                    <a:lstStyle/>
                    <a:p>
                      <a:r>
                        <a:rPr kumimoji="0" lang="it-IT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Stimolo chiuso - risposta aperta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Es</a:t>
                      </a:r>
                      <a:r>
                        <a:rPr lang="it-IT" sz="1800" i="0" dirty="0" smtClean="0"/>
                        <a:t>. </a:t>
                      </a:r>
                      <a:r>
                        <a:rPr kumimoji="0" lang="it-IT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composizioni e saggi brevi, attività di ricerca, esperienze di laboratorio, elaborazione di progetti, domande.</a:t>
                      </a:r>
                      <a:endParaRPr lang="it-IT" sz="1800" b="0" i="0" dirty="0"/>
                    </a:p>
                  </a:txBody>
                  <a:tcPr/>
                </a:tc>
              </a:tr>
              <a:tr h="1404145">
                <a:tc>
                  <a:txBody>
                    <a:bodyPr/>
                    <a:lstStyle/>
                    <a:p>
                      <a:r>
                        <a:rPr kumimoji="0" lang="it-IT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Stimolo aperto – risposta chiusa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Es. lo stimolo è aperto ma prevede</a:t>
                      </a:r>
                      <a:r>
                        <a:rPr lang="it-IT" sz="1800" baseline="0" dirty="0" smtClean="0"/>
                        <a:t> che lo studente fornisca la tipologia di risposta prevista dal </a:t>
                      </a:r>
                      <a:r>
                        <a:rPr lang="it-IT" sz="1800" baseline="0" dirty="0" smtClean="0"/>
                        <a:t>docente</a:t>
                      </a:r>
                    </a:p>
                    <a:p>
                      <a:r>
                        <a:rPr lang="it-IT" sz="1800" baseline="0" dirty="0" smtClean="0"/>
                        <a:t>SONO PSEUDO-PROVE</a:t>
                      </a:r>
                      <a:endParaRPr lang="it-IT" sz="1800" dirty="0"/>
                    </a:p>
                  </a:txBody>
                  <a:tcPr/>
                </a:tc>
              </a:tr>
              <a:tr h="1825386">
                <a:tc>
                  <a:txBody>
                    <a:bodyPr/>
                    <a:lstStyle/>
                    <a:p>
                      <a:pPr algn="just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kumimoji="0" lang="it-IT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Stimolo aperto - risposta aperta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Es. </a:t>
                      </a:r>
                      <a:r>
                        <a:rPr kumimoji="0" lang="it-IT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testi di composizione scritta, le</a:t>
                      </a:r>
                    </a:p>
                    <a:p>
                      <a:r>
                        <a:rPr kumimoji="0" lang="it-IT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relazioni su esperienze, la redazione di articoli, lettere, i colloqui, le interrogazioni. </a:t>
                      </a:r>
                      <a:endParaRPr lang="it-IT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230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Prove semi-strutturate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Garantiscono la </a:t>
            </a:r>
            <a:r>
              <a:rPr lang="it-IT" dirty="0" err="1" smtClean="0"/>
              <a:t>pre</a:t>
            </a:r>
            <a:r>
              <a:rPr lang="it-IT" dirty="0" smtClean="0"/>
              <a:t>-definizione di criteri univoci per la correzione e misurazione dei risultati e lo spazio di autonomia dello studente nell’elaborazione, dimostrando anche capacità di selezione, organizzazione, argomentazione, costruzione di relazioni.</a:t>
            </a:r>
          </a:p>
          <a:p>
            <a:r>
              <a:rPr lang="it-IT" dirty="0" smtClean="0"/>
              <a:t>Il valutatore ipotizza un ventaglio di risposte considerate adeguate alla richiesta.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5316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Loro struttura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Che cosa si intende per “azione indiretta” e a quale modello fra riferimento? Quali tipi di pratiche didattiche vi possono corrispondere</a:t>
            </a:r>
            <a:r>
              <a:rPr lang="it-IT" dirty="0" smtClean="0"/>
              <a:t>?</a:t>
            </a:r>
          </a:p>
          <a:p>
            <a:endParaRPr lang="it-IT" dirty="0"/>
          </a:p>
          <a:p>
            <a:r>
              <a:rPr lang="it-IT" dirty="0" smtClean="0"/>
              <a:t>Quesiti privi di ambiguità</a:t>
            </a:r>
          </a:p>
          <a:p>
            <a:r>
              <a:rPr lang="it-IT" dirty="0" smtClean="0"/>
              <a:t>Ogni quesito è composto da domande e </a:t>
            </a:r>
            <a:r>
              <a:rPr lang="it-IT" dirty="0" err="1" smtClean="0"/>
              <a:t>sottodomande</a:t>
            </a:r>
            <a:endParaRPr lang="it-IT" dirty="0" smtClean="0"/>
          </a:p>
          <a:p>
            <a:r>
              <a:rPr lang="it-IT" dirty="0" smtClean="0"/>
              <a:t>Le </a:t>
            </a:r>
            <a:r>
              <a:rPr lang="it-IT" dirty="0" err="1" smtClean="0"/>
              <a:t>sottodomande</a:t>
            </a:r>
            <a:r>
              <a:rPr lang="it-IT" dirty="0" smtClean="0"/>
              <a:t> sono tra loro collegate in modo logico</a:t>
            </a:r>
          </a:p>
          <a:p>
            <a:r>
              <a:rPr lang="it-IT" dirty="0" smtClean="0"/>
              <a:t>L’ordine delle domande «racconta» la logica dei contenuti o diverse abilità richieste</a:t>
            </a:r>
          </a:p>
          <a:p>
            <a:r>
              <a:rPr lang="it-IT" dirty="0" smtClean="0"/>
              <a:t>Decisione sull’assegnazione dei punti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10780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risposte-criterio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Che cosa si intende per “</a:t>
            </a:r>
            <a:r>
              <a:rPr lang="it-IT" dirty="0">
                <a:solidFill>
                  <a:srgbClr val="FF0000"/>
                </a:solidFill>
              </a:rPr>
              <a:t>azione indiretta</a:t>
            </a:r>
            <a:r>
              <a:rPr lang="it-IT" dirty="0"/>
              <a:t>” e a quale </a:t>
            </a:r>
            <a:r>
              <a:rPr lang="it-IT" dirty="0">
                <a:solidFill>
                  <a:srgbClr val="FF0000"/>
                </a:solidFill>
              </a:rPr>
              <a:t>modello fra riferimento</a:t>
            </a:r>
            <a:r>
              <a:rPr lang="it-IT" dirty="0"/>
              <a:t>? Quali </a:t>
            </a:r>
            <a:r>
              <a:rPr lang="it-IT" dirty="0">
                <a:solidFill>
                  <a:srgbClr val="FF0000"/>
                </a:solidFill>
              </a:rPr>
              <a:t>tipi di pratiche didattiche </a:t>
            </a:r>
            <a:r>
              <a:rPr lang="it-IT" dirty="0"/>
              <a:t>vi possono corrispondere</a:t>
            </a:r>
            <a:r>
              <a:rPr lang="it-IT" dirty="0" smtClean="0"/>
              <a:t>?</a:t>
            </a:r>
          </a:p>
          <a:p>
            <a:endParaRPr lang="it-IT" dirty="0"/>
          </a:p>
          <a:p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604069"/>
              </p:ext>
            </p:extLst>
          </p:nvPr>
        </p:nvGraphicFramePr>
        <p:xfrm>
          <a:off x="251520" y="2996952"/>
          <a:ext cx="864096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Azione indiretta</a:t>
                      </a:r>
                    </a:p>
                    <a:p>
                      <a:r>
                        <a:rPr lang="it-IT" b="0" dirty="0" smtClean="0"/>
                        <a:t>L’insegnante agisce attraverso la predisposizione</a:t>
                      </a:r>
                      <a:r>
                        <a:rPr lang="it-IT" b="0" baseline="0" dirty="0" smtClean="0"/>
                        <a:t> del dispositivo, la regia della situazione, predispone modalità per supportare, sostenere lo studente.</a:t>
                      </a:r>
                    </a:p>
                    <a:p>
                      <a:r>
                        <a:rPr lang="it-IT" b="0" baseline="0" dirty="0" smtClean="0"/>
                        <a:t>L’aspetto di asimmetria tra insegnante e alunno permane, anche se non apparente come nei modelli causali.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rgbClr val="FF0000"/>
                          </a:solidFill>
                        </a:rPr>
                        <a:t>Modello di riferimento dell’azione indiretta</a:t>
                      </a:r>
                    </a:p>
                    <a:p>
                      <a:r>
                        <a:rPr lang="it-IT" b="0" dirty="0" smtClean="0">
                          <a:solidFill>
                            <a:schemeClr val="tx1"/>
                          </a:solidFill>
                        </a:rPr>
                        <a:t>il</a:t>
                      </a:r>
                      <a:r>
                        <a:rPr lang="it-IT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b="0" baseline="0" dirty="0" err="1" smtClean="0">
                          <a:solidFill>
                            <a:schemeClr val="tx1"/>
                          </a:solidFill>
                        </a:rPr>
                        <a:t>Process</a:t>
                      </a:r>
                      <a:r>
                        <a:rPr lang="it-IT" b="0" baseline="0" dirty="0" smtClean="0">
                          <a:solidFill>
                            <a:schemeClr val="tx1"/>
                          </a:solidFill>
                        </a:rPr>
                        <a:t>-Learning. </a:t>
                      </a:r>
                      <a:r>
                        <a:rPr lang="it-IT" baseline="0" dirty="0" smtClean="0"/>
                        <a:t>Centratura sull’alunno e sull’apprendimento.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rgbClr val="FF0000"/>
                          </a:solidFill>
                        </a:rPr>
                        <a:t>Tipi</a:t>
                      </a:r>
                      <a:r>
                        <a:rPr lang="it-IT" b="1" baseline="0" dirty="0" smtClean="0">
                          <a:solidFill>
                            <a:srgbClr val="FF0000"/>
                          </a:solidFill>
                        </a:rPr>
                        <a:t> di pratiche didattiche</a:t>
                      </a:r>
                    </a:p>
                    <a:p>
                      <a:r>
                        <a:rPr lang="it-IT" b="0" baseline="0" dirty="0" smtClean="0">
                          <a:solidFill>
                            <a:schemeClr val="tx1"/>
                          </a:solidFill>
                        </a:rPr>
                        <a:t>Didattica della ricerca, didattica per problemi, laboratori, didattica per progetti che….pongono in evidenza il metodo per apprendere, il valore delle conoscenze di attualità e l’indagine di ambiente, implicano una valutazione dei processi di apprendimento</a:t>
                      </a:r>
                      <a:endParaRPr lang="it-IT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010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risposte-criterio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Ripercorrere il modello della trasposizione didattica di </a:t>
            </a:r>
            <a:r>
              <a:rPr lang="it-IT" dirty="0" err="1">
                <a:solidFill>
                  <a:srgbClr val="FF0000"/>
                </a:solidFill>
              </a:rPr>
              <a:t>Develay</a:t>
            </a:r>
            <a:r>
              <a:rPr lang="it-IT" dirty="0"/>
              <a:t> e spiegare i processi di </a:t>
            </a:r>
            <a:r>
              <a:rPr lang="it-IT" dirty="0" err="1">
                <a:solidFill>
                  <a:srgbClr val="FF0000"/>
                </a:solidFill>
              </a:rPr>
              <a:t>didattizzazione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/>
              <a:t>e </a:t>
            </a:r>
            <a:r>
              <a:rPr lang="it-IT" dirty="0" err="1">
                <a:solidFill>
                  <a:srgbClr val="FF0000"/>
                </a:solidFill>
              </a:rPr>
              <a:t>assiologizzazione</a:t>
            </a:r>
            <a:r>
              <a:rPr lang="it-IT" dirty="0" smtClean="0"/>
              <a:t>.</a:t>
            </a:r>
          </a:p>
          <a:p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799887"/>
              </p:ext>
            </p:extLst>
          </p:nvPr>
        </p:nvGraphicFramePr>
        <p:xfrm>
          <a:off x="251520" y="2924944"/>
          <a:ext cx="8496944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6944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Ripercorrere il modello della trasposizione didattica di </a:t>
                      </a:r>
                      <a:r>
                        <a:rPr lang="it-IT" dirty="0" err="1" smtClean="0"/>
                        <a:t>Develay</a:t>
                      </a:r>
                      <a:endParaRPr lang="it-IT" dirty="0" smtClean="0"/>
                    </a:p>
                    <a:p>
                      <a:r>
                        <a:rPr lang="it-IT" b="0" dirty="0" smtClean="0"/>
                        <a:t>Saperi scientifici (elaborati dalla comunità scientifica)</a:t>
                      </a:r>
                    </a:p>
                    <a:p>
                      <a:r>
                        <a:rPr lang="it-IT" b="0" dirty="0" smtClean="0"/>
                        <a:t>Pratiche sociali di riferimento</a:t>
                      </a:r>
                      <a:r>
                        <a:rPr lang="it-IT" b="0" baseline="0" dirty="0" smtClean="0"/>
                        <a:t> (significati assegnati dalle pratiche ai saperi, compresi anche aspetti valoriali della conoscenza)</a:t>
                      </a:r>
                      <a:endParaRPr lang="it-IT" b="0" dirty="0" smtClean="0"/>
                    </a:p>
                    <a:p>
                      <a:r>
                        <a:rPr lang="it-IT" b="0" dirty="0" smtClean="0"/>
                        <a:t>Saperi da insegnare, saperi</a:t>
                      </a:r>
                      <a:r>
                        <a:rPr lang="it-IT" b="0" baseline="0" dirty="0" smtClean="0"/>
                        <a:t> insegnati e saperi appresi con relativi lavoratori (ideatori dei programmi, insegnati, studenti)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err="1" smtClean="0"/>
                        <a:t>Assiologizzazione</a:t>
                      </a:r>
                      <a:r>
                        <a:rPr lang="it-IT" dirty="0" smtClean="0"/>
                        <a:t>: rendere formativo il sapere scolastico attraverso ka sua elaborazione in termini morali.</a:t>
                      </a:r>
                      <a:r>
                        <a:rPr lang="it-IT" baseline="0" dirty="0" smtClean="0"/>
                        <a:t> I saperi divengono elementi formativi in quanto forniscono allo studente degli strumenti per agire e pensare.</a:t>
                      </a:r>
                    </a:p>
                    <a:p>
                      <a:r>
                        <a:rPr lang="it-IT" b="1" baseline="0" dirty="0" err="1" smtClean="0"/>
                        <a:t>Didattizzazione</a:t>
                      </a:r>
                      <a:r>
                        <a:rPr lang="it-IT" baseline="0" dirty="0" smtClean="0"/>
                        <a:t>: processo che ridefinisce il sapere da insegnare </a:t>
                      </a:r>
                      <a:r>
                        <a:rPr lang="it-IT" baseline="0" dirty="0" err="1" smtClean="0"/>
                        <a:t>affinchè</a:t>
                      </a:r>
                      <a:r>
                        <a:rPr lang="it-IT" baseline="0" dirty="0" smtClean="0"/>
                        <a:t> venga appreso dallo studente. Processo che implica una decontestualizzazione e </a:t>
                      </a:r>
                      <a:r>
                        <a:rPr lang="it-IT" baseline="0" dirty="0" err="1" smtClean="0"/>
                        <a:t>ricontestualizzazione</a:t>
                      </a:r>
                      <a:r>
                        <a:rPr lang="it-IT" baseline="0" dirty="0" smtClean="0"/>
                        <a:t>, si concretizza nella mediazione.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9132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aro">
  <a:themeElements>
    <a:clrScheme name="Solstiz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ar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101</TotalTime>
  <Words>489</Words>
  <Application>Microsoft Office PowerPoint</Application>
  <PresentationFormat>Presentazione su schermo (4:3)</PresentationFormat>
  <Paragraphs>41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Chiaro</vt:lpstr>
      <vt:lpstr>Valutare prove semistrutturate</vt:lpstr>
      <vt:lpstr>Tipologie di prove</vt:lpstr>
      <vt:lpstr>Prove semi-strutturate</vt:lpstr>
      <vt:lpstr>Loro struttura</vt:lpstr>
      <vt:lpstr>Le risposte-criterio</vt:lpstr>
      <vt:lpstr>Le risposte-criterio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Valutare prove semistrutturate</dc:title>
  <dc:creator>standard</dc:creator>
  <cp:lastModifiedBy>standard</cp:lastModifiedBy>
  <cp:revision>9</cp:revision>
  <dcterms:created xsi:type="dcterms:W3CDTF">2014-04-29T05:58:51Z</dcterms:created>
  <dcterms:modified xsi:type="dcterms:W3CDTF">2014-04-29T07:45:41Z</dcterms:modified>
</cp:coreProperties>
</file>