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60" r:id="rId5"/>
    <p:sldId id="261" r:id="rId6"/>
    <p:sldId id="263" r:id="rId7"/>
    <p:sldId id="264" r:id="rId8"/>
    <p:sldId id="266" r:id="rId9"/>
    <p:sldId id="265" r:id="rId10"/>
    <p:sldId id="271" r:id="rId11"/>
    <p:sldId id="273" r:id="rId12"/>
    <p:sldId id="274" r:id="rId13"/>
    <p:sldId id="275" r:id="rId14"/>
    <p:sldId id="258" r:id="rId15"/>
    <p:sldId id="268" r:id="rId16"/>
    <p:sldId id="269" r:id="rId17"/>
    <p:sldId id="270" r:id="rId18"/>
    <p:sldId id="272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51825F1-ED2F-4A4A-AADC-3F6F82582C7F}" type="datetimeFigureOut">
              <a:rPr lang="it-IT" smtClean="0"/>
              <a:t>01/04/2014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9187E56-A502-46F9-86FE-C51E2C46DA9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nCjsQ5vI_8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lacittadeibambini.org/pubblicazioni/Bambini_basta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Teoria e metodi di programmazione e valutazione scolastica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1 aprile 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574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764704"/>
            <a:ext cx="5626968" cy="5712296"/>
          </a:xfrm>
        </p:spPr>
        <p:txBody>
          <a:bodyPr>
            <a:normAutofit fontScale="92500" lnSpcReduction="10000"/>
          </a:bodyPr>
          <a:lstStyle/>
          <a:p>
            <a:endParaRPr lang="it-IT" sz="2800" b="1" dirty="0" smtClean="0">
              <a:solidFill>
                <a:srgbClr val="FF0000"/>
              </a:solidFill>
            </a:endParaRPr>
          </a:p>
          <a:p>
            <a:r>
              <a:rPr lang="it-IT" sz="2800" b="1" dirty="0" err="1" smtClean="0">
                <a:solidFill>
                  <a:srgbClr val="FF0000"/>
                </a:solidFill>
              </a:rPr>
              <a:t>Didattizzazione</a:t>
            </a:r>
            <a:r>
              <a:rPr lang="it-IT" sz="2800" b="1" dirty="0" smtClean="0">
                <a:solidFill>
                  <a:srgbClr val="FF0000"/>
                </a:solidFill>
              </a:rPr>
              <a:t>. </a:t>
            </a:r>
            <a:r>
              <a:rPr lang="it-IT" sz="2800" dirty="0" smtClean="0"/>
              <a:t>Trasformazione del sapere scientifico in sapere scolastico.</a:t>
            </a:r>
            <a:endParaRPr lang="it-IT" sz="2800" b="1" dirty="0" smtClean="0">
              <a:solidFill>
                <a:srgbClr val="FF0000"/>
              </a:solidFill>
            </a:endParaRPr>
          </a:p>
          <a:p>
            <a:r>
              <a:rPr lang="it-IT" sz="2800" b="1" dirty="0" err="1" smtClean="0">
                <a:solidFill>
                  <a:srgbClr val="FF0000"/>
                </a:solidFill>
              </a:rPr>
              <a:t>Assiologizzazione</a:t>
            </a:r>
            <a:r>
              <a:rPr lang="it-IT" sz="2800" dirty="0" smtClean="0"/>
              <a:t>. Rendere formativo  il sapere scientifico anche attraverso la sua elaborazione in termini morali.</a:t>
            </a:r>
          </a:p>
          <a:p>
            <a:endParaRPr lang="it-IT" sz="2800" dirty="0"/>
          </a:p>
          <a:p>
            <a:r>
              <a:rPr lang="it-IT" sz="2800" dirty="0" smtClean="0"/>
              <a:t>Ruolo fondamentale degli studenti nell’elaborazione del sapere proposto, nella devoluzione del compito, nella </a:t>
            </a:r>
            <a:r>
              <a:rPr lang="it-IT" sz="2800" b="1" dirty="0" smtClean="0">
                <a:solidFill>
                  <a:schemeClr val="accent1"/>
                </a:solidFill>
              </a:rPr>
              <a:t>costruzione di un sapere generativo</a:t>
            </a:r>
            <a:r>
              <a:rPr lang="it-IT" b="1" dirty="0" smtClean="0">
                <a:solidFill>
                  <a:schemeClr val="accent1"/>
                </a:solidFill>
              </a:rPr>
              <a:t>.</a:t>
            </a:r>
            <a:endParaRPr lang="it-IT" b="1" dirty="0">
              <a:solidFill>
                <a:schemeClr val="accent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372200" y="836712"/>
            <a:ext cx="23762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chemeClr val="accent1"/>
                </a:solidFill>
              </a:rPr>
              <a:t>La polarità epistemologica </a:t>
            </a:r>
            <a:r>
              <a:rPr lang="it-IT" sz="2000" b="1" dirty="0" smtClean="0">
                <a:solidFill>
                  <a:schemeClr val="accent1"/>
                </a:solidFill>
              </a:rPr>
              <a:t>non può essere  semplicemente giustapposta a quella educativa, ma deve essere integrata nella struttura dell’azione didattica </a:t>
            </a:r>
            <a:r>
              <a:rPr lang="it-IT" sz="2000" dirty="0" smtClean="0">
                <a:solidFill>
                  <a:schemeClr val="accent1"/>
                </a:solidFill>
              </a:rPr>
              <a:t>(Damiano, p.155)</a:t>
            </a:r>
            <a:endParaRPr lang="it-IT" sz="2000" dirty="0">
              <a:solidFill>
                <a:schemeClr val="accent1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372200" y="508518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1"/>
                </a:solidFill>
              </a:rPr>
              <a:t>La non neutralità delle tecniche didattiche</a:t>
            </a:r>
            <a:r>
              <a:rPr lang="it-IT" dirty="0" smtClean="0"/>
              <a:t> (</a:t>
            </a:r>
            <a:r>
              <a:rPr lang="it-IT" dirty="0" err="1" smtClean="0"/>
              <a:t>Ciari</a:t>
            </a:r>
            <a:r>
              <a:rPr lang="it-IT" dirty="0" smtClean="0"/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783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0"/>
            <a:ext cx="8229600" cy="990600"/>
          </a:xfrm>
        </p:spPr>
        <p:txBody>
          <a:bodyPr>
            <a:normAutofit/>
          </a:bodyPr>
          <a:lstStyle/>
          <a:p>
            <a:r>
              <a:rPr lang="it-IT" sz="3200" dirty="0" smtClean="0"/>
              <a:t>Un modello per comprendere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03" y="715228"/>
            <a:ext cx="8850196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44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Campo della mediazione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586408" cy="4876800"/>
          </a:xfrm>
          <a:solidFill>
            <a:schemeClr val="accent2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dirty="0" smtClean="0"/>
              <a:t>A</a:t>
            </a:r>
          </a:p>
          <a:p>
            <a:pPr marL="0" indent="0" algn="ctr">
              <a:buNone/>
            </a:pPr>
            <a:r>
              <a:rPr lang="it-IT" dirty="0" smtClean="0"/>
              <a:t>R</a:t>
            </a:r>
          </a:p>
          <a:p>
            <a:pPr marL="0" indent="0" algn="ctr">
              <a:buNone/>
            </a:pPr>
            <a:r>
              <a:rPr lang="it-IT" dirty="0" smtClean="0"/>
              <a:t>E</a:t>
            </a:r>
          </a:p>
          <a:p>
            <a:pPr marL="0" indent="0" algn="ctr">
              <a:buNone/>
            </a:pPr>
            <a:r>
              <a:rPr lang="it-IT" dirty="0" smtClean="0"/>
              <a:t>A</a:t>
            </a:r>
          </a:p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dirty="0" smtClean="0"/>
              <a:t>S</a:t>
            </a:r>
          </a:p>
          <a:p>
            <a:pPr marL="0" indent="0" algn="ctr">
              <a:buNone/>
            </a:pPr>
            <a:r>
              <a:rPr lang="it-IT" dirty="0" smtClean="0"/>
              <a:t>O</a:t>
            </a:r>
          </a:p>
          <a:p>
            <a:pPr marL="0" indent="0" algn="ctr">
              <a:buNone/>
            </a:pPr>
            <a:r>
              <a:rPr lang="it-IT" dirty="0" smtClean="0"/>
              <a:t>R</a:t>
            </a:r>
          </a:p>
          <a:p>
            <a:pPr marL="0" indent="0" algn="ctr">
              <a:buNone/>
            </a:pPr>
            <a:r>
              <a:rPr lang="it-IT" dirty="0" smtClean="0"/>
              <a:t>G</a:t>
            </a:r>
          </a:p>
          <a:p>
            <a:pPr marL="0" indent="0" algn="ctr">
              <a:buNone/>
            </a:pPr>
            <a:r>
              <a:rPr lang="it-IT" dirty="0" smtClean="0"/>
              <a:t>E</a:t>
            </a:r>
          </a:p>
          <a:p>
            <a:pPr marL="0" indent="0" algn="ctr">
              <a:buNone/>
            </a:pPr>
            <a:r>
              <a:rPr lang="it-IT" dirty="0" smtClean="0"/>
              <a:t>N</a:t>
            </a:r>
          </a:p>
          <a:p>
            <a:pPr marL="0" indent="0" algn="ctr">
              <a:buNone/>
            </a:pPr>
            <a:r>
              <a:rPr lang="it-IT" dirty="0" smtClean="0"/>
              <a:t>T</a:t>
            </a:r>
          </a:p>
          <a:p>
            <a:pPr marL="0" indent="0" algn="ctr">
              <a:buNone/>
            </a:pPr>
            <a:r>
              <a:rPr lang="it-IT" dirty="0"/>
              <a:t>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662473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gnaposto contenuto 2"/>
          <p:cNvSpPr txBox="1">
            <a:spLocks/>
          </p:cNvSpPr>
          <p:nvPr/>
        </p:nvSpPr>
        <p:spPr>
          <a:xfrm>
            <a:off x="7668344" y="1556792"/>
            <a:ext cx="586408" cy="48768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A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R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E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A</a:t>
            </a:r>
          </a:p>
          <a:p>
            <a:pPr marL="0" indent="0" algn="ctr">
              <a:buFont typeface="Arial" pitchFamily="34" charset="0"/>
              <a:buNone/>
            </a:pPr>
            <a:endParaRPr lang="it-IT" dirty="0" smtClean="0"/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B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E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R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S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A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G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L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 smtClean="0"/>
              <a:t>I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267621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9134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Tipi di mediatori (Damiano)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0538"/>
            <a:ext cx="7560840" cy="559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5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mediatori attivi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sz="2800" dirty="0" smtClean="0"/>
              <a:t>Si compiono attraverso l’esperienza diretta, intesa come azione fisico-percettiva.</a:t>
            </a:r>
          </a:p>
          <a:p>
            <a:r>
              <a:rPr lang="it-IT" sz="2800" dirty="0" smtClean="0"/>
              <a:t>Vengono selezionati a ragione del loro potenziale formativo.</a:t>
            </a:r>
          </a:p>
          <a:p>
            <a:r>
              <a:rPr lang="it-IT" sz="2800" dirty="0" smtClean="0"/>
              <a:t>Richiedono un’attenta selezione spazio-temporale della loro attivazione.</a:t>
            </a:r>
          </a:p>
          <a:p>
            <a:r>
              <a:rPr lang="it-IT" sz="2800" dirty="0" smtClean="0"/>
              <a:t>Prescelti per la loro elevata trasferibilità.</a:t>
            </a:r>
          </a:p>
          <a:p>
            <a:r>
              <a:rPr lang="it-IT" sz="2800" dirty="0" smtClean="0"/>
              <a:t>Necessitano di tempi adeguati all’esperienza….per cui vanno scelti per la loro EMBLEMATICITA’</a:t>
            </a:r>
          </a:p>
          <a:p>
            <a:r>
              <a:rPr lang="it-IT" sz="2800" dirty="0" smtClean="0"/>
              <a:t>Vanno collocati strategicamente nel calendario scolastico</a:t>
            </a:r>
            <a:r>
              <a:rPr lang="it-I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688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mediatore attivo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Favorisce </a:t>
            </a:r>
            <a:r>
              <a:rPr lang="it-IT" sz="2800" dirty="0"/>
              <a:t>l’apprendimento nascosto (esperienza, conoscenza tacita)</a:t>
            </a:r>
          </a:p>
          <a:p>
            <a:r>
              <a:rPr lang="it-IT" sz="2800" dirty="0" smtClean="0"/>
              <a:t>Essendo fondato sull’esperienza, offre occasioni per lo sviluppo delle routine, delle competenze.</a:t>
            </a:r>
          </a:p>
          <a:p>
            <a:r>
              <a:rPr lang="it-IT" sz="2800" dirty="0"/>
              <a:t>E’ </a:t>
            </a:r>
            <a:r>
              <a:rPr lang="it-IT" sz="2800" dirty="0" smtClean="0"/>
              <a:t>SINGOLARE E CONTESTUALIZZATO</a:t>
            </a:r>
          </a:p>
          <a:p>
            <a:r>
              <a:rPr lang="it-IT" sz="2800" dirty="0" smtClean="0"/>
              <a:t>E’ CONCRETO</a:t>
            </a:r>
          </a:p>
          <a:p>
            <a:endParaRPr lang="it-IT" sz="2800" dirty="0"/>
          </a:p>
          <a:p>
            <a:r>
              <a:rPr lang="it-IT" sz="2800" dirty="0"/>
              <a:t>Aspetti caratterizzanti: suscita motivazione, integra tutte le componenti del </a:t>
            </a:r>
            <a:r>
              <a:rPr lang="it-IT" sz="2800" dirty="0" smtClean="0"/>
              <a:t>soggetto</a:t>
            </a:r>
            <a:r>
              <a:rPr lang="it-IT" sz="2800" dirty="0"/>
              <a:t>.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477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può produrre l’esperienza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La conoscenza fisica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percettiva</a:t>
            </a:r>
            <a:r>
              <a:rPr lang="it-IT" dirty="0" smtClean="0"/>
              <a:t> (astrazione empirica…il riccio punge)</a:t>
            </a:r>
          </a:p>
          <a:p>
            <a:r>
              <a:rPr lang="it-IT" dirty="0" smtClean="0"/>
              <a:t>L’elaborazione di strutture singole che si combinano in un insieme per originare azioni sempre più complesse. </a:t>
            </a:r>
            <a:r>
              <a:rPr lang="it-IT" dirty="0" smtClean="0">
                <a:solidFill>
                  <a:srgbClr val="FF0000"/>
                </a:solidFill>
              </a:rPr>
              <a:t>Si alimentano processi cognitivi superiori</a:t>
            </a:r>
            <a:r>
              <a:rPr lang="it-IT" dirty="0" smtClean="0"/>
              <a:t> (astrazione riflettente).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Alimentare la presa di coscienza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Riuscire e comprendere</a:t>
            </a:r>
          </a:p>
          <a:p>
            <a:pPr marL="0" indent="0">
              <a:buNone/>
            </a:pPr>
            <a:endParaRPr lang="it-IT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chemeClr val="accent1"/>
                </a:solidFill>
              </a:rPr>
              <a:t>Nel tirocinio: osservare, imitare, cooperare.</a:t>
            </a:r>
            <a:endParaRPr lang="it-IT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61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schema (</a:t>
            </a:r>
            <a:r>
              <a:rPr lang="it-IT" dirty="0" err="1" smtClean="0"/>
              <a:t>Vergnaud</a:t>
            </a:r>
            <a:r>
              <a:rPr lang="it-IT" dirty="0" smtClean="0"/>
              <a:t>, 1996)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È costituito da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3200" dirty="0" smtClean="0"/>
              <a:t>Obiettivi e sotto-obiettivi. Anticipazioni </a:t>
            </a:r>
            <a:endParaRPr lang="it-IT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3200" dirty="0" smtClean="0"/>
              <a:t>Regole d’azione (regolarità), modalità di presa di informazioni, di controllo.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3200" dirty="0" smtClean="0"/>
              <a:t>Le invarianti operatorie (criteri di scelta), i teoremi in atto (ritenuti veri), i concetti in atto (pertinenti o non pertinenti).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it-IT" sz="3200" dirty="0" smtClean="0"/>
              <a:t>Le inferenze (se…allora)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21148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L’USCITA A REGGIO EMILIA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56992"/>
          </a:xfrm>
        </p:spPr>
        <p:txBody>
          <a:bodyPr/>
          <a:lstStyle/>
          <a:p>
            <a:r>
              <a:rPr lang="it-IT" dirty="0" smtClean="0"/>
              <a:t>ABBIAMO VISSUTO UN MEDIATORE ATTIVO: dalla teoria alla pratica……</a:t>
            </a:r>
          </a:p>
          <a:p>
            <a:r>
              <a:rPr lang="it-IT" dirty="0" smtClean="0"/>
              <a:t>Lo spazio e il tempo</a:t>
            </a:r>
          </a:p>
          <a:p>
            <a:r>
              <a:rPr lang="it-IT" dirty="0" smtClean="0"/>
              <a:t>La mediazione osservata</a:t>
            </a:r>
          </a:p>
          <a:p>
            <a:r>
              <a:rPr lang="it-IT" dirty="0" smtClean="0"/>
              <a:t>La progettazione dei dispositivi</a:t>
            </a:r>
          </a:p>
          <a:p>
            <a:r>
              <a:rPr lang="it-IT" dirty="0"/>
              <a:t>La sequenza dei dispositivi</a:t>
            </a:r>
          </a:p>
          <a:p>
            <a:r>
              <a:rPr lang="it-IT" dirty="0" smtClean="0"/>
              <a:t>La scelta dei materiali</a:t>
            </a:r>
          </a:p>
          <a:p>
            <a:r>
              <a:rPr lang="it-IT" dirty="0"/>
              <a:t>L</a:t>
            </a:r>
            <a:r>
              <a:rPr lang="it-IT" dirty="0" smtClean="0"/>
              <a:t>a continuità nell’apprendimento 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539552" y="5517232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Reggio </a:t>
            </a:r>
            <a:r>
              <a:rPr lang="it-IT" dirty="0" err="1" smtClean="0"/>
              <a:t>Children</a:t>
            </a:r>
            <a:r>
              <a:rPr lang="it-IT" dirty="0" smtClean="0"/>
              <a:t>  </a:t>
            </a:r>
            <a:r>
              <a:rPr lang="it-IT" dirty="0" smtClean="0">
                <a:hlinkClick r:id="rId2"/>
              </a:rPr>
              <a:t>https://www.youtube.com/watch?v=hnCjsQ5vI_8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3228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progettazione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Approccio programmatorio: definito dagli insegnanti (bambino come «ospite», molta produzione visibile)</a:t>
            </a:r>
          </a:p>
          <a:p>
            <a:r>
              <a:rPr lang="it-IT" dirty="0" smtClean="0"/>
              <a:t>Approccio progettuale: entrare in relazione di pensiero, processo di costruzione in relazione a un tema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 smtClean="0"/>
              <a:t>«STRUTTURE OPERATIVE»</a:t>
            </a:r>
          </a:p>
          <a:p>
            <a:r>
              <a:rPr lang="it-IT" dirty="0"/>
              <a:t>La problematizzazione: le domande generative</a:t>
            </a:r>
          </a:p>
          <a:p>
            <a:r>
              <a:rPr lang="it-IT" dirty="0" smtClean="0"/>
              <a:t>Gioco, ambiente e materiali per sperimentarsi</a:t>
            </a:r>
          </a:p>
          <a:p>
            <a:r>
              <a:rPr lang="it-IT" dirty="0" smtClean="0"/>
              <a:t>Il ragionamento</a:t>
            </a:r>
          </a:p>
          <a:p>
            <a:r>
              <a:rPr lang="it-IT" dirty="0" smtClean="0"/>
              <a:t>La documentazione (tra brogliacci e sfogli)</a:t>
            </a:r>
          </a:p>
          <a:p>
            <a:r>
              <a:rPr lang="it-IT" dirty="0" smtClean="0"/>
              <a:t>Relazione tra conoscenza e sistema dei valori</a:t>
            </a:r>
          </a:p>
        </p:txBody>
      </p:sp>
    </p:spTree>
    <p:extLst>
      <p:ext uri="{BB962C8B-B14F-4D97-AF65-F5344CB8AC3E}">
        <p14:creationId xmlns:p14="http://schemas.microsoft.com/office/powerpoint/2010/main" val="3044203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 dove si comincia…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4000" dirty="0" smtClean="0"/>
              <a:t>Un’esperienza diretta, fatto accaduto, idea dell’adulto, ricordo collettivo, una storia….</a:t>
            </a:r>
          </a:p>
          <a:p>
            <a:r>
              <a:rPr lang="it-IT" sz="4000" dirty="0" smtClean="0"/>
              <a:t>La mappa come strumento progettuale (i focus iniziali + la ricognizione e l’ampliamento della mappa)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842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partire dai bambini……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hangingPunct="0"/>
            <a:r>
              <a:rPr lang="en-US" dirty="0" err="1"/>
              <a:t>Marilena</a:t>
            </a:r>
            <a:r>
              <a:rPr lang="en-US" dirty="0"/>
              <a:t> a me mi è </a:t>
            </a:r>
            <a:r>
              <a:rPr lang="en-US" dirty="0" err="1"/>
              <a:t>piaciuto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gioco</a:t>
            </a:r>
            <a:r>
              <a:rPr lang="en-US" dirty="0"/>
              <a:t> </a:t>
            </a:r>
            <a:r>
              <a:rPr lang="en-US" dirty="0" err="1"/>
              <a:t>dell’albero</a:t>
            </a:r>
            <a:endParaRPr lang="fr-FR" dirty="0"/>
          </a:p>
          <a:p>
            <a:pPr hangingPunct="0"/>
            <a:r>
              <a:rPr lang="en-US" dirty="0"/>
              <a:t>Ins. </a:t>
            </a:r>
            <a:r>
              <a:rPr lang="en-US" dirty="0" err="1"/>
              <a:t>Perché</a:t>
            </a:r>
            <a:r>
              <a:rPr lang="en-US" dirty="0"/>
              <a:t>?</a:t>
            </a:r>
            <a:endParaRPr lang="fr-FR" dirty="0"/>
          </a:p>
          <a:p>
            <a:pPr hangingPunct="0"/>
            <a:r>
              <a:rPr lang="en-US" dirty="0" err="1"/>
              <a:t>Marilena</a:t>
            </a:r>
            <a:r>
              <a:rPr lang="en-US" dirty="0"/>
              <a:t> Ce </a:t>
            </a:r>
            <a:r>
              <a:rPr lang="en-US" dirty="0" err="1"/>
              <a:t>l’ho</a:t>
            </a:r>
            <a:r>
              <a:rPr lang="en-US" dirty="0"/>
              <a:t> a casa e ci ho </a:t>
            </a:r>
            <a:r>
              <a:rPr lang="en-US" dirty="0" err="1"/>
              <a:t>giocato</a:t>
            </a:r>
            <a:r>
              <a:rPr lang="en-US" dirty="0"/>
              <a:t> con </a:t>
            </a:r>
            <a:r>
              <a:rPr lang="en-US" dirty="0" err="1"/>
              <a:t>Mattia</a:t>
            </a:r>
            <a:r>
              <a:rPr lang="en-US" dirty="0"/>
              <a:t>, Maria.</a:t>
            </a:r>
            <a:endParaRPr lang="fr-FR" dirty="0"/>
          </a:p>
          <a:p>
            <a:pPr hangingPunct="0"/>
            <a:r>
              <a:rPr lang="en-US" dirty="0" err="1"/>
              <a:t>Giorgia</a:t>
            </a:r>
            <a:r>
              <a:rPr lang="en-US" dirty="0"/>
              <a:t> a me mi è </a:t>
            </a:r>
            <a:r>
              <a:rPr lang="en-US" dirty="0" err="1"/>
              <a:t>piaciuto</a:t>
            </a:r>
            <a:r>
              <a:rPr lang="en-US" dirty="0"/>
              <a:t> la </a:t>
            </a:r>
            <a:r>
              <a:rPr lang="en-US" dirty="0" err="1"/>
              <a:t>mangiatoia</a:t>
            </a:r>
            <a:r>
              <a:rPr lang="en-US" dirty="0"/>
              <a:t> </a:t>
            </a:r>
            <a:r>
              <a:rPr lang="en-US" dirty="0" err="1"/>
              <a:t>perché</a:t>
            </a:r>
            <a:r>
              <a:rPr lang="en-US" dirty="0"/>
              <a:t> </a:t>
            </a:r>
            <a:r>
              <a:rPr lang="en-US" dirty="0" err="1"/>
              <a:t>c’ha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buchi</a:t>
            </a:r>
            <a:endParaRPr lang="fr-FR" dirty="0"/>
          </a:p>
          <a:p>
            <a:pPr hangingPunct="0"/>
            <a:r>
              <a:rPr lang="en-US" dirty="0" err="1"/>
              <a:t>Alessia</a:t>
            </a:r>
            <a:r>
              <a:rPr lang="en-US" dirty="0"/>
              <a:t> c a me mi </a:t>
            </a:r>
            <a:r>
              <a:rPr lang="en-US" dirty="0" err="1"/>
              <a:t>piaciuta</a:t>
            </a:r>
            <a:r>
              <a:rPr lang="en-US" dirty="0"/>
              <a:t> di </a:t>
            </a:r>
            <a:r>
              <a:rPr lang="en-US" dirty="0" err="1"/>
              <a:t>più</a:t>
            </a:r>
            <a:r>
              <a:rPr lang="en-US" dirty="0"/>
              <a:t> la </a:t>
            </a:r>
            <a:r>
              <a:rPr lang="en-US" dirty="0" err="1"/>
              <a:t>casetta</a:t>
            </a:r>
            <a:r>
              <a:rPr lang="en-US" dirty="0"/>
              <a:t>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uccellini</a:t>
            </a:r>
            <a:endParaRPr lang="fr-FR" dirty="0"/>
          </a:p>
          <a:p>
            <a:pPr hangingPunct="0"/>
            <a:r>
              <a:rPr lang="en-US" dirty="0"/>
              <a:t>Ins .</a:t>
            </a:r>
            <a:r>
              <a:rPr lang="en-US" dirty="0" err="1"/>
              <a:t>Perché</a:t>
            </a:r>
            <a:r>
              <a:rPr lang="en-US" dirty="0"/>
              <a:t>?</a:t>
            </a:r>
            <a:endParaRPr lang="fr-FR" dirty="0"/>
          </a:p>
          <a:p>
            <a:pPr hangingPunct="0"/>
            <a:r>
              <a:rPr lang="en-US" dirty="0"/>
              <a:t>(non </a:t>
            </a:r>
            <a:r>
              <a:rPr lang="en-US" dirty="0" err="1"/>
              <a:t>risponde</a:t>
            </a:r>
            <a:r>
              <a:rPr lang="en-US" dirty="0"/>
              <a:t>)</a:t>
            </a:r>
            <a:endParaRPr lang="fr-FR" dirty="0"/>
          </a:p>
          <a:p>
            <a:pPr hangingPunct="0"/>
            <a:r>
              <a:rPr lang="en-US" dirty="0" err="1"/>
              <a:t>Manoli</a:t>
            </a:r>
            <a:r>
              <a:rPr lang="en-US" dirty="0"/>
              <a:t> mi è </a:t>
            </a:r>
            <a:r>
              <a:rPr lang="en-US" dirty="0" err="1"/>
              <a:t>piaciuta</a:t>
            </a:r>
            <a:r>
              <a:rPr lang="en-US" dirty="0"/>
              <a:t> la </a:t>
            </a:r>
            <a:r>
              <a:rPr lang="en-US" dirty="0" err="1"/>
              <a:t>mangiatoia</a:t>
            </a:r>
            <a:r>
              <a:rPr lang="en-US" dirty="0"/>
              <a:t> </a:t>
            </a:r>
            <a:r>
              <a:rPr lang="en-US" dirty="0" err="1"/>
              <a:t>perché</a:t>
            </a:r>
            <a:r>
              <a:rPr lang="en-US" dirty="0"/>
              <a:t> </a:t>
            </a: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uccellini</a:t>
            </a:r>
            <a:r>
              <a:rPr lang="en-US" dirty="0"/>
              <a:t> ci </a:t>
            </a:r>
            <a:r>
              <a:rPr lang="en-US" dirty="0" err="1"/>
              <a:t>mangiano</a:t>
            </a:r>
            <a:r>
              <a:rPr lang="en-US" dirty="0"/>
              <a:t> </a:t>
            </a:r>
            <a:r>
              <a:rPr lang="en-US" dirty="0" err="1"/>
              <a:t>dentro</a:t>
            </a:r>
            <a:endParaRPr lang="fr-FR" dirty="0"/>
          </a:p>
          <a:p>
            <a:pPr hangingPunct="0"/>
            <a:r>
              <a:rPr lang="en-US" dirty="0"/>
              <a:t>Ins. Ci </a:t>
            </a:r>
            <a:r>
              <a:rPr lang="en-US" dirty="0" err="1"/>
              <a:t>andranno</a:t>
            </a:r>
            <a:r>
              <a:rPr lang="en-US" dirty="0"/>
              <a:t>?</a:t>
            </a:r>
            <a:endParaRPr lang="fr-FR" dirty="0"/>
          </a:p>
          <a:p>
            <a:pPr hangingPunct="0"/>
            <a:r>
              <a:rPr lang="en-US" dirty="0" err="1"/>
              <a:t>Leonardo:Se</a:t>
            </a:r>
            <a:r>
              <a:rPr lang="en-US" dirty="0"/>
              <a:t> non ci </a:t>
            </a:r>
            <a:r>
              <a:rPr lang="en-US" dirty="0" err="1"/>
              <a:t>vanno</a:t>
            </a:r>
            <a:r>
              <a:rPr lang="en-US" dirty="0"/>
              <a:t> la </a:t>
            </a:r>
            <a:r>
              <a:rPr lang="en-US" dirty="0" err="1"/>
              <a:t>terremo</a:t>
            </a:r>
            <a:r>
              <a:rPr lang="en-US" dirty="0"/>
              <a:t> per </a:t>
            </a:r>
            <a:r>
              <a:rPr lang="en-US" dirty="0" err="1"/>
              <a:t>bellezza</a:t>
            </a:r>
            <a:endParaRPr lang="fr-FR" dirty="0"/>
          </a:p>
          <a:p>
            <a:pPr hangingPunct="0"/>
            <a:r>
              <a:rPr lang="en-US" dirty="0"/>
              <a:t>Maria :Credo </a:t>
            </a:r>
            <a:r>
              <a:rPr lang="en-US" dirty="0" err="1"/>
              <a:t>che</a:t>
            </a:r>
            <a:r>
              <a:rPr lang="en-US" dirty="0"/>
              <a:t> ci </a:t>
            </a:r>
            <a:r>
              <a:rPr lang="en-US" dirty="0" err="1"/>
              <a:t>andranno</a:t>
            </a:r>
            <a:endParaRPr lang="fr-FR" dirty="0"/>
          </a:p>
          <a:p>
            <a:pPr hangingPunct="0"/>
            <a:r>
              <a:rPr lang="en-US" dirty="0"/>
              <a:t>Jennifer la </a:t>
            </a:r>
            <a:r>
              <a:rPr lang="en-US" dirty="0" err="1"/>
              <a:t>possiamo</a:t>
            </a:r>
            <a:r>
              <a:rPr lang="en-US" dirty="0"/>
              <a:t> </a:t>
            </a:r>
            <a:r>
              <a:rPr lang="en-US" dirty="0" err="1"/>
              <a:t>chiamare</a:t>
            </a:r>
            <a:r>
              <a:rPr lang="en-US" dirty="0"/>
              <a:t> </a:t>
            </a:r>
            <a:r>
              <a:rPr lang="en-US" dirty="0" err="1"/>
              <a:t>casettina</a:t>
            </a:r>
            <a:endParaRPr lang="fr-FR" dirty="0"/>
          </a:p>
          <a:p>
            <a:pPr hangingPunct="0"/>
            <a:r>
              <a:rPr lang="en-US" dirty="0"/>
              <a:t>Maria mi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d’inverno</a:t>
            </a:r>
            <a:r>
              <a:rPr lang="en-US" dirty="0"/>
              <a:t> non ci </a:t>
            </a:r>
            <a:r>
              <a:rPr lang="en-US" dirty="0" err="1"/>
              <a:t>verranno</a:t>
            </a:r>
            <a:r>
              <a:rPr lang="en-US" dirty="0"/>
              <a:t> </a:t>
            </a:r>
            <a:r>
              <a:rPr lang="en-US" dirty="0" err="1"/>
              <a:t>spesso</a:t>
            </a:r>
            <a:r>
              <a:rPr lang="en-US" dirty="0"/>
              <a:t> </a:t>
            </a:r>
            <a:r>
              <a:rPr lang="en-US" dirty="0" err="1"/>
              <a:t>perché</a:t>
            </a:r>
            <a:r>
              <a:rPr lang="en-US" dirty="0"/>
              <a:t> è </a:t>
            </a:r>
            <a:r>
              <a:rPr lang="en-US" dirty="0" err="1"/>
              <a:t>freddo</a:t>
            </a:r>
            <a:endParaRPr lang="fr-FR" dirty="0"/>
          </a:p>
          <a:p>
            <a:pPr hangingPunct="0"/>
            <a:r>
              <a:rPr lang="en-US" dirty="0"/>
              <a:t>Leonardo è </a:t>
            </a:r>
            <a:r>
              <a:rPr lang="en-US" dirty="0" err="1"/>
              <a:t>fatta</a:t>
            </a:r>
            <a:r>
              <a:rPr lang="en-US" dirty="0"/>
              <a:t> </a:t>
            </a:r>
            <a:r>
              <a:rPr lang="en-US" dirty="0" err="1"/>
              <a:t>apposta</a:t>
            </a:r>
            <a:r>
              <a:rPr lang="en-US" dirty="0"/>
              <a:t> per </a:t>
            </a:r>
            <a:r>
              <a:rPr lang="en-US" dirty="0" err="1"/>
              <a:t>quello</a:t>
            </a:r>
            <a:endParaRPr lang="fr-FR" dirty="0"/>
          </a:p>
          <a:p>
            <a:pPr hangingPunct="0"/>
            <a:r>
              <a:rPr lang="en-US" dirty="0"/>
              <a:t>Maria Ci </a:t>
            </a:r>
            <a:r>
              <a:rPr lang="en-US" dirty="0" err="1"/>
              <a:t>vengono</a:t>
            </a:r>
            <a:r>
              <a:rPr lang="en-US" dirty="0"/>
              <a:t> di </a:t>
            </a:r>
            <a:r>
              <a:rPr lang="en-US" dirty="0" err="1"/>
              <a:t>più</a:t>
            </a:r>
            <a:r>
              <a:rPr lang="en-US" dirty="0"/>
              <a:t> a primavera </a:t>
            </a:r>
            <a:r>
              <a:rPr lang="en-US" dirty="0" err="1"/>
              <a:t>perché</a:t>
            </a:r>
            <a:r>
              <a:rPr lang="en-US" dirty="0"/>
              <a:t> non </a:t>
            </a:r>
            <a:r>
              <a:rPr lang="en-US" dirty="0" err="1"/>
              <a:t>c’è</a:t>
            </a:r>
            <a:r>
              <a:rPr lang="en-US" dirty="0"/>
              <a:t> la </a:t>
            </a:r>
            <a:r>
              <a:rPr lang="en-US" dirty="0" err="1"/>
              <a:t>pioggia</a:t>
            </a:r>
            <a:endParaRPr lang="fr-FR" dirty="0"/>
          </a:p>
          <a:p>
            <a:pPr hangingPunct="0"/>
            <a:r>
              <a:rPr lang="en-US" dirty="0" err="1"/>
              <a:t>Tobia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se non ci </a:t>
            </a:r>
            <a:r>
              <a:rPr lang="en-US" dirty="0" err="1"/>
              <a:t>vanno</a:t>
            </a:r>
            <a:r>
              <a:rPr lang="en-US" dirty="0"/>
              <a:t> ci </a:t>
            </a:r>
            <a:r>
              <a:rPr lang="en-US" dirty="0" err="1"/>
              <a:t>accontenteremo</a:t>
            </a:r>
            <a:endParaRPr lang="fr-FR" dirty="0"/>
          </a:p>
          <a:p>
            <a:pPr hangingPunct="0"/>
            <a:r>
              <a:rPr lang="en-US" dirty="0" err="1"/>
              <a:t>Giorgia</a:t>
            </a:r>
            <a:r>
              <a:rPr lang="en-US" dirty="0"/>
              <a:t> </a:t>
            </a:r>
            <a:r>
              <a:rPr lang="en-US" dirty="0" err="1"/>
              <a:t>mabel</a:t>
            </a:r>
            <a:r>
              <a:rPr lang="en-US" dirty="0"/>
              <a:t> se lo </a:t>
            </a:r>
            <a:r>
              <a:rPr lang="en-US" dirty="0" err="1"/>
              <a:t>rimettiamo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un </a:t>
            </a:r>
            <a:r>
              <a:rPr lang="en-US" dirty="0" err="1"/>
              <a:t>posto</a:t>
            </a:r>
            <a:r>
              <a:rPr lang="en-US" dirty="0"/>
              <a:t> </a:t>
            </a:r>
            <a:r>
              <a:rPr lang="en-US" dirty="0" err="1"/>
              <a:t>riparato</a:t>
            </a:r>
            <a:r>
              <a:rPr lang="en-US" dirty="0"/>
              <a:t> </a:t>
            </a:r>
            <a:r>
              <a:rPr lang="en-US" dirty="0" err="1"/>
              <a:t>così</a:t>
            </a:r>
            <a:r>
              <a:rPr lang="en-US" dirty="0"/>
              <a:t> non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bagnano</a:t>
            </a:r>
            <a:endParaRPr lang="fr-FR" dirty="0"/>
          </a:p>
          <a:p>
            <a:pPr hangingPunct="0"/>
            <a:r>
              <a:rPr lang="en-US" dirty="0" err="1"/>
              <a:t>Eleonora</a:t>
            </a:r>
            <a:r>
              <a:rPr lang="en-US" dirty="0"/>
              <a:t> </a:t>
            </a:r>
            <a:r>
              <a:rPr lang="en-US" dirty="0" err="1"/>
              <a:t>forse</a:t>
            </a:r>
            <a:r>
              <a:rPr lang="en-US" dirty="0"/>
              <a:t> </a:t>
            </a:r>
            <a:r>
              <a:rPr lang="en-US" dirty="0" err="1"/>
              <a:t>quella</a:t>
            </a:r>
            <a:r>
              <a:rPr lang="en-US" dirty="0"/>
              <a:t> </a:t>
            </a:r>
            <a:r>
              <a:rPr lang="en-US" dirty="0" err="1"/>
              <a:t>mangiatoia</a:t>
            </a:r>
            <a:r>
              <a:rPr lang="en-US" dirty="0"/>
              <a:t> la </a:t>
            </a:r>
            <a:r>
              <a:rPr lang="en-US" dirty="0" err="1"/>
              <a:t>potremo</a:t>
            </a:r>
            <a:r>
              <a:rPr lang="en-US" dirty="0"/>
              <a:t> </a:t>
            </a:r>
            <a:r>
              <a:rPr lang="en-US" dirty="0" err="1"/>
              <a:t>usare</a:t>
            </a:r>
            <a:r>
              <a:rPr lang="en-US" dirty="0"/>
              <a:t> come un </a:t>
            </a:r>
            <a:r>
              <a:rPr lang="en-US" dirty="0" err="1"/>
              <a:t>grande</a:t>
            </a:r>
            <a:r>
              <a:rPr lang="en-US" dirty="0"/>
              <a:t> </a:t>
            </a:r>
            <a:r>
              <a:rPr lang="en-US" dirty="0" err="1"/>
              <a:t>sacco</a:t>
            </a:r>
            <a:r>
              <a:rPr lang="en-US" dirty="0"/>
              <a:t> e </a:t>
            </a:r>
            <a:r>
              <a:rPr lang="en-US" dirty="0" err="1"/>
              <a:t>quando</a:t>
            </a:r>
            <a:r>
              <a:rPr lang="en-US" dirty="0"/>
              <a:t> è </a:t>
            </a:r>
            <a:r>
              <a:rPr lang="en-US" dirty="0" err="1"/>
              <a:t>finito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cibo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lo </a:t>
            </a:r>
            <a:r>
              <a:rPr lang="en-US" dirty="0" err="1"/>
              <a:t>rimettiamo</a:t>
            </a:r>
            <a:endParaRPr lang="fr-FR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407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4248" y="533400"/>
            <a:ext cx="1882552" cy="990600"/>
          </a:xfrm>
        </p:spPr>
        <p:txBody>
          <a:bodyPr>
            <a:noAutofit/>
          </a:bodyPr>
          <a:lstStyle/>
          <a:p>
            <a:r>
              <a:rPr lang="it-IT" sz="2800" dirty="0" smtClean="0"/>
              <a:t>Francesco Tonucci</a:t>
            </a:r>
            <a:endParaRPr lang="it-IT" sz="2800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4698313" cy="6272491"/>
          </a:xfrm>
        </p:spPr>
      </p:pic>
    </p:spTree>
    <p:extLst>
      <p:ext uri="{BB962C8B-B14F-4D97-AF65-F5344CB8AC3E}">
        <p14:creationId xmlns:p14="http://schemas.microsoft.com/office/powerpoint/2010/main" val="40539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32040" y="533400"/>
            <a:ext cx="3754760" cy="990600"/>
          </a:xfrm>
        </p:spPr>
        <p:txBody>
          <a:bodyPr/>
          <a:lstStyle/>
          <a:p>
            <a:r>
              <a:rPr lang="it-IT" dirty="0" smtClean="0"/>
              <a:t>I materiali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32040" y="1600200"/>
            <a:ext cx="3754760" cy="48768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0374"/>
            <a:ext cx="4638675" cy="568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45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4048" y="533400"/>
            <a:ext cx="3682752" cy="9906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Le situazioni di apprendimento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4048" y="1600200"/>
            <a:ext cx="3682752" cy="48768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37" y="476673"/>
            <a:ext cx="4460287" cy="6055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584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44410" y="533400"/>
            <a:ext cx="3042390" cy="990600"/>
          </a:xfrm>
        </p:spPr>
        <p:txBody>
          <a:bodyPr/>
          <a:lstStyle/>
          <a:p>
            <a:r>
              <a:rPr lang="it-IT" dirty="0" smtClean="0"/>
              <a:t>L’ascolto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44410" y="1600200"/>
            <a:ext cx="3042390" cy="48768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1138"/>
            <a:ext cx="5320882" cy="611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0003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200" dirty="0"/>
              <a:t>F. Tonucci, 2002, </a:t>
            </a:r>
            <a:r>
              <a:rPr lang="it-IT" sz="3200" i="1" dirty="0"/>
              <a:t>Se i bambini dicono: adesso basta!</a:t>
            </a:r>
            <a:br>
              <a:rPr lang="it-IT" sz="3200" i="1" dirty="0"/>
            </a:b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396476"/>
            <a:ext cx="8229600" cy="3080523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>
                <a:hlinkClick r:id="rId2"/>
              </a:rPr>
              <a:t>http</a:t>
            </a:r>
            <a:r>
              <a:rPr lang="it-IT" dirty="0">
                <a:hlinkClick r:id="rId2"/>
              </a:rPr>
              <a:t>://</a:t>
            </a:r>
            <a:r>
              <a:rPr lang="it-IT" dirty="0" smtClean="0">
                <a:hlinkClick r:id="rId2"/>
              </a:rPr>
              <a:t>www.lacittadeibambini.org/pubblicazioni/Bambini_basta.pdf</a:t>
            </a:r>
            <a:r>
              <a:rPr lang="it-IT" dirty="0" smtClean="0"/>
              <a:t> </a:t>
            </a:r>
            <a:endParaRPr lang="it-IT" dirty="0"/>
          </a:p>
          <a:p>
            <a:pPr marL="0" indent="0" algn="just">
              <a:buNone/>
            </a:pPr>
            <a:endParaRPr lang="it-IT" i="1" dirty="0"/>
          </a:p>
          <a:p>
            <a:pPr marL="0" indent="0" algn="just">
              <a:buNone/>
            </a:pPr>
            <a:r>
              <a:rPr lang="it-IT" dirty="0"/>
              <a:t>http://www.lacittadeibambini.org/interna.htm</a:t>
            </a:r>
            <a:endParaRPr lang="it-IT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78182"/>
            <a:ext cx="8463244" cy="171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913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aro">
  <a:themeElements>
    <a:clrScheme name="Solstiz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3421</TotalTime>
  <Words>706</Words>
  <Application>Microsoft Office PowerPoint</Application>
  <PresentationFormat>Presentazione su schermo (4:3)</PresentationFormat>
  <Paragraphs>121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Chiaro</vt:lpstr>
      <vt:lpstr>Teoria e metodi di programmazione e valutazione scolastica</vt:lpstr>
      <vt:lpstr> </vt:lpstr>
      <vt:lpstr>Un modello per comprendere</vt:lpstr>
      <vt:lpstr>Campo della mediazione</vt:lpstr>
      <vt:lpstr>Tipi di mediatori (Damiano)</vt:lpstr>
      <vt:lpstr>I mediatori attivi </vt:lpstr>
      <vt:lpstr>Il mediatore attivo</vt:lpstr>
      <vt:lpstr>Cosa può produrre l’esperienza</vt:lpstr>
      <vt:lpstr>Lo schema (Vergnaud, 1996)</vt:lpstr>
      <vt:lpstr>L’USCITA A REGGIO EMILIA</vt:lpstr>
      <vt:lpstr>La progettazione</vt:lpstr>
      <vt:lpstr>Da dove si comincia…</vt:lpstr>
      <vt:lpstr>A partire dai bambini……</vt:lpstr>
      <vt:lpstr>Francesco Tonucci</vt:lpstr>
      <vt:lpstr>I materiali</vt:lpstr>
      <vt:lpstr>Le situazioni di apprendimento</vt:lpstr>
      <vt:lpstr>L’ascolto</vt:lpstr>
      <vt:lpstr>F. Tonucci, 2002, Se i bambini dicono: adesso basta!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e metodi di programmazione e valutazione scolastica</dc:title>
  <dc:creator>standard</dc:creator>
  <cp:lastModifiedBy>standard</cp:lastModifiedBy>
  <cp:revision>31</cp:revision>
  <dcterms:created xsi:type="dcterms:W3CDTF">2014-03-28T08:26:18Z</dcterms:created>
  <dcterms:modified xsi:type="dcterms:W3CDTF">2014-04-01T16:08:30Z</dcterms:modified>
</cp:coreProperties>
</file>