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81" r:id="rId4"/>
    <p:sldId id="282" r:id="rId5"/>
    <p:sldId id="283" r:id="rId6"/>
    <p:sldId id="289" r:id="rId7"/>
    <p:sldId id="284" r:id="rId8"/>
    <p:sldId id="285" r:id="rId9"/>
    <p:sldId id="261" r:id="rId10"/>
    <p:sldId id="263" r:id="rId11"/>
    <p:sldId id="288" r:id="rId12"/>
    <p:sldId id="26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5" r:id="rId21"/>
    <p:sldId id="276" r:id="rId22"/>
    <p:sldId id="277" r:id="rId23"/>
    <p:sldId id="278" r:id="rId24"/>
    <p:sldId id="279" r:id="rId25"/>
    <p:sldId id="271" r:id="rId26"/>
    <p:sldId id="273" r:id="rId27"/>
    <p:sldId id="274" r:id="rId28"/>
    <p:sldId id="280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A1FFD5E-B370-4928-B7B5-46099315329C}" type="datetimeFigureOut">
              <a:rPr lang="it-IT" smtClean="0"/>
              <a:t>17/03/2014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28077A0-194E-473E-BED4-9A648762875E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3600" dirty="0" smtClean="0"/>
              <a:t>Teoria e metodi di programmazione e valutazione scolastica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 modelli </a:t>
            </a:r>
            <a:r>
              <a:rPr lang="it-IT" dirty="0" err="1" smtClean="0"/>
              <a:t>Process</a:t>
            </a:r>
            <a:r>
              <a:rPr lang="it-IT" dirty="0" smtClean="0"/>
              <a:t>-Product</a:t>
            </a:r>
          </a:p>
          <a:p>
            <a:r>
              <a:rPr lang="it-IT" dirty="0" smtClean="0"/>
              <a:t>Pedagogia per Obiettivi</a:t>
            </a:r>
          </a:p>
          <a:p>
            <a:endParaRPr lang="it-IT" dirty="0"/>
          </a:p>
          <a:p>
            <a:r>
              <a:rPr lang="it-IT" dirty="0" smtClean="0"/>
              <a:t>18 </a:t>
            </a:r>
            <a:r>
              <a:rPr lang="it-IT" dirty="0"/>
              <a:t>marzo 2014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424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COMPLETANDO LA LEZIONE DEL 5 MARZO….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25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>
          <a:xfrm>
            <a:off x="428596" y="285729"/>
            <a:ext cx="8258175" cy="839016"/>
          </a:xfrm>
        </p:spPr>
        <p:txBody>
          <a:bodyPr/>
          <a:lstStyle/>
          <a:p>
            <a:r>
              <a:rPr lang="it-IT" dirty="0" err="1" smtClean="0"/>
              <a:t>Dewey</a:t>
            </a:r>
            <a:r>
              <a:rPr lang="it-IT" dirty="0" smtClean="0"/>
              <a:t> e l’educazione progressiva</a:t>
            </a:r>
          </a:p>
        </p:txBody>
      </p:sp>
      <p:sp>
        <p:nvSpPr>
          <p:cNvPr id="37891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8229600" cy="50022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it-IT" sz="2400" dirty="0" smtClean="0">
                <a:solidFill>
                  <a:srgbClr val="FF0000"/>
                </a:solidFill>
              </a:rPr>
              <a:t>Gli aspetti più avanzati dell’educazione progressiva sono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La critica ai modelli di apprendimento sulla memorizzazione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L’attenzione al lavoro cooperativo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Ragionamento in situazioni complesse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Sensibilità ai problemi sociali come parte integrante della formazione scolastica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La professionalizzazione del lavoro degli insegnanti mediante tecniche razionali di istruzione</a:t>
            </a:r>
          </a:p>
          <a:p>
            <a:pPr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it-IT" sz="2000" dirty="0" smtClean="0">
                <a:solidFill>
                  <a:schemeClr val="accent6"/>
                </a:solidFill>
              </a:rPr>
              <a:t>P. </a:t>
            </a:r>
            <a:r>
              <a:rPr lang="it-IT" sz="2000" dirty="0" err="1" smtClean="0">
                <a:solidFill>
                  <a:schemeClr val="accent6"/>
                </a:solidFill>
              </a:rPr>
              <a:t>Sorzio</a:t>
            </a:r>
            <a:r>
              <a:rPr lang="it-IT" sz="2000" dirty="0" smtClean="0">
                <a:solidFill>
                  <a:schemeClr val="accent6"/>
                </a:solidFill>
              </a:rPr>
              <a:t>, </a:t>
            </a:r>
            <a:r>
              <a:rPr lang="it-IT" sz="2000" dirty="0" err="1" smtClean="0">
                <a:solidFill>
                  <a:schemeClr val="accent6"/>
                </a:solidFill>
              </a:rPr>
              <a:t>Dewey</a:t>
            </a:r>
            <a:r>
              <a:rPr lang="it-IT" sz="2000" dirty="0" smtClean="0">
                <a:solidFill>
                  <a:schemeClr val="accent6"/>
                </a:solidFill>
              </a:rPr>
              <a:t> e l’educazione progressiva, </a:t>
            </a:r>
            <a:r>
              <a:rPr lang="it-IT" sz="2000" dirty="0" err="1" smtClean="0">
                <a:solidFill>
                  <a:schemeClr val="accent6"/>
                </a:solidFill>
              </a:rPr>
              <a:t>Carocci</a:t>
            </a:r>
            <a:r>
              <a:rPr lang="it-IT" sz="2000" dirty="0" smtClean="0">
                <a:solidFill>
                  <a:schemeClr val="accent6"/>
                </a:solidFill>
              </a:rPr>
              <a:t>, 2009</a:t>
            </a:r>
          </a:p>
          <a:p>
            <a:pPr fontAlgn="auto">
              <a:spcAft>
                <a:spcPts val="0"/>
              </a:spcAft>
              <a:defRPr/>
            </a:pP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2558645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285729"/>
            <a:ext cx="8258175" cy="83901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Ripensare al soggetto che apprende</a:t>
            </a:r>
            <a:endParaRPr lang="it-IT" dirty="0"/>
          </a:p>
        </p:txBody>
      </p:sp>
      <p:sp>
        <p:nvSpPr>
          <p:cNvPr id="4608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523307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Centralità della sua motivazione e volizione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Attenzione ai processi cognitivi e metacognitivi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L’importanza della consapevolezza nel governare il proprio processo (</a:t>
            </a:r>
            <a:r>
              <a:rPr lang="it-IT" i="1" dirty="0" smtClean="0"/>
              <a:t>imparare ad imparare</a:t>
            </a:r>
            <a:r>
              <a:rPr lang="it-IT" dirty="0" smtClean="0"/>
              <a:t>)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Collegare l’apprendimento formale e informale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Avviare un processo di apprendimento continuo per una società che cambia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La conoscenza che si costruisce dal “basso”….</a:t>
            </a:r>
          </a:p>
        </p:txBody>
      </p:sp>
    </p:spTree>
    <p:extLst>
      <p:ext uri="{BB962C8B-B14F-4D97-AF65-F5344CB8AC3E}">
        <p14:creationId xmlns:p14="http://schemas.microsoft.com/office/powerpoint/2010/main" val="20521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428596" y="285729"/>
            <a:ext cx="8258175" cy="839016"/>
          </a:xfrm>
        </p:spPr>
        <p:txBody>
          <a:bodyPr/>
          <a:lstStyle/>
          <a:p>
            <a:r>
              <a:rPr lang="it-IT" dirty="0" smtClean="0"/>
              <a:t>Le didattiche attive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571625"/>
            <a:ext cx="8229600" cy="5002213"/>
          </a:xfrm>
        </p:spPr>
        <p:txBody>
          <a:bodyPr/>
          <a:lstStyle/>
          <a:p>
            <a:r>
              <a:rPr lang="it-IT" dirty="0" err="1" smtClean="0"/>
              <a:t>Laboratory</a:t>
            </a:r>
            <a:r>
              <a:rPr lang="it-IT" dirty="0" smtClean="0"/>
              <a:t> </a:t>
            </a:r>
            <a:r>
              <a:rPr lang="it-IT" dirty="0" err="1" smtClean="0"/>
              <a:t>School</a:t>
            </a:r>
            <a:r>
              <a:rPr lang="it-IT" dirty="0" smtClean="0"/>
              <a:t>: si parte dalle </a:t>
            </a:r>
            <a:r>
              <a:rPr lang="it-IT" i="1" dirty="0" smtClean="0"/>
              <a:t>occupazioni (attività fortemente collegate alla pratica quotidiana)</a:t>
            </a:r>
            <a:r>
              <a:rPr lang="it-IT" dirty="0" smtClean="0"/>
              <a:t>, si procede con l’approfondimento delle conoscenze sempre più specifiche e astratte.</a:t>
            </a:r>
          </a:p>
          <a:p>
            <a:endParaRPr lang="it-IT" dirty="0" smtClean="0"/>
          </a:p>
          <a:p>
            <a:r>
              <a:rPr lang="it-IT" dirty="0" smtClean="0"/>
              <a:t>In Italia: </a:t>
            </a:r>
            <a:r>
              <a:rPr lang="it-IT" dirty="0" err="1" smtClean="0"/>
              <a:t>Ciari</a:t>
            </a:r>
            <a:endParaRPr lang="it-IT" dirty="0" smtClean="0"/>
          </a:p>
          <a:p>
            <a:r>
              <a:rPr lang="it-IT" dirty="0" smtClean="0"/>
              <a:t>In Francia: </a:t>
            </a:r>
            <a:r>
              <a:rPr lang="it-IT" dirty="0" err="1" smtClean="0"/>
              <a:t>Freinet</a:t>
            </a:r>
            <a:r>
              <a:rPr lang="it-IT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7560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>
          <a:xfrm>
            <a:off x="428596" y="285729"/>
            <a:ext cx="8258175" cy="839016"/>
          </a:xfrm>
        </p:spPr>
        <p:txBody>
          <a:bodyPr/>
          <a:lstStyle/>
          <a:p>
            <a:r>
              <a:rPr lang="it-IT" dirty="0" smtClean="0"/>
              <a:t>C. </a:t>
            </a:r>
            <a:r>
              <a:rPr lang="it-IT" dirty="0" err="1" smtClean="0"/>
              <a:t>Freinet</a:t>
            </a:r>
            <a:r>
              <a:rPr lang="it-IT" dirty="0" smtClean="0"/>
              <a:t> (1896-1966)</a:t>
            </a:r>
          </a:p>
        </p:txBody>
      </p:sp>
      <p:sp>
        <p:nvSpPr>
          <p:cNvPr id="50179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785938"/>
            <a:ext cx="8229600" cy="4787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mtClean="0"/>
              <a:t>Scuola come laboratorio di sperimentazione.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La scrittura spontanea su temi e correzione collettiva.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Stampa per comunicare con l’esterno (il giornalino di classe).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Modificazione della struttura dell’insegnamento tramite la collaborazione fra insegnanti.</a:t>
            </a:r>
          </a:p>
          <a:p>
            <a:pPr fontAlgn="auto">
              <a:spcAft>
                <a:spcPts val="0"/>
              </a:spcAft>
              <a:defRPr/>
            </a:pPr>
            <a:endParaRPr lang="it-IT" smtClean="0"/>
          </a:p>
          <a:p>
            <a:pPr fontAlgn="auto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it-IT" smtClean="0"/>
              <a:t>Fondatore del Mouvement de l’école moderne</a:t>
            </a:r>
          </a:p>
        </p:txBody>
      </p:sp>
    </p:spTree>
    <p:extLst>
      <p:ext uri="{BB962C8B-B14F-4D97-AF65-F5344CB8AC3E}">
        <p14:creationId xmlns:p14="http://schemas.microsoft.com/office/powerpoint/2010/main" val="1179583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175" cy="1071563"/>
          </a:xfrm>
        </p:spPr>
        <p:txBody>
          <a:bodyPr/>
          <a:lstStyle/>
          <a:p>
            <a:r>
              <a:rPr lang="it-IT" dirty="0" smtClean="0"/>
              <a:t>B. </a:t>
            </a:r>
            <a:r>
              <a:rPr lang="it-IT" dirty="0" err="1" smtClean="0"/>
              <a:t>Ciari</a:t>
            </a:r>
            <a:r>
              <a:rPr lang="it-IT" dirty="0" smtClean="0"/>
              <a:t> (1923-1970) (</a:t>
            </a:r>
            <a:r>
              <a:rPr lang="it-IT" sz="3200" dirty="0" smtClean="0">
                <a:solidFill>
                  <a:srgbClr val="FF0000"/>
                </a:solidFill>
              </a:rPr>
              <a:t>MCE 1951</a:t>
            </a:r>
            <a:r>
              <a:rPr lang="it-IT" dirty="0" smtClean="0"/>
              <a:t>)</a:t>
            </a:r>
          </a:p>
        </p:txBody>
      </p:sp>
      <p:sp>
        <p:nvSpPr>
          <p:cNvPr id="48131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428750"/>
            <a:ext cx="8229600" cy="514508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Attività scolastica basata sulla cooperazione tra gli allievi per la realizzazione di progetti.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Forte riflessione sulle tecniche didattiche: “Le tecniche didattiche non sono elementi neutri”. </a:t>
            </a:r>
            <a:r>
              <a:rPr lang="it-IT" dirty="0" err="1" smtClean="0"/>
              <a:t>Dewey</a:t>
            </a:r>
            <a:r>
              <a:rPr lang="it-IT" dirty="0" smtClean="0"/>
              <a:t> critica la separazione dei mezzi dai fini; asserisce l’immanenza dei fini nei mezzi educativi. 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Secondo </a:t>
            </a:r>
            <a:r>
              <a:rPr lang="it-IT" dirty="0" err="1" smtClean="0"/>
              <a:t>Ciari</a:t>
            </a:r>
            <a:r>
              <a:rPr lang="it-IT" dirty="0" smtClean="0"/>
              <a:t> le tecniche sono espressione e realizzazione di valori.  I valori non sono staccati dalla pratica educativa.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Scuola progettata, non scuola dell’ispirazione.</a:t>
            </a:r>
          </a:p>
        </p:txBody>
      </p:sp>
    </p:spTree>
    <p:extLst>
      <p:ext uri="{BB962C8B-B14F-4D97-AF65-F5344CB8AC3E}">
        <p14:creationId xmlns:p14="http://schemas.microsoft.com/office/powerpoint/2010/main" val="866986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olo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58175" cy="10715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/>
              <a:t>Le nuove tecniche didattiche </a:t>
            </a:r>
            <a:br>
              <a:rPr lang="it-IT" dirty="0" smtClean="0"/>
            </a:br>
            <a:r>
              <a:rPr lang="it-IT" sz="2400" dirty="0" smtClean="0"/>
              <a:t>(</a:t>
            </a:r>
            <a:r>
              <a:rPr lang="it-IT" sz="2400" dirty="0" err="1" smtClean="0"/>
              <a:t>B.Ciari</a:t>
            </a:r>
            <a:r>
              <a:rPr lang="it-IT" sz="2400" dirty="0" smtClean="0"/>
              <a:t>, 1976)</a:t>
            </a:r>
            <a:endParaRPr lang="it-IT" dirty="0" smtClean="0"/>
          </a:p>
        </p:txBody>
      </p:sp>
      <p:sp>
        <p:nvSpPr>
          <p:cNvPr id="49155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785938"/>
            <a:ext cx="8229600" cy="47879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mtClean="0"/>
              <a:t>Ricerca ambientale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Metodo globale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La stampa per la scrittura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La co-valutazione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L’espressività (grafica, pittorica, motoria, verbale)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L’ambiente democratico in classe (249-50)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La matematica contestualizzata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mtClean="0"/>
              <a:t>Tempo e personalizzazione (p. 242-3)</a:t>
            </a:r>
          </a:p>
        </p:txBody>
      </p:sp>
    </p:spTree>
    <p:extLst>
      <p:ext uri="{BB962C8B-B14F-4D97-AF65-F5344CB8AC3E}">
        <p14:creationId xmlns:p14="http://schemas.microsoft.com/office/powerpoint/2010/main" val="275074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modelli </a:t>
            </a:r>
            <a:r>
              <a:rPr lang="it-IT" dirty="0" err="1" smtClean="0"/>
              <a:t>Process</a:t>
            </a:r>
            <a:r>
              <a:rPr lang="it-IT" dirty="0" smtClean="0"/>
              <a:t>-Product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XIX-XX </a:t>
            </a:r>
            <a:r>
              <a:rPr lang="it-IT" dirty="0"/>
              <a:t>Il positivismo e lo sviluppo della cultura scientifica -&gt; sperimentalismo e attenzione all’apprendimento quale risultato dell’insegnamento (arte, o oggetto troppo soggettivo e articolato, non indagabile). Il risultato dell’insegnamento è l’apprendimento per cui, indirettamente, dal risultato si può giungere alla prescrizione di come far apprendere. </a:t>
            </a:r>
          </a:p>
          <a:p>
            <a:r>
              <a:rPr lang="it-IT" dirty="0" smtClean="0"/>
              <a:t>«</a:t>
            </a:r>
            <a:r>
              <a:rPr lang="it-IT" dirty="0"/>
              <a:t>teoria degli effetti»: dovrebbe stabilire una concatenazione di interventi capaci di determinare il passaggio da una situazione iniziale ad una finale…. </a:t>
            </a: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Il </a:t>
            </a:r>
            <a:r>
              <a:rPr lang="it-IT" dirty="0"/>
              <a:t>comportamentismo e il controllo tra Stimolo e Risposta </a:t>
            </a:r>
          </a:p>
          <a:p>
            <a:r>
              <a:rPr lang="it-IT" dirty="0" smtClean="0"/>
              <a:t>Il </a:t>
            </a:r>
            <a:r>
              <a:rPr lang="it-IT" dirty="0" err="1"/>
              <a:t>Process</a:t>
            </a:r>
            <a:r>
              <a:rPr lang="it-IT" dirty="0"/>
              <a:t>-Product (1970-1990) e la Pedagogia per obiettivi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9437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Insegnamento e apprendimento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L</a:t>
            </a:r>
            <a:r>
              <a:rPr lang="it-IT" b="1" dirty="0" smtClean="0"/>
              <a:t>’insegnamento </a:t>
            </a:r>
            <a:r>
              <a:rPr lang="it-IT" b="1" dirty="0"/>
              <a:t>causa </a:t>
            </a:r>
            <a:r>
              <a:rPr lang="it-IT" b="1" dirty="0" smtClean="0"/>
              <a:t>l’apprendimento</a:t>
            </a:r>
            <a:r>
              <a:rPr lang="it-IT" dirty="0" smtClean="0"/>
              <a:t>. </a:t>
            </a:r>
            <a:r>
              <a:rPr lang="it-IT" dirty="0"/>
              <a:t>La serie di modelli didattici che si inseriscono in questa prospettiva tendono a creare diversi effetti: un </a:t>
            </a:r>
            <a:r>
              <a:rPr lang="it-IT" b="1" dirty="0"/>
              <a:t>isolamento degli elementi </a:t>
            </a:r>
            <a:r>
              <a:rPr lang="it-IT" dirty="0"/>
              <a:t>per riuscire a costruire una </a:t>
            </a:r>
            <a:r>
              <a:rPr lang="it-IT" b="1" dirty="0"/>
              <a:t>situazione controllabile </a:t>
            </a:r>
            <a:r>
              <a:rPr lang="it-IT" dirty="0"/>
              <a:t>sull’apprendimento</a:t>
            </a:r>
            <a:r>
              <a:rPr lang="it-IT" dirty="0" smtClean="0"/>
              <a:t>. È </a:t>
            </a:r>
            <a:r>
              <a:rPr lang="it-IT" dirty="0"/>
              <a:t>in quest’ottica che vengono creati obiettivi relativi ad abilità e conoscenze disciplinari separate o in ordine tassonomico lasciando al soggetto la completa responsabilità di costruire le proprie reti di relazioni e le connessioni. </a:t>
            </a:r>
          </a:p>
          <a:p>
            <a:r>
              <a:rPr lang="it-IT" dirty="0" smtClean="0"/>
              <a:t>La </a:t>
            </a:r>
            <a:r>
              <a:rPr lang="it-IT" i="1" dirty="0"/>
              <a:t>Pedagogia per competenze</a:t>
            </a:r>
            <a:r>
              <a:rPr lang="it-IT" dirty="0"/>
              <a:t>, se interpretate come “oggetti da far acquisire” si presenta come ampliamento della qualità e delle abilità (saper fare e saper essere) ma la logica rimane quella della presentazione di un percorso controllato di conoscenze anche di tipo pratico.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8552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169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Pedagogia per Obiettivi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RAZIONALIZZAZIONE </a:t>
            </a:r>
            <a:r>
              <a:rPr lang="it-IT" dirty="0"/>
              <a:t>DEL DESIGN PROGETTUALE </a:t>
            </a:r>
          </a:p>
          <a:p>
            <a:pPr marL="0" indent="0">
              <a:buNone/>
            </a:pPr>
            <a:r>
              <a:rPr lang="it-IT" dirty="0"/>
              <a:t>AUTORITA’ ALL’INSEGNANTE </a:t>
            </a:r>
          </a:p>
          <a:p>
            <a:r>
              <a:rPr lang="it-IT" dirty="0" smtClean="0"/>
              <a:t>Si </a:t>
            </a:r>
            <a:r>
              <a:rPr lang="it-IT" dirty="0"/>
              <a:t>procede gerarchicamente dall’insegnamento all’apprendimento </a:t>
            </a:r>
          </a:p>
          <a:p>
            <a:r>
              <a:rPr lang="it-IT" dirty="0" smtClean="0"/>
              <a:t>Importanza </a:t>
            </a:r>
            <a:r>
              <a:rPr lang="it-IT" dirty="0"/>
              <a:t>della formulazione degli obiettivi (per dirigere l’azione dell’insegnante, la scelta dei materiali, la verifica degli apprendimenti) </a:t>
            </a:r>
          </a:p>
          <a:p>
            <a:r>
              <a:rPr lang="it-IT" dirty="0" smtClean="0"/>
              <a:t>Valorizzazione </a:t>
            </a:r>
            <a:r>
              <a:rPr lang="it-IT" dirty="0"/>
              <a:t>di «una tecnica per insegnare», di una forma controllata di progettare </a:t>
            </a:r>
          </a:p>
          <a:p>
            <a:r>
              <a:rPr lang="it-IT" dirty="0" smtClean="0"/>
              <a:t>Ipotesi </a:t>
            </a:r>
            <a:r>
              <a:rPr lang="it-IT" dirty="0"/>
              <a:t>di risposte «regolari da parte degli studenti» (conformità e ruolo passivo nel «conoscere»)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4870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domande guida per progettare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1949</a:t>
            </a:r>
            <a:r>
              <a:rPr lang="it-IT" dirty="0"/>
              <a:t>: Tyler e le domande guida. Il curricolo si presenta come la risposta ad alcune domande nel modo più dettagliato e coerente: </a:t>
            </a:r>
          </a:p>
          <a:p>
            <a:r>
              <a:rPr lang="it-IT" dirty="0"/>
              <a:t>•quali sono le finalità educative che la scuola dovrebbe cercare di raggiungere? </a:t>
            </a:r>
          </a:p>
          <a:p>
            <a:r>
              <a:rPr lang="it-IT" dirty="0"/>
              <a:t>•Quali esperienze educative, verosimilmente adatte a raggiungere queste finalità, sono disponibili? </a:t>
            </a:r>
          </a:p>
          <a:p>
            <a:r>
              <a:rPr lang="it-IT" dirty="0"/>
              <a:t>•Come possono in concreto essere organizzate queste esperienze? </a:t>
            </a:r>
          </a:p>
          <a:p>
            <a:r>
              <a:rPr lang="it-IT" dirty="0"/>
              <a:t>•In quale modo è possibile verificare che queste finalità siano state raggiunte?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5750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modello lineare di </a:t>
            </a:r>
            <a:r>
              <a:rPr lang="it-IT" dirty="0" err="1" smtClean="0"/>
              <a:t>Taba</a:t>
            </a:r>
            <a:r>
              <a:rPr lang="it-IT" dirty="0" smtClean="0"/>
              <a:t>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H</a:t>
            </a:r>
            <a:r>
              <a:rPr lang="it-IT" sz="2800" dirty="0"/>
              <a:t>. </a:t>
            </a:r>
            <a:r>
              <a:rPr lang="it-IT" sz="2800" dirty="0" err="1"/>
              <a:t>Taba</a:t>
            </a:r>
            <a:r>
              <a:rPr lang="it-IT" sz="2800" dirty="0"/>
              <a:t> (</a:t>
            </a:r>
            <a:r>
              <a:rPr lang="it-IT" sz="2800" b="1" dirty="0"/>
              <a:t>1962</a:t>
            </a:r>
            <a:r>
              <a:rPr lang="it-IT" sz="2800" dirty="0"/>
              <a:t>) individuò dei passaggi che rimandano ad una linearità del processo: </a:t>
            </a:r>
          </a:p>
          <a:p>
            <a:r>
              <a:rPr lang="it-IT" sz="2800" dirty="0"/>
              <a:t>•diagnosi dei bisogni, (i bisogni di chi e in rapporto a quale traguardo?) </a:t>
            </a:r>
          </a:p>
          <a:p>
            <a:r>
              <a:rPr lang="it-IT" sz="2800" dirty="0"/>
              <a:t>•formulazione degli obiettivi, (ottica di compensazione rispetto ad un traguardo definito?) </a:t>
            </a:r>
          </a:p>
          <a:p>
            <a:r>
              <a:rPr lang="it-IT" sz="2800" dirty="0"/>
              <a:t>•selezione dei contenuti, (in rapporto agli obiettivi e ai bisogni, quindi può prevalere l’aspetto dei contenuti o del processo)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3857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modello lineare di </a:t>
            </a:r>
            <a:r>
              <a:rPr lang="it-IT" dirty="0" err="1" smtClean="0"/>
              <a:t>Taba</a:t>
            </a:r>
            <a:r>
              <a:rPr lang="it-IT" dirty="0" smtClean="0"/>
              <a:t>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800" dirty="0" smtClean="0"/>
              <a:t>organizzazione </a:t>
            </a:r>
            <a:r>
              <a:rPr lang="it-IT" sz="2800" dirty="0"/>
              <a:t>dei contenuti, (lineare o ricorsiva? In rapporto alla disciplina o con ottica interdisciplinare?) </a:t>
            </a:r>
          </a:p>
          <a:p>
            <a:r>
              <a:rPr lang="it-IT" sz="2800" dirty="0"/>
              <a:t>•selezione delle esperienze di apprendimento, (analisi di fattibilità e dei criteri con i quali si scelgono) </a:t>
            </a:r>
          </a:p>
          <a:p>
            <a:r>
              <a:rPr lang="it-IT" sz="2800" dirty="0"/>
              <a:t>•organizzazione delle esperienze di apprendimento (organizzazione di spazi e tempi, scelta dei mediatori) </a:t>
            </a:r>
          </a:p>
          <a:p>
            <a:r>
              <a:rPr lang="it-IT" sz="2800" dirty="0"/>
              <a:t>•determinazione di ciò che si deve valutare e di come e con che strumenti è possibile farlo.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9681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Instructional</a:t>
            </a:r>
            <a:r>
              <a:rPr lang="it-IT" dirty="0" smtClean="0"/>
              <a:t> Design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22" y="1556792"/>
            <a:ext cx="8904273" cy="51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066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progettazione per obiettivi </a:t>
            </a:r>
            <a:br>
              <a:rPr lang="it-IT" dirty="0" smtClean="0"/>
            </a:br>
            <a:r>
              <a:rPr lang="it-IT" sz="2200" dirty="0" smtClean="0"/>
              <a:t>(</a:t>
            </a:r>
            <a:r>
              <a:rPr lang="it-IT" sz="2200" dirty="0" err="1" smtClean="0"/>
              <a:t>Tessaro</a:t>
            </a:r>
            <a:r>
              <a:rPr lang="it-IT" sz="2200" dirty="0" smtClean="0"/>
              <a:t>)</a:t>
            </a:r>
            <a:endParaRPr lang="it-IT" sz="2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8244408" cy="521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597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Tipologie di obiettivi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r>
              <a:rPr lang="it-IT" b="1" dirty="0"/>
              <a:t>Gli obiettivi didattici </a:t>
            </a:r>
            <a:r>
              <a:rPr lang="it-IT" dirty="0"/>
              <a:t>sono traguardi da raggiungere nel contesto di specifiche discipline o di precise aree disciplinari. </a:t>
            </a:r>
          </a:p>
          <a:p>
            <a:endParaRPr lang="it-IT" dirty="0"/>
          </a:p>
          <a:p>
            <a:r>
              <a:rPr lang="it-IT" dirty="0"/>
              <a:t>•</a:t>
            </a:r>
            <a:r>
              <a:rPr lang="it-IT" b="1" dirty="0"/>
              <a:t>Gli obiettivi educativi </a:t>
            </a:r>
            <a:r>
              <a:rPr lang="it-IT" dirty="0"/>
              <a:t>si riferiscono alla crescita della persona umana considerata nella sua totalità.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5333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800" dirty="0" smtClean="0"/>
              <a:t>Descrizione </a:t>
            </a:r>
            <a:r>
              <a:rPr lang="it-IT" sz="2800" dirty="0"/>
              <a:t>di una performance che gli studenti devono dimostrare </a:t>
            </a:r>
          </a:p>
          <a:p>
            <a:r>
              <a:rPr lang="it-IT" sz="2800" dirty="0" smtClean="0"/>
              <a:t>Si </a:t>
            </a:r>
            <a:r>
              <a:rPr lang="it-IT" sz="2800" dirty="0"/>
              <a:t>esprime attraverso parole che non permettono molte interpretazioni: </a:t>
            </a:r>
            <a:r>
              <a:rPr lang="it-IT" sz="2800" b="1" dirty="0"/>
              <a:t>scrivere, selezionare, risolvere, costruire, riconoscere... </a:t>
            </a:r>
            <a:endParaRPr lang="it-IT" sz="2800" dirty="0"/>
          </a:p>
          <a:p>
            <a:r>
              <a:rPr lang="it-IT" sz="2800" dirty="0" smtClean="0"/>
              <a:t>Per </a:t>
            </a:r>
            <a:r>
              <a:rPr lang="it-IT" sz="2800" dirty="0"/>
              <a:t>valutare il conseguimento di un obiettivo bisogna chiarire la </a:t>
            </a:r>
          </a:p>
          <a:p>
            <a:pPr lvl="1"/>
            <a:r>
              <a:rPr lang="it-IT" sz="2400" dirty="0" smtClean="0"/>
              <a:t>Performance </a:t>
            </a:r>
            <a:endParaRPr lang="it-IT" sz="2400" dirty="0"/>
          </a:p>
          <a:p>
            <a:pPr lvl="1"/>
            <a:r>
              <a:rPr lang="it-IT" sz="2400" dirty="0" smtClean="0"/>
              <a:t>Condizioni </a:t>
            </a:r>
            <a:r>
              <a:rPr lang="it-IT" sz="2400" dirty="0"/>
              <a:t>in cui si deve realizzare (es. il tempo, la precisione) </a:t>
            </a:r>
          </a:p>
          <a:p>
            <a:pPr lvl="1"/>
            <a:r>
              <a:rPr lang="it-IT" sz="2400" dirty="0" smtClean="0"/>
              <a:t>Criterio </a:t>
            </a:r>
            <a:r>
              <a:rPr lang="it-IT" sz="2400" dirty="0"/>
              <a:t>(lo standard accettabile)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0623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312" y="263290"/>
            <a:ext cx="8988466" cy="647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5299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3863"/>
            <a:ext cx="8712968" cy="63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352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Organizzare gli obiettivi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TASSONOMIA COGNITIVA DI BLOOM</a:t>
            </a:r>
            <a:endParaRPr lang="it-IT" b="1" dirty="0">
              <a:solidFill>
                <a:srgbClr val="FF0000"/>
              </a:solidFill>
            </a:endParaRPr>
          </a:p>
          <a:p>
            <a:r>
              <a:rPr lang="it-IT" b="1" dirty="0" smtClean="0">
                <a:solidFill>
                  <a:schemeClr val="accent1"/>
                </a:solidFill>
              </a:rPr>
              <a:t>CONOSCENZA</a:t>
            </a:r>
            <a:r>
              <a:rPr lang="it-IT" dirty="0" smtClean="0"/>
              <a:t> Capacità </a:t>
            </a:r>
            <a:r>
              <a:rPr lang="it-IT" dirty="0"/>
              <a:t>di richiamare alla memoria dei fatti particolari e generali, dei metodi e dei processi, oppure un modello, una struttura, un ordine. </a:t>
            </a:r>
            <a:endParaRPr lang="it-IT" dirty="0" smtClean="0"/>
          </a:p>
          <a:p>
            <a:r>
              <a:rPr lang="it-IT" b="1" dirty="0">
                <a:solidFill>
                  <a:schemeClr val="accent1"/>
                </a:solidFill>
              </a:rPr>
              <a:t>COMPRENSIONE</a:t>
            </a:r>
            <a:r>
              <a:rPr lang="it-IT" dirty="0" smtClean="0"/>
              <a:t> È </a:t>
            </a:r>
            <a:r>
              <a:rPr lang="it-IT" dirty="0"/>
              <a:t>il livello più elementare del “capire”. L’alunno è in grado di comprendere ciò che viene comunicato senza stabilire necessariamente un rapporto tra questo materiale e un altro, oppure di cogliere tutto il significato. </a:t>
            </a:r>
          </a:p>
          <a:p>
            <a:r>
              <a:rPr lang="it-IT" b="1" dirty="0">
                <a:solidFill>
                  <a:schemeClr val="accent1"/>
                </a:solidFill>
              </a:rPr>
              <a:t>APPLICAZIONE</a:t>
            </a:r>
            <a:r>
              <a:rPr lang="it-IT" dirty="0" smtClean="0"/>
              <a:t> Utilizzazione </a:t>
            </a:r>
            <a:r>
              <a:rPr lang="it-IT" dirty="0"/>
              <a:t>delle rappresentazioni astratte in casi particolari e concreti. Queste rappresentazioni possono prendere la forma sia di idee generali, di regole di procedimento, o di metodi largamente diffusi, di teorie da applicare. 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4908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96272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TASSONOMIA COGNITIVA DI BLOOM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ANALISI</a:t>
            </a:r>
          </a:p>
          <a:p>
            <a:pPr marL="0" indent="0">
              <a:buNone/>
            </a:pPr>
            <a:r>
              <a:rPr lang="it-IT" dirty="0" smtClean="0"/>
              <a:t> </a:t>
            </a:r>
            <a:r>
              <a:rPr lang="it-IT" dirty="0"/>
              <a:t>Separazione degli elementi e delle parti costitutive di una comunicazione in modo da rendere chiara la gerarchia relativa delle idee e/o dei rapporti fra le idee espresse. </a:t>
            </a:r>
          </a:p>
          <a:p>
            <a:pPr marL="0" indent="0">
              <a:buNone/>
            </a:pPr>
            <a:r>
              <a:rPr lang="it-IT" b="1" dirty="0">
                <a:solidFill>
                  <a:schemeClr val="accent1"/>
                </a:solidFill>
              </a:rPr>
              <a:t>SINTESI</a:t>
            </a:r>
          </a:p>
          <a:p>
            <a:pPr marL="0" indent="0">
              <a:buNone/>
            </a:pPr>
            <a:r>
              <a:rPr lang="it-IT" dirty="0" smtClean="0"/>
              <a:t> Riunione </a:t>
            </a:r>
            <a:r>
              <a:rPr lang="it-IT" dirty="0"/>
              <a:t>delle parti per formare un tutto che precedentemente non esisteva, dotato di significato. </a:t>
            </a:r>
          </a:p>
          <a:p>
            <a:pPr marL="0" indent="0">
              <a:buNone/>
            </a:pPr>
            <a:r>
              <a:rPr lang="it-IT" b="1" dirty="0">
                <a:solidFill>
                  <a:schemeClr val="accent1"/>
                </a:solidFill>
              </a:rPr>
              <a:t>VALUTAZIONE</a:t>
            </a:r>
          </a:p>
          <a:p>
            <a:pPr marL="0" indent="0">
              <a:buNone/>
            </a:pPr>
            <a:r>
              <a:rPr lang="it-IT" dirty="0" smtClean="0"/>
              <a:t> Formulazione </a:t>
            </a:r>
            <a:r>
              <a:rPr lang="it-IT" dirty="0"/>
              <a:t>dei giudizi sul valore del materiale e dei metodi utilizzati per uno scopo preciso. Utilizzazione di criteri per la formulazione del giudizio. </a:t>
            </a:r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3447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6912768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3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Unità didattiche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3200" dirty="0" smtClean="0"/>
              <a:t>“</a:t>
            </a:r>
            <a:r>
              <a:rPr lang="it-IT" sz="3200" dirty="0"/>
              <a:t>parte di programmazione a logica puramente sequenziale. Consta di una serie di eventi didattici (lezioni, esercitazioni, verifiche...) e la sua articolazione è scandita in: </a:t>
            </a:r>
            <a:r>
              <a:rPr lang="it-IT" sz="3200" i="1" dirty="0"/>
              <a:t>prerequisiti</a:t>
            </a:r>
            <a:r>
              <a:rPr lang="it-IT" sz="3200" dirty="0"/>
              <a:t>, </a:t>
            </a:r>
            <a:r>
              <a:rPr lang="it-IT" sz="3200" i="1" dirty="0"/>
              <a:t>analisi e stesura di obiettivi disciplinari</a:t>
            </a:r>
            <a:r>
              <a:rPr lang="it-IT" sz="3200" dirty="0"/>
              <a:t>, </a:t>
            </a:r>
            <a:r>
              <a:rPr lang="it-IT" sz="3200" i="1" dirty="0"/>
              <a:t>scelta e organizzazione degli eventi didattici</a:t>
            </a:r>
            <a:r>
              <a:rPr lang="it-IT" sz="3200" dirty="0"/>
              <a:t>, </a:t>
            </a:r>
            <a:r>
              <a:rPr lang="it-IT" sz="3200" i="1" dirty="0"/>
              <a:t>metodologia</a:t>
            </a:r>
            <a:r>
              <a:rPr lang="it-IT" sz="3200" dirty="0"/>
              <a:t>, </a:t>
            </a:r>
            <a:r>
              <a:rPr lang="it-IT" sz="3200" i="1" dirty="0"/>
              <a:t>strategie</a:t>
            </a:r>
            <a:r>
              <a:rPr lang="it-IT" sz="3200" dirty="0"/>
              <a:t>, </a:t>
            </a:r>
            <a:r>
              <a:rPr lang="it-IT" sz="3200" i="1" dirty="0"/>
              <a:t>strumenti</a:t>
            </a:r>
            <a:r>
              <a:rPr lang="it-IT" sz="3200" dirty="0"/>
              <a:t>, </a:t>
            </a:r>
            <a:r>
              <a:rPr lang="it-IT" sz="3200" i="1" dirty="0"/>
              <a:t>tempificazione</a:t>
            </a:r>
            <a:r>
              <a:rPr lang="it-IT" sz="3200" dirty="0"/>
              <a:t>, </a:t>
            </a:r>
            <a:r>
              <a:rPr lang="it-IT" sz="3200" i="1" dirty="0"/>
              <a:t>verifica e valutazione.</a:t>
            </a:r>
            <a:r>
              <a:rPr lang="it-IT" sz="3200" dirty="0"/>
              <a:t>” (R. Crosio)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3140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 linguaggio della scuola….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352928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982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 linguaggio della scuola….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it-IT" dirty="0"/>
          </a:p>
          <a:p>
            <a:r>
              <a:rPr lang="it-IT" b="1" dirty="0"/>
              <a:t>Finalità: </a:t>
            </a:r>
            <a:r>
              <a:rPr lang="it-IT" dirty="0"/>
              <a:t>sviluppo del senso di appartenenza e per lo sviluppo di un comportamento consapevole e responsabile delle persone </a:t>
            </a:r>
          </a:p>
          <a:p>
            <a:r>
              <a:rPr lang="it-IT" b="1" dirty="0"/>
              <a:t>Obiettivi e strategie (non vanno inserite in un unico elenco, non corretta definizione degli obiettivi) </a:t>
            </a:r>
            <a:endParaRPr lang="it-IT" dirty="0"/>
          </a:p>
          <a:p>
            <a:r>
              <a:rPr lang="it-IT" dirty="0"/>
              <a:t>1. Leggere il paesaggio alla luce delle attività legate alla presenza dell'uomo </a:t>
            </a:r>
          </a:p>
          <a:p>
            <a:r>
              <a:rPr lang="it-IT" dirty="0"/>
              <a:t>2. Recuperare il significato delle attività tradizionali </a:t>
            </a:r>
          </a:p>
          <a:p>
            <a:r>
              <a:rPr lang="it-IT" dirty="0"/>
              <a:t>3. Acquisire tecniche e metodologie di rilevamento del territorio, di censimento faunistico e di rilievo vegetazionale </a:t>
            </a:r>
          </a:p>
          <a:p>
            <a:r>
              <a:rPr lang="it-IT" dirty="0"/>
              <a:t>4. Formulare ipotesi di valorizzazione, salvaguardia ed eventuale utilizzo delle zone prese in esame </a:t>
            </a:r>
          </a:p>
          <a:p>
            <a:r>
              <a:rPr lang="it-IT" dirty="0"/>
              <a:t>5. Approfondire il concetto di sviluppo sostenibile ed </a:t>
            </a:r>
            <a:r>
              <a:rPr lang="it-IT" dirty="0" err="1"/>
              <a:t>ecocompatibilità</a:t>
            </a:r>
            <a:r>
              <a:rPr lang="it-IT" dirty="0"/>
              <a:t> </a:t>
            </a:r>
          </a:p>
          <a:p>
            <a:r>
              <a:rPr lang="it-IT" dirty="0"/>
              <a:t>6. Progettare ed elaborare un sentiero natura in cui vengono illustrati gli argomenti trattati </a:t>
            </a:r>
          </a:p>
          <a:p>
            <a:r>
              <a:rPr lang="it-IT" dirty="0"/>
              <a:t>7. Comprendere l'importanza del ruolo della Comunità Montana come ente di ricerca, tutela e valorizzazione delle risorse del territorio coinvolte nei confronti dell’ambiente. </a:t>
            </a:r>
          </a:p>
        </p:txBody>
      </p:sp>
    </p:spTree>
    <p:extLst>
      <p:ext uri="{BB962C8B-B14F-4D97-AF65-F5344CB8AC3E}">
        <p14:creationId xmlns:p14="http://schemas.microsoft.com/office/powerpoint/2010/main" val="176137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6179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Intreccio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1527</TotalTime>
  <Words>1396</Words>
  <Application>Microsoft Office PowerPoint</Application>
  <PresentationFormat>Presentazione su schermo (4:3)</PresentationFormat>
  <Paragraphs>126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Chiaro</vt:lpstr>
      <vt:lpstr>Teoria e metodi di programmazione e valutazione scolastica</vt:lpstr>
      <vt:lpstr>Presentazione standard di PowerPoint</vt:lpstr>
      <vt:lpstr>Dewey e l’educazione progressiva</vt:lpstr>
      <vt:lpstr>Ripensare al soggetto che apprende</vt:lpstr>
      <vt:lpstr>Le didattiche attive</vt:lpstr>
      <vt:lpstr>C. Freinet (1896-1966)</vt:lpstr>
      <vt:lpstr>B. Ciari (1923-1970) (MCE 1951)</vt:lpstr>
      <vt:lpstr>Le nuove tecniche didattiche  (B.Ciari, 1976)</vt:lpstr>
      <vt:lpstr>I modelli Process-Product</vt:lpstr>
      <vt:lpstr>Insegnamento e apprendimento</vt:lpstr>
      <vt:lpstr>Presentazione standard di PowerPoint</vt:lpstr>
      <vt:lpstr>La Pedagogia per Obiettivi</vt:lpstr>
      <vt:lpstr>Le domande guida per progettare</vt:lpstr>
      <vt:lpstr>Il modello lineare di Taba 1</vt:lpstr>
      <vt:lpstr>Il modello lineare di Taba 2</vt:lpstr>
      <vt:lpstr>Instructional Design</vt:lpstr>
      <vt:lpstr>La progettazione per obiettivi  (Tessaro)</vt:lpstr>
      <vt:lpstr>Tipologie di obiettivi</vt:lpstr>
      <vt:lpstr>Obiettivo</vt:lpstr>
      <vt:lpstr>Presentazione standard di PowerPoint</vt:lpstr>
      <vt:lpstr>Presentazione standard di PowerPoint</vt:lpstr>
      <vt:lpstr>Organizzare gli obiettivi</vt:lpstr>
      <vt:lpstr>Presentazione standard di PowerPoint</vt:lpstr>
      <vt:lpstr>Presentazione standard di PowerPoint</vt:lpstr>
      <vt:lpstr>Unità didattiche</vt:lpstr>
      <vt:lpstr>Dal linguaggio della scuola….</vt:lpstr>
      <vt:lpstr>Dal linguaggio della scuola….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e metodi di programmazione e valutazione scolastica</dc:title>
  <dc:creator>standard</dc:creator>
  <cp:lastModifiedBy>standard</cp:lastModifiedBy>
  <cp:revision>15</cp:revision>
  <dcterms:created xsi:type="dcterms:W3CDTF">2014-03-15T10:04:59Z</dcterms:created>
  <dcterms:modified xsi:type="dcterms:W3CDTF">2014-03-17T18:35:05Z</dcterms:modified>
</cp:coreProperties>
</file>