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67" r:id="rId5"/>
    <p:sldId id="257" r:id="rId6"/>
    <p:sldId id="262" r:id="rId7"/>
    <p:sldId id="261" r:id="rId8"/>
    <p:sldId id="271" r:id="rId9"/>
    <p:sldId id="272" r:id="rId10"/>
    <p:sldId id="258" r:id="rId11"/>
    <p:sldId id="259" r:id="rId12"/>
    <p:sldId id="273" r:id="rId13"/>
    <p:sldId id="260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995923-396E-4381-9D29-3DFAF260B95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2390EAA7-B6B6-4A71-816A-5E6FA50221A6}">
      <dgm:prSet phldrT="[Testo]"/>
      <dgm:spPr/>
      <dgm:t>
        <a:bodyPr/>
        <a:lstStyle/>
        <a:p>
          <a:r>
            <a:rPr lang="it-IT" dirty="0" smtClean="0"/>
            <a:t>Conoscenze reificate nei materiali</a:t>
          </a:r>
          <a:endParaRPr lang="it-IT" dirty="0"/>
        </a:p>
      </dgm:t>
    </dgm:pt>
    <dgm:pt modelId="{FCF9FAB2-64E6-45AC-AD46-D917E912FDA6}" type="parTrans" cxnId="{40D35055-DFBE-48F3-921E-A40212ADA872}">
      <dgm:prSet/>
      <dgm:spPr/>
      <dgm:t>
        <a:bodyPr/>
        <a:lstStyle/>
        <a:p>
          <a:endParaRPr lang="it-IT"/>
        </a:p>
      </dgm:t>
    </dgm:pt>
    <dgm:pt modelId="{D9730569-8D43-4748-8714-13C6C51D5A91}" type="sibTrans" cxnId="{40D35055-DFBE-48F3-921E-A40212ADA872}">
      <dgm:prSet/>
      <dgm:spPr/>
      <dgm:t>
        <a:bodyPr/>
        <a:lstStyle/>
        <a:p>
          <a:endParaRPr lang="it-IT"/>
        </a:p>
      </dgm:t>
    </dgm:pt>
    <dgm:pt modelId="{5436CC70-517F-45E6-910E-8EFC1651607B}">
      <dgm:prSet phldrT="[Testo]"/>
      <dgm:spPr/>
      <dgm:t>
        <a:bodyPr/>
        <a:lstStyle/>
        <a:p>
          <a:r>
            <a:rPr lang="it-IT" dirty="0" smtClean="0"/>
            <a:t>Conoscenze dell’insegnante</a:t>
          </a:r>
          <a:endParaRPr lang="it-IT" dirty="0"/>
        </a:p>
      </dgm:t>
    </dgm:pt>
    <dgm:pt modelId="{00AEE65C-4AD7-4114-BD9E-650569227BE9}" type="parTrans" cxnId="{FF1F2849-782A-4267-BFBE-051036740AA0}">
      <dgm:prSet/>
      <dgm:spPr/>
      <dgm:t>
        <a:bodyPr/>
        <a:lstStyle/>
        <a:p>
          <a:endParaRPr lang="it-IT"/>
        </a:p>
      </dgm:t>
    </dgm:pt>
    <dgm:pt modelId="{08D8C82D-0565-4A82-A409-21A85D1A2D3B}" type="sibTrans" cxnId="{FF1F2849-782A-4267-BFBE-051036740AA0}">
      <dgm:prSet/>
      <dgm:spPr/>
      <dgm:t>
        <a:bodyPr/>
        <a:lstStyle/>
        <a:p>
          <a:endParaRPr lang="it-IT"/>
        </a:p>
      </dgm:t>
    </dgm:pt>
    <dgm:pt modelId="{D930B3F9-2E30-431D-BF90-3BA13235289A}">
      <dgm:prSet phldrT="[Testo]"/>
      <dgm:spPr/>
      <dgm:t>
        <a:bodyPr/>
        <a:lstStyle/>
        <a:p>
          <a:r>
            <a:rPr lang="it-IT" dirty="0" smtClean="0"/>
            <a:t>Conoscenze dell’alunno</a:t>
          </a:r>
          <a:endParaRPr lang="it-IT" dirty="0"/>
        </a:p>
      </dgm:t>
    </dgm:pt>
    <dgm:pt modelId="{E285AFBD-777C-49E0-92C3-FAF41DE7DE1F}" type="parTrans" cxnId="{23D323A6-24D5-46FE-9CA9-FD635E3E52D3}">
      <dgm:prSet/>
      <dgm:spPr/>
      <dgm:t>
        <a:bodyPr/>
        <a:lstStyle/>
        <a:p>
          <a:endParaRPr lang="it-IT"/>
        </a:p>
      </dgm:t>
    </dgm:pt>
    <dgm:pt modelId="{061CFB67-3F31-4405-BEEA-8A6B678BB671}" type="sibTrans" cxnId="{23D323A6-24D5-46FE-9CA9-FD635E3E52D3}">
      <dgm:prSet/>
      <dgm:spPr/>
      <dgm:t>
        <a:bodyPr/>
        <a:lstStyle/>
        <a:p>
          <a:endParaRPr lang="it-IT"/>
        </a:p>
      </dgm:t>
    </dgm:pt>
    <dgm:pt modelId="{0FF35AE8-8CE3-4872-A6B2-FFDEEB44794B}" type="pres">
      <dgm:prSet presAssocID="{2C995923-396E-4381-9D29-3DFAF260B951}" presName="compositeShape" presStyleCnt="0">
        <dgm:presLayoutVars>
          <dgm:dir/>
          <dgm:resizeHandles/>
        </dgm:presLayoutVars>
      </dgm:prSet>
      <dgm:spPr/>
    </dgm:pt>
    <dgm:pt modelId="{7E1AAD60-401C-4563-99F2-993FB63341F6}" type="pres">
      <dgm:prSet presAssocID="{2C995923-396E-4381-9D29-3DFAF260B951}" presName="pyramid" presStyleLbl="node1" presStyleIdx="0" presStyleCnt="1"/>
      <dgm:spPr/>
    </dgm:pt>
    <dgm:pt modelId="{0B2C759D-5C2C-404E-B75A-4362AD2B59D3}" type="pres">
      <dgm:prSet presAssocID="{2C995923-396E-4381-9D29-3DFAF260B951}" presName="theList" presStyleCnt="0"/>
      <dgm:spPr/>
    </dgm:pt>
    <dgm:pt modelId="{7B2BC9B7-3653-4249-8F82-32AF1BC6EA16}" type="pres">
      <dgm:prSet presAssocID="{2390EAA7-B6B6-4A71-816A-5E6FA50221A6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49A34A-8B6E-4C04-969D-04FB406CF44C}" type="pres">
      <dgm:prSet presAssocID="{2390EAA7-B6B6-4A71-816A-5E6FA50221A6}" presName="aSpace" presStyleCnt="0"/>
      <dgm:spPr/>
    </dgm:pt>
    <dgm:pt modelId="{7A7F9098-7EF4-4BEF-B937-6AC0AA3F4639}" type="pres">
      <dgm:prSet presAssocID="{5436CC70-517F-45E6-910E-8EFC1651607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E70BA7A-4522-4791-A4EC-D89FB57F57A4}" type="pres">
      <dgm:prSet presAssocID="{5436CC70-517F-45E6-910E-8EFC1651607B}" presName="aSpace" presStyleCnt="0"/>
      <dgm:spPr/>
    </dgm:pt>
    <dgm:pt modelId="{81909734-6291-43C6-9CDE-50669B9102ED}" type="pres">
      <dgm:prSet presAssocID="{D930B3F9-2E30-431D-BF90-3BA13235289A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2007E11-E823-47EA-B366-33C575EE448C}" type="pres">
      <dgm:prSet presAssocID="{D930B3F9-2E30-431D-BF90-3BA13235289A}" presName="aSpace" presStyleCnt="0"/>
      <dgm:spPr/>
    </dgm:pt>
  </dgm:ptLst>
  <dgm:cxnLst>
    <dgm:cxn modelId="{40D35055-DFBE-48F3-921E-A40212ADA872}" srcId="{2C995923-396E-4381-9D29-3DFAF260B951}" destId="{2390EAA7-B6B6-4A71-816A-5E6FA50221A6}" srcOrd="0" destOrd="0" parTransId="{FCF9FAB2-64E6-45AC-AD46-D917E912FDA6}" sibTransId="{D9730569-8D43-4748-8714-13C6C51D5A91}"/>
    <dgm:cxn modelId="{E1A2ED7A-94A4-42E5-86E2-0E6D3335BF63}" type="presOf" srcId="{5436CC70-517F-45E6-910E-8EFC1651607B}" destId="{7A7F9098-7EF4-4BEF-B937-6AC0AA3F4639}" srcOrd="0" destOrd="0" presId="urn:microsoft.com/office/officeart/2005/8/layout/pyramid2"/>
    <dgm:cxn modelId="{FF1F2849-782A-4267-BFBE-051036740AA0}" srcId="{2C995923-396E-4381-9D29-3DFAF260B951}" destId="{5436CC70-517F-45E6-910E-8EFC1651607B}" srcOrd="1" destOrd="0" parTransId="{00AEE65C-4AD7-4114-BD9E-650569227BE9}" sibTransId="{08D8C82D-0565-4A82-A409-21A85D1A2D3B}"/>
    <dgm:cxn modelId="{86856790-9C78-44B6-A13D-036D548B8D18}" type="presOf" srcId="{2390EAA7-B6B6-4A71-816A-5E6FA50221A6}" destId="{7B2BC9B7-3653-4249-8F82-32AF1BC6EA16}" srcOrd="0" destOrd="0" presId="urn:microsoft.com/office/officeart/2005/8/layout/pyramid2"/>
    <dgm:cxn modelId="{16D779C3-928F-4E38-BABC-2F7C815867FF}" type="presOf" srcId="{2C995923-396E-4381-9D29-3DFAF260B951}" destId="{0FF35AE8-8CE3-4872-A6B2-FFDEEB44794B}" srcOrd="0" destOrd="0" presId="urn:microsoft.com/office/officeart/2005/8/layout/pyramid2"/>
    <dgm:cxn modelId="{23D323A6-24D5-46FE-9CA9-FD635E3E52D3}" srcId="{2C995923-396E-4381-9D29-3DFAF260B951}" destId="{D930B3F9-2E30-431D-BF90-3BA13235289A}" srcOrd="2" destOrd="0" parTransId="{E285AFBD-777C-49E0-92C3-FAF41DE7DE1F}" sibTransId="{061CFB67-3F31-4405-BEEA-8A6B678BB671}"/>
    <dgm:cxn modelId="{BF657060-C3B2-40F1-97FF-A634B59CE9E8}" type="presOf" srcId="{D930B3F9-2E30-431D-BF90-3BA13235289A}" destId="{81909734-6291-43C6-9CDE-50669B9102ED}" srcOrd="0" destOrd="0" presId="urn:microsoft.com/office/officeart/2005/8/layout/pyramid2"/>
    <dgm:cxn modelId="{F46898AB-AC8A-410E-96ED-A59F150D0FA9}" type="presParOf" srcId="{0FF35AE8-8CE3-4872-A6B2-FFDEEB44794B}" destId="{7E1AAD60-401C-4563-99F2-993FB63341F6}" srcOrd="0" destOrd="0" presId="urn:microsoft.com/office/officeart/2005/8/layout/pyramid2"/>
    <dgm:cxn modelId="{DF7055FA-BF56-4827-8515-98D6B9ED4BB9}" type="presParOf" srcId="{0FF35AE8-8CE3-4872-A6B2-FFDEEB44794B}" destId="{0B2C759D-5C2C-404E-B75A-4362AD2B59D3}" srcOrd="1" destOrd="0" presId="urn:microsoft.com/office/officeart/2005/8/layout/pyramid2"/>
    <dgm:cxn modelId="{2A8E0B85-F565-47FC-A85D-BAD7B17AB738}" type="presParOf" srcId="{0B2C759D-5C2C-404E-B75A-4362AD2B59D3}" destId="{7B2BC9B7-3653-4249-8F82-32AF1BC6EA16}" srcOrd="0" destOrd="0" presId="urn:microsoft.com/office/officeart/2005/8/layout/pyramid2"/>
    <dgm:cxn modelId="{DE210BED-6A03-46C0-8973-6D693CC703D7}" type="presParOf" srcId="{0B2C759D-5C2C-404E-B75A-4362AD2B59D3}" destId="{6949A34A-8B6E-4C04-969D-04FB406CF44C}" srcOrd="1" destOrd="0" presId="urn:microsoft.com/office/officeart/2005/8/layout/pyramid2"/>
    <dgm:cxn modelId="{FF1BC08D-7942-4745-849D-FAA7210CA6CA}" type="presParOf" srcId="{0B2C759D-5C2C-404E-B75A-4362AD2B59D3}" destId="{7A7F9098-7EF4-4BEF-B937-6AC0AA3F4639}" srcOrd="2" destOrd="0" presId="urn:microsoft.com/office/officeart/2005/8/layout/pyramid2"/>
    <dgm:cxn modelId="{D0211A08-CC48-4A4A-95DE-AB378B021B67}" type="presParOf" srcId="{0B2C759D-5C2C-404E-B75A-4362AD2B59D3}" destId="{4E70BA7A-4522-4791-A4EC-D89FB57F57A4}" srcOrd="3" destOrd="0" presId="urn:microsoft.com/office/officeart/2005/8/layout/pyramid2"/>
    <dgm:cxn modelId="{77120B1E-B7E6-4AAF-B1AB-04F9C0A31087}" type="presParOf" srcId="{0B2C759D-5C2C-404E-B75A-4362AD2B59D3}" destId="{81909734-6291-43C6-9CDE-50669B9102ED}" srcOrd="4" destOrd="0" presId="urn:microsoft.com/office/officeart/2005/8/layout/pyramid2"/>
    <dgm:cxn modelId="{382DEC65-EE53-44CF-808E-3C50CEE829FD}" type="presParOf" srcId="{0B2C759D-5C2C-404E-B75A-4362AD2B59D3}" destId="{02007E11-E823-47EA-B366-33C575EE448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51E65A-05FE-40A0-AA87-692CBC8C8E3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65499CE-A235-40A2-9801-676716641ACD}">
      <dgm:prSet phldrT="[Testo]"/>
      <dgm:spPr/>
      <dgm:t>
        <a:bodyPr/>
        <a:lstStyle/>
        <a:p>
          <a:r>
            <a:rPr lang="it-IT" dirty="0" smtClean="0">
              <a:solidFill>
                <a:schemeClr val="tx1"/>
              </a:solidFill>
            </a:rPr>
            <a:t>epistemico</a:t>
          </a:r>
          <a:endParaRPr lang="it-IT" dirty="0">
            <a:solidFill>
              <a:schemeClr val="tx1"/>
            </a:solidFill>
          </a:endParaRPr>
        </a:p>
      </dgm:t>
    </dgm:pt>
    <dgm:pt modelId="{314D367D-226A-4D01-8A9F-F856F3F061C8}" type="parTrans" cxnId="{DB33D2D9-FD63-4F57-95AE-2508C15A8CAA}">
      <dgm:prSet/>
      <dgm:spPr/>
      <dgm:t>
        <a:bodyPr/>
        <a:lstStyle/>
        <a:p>
          <a:endParaRPr lang="it-IT"/>
        </a:p>
      </dgm:t>
    </dgm:pt>
    <dgm:pt modelId="{3A81786D-AED3-4D79-A3D1-A9608E9A3B2B}" type="sibTrans" cxnId="{DB33D2D9-FD63-4F57-95AE-2508C15A8CAA}">
      <dgm:prSet/>
      <dgm:spPr/>
      <dgm:t>
        <a:bodyPr/>
        <a:lstStyle/>
        <a:p>
          <a:endParaRPr lang="it-IT"/>
        </a:p>
      </dgm:t>
    </dgm:pt>
    <dgm:pt modelId="{9DC9C236-91E3-48CC-8826-09FCDE89CA26}">
      <dgm:prSet phldrT="[Testo]"/>
      <dgm:spPr/>
      <dgm:t>
        <a:bodyPr/>
        <a:lstStyle/>
        <a:p>
          <a:r>
            <a:rPr lang="it-IT" dirty="0" smtClean="0">
              <a:solidFill>
                <a:schemeClr val="tx1"/>
              </a:solidFill>
            </a:rPr>
            <a:t>pragmatico</a:t>
          </a:r>
          <a:endParaRPr lang="it-IT" dirty="0">
            <a:solidFill>
              <a:schemeClr val="tx1"/>
            </a:solidFill>
          </a:endParaRPr>
        </a:p>
      </dgm:t>
    </dgm:pt>
    <dgm:pt modelId="{F3AA2210-A077-4B78-9013-961A255E0D83}" type="parTrans" cxnId="{4212DCC0-8F3F-4F34-85DB-E99D5AF2F597}">
      <dgm:prSet/>
      <dgm:spPr/>
      <dgm:t>
        <a:bodyPr/>
        <a:lstStyle/>
        <a:p>
          <a:endParaRPr lang="it-IT"/>
        </a:p>
      </dgm:t>
    </dgm:pt>
    <dgm:pt modelId="{3049B523-68FB-4AD5-84BB-764124B94F8A}" type="sibTrans" cxnId="{4212DCC0-8F3F-4F34-85DB-E99D5AF2F597}">
      <dgm:prSet/>
      <dgm:spPr/>
      <dgm:t>
        <a:bodyPr/>
        <a:lstStyle/>
        <a:p>
          <a:endParaRPr lang="it-IT"/>
        </a:p>
      </dgm:t>
    </dgm:pt>
    <dgm:pt modelId="{8B95A989-BD08-48B2-A427-1A170D399D14}">
      <dgm:prSet phldrT="[Testo]"/>
      <dgm:spPr/>
      <dgm:t>
        <a:bodyPr/>
        <a:lstStyle/>
        <a:p>
          <a:r>
            <a:rPr lang="it-IT" dirty="0" smtClean="0">
              <a:solidFill>
                <a:schemeClr val="tx1"/>
              </a:solidFill>
            </a:rPr>
            <a:t>relazionale</a:t>
          </a:r>
          <a:endParaRPr lang="it-IT" dirty="0">
            <a:solidFill>
              <a:schemeClr val="tx1"/>
            </a:solidFill>
          </a:endParaRPr>
        </a:p>
      </dgm:t>
    </dgm:pt>
    <dgm:pt modelId="{65A037CB-8419-41CC-84BD-CC3B12C8C7D2}" type="parTrans" cxnId="{D13E657F-F622-4E5B-91B8-9CCDE307DA61}">
      <dgm:prSet/>
      <dgm:spPr/>
      <dgm:t>
        <a:bodyPr/>
        <a:lstStyle/>
        <a:p>
          <a:endParaRPr lang="it-IT"/>
        </a:p>
      </dgm:t>
    </dgm:pt>
    <dgm:pt modelId="{4A787C50-A387-48D9-9CA3-489CB5BA3969}" type="sibTrans" cxnId="{D13E657F-F622-4E5B-91B8-9CCDE307DA61}">
      <dgm:prSet/>
      <dgm:spPr/>
      <dgm:t>
        <a:bodyPr/>
        <a:lstStyle/>
        <a:p>
          <a:endParaRPr lang="it-IT"/>
        </a:p>
      </dgm:t>
    </dgm:pt>
    <dgm:pt modelId="{032A5738-6D97-4264-B289-EF39C72252D4}" type="pres">
      <dgm:prSet presAssocID="{8B51E65A-05FE-40A0-AA87-692CBC8C8E3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2B37A3E-7455-40CE-B97E-A59F1D800393}" type="pres">
      <dgm:prSet presAssocID="{465499CE-A235-40A2-9801-676716641A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F041AE9-424E-41E3-B7B4-35E4207CC8F3}" type="pres">
      <dgm:prSet presAssocID="{3A81786D-AED3-4D79-A3D1-A9608E9A3B2B}" presName="sibTrans" presStyleLbl="sibTrans2D1" presStyleIdx="0" presStyleCnt="3"/>
      <dgm:spPr/>
      <dgm:t>
        <a:bodyPr/>
        <a:lstStyle/>
        <a:p>
          <a:endParaRPr lang="it-IT"/>
        </a:p>
      </dgm:t>
    </dgm:pt>
    <dgm:pt modelId="{BA574D43-B2AD-4DA9-AF69-7AD6793D3164}" type="pres">
      <dgm:prSet presAssocID="{3A81786D-AED3-4D79-A3D1-A9608E9A3B2B}" presName="connectorText" presStyleLbl="sibTrans2D1" presStyleIdx="0" presStyleCnt="3"/>
      <dgm:spPr/>
      <dgm:t>
        <a:bodyPr/>
        <a:lstStyle/>
        <a:p>
          <a:endParaRPr lang="it-IT"/>
        </a:p>
      </dgm:t>
    </dgm:pt>
    <dgm:pt modelId="{7089B923-4DE0-404B-AB72-D999E195B697}" type="pres">
      <dgm:prSet presAssocID="{9DC9C236-91E3-48CC-8826-09FCDE89CA2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8CF465-7D61-4DBB-A0C5-AD90FC9F690F}" type="pres">
      <dgm:prSet presAssocID="{3049B523-68FB-4AD5-84BB-764124B94F8A}" presName="sibTrans" presStyleLbl="sibTrans2D1" presStyleIdx="1" presStyleCnt="3"/>
      <dgm:spPr/>
      <dgm:t>
        <a:bodyPr/>
        <a:lstStyle/>
        <a:p>
          <a:endParaRPr lang="it-IT"/>
        </a:p>
      </dgm:t>
    </dgm:pt>
    <dgm:pt modelId="{1F70C6A5-A0F2-4B7A-A3C7-1A7E355957C0}" type="pres">
      <dgm:prSet presAssocID="{3049B523-68FB-4AD5-84BB-764124B94F8A}" presName="connectorText" presStyleLbl="sibTrans2D1" presStyleIdx="1" presStyleCnt="3"/>
      <dgm:spPr/>
      <dgm:t>
        <a:bodyPr/>
        <a:lstStyle/>
        <a:p>
          <a:endParaRPr lang="it-IT"/>
        </a:p>
      </dgm:t>
    </dgm:pt>
    <dgm:pt modelId="{C56E07CC-2AC7-4435-84DA-DBF436BB7096}" type="pres">
      <dgm:prSet presAssocID="{8B95A989-BD08-48B2-A427-1A170D399D1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2C0073-8FCD-4544-90B7-3C92C48067CC}" type="pres">
      <dgm:prSet presAssocID="{4A787C50-A387-48D9-9CA3-489CB5BA3969}" presName="sibTrans" presStyleLbl="sibTrans2D1" presStyleIdx="2" presStyleCnt="3"/>
      <dgm:spPr/>
      <dgm:t>
        <a:bodyPr/>
        <a:lstStyle/>
        <a:p>
          <a:endParaRPr lang="it-IT"/>
        </a:p>
      </dgm:t>
    </dgm:pt>
    <dgm:pt modelId="{7EBC1C57-A7DC-4CF1-86A2-FA759505768B}" type="pres">
      <dgm:prSet presAssocID="{4A787C50-A387-48D9-9CA3-489CB5BA3969}" presName="connectorText" presStyleLbl="sibTrans2D1" presStyleIdx="2" presStyleCnt="3"/>
      <dgm:spPr/>
      <dgm:t>
        <a:bodyPr/>
        <a:lstStyle/>
        <a:p>
          <a:endParaRPr lang="it-IT"/>
        </a:p>
      </dgm:t>
    </dgm:pt>
  </dgm:ptLst>
  <dgm:cxnLst>
    <dgm:cxn modelId="{0B631415-64E0-4583-A04D-5CF764F64612}" type="presOf" srcId="{465499CE-A235-40A2-9801-676716641ACD}" destId="{A2B37A3E-7455-40CE-B97E-A59F1D800393}" srcOrd="0" destOrd="0" presId="urn:microsoft.com/office/officeart/2005/8/layout/cycle7"/>
    <dgm:cxn modelId="{E535B517-2CF7-4C3F-8914-819CF614038F}" type="presOf" srcId="{9DC9C236-91E3-48CC-8826-09FCDE89CA26}" destId="{7089B923-4DE0-404B-AB72-D999E195B697}" srcOrd="0" destOrd="0" presId="urn:microsoft.com/office/officeart/2005/8/layout/cycle7"/>
    <dgm:cxn modelId="{92C345B8-BBE5-41E6-BF53-8956A6EACFBB}" type="presOf" srcId="{3A81786D-AED3-4D79-A3D1-A9608E9A3B2B}" destId="{BA574D43-B2AD-4DA9-AF69-7AD6793D3164}" srcOrd="1" destOrd="0" presId="urn:microsoft.com/office/officeart/2005/8/layout/cycle7"/>
    <dgm:cxn modelId="{DB33D2D9-FD63-4F57-95AE-2508C15A8CAA}" srcId="{8B51E65A-05FE-40A0-AA87-692CBC8C8E33}" destId="{465499CE-A235-40A2-9801-676716641ACD}" srcOrd="0" destOrd="0" parTransId="{314D367D-226A-4D01-8A9F-F856F3F061C8}" sibTransId="{3A81786D-AED3-4D79-A3D1-A9608E9A3B2B}"/>
    <dgm:cxn modelId="{ADB92BCB-7D3A-4D00-A6AF-7671A5208546}" type="presOf" srcId="{4A787C50-A387-48D9-9CA3-489CB5BA3969}" destId="{852C0073-8FCD-4544-90B7-3C92C48067CC}" srcOrd="0" destOrd="0" presId="urn:microsoft.com/office/officeart/2005/8/layout/cycle7"/>
    <dgm:cxn modelId="{8F5D054A-EE6A-4523-BE0A-AEC2714417BF}" type="presOf" srcId="{3A81786D-AED3-4D79-A3D1-A9608E9A3B2B}" destId="{2F041AE9-424E-41E3-B7B4-35E4207CC8F3}" srcOrd="0" destOrd="0" presId="urn:microsoft.com/office/officeart/2005/8/layout/cycle7"/>
    <dgm:cxn modelId="{1BCE33B1-B8CD-4B5C-B92F-4336F545A70B}" type="presOf" srcId="{3049B523-68FB-4AD5-84BB-764124B94F8A}" destId="{1F70C6A5-A0F2-4B7A-A3C7-1A7E355957C0}" srcOrd="1" destOrd="0" presId="urn:microsoft.com/office/officeart/2005/8/layout/cycle7"/>
    <dgm:cxn modelId="{D13E657F-F622-4E5B-91B8-9CCDE307DA61}" srcId="{8B51E65A-05FE-40A0-AA87-692CBC8C8E33}" destId="{8B95A989-BD08-48B2-A427-1A170D399D14}" srcOrd="2" destOrd="0" parTransId="{65A037CB-8419-41CC-84BD-CC3B12C8C7D2}" sibTransId="{4A787C50-A387-48D9-9CA3-489CB5BA3969}"/>
    <dgm:cxn modelId="{481C789E-C01A-43E8-A862-412107ACF9AC}" type="presOf" srcId="{4A787C50-A387-48D9-9CA3-489CB5BA3969}" destId="{7EBC1C57-A7DC-4CF1-86A2-FA759505768B}" srcOrd="1" destOrd="0" presId="urn:microsoft.com/office/officeart/2005/8/layout/cycle7"/>
    <dgm:cxn modelId="{4212DCC0-8F3F-4F34-85DB-E99D5AF2F597}" srcId="{8B51E65A-05FE-40A0-AA87-692CBC8C8E33}" destId="{9DC9C236-91E3-48CC-8826-09FCDE89CA26}" srcOrd="1" destOrd="0" parTransId="{F3AA2210-A077-4B78-9013-961A255E0D83}" sibTransId="{3049B523-68FB-4AD5-84BB-764124B94F8A}"/>
    <dgm:cxn modelId="{9A64608F-61AE-46CD-93D0-D53680EB8105}" type="presOf" srcId="{8B51E65A-05FE-40A0-AA87-692CBC8C8E33}" destId="{032A5738-6D97-4264-B289-EF39C72252D4}" srcOrd="0" destOrd="0" presId="urn:microsoft.com/office/officeart/2005/8/layout/cycle7"/>
    <dgm:cxn modelId="{1223D3DD-ED56-4426-A245-EE644439BD2C}" type="presOf" srcId="{3049B523-68FB-4AD5-84BB-764124B94F8A}" destId="{D58CF465-7D61-4DBB-A0C5-AD90FC9F690F}" srcOrd="0" destOrd="0" presId="urn:microsoft.com/office/officeart/2005/8/layout/cycle7"/>
    <dgm:cxn modelId="{45A00D68-C1EC-4609-85BC-C887044685A2}" type="presOf" srcId="{8B95A989-BD08-48B2-A427-1A170D399D14}" destId="{C56E07CC-2AC7-4435-84DA-DBF436BB7096}" srcOrd="0" destOrd="0" presId="urn:microsoft.com/office/officeart/2005/8/layout/cycle7"/>
    <dgm:cxn modelId="{EAF19860-6FC0-489B-BEE0-67830E471367}" type="presParOf" srcId="{032A5738-6D97-4264-B289-EF39C72252D4}" destId="{A2B37A3E-7455-40CE-B97E-A59F1D800393}" srcOrd="0" destOrd="0" presId="urn:microsoft.com/office/officeart/2005/8/layout/cycle7"/>
    <dgm:cxn modelId="{735493F2-F592-48E9-A175-454EFB3CC975}" type="presParOf" srcId="{032A5738-6D97-4264-B289-EF39C72252D4}" destId="{2F041AE9-424E-41E3-B7B4-35E4207CC8F3}" srcOrd="1" destOrd="0" presId="urn:microsoft.com/office/officeart/2005/8/layout/cycle7"/>
    <dgm:cxn modelId="{4661D3C0-12FF-4423-84DA-D1B6387341B8}" type="presParOf" srcId="{2F041AE9-424E-41E3-B7B4-35E4207CC8F3}" destId="{BA574D43-B2AD-4DA9-AF69-7AD6793D3164}" srcOrd="0" destOrd="0" presId="urn:microsoft.com/office/officeart/2005/8/layout/cycle7"/>
    <dgm:cxn modelId="{602CD7C5-F9A6-485E-ACF1-68FEB4CB0D26}" type="presParOf" srcId="{032A5738-6D97-4264-B289-EF39C72252D4}" destId="{7089B923-4DE0-404B-AB72-D999E195B697}" srcOrd="2" destOrd="0" presId="urn:microsoft.com/office/officeart/2005/8/layout/cycle7"/>
    <dgm:cxn modelId="{28DDC50E-ACED-4E8A-9311-76C63B6A60C3}" type="presParOf" srcId="{032A5738-6D97-4264-B289-EF39C72252D4}" destId="{D58CF465-7D61-4DBB-A0C5-AD90FC9F690F}" srcOrd="3" destOrd="0" presId="urn:microsoft.com/office/officeart/2005/8/layout/cycle7"/>
    <dgm:cxn modelId="{A5A8BDAD-7B02-4E5D-82A1-21BDB0E4CBBC}" type="presParOf" srcId="{D58CF465-7D61-4DBB-A0C5-AD90FC9F690F}" destId="{1F70C6A5-A0F2-4B7A-A3C7-1A7E355957C0}" srcOrd="0" destOrd="0" presId="urn:microsoft.com/office/officeart/2005/8/layout/cycle7"/>
    <dgm:cxn modelId="{8B5A3FEA-854D-427F-BE6D-B6776B42EE9C}" type="presParOf" srcId="{032A5738-6D97-4264-B289-EF39C72252D4}" destId="{C56E07CC-2AC7-4435-84DA-DBF436BB7096}" srcOrd="4" destOrd="0" presId="urn:microsoft.com/office/officeart/2005/8/layout/cycle7"/>
    <dgm:cxn modelId="{266FACEC-B626-4410-939F-1E5134FCCFB6}" type="presParOf" srcId="{032A5738-6D97-4264-B289-EF39C72252D4}" destId="{852C0073-8FCD-4544-90B7-3C92C48067CC}" srcOrd="5" destOrd="0" presId="urn:microsoft.com/office/officeart/2005/8/layout/cycle7"/>
    <dgm:cxn modelId="{37D008D2-C739-445D-91B0-175BFC181C27}" type="presParOf" srcId="{852C0073-8FCD-4544-90B7-3C92C48067CC}" destId="{7EBC1C57-A7DC-4CF1-86A2-FA759505768B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1026B9-6777-483F-A4B2-EDCB47A8558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C666C83-0B38-4CED-9243-CC76555A75A2}">
      <dgm:prSet phldrT="[Testo]"/>
      <dgm:spPr/>
      <dgm:t>
        <a:bodyPr/>
        <a:lstStyle/>
        <a:p>
          <a:r>
            <a:rPr lang="it-IT" b="1" dirty="0" smtClean="0">
              <a:solidFill>
                <a:srgbClr val="002060"/>
              </a:solidFill>
            </a:rPr>
            <a:t>Le forme di conoscenza</a:t>
          </a:r>
        </a:p>
        <a:p>
          <a:r>
            <a:rPr lang="it-IT" dirty="0" smtClean="0"/>
            <a:t>(</a:t>
          </a:r>
          <a:r>
            <a:rPr lang="it-IT" dirty="0" err="1" smtClean="0"/>
            <a:t>Bruner</a:t>
          </a:r>
          <a:r>
            <a:rPr lang="it-IT" dirty="0" smtClean="0"/>
            <a:t>)</a:t>
          </a:r>
          <a:endParaRPr lang="it-IT" dirty="0"/>
        </a:p>
      </dgm:t>
    </dgm:pt>
    <dgm:pt modelId="{1CF3C1AB-C148-407D-B200-F069AFC4338F}" type="parTrans" cxnId="{FD5F91C4-6FB4-4242-8F3B-0ED7ECAB72D6}">
      <dgm:prSet/>
      <dgm:spPr/>
      <dgm:t>
        <a:bodyPr/>
        <a:lstStyle/>
        <a:p>
          <a:endParaRPr lang="it-IT"/>
        </a:p>
      </dgm:t>
    </dgm:pt>
    <dgm:pt modelId="{6861D334-F051-4AF5-8A60-BF2A784A1CCA}" type="sibTrans" cxnId="{FD5F91C4-6FB4-4242-8F3B-0ED7ECAB72D6}">
      <dgm:prSet/>
      <dgm:spPr/>
      <dgm:t>
        <a:bodyPr/>
        <a:lstStyle/>
        <a:p>
          <a:endParaRPr lang="it-IT"/>
        </a:p>
      </dgm:t>
    </dgm:pt>
    <dgm:pt modelId="{DAB2A5C8-9A70-41CD-ACE8-5BB48A63427F}">
      <dgm:prSet phldrT="[Testo]"/>
      <dgm:spPr/>
      <dgm:t>
        <a:bodyPr/>
        <a:lstStyle/>
        <a:p>
          <a:r>
            <a:rPr lang="it-IT" b="1" dirty="0" smtClean="0">
              <a:solidFill>
                <a:srgbClr val="FF0000"/>
              </a:solidFill>
            </a:rPr>
            <a:t>Prassico</a:t>
          </a:r>
        </a:p>
        <a:p>
          <a:r>
            <a:rPr lang="it-IT" dirty="0" smtClean="0"/>
            <a:t>(mediante l’azione)</a:t>
          </a:r>
          <a:endParaRPr lang="it-IT" dirty="0"/>
        </a:p>
      </dgm:t>
    </dgm:pt>
    <dgm:pt modelId="{6205AA07-9C61-48C4-9C64-95EA5DDFD176}" type="parTrans" cxnId="{5165243C-8D46-4A41-8601-5B349DC037B5}">
      <dgm:prSet/>
      <dgm:spPr/>
      <dgm:t>
        <a:bodyPr/>
        <a:lstStyle/>
        <a:p>
          <a:endParaRPr lang="it-IT"/>
        </a:p>
      </dgm:t>
    </dgm:pt>
    <dgm:pt modelId="{B86D2BF6-2F88-44FE-ABBE-5C9720FC0F3B}" type="sibTrans" cxnId="{5165243C-8D46-4A41-8601-5B349DC037B5}">
      <dgm:prSet/>
      <dgm:spPr/>
      <dgm:t>
        <a:bodyPr/>
        <a:lstStyle/>
        <a:p>
          <a:endParaRPr lang="it-IT"/>
        </a:p>
      </dgm:t>
    </dgm:pt>
    <dgm:pt modelId="{24D6296A-F2EF-412A-9215-D8328C41BE6A}">
      <dgm:prSet phldrT="[Testo]"/>
      <dgm:spPr/>
      <dgm:t>
        <a:bodyPr/>
        <a:lstStyle/>
        <a:p>
          <a:r>
            <a:rPr lang="it-IT" b="1" dirty="0" smtClean="0">
              <a:solidFill>
                <a:srgbClr val="FF0000"/>
              </a:solidFill>
            </a:rPr>
            <a:t>Iconico </a:t>
          </a:r>
          <a:r>
            <a:rPr lang="it-IT" dirty="0" smtClean="0"/>
            <a:t>(mediante le immagini)</a:t>
          </a:r>
          <a:endParaRPr lang="it-IT" dirty="0"/>
        </a:p>
      </dgm:t>
    </dgm:pt>
    <dgm:pt modelId="{E7579610-50E3-4B74-82A2-71A2285E56AC}" type="parTrans" cxnId="{6737FA71-E69F-4F3F-B296-097335DE8B25}">
      <dgm:prSet/>
      <dgm:spPr/>
      <dgm:t>
        <a:bodyPr/>
        <a:lstStyle/>
        <a:p>
          <a:endParaRPr lang="it-IT"/>
        </a:p>
      </dgm:t>
    </dgm:pt>
    <dgm:pt modelId="{6E03BA99-D7C5-4EC3-885C-DD790117F757}" type="sibTrans" cxnId="{6737FA71-E69F-4F3F-B296-097335DE8B25}">
      <dgm:prSet/>
      <dgm:spPr/>
      <dgm:t>
        <a:bodyPr/>
        <a:lstStyle/>
        <a:p>
          <a:endParaRPr lang="it-IT"/>
        </a:p>
      </dgm:t>
    </dgm:pt>
    <dgm:pt modelId="{A6984530-3F2B-4B4B-B1CA-E6D6B135EB52}">
      <dgm:prSet phldrT="[Testo]"/>
      <dgm:spPr/>
      <dgm:t>
        <a:bodyPr/>
        <a:lstStyle/>
        <a:p>
          <a:r>
            <a:rPr lang="it-IT" b="1" dirty="0" smtClean="0">
              <a:solidFill>
                <a:srgbClr val="FF0000"/>
              </a:solidFill>
            </a:rPr>
            <a:t>Simbolico </a:t>
          </a:r>
          <a:r>
            <a:rPr lang="it-IT" dirty="0" smtClean="0"/>
            <a:t>(mediante il linguaggio)</a:t>
          </a:r>
          <a:endParaRPr lang="it-IT" dirty="0"/>
        </a:p>
      </dgm:t>
    </dgm:pt>
    <dgm:pt modelId="{AF2A380A-B94A-4E2E-B9F9-43E47EE18346}" type="parTrans" cxnId="{1EC02498-4799-4B50-A176-BC63250D6A71}">
      <dgm:prSet/>
      <dgm:spPr/>
      <dgm:t>
        <a:bodyPr/>
        <a:lstStyle/>
        <a:p>
          <a:endParaRPr lang="it-IT"/>
        </a:p>
      </dgm:t>
    </dgm:pt>
    <dgm:pt modelId="{F02F340F-464F-421F-9A98-4983DE963C5D}" type="sibTrans" cxnId="{1EC02498-4799-4B50-A176-BC63250D6A71}">
      <dgm:prSet/>
      <dgm:spPr/>
      <dgm:t>
        <a:bodyPr/>
        <a:lstStyle/>
        <a:p>
          <a:endParaRPr lang="it-IT"/>
        </a:p>
      </dgm:t>
    </dgm:pt>
    <dgm:pt modelId="{A22164C2-39B9-4A06-888B-E3AE14FECA6F}" type="pres">
      <dgm:prSet presAssocID="{501026B9-6777-483F-A4B2-EDCB47A8558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978EFD21-4DA3-4BF8-828B-34B6DB513A39}" type="pres">
      <dgm:prSet presAssocID="{7C666C83-0B38-4CED-9243-CC76555A75A2}" presName="roof" presStyleLbl="dkBgShp" presStyleIdx="0" presStyleCnt="2"/>
      <dgm:spPr/>
      <dgm:t>
        <a:bodyPr/>
        <a:lstStyle/>
        <a:p>
          <a:endParaRPr lang="it-IT"/>
        </a:p>
      </dgm:t>
    </dgm:pt>
    <dgm:pt modelId="{77C2C16F-5BC5-4727-A1D5-C308D5A3DEBE}" type="pres">
      <dgm:prSet presAssocID="{7C666C83-0B38-4CED-9243-CC76555A75A2}" presName="pillars" presStyleCnt="0"/>
      <dgm:spPr/>
    </dgm:pt>
    <dgm:pt modelId="{CBC1C6DA-159F-471B-B4F3-CB43D85EBF41}" type="pres">
      <dgm:prSet presAssocID="{7C666C83-0B38-4CED-9243-CC76555A75A2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FAFDBF-24C7-4F41-A6A0-968A97C787A6}" type="pres">
      <dgm:prSet presAssocID="{24D6296A-F2EF-412A-9215-D8328C41BE6A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2F2EC5-C0B1-4A75-8071-BD5BBF926E00}" type="pres">
      <dgm:prSet presAssocID="{A6984530-3F2B-4B4B-B1CA-E6D6B135EB52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EA858A-71FE-440A-84DC-54874C1A6584}" type="pres">
      <dgm:prSet presAssocID="{7C666C83-0B38-4CED-9243-CC76555A75A2}" presName="base" presStyleLbl="dkBgShp" presStyleIdx="1" presStyleCnt="2"/>
      <dgm:spPr/>
    </dgm:pt>
  </dgm:ptLst>
  <dgm:cxnLst>
    <dgm:cxn modelId="{3487CB45-5FC6-452A-8B8B-4E82064637E6}" type="presOf" srcId="{24D6296A-F2EF-412A-9215-D8328C41BE6A}" destId="{18FAFDBF-24C7-4F41-A6A0-968A97C787A6}" srcOrd="0" destOrd="0" presId="urn:microsoft.com/office/officeart/2005/8/layout/hList3"/>
    <dgm:cxn modelId="{5165243C-8D46-4A41-8601-5B349DC037B5}" srcId="{7C666C83-0B38-4CED-9243-CC76555A75A2}" destId="{DAB2A5C8-9A70-41CD-ACE8-5BB48A63427F}" srcOrd="0" destOrd="0" parTransId="{6205AA07-9C61-48C4-9C64-95EA5DDFD176}" sibTransId="{B86D2BF6-2F88-44FE-ABBE-5C9720FC0F3B}"/>
    <dgm:cxn modelId="{1EC02498-4799-4B50-A176-BC63250D6A71}" srcId="{7C666C83-0B38-4CED-9243-CC76555A75A2}" destId="{A6984530-3F2B-4B4B-B1CA-E6D6B135EB52}" srcOrd="2" destOrd="0" parTransId="{AF2A380A-B94A-4E2E-B9F9-43E47EE18346}" sibTransId="{F02F340F-464F-421F-9A98-4983DE963C5D}"/>
    <dgm:cxn modelId="{D2690071-A9F1-4D2D-B5A1-B43EDD08230B}" type="presOf" srcId="{501026B9-6777-483F-A4B2-EDCB47A85586}" destId="{A22164C2-39B9-4A06-888B-E3AE14FECA6F}" srcOrd="0" destOrd="0" presId="urn:microsoft.com/office/officeart/2005/8/layout/hList3"/>
    <dgm:cxn modelId="{936A460B-01C9-4E1C-9811-49C0A1782354}" type="presOf" srcId="{DAB2A5C8-9A70-41CD-ACE8-5BB48A63427F}" destId="{CBC1C6DA-159F-471B-B4F3-CB43D85EBF41}" srcOrd="0" destOrd="0" presId="urn:microsoft.com/office/officeart/2005/8/layout/hList3"/>
    <dgm:cxn modelId="{7D491EBC-E5FE-40FD-8D20-68C6DE2670E9}" type="presOf" srcId="{7C666C83-0B38-4CED-9243-CC76555A75A2}" destId="{978EFD21-4DA3-4BF8-828B-34B6DB513A39}" srcOrd="0" destOrd="0" presId="urn:microsoft.com/office/officeart/2005/8/layout/hList3"/>
    <dgm:cxn modelId="{FD5F91C4-6FB4-4242-8F3B-0ED7ECAB72D6}" srcId="{501026B9-6777-483F-A4B2-EDCB47A85586}" destId="{7C666C83-0B38-4CED-9243-CC76555A75A2}" srcOrd="0" destOrd="0" parTransId="{1CF3C1AB-C148-407D-B200-F069AFC4338F}" sibTransId="{6861D334-F051-4AF5-8A60-BF2A784A1CCA}"/>
    <dgm:cxn modelId="{90700C73-B0C8-4D0F-BF54-E53A27CE9656}" type="presOf" srcId="{A6984530-3F2B-4B4B-B1CA-E6D6B135EB52}" destId="{4C2F2EC5-C0B1-4A75-8071-BD5BBF926E00}" srcOrd="0" destOrd="0" presId="urn:microsoft.com/office/officeart/2005/8/layout/hList3"/>
    <dgm:cxn modelId="{6737FA71-E69F-4F3F-B296-097335DE8B25}" srcId="{7C666C83-0B38-4CED-9243-CC76555A75A2}" destId="{24D6296A-F2EF-412A-9215-D8328C41BE6A}" srcOrd="1" destOrd="0" parTransId="{E7579610-50E3-4B74-82A2-71A2285E56AC}" sibTransId="{6E03BA99-D7C5-4EC3-885C-DD790117F757}"/>
    <dgm:cxn modelId="{1A914E6D-2EED-4467-911A-4A7B72D64279}" type="presParOf" srcId="{A22164C2-39B9-4A06-888B-E3AE14FECA6F}" destId="{978EFD21-4DA3-4BF8-828B-34B6DB513A39}" srcOrd="0" destOrd="0" presId="urn:microsoft.com/office/officeart/2005/8/layout/hList3"/>
    <dgm:cxn modelId="{5172CEC1-1129-46D3-9132-C237CC33CA54}" type="presParOf" srcId="{A22164C2-39B9-4A06-888B-E3AE14FECA6F}" destId="{77C2C16F-5BC5-4727-A1D5-C308D5A3DEBE}" srcOrd="1" destOrd="0" presId="urn:microsoft.com/office/officeart/2005/8/layout/hList3"/>
    <dgm:cxn modelId="{EA58E612-7891-4325-BE7B-8852F38C321D}" type="presParOf" srcId="{77C2C16F-5BC5-4727-A1D5-C308D5A3DEBE}" destId="{CBC1C6DA-159F-471B-B4F3-CB43D85EBF41}" srcOrd="0" destOrd="0" presId="urn:microsoft.com/office/officeart/2005/8/layout/hList3"/>
    <dgm:cxn modelId="{CEFA3734-4FDB-456C-B596-B5C98C361967}" type="presParOf" srcId="{77C2C16F-5BC5-4727-A1D5-C308D5A3DEBE}" destId="{18FAFDBF-24C7-4F41-A6A0-968A97C787A6}" srcOrd="1" destOrd="0" presId="urn:microsoft.com/office/officeart/2005/8/layout/hList3"/>
    <dgm:cxn modelId="{A0BDBE11-8D0B-4CBE-BFBD-5C79825BEE49}" type="presParOf" srcId="{77C2C16F-5BC5-4727-A1D5-C308D5A3DEBE}" destId="{4C2F2EC5-C0B1-4A75-8071-BD5BBF926E00}" srcOrd="2" destOrd="0" presId="urn:microsoft.com/office/officeart/2005/8/layout/hList3"/>
    <dgm:cxn modelId="{E0AD0E1A-F040-4709-AFDE-4405C1336873}" type="presParOf" srcId="{A22164C2-39B9-4A06-888B-E3AE14FECA6F}" destId="{45EA858A-71FE-440A-84DC-54874C1A658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AAD60-401C-4563-99F2-993FB63341F6}">
      <dsp:nvSpPr>
        <dsp:cNvPr id="0" name=""/>
        <dsp:cNvSpPr/>
      </dsp:nvSpPr>
      <dsp:spPr>
        <a:xfrm>
          <a:off x="0" y="0"/>
          <a:ext cx="4633558" cy="521612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BC9B7-3653-4249-8F82-32AF1BC6EA16}">
      <dsp:nvSpPr>
        <dsp:cNvPr id="0" name=""/>
        <dsp:cNvSpPr/>
      </dsp:nvSpPr>
      <dsp:spPr>
        <a:xfrm>
          <a:off x="2316779" y="524414"/>
          <a:ext cx="3011812" cy="12347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Conoscenze reificate nei materiali</a:t>
          </a:r>
          <a:endParaRPr lang="it-IT" sz="2300" kern="1200" dirty="0"/>
        </a:p>
      </dsp:txBody>
      <dsp:txXfrm>
        <a:off x="2377055" y="584690"/>
        <a:ext cx="2891260" cy="1114203"/>
      </dsp:txXfrm>
    </dsp:sp>
    <dsp:sp modelId="{7A7F9098-7EF4-4BEF-B937-6AC0AA3F4639}">
      <dsp:nvSpPr>
        <dsp:cNvPr id="0" name=""/>
        <dsp:cNvSpPr/>
      </dsp:nvSpPr>
      <dsp:spPr>
        <a:xfrm>
          <a:off x="2316779" y="1913514"/>
          <a:ext cx="3011812" cy="12347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Conoscenze dell’insegnante</a:t>
          </a:r>
          <a:endParaRPr lang="it-IT" sz="2300" kern="1200" dirty="0"/>
        </a:p>
      </dsp:txBody>
      <dsp:txXfrm>
        <a:off x="2377055" y="1973790"/>
        <a:ext cx="2891260" cy="1114203"/>
      </dsp:txXfrm>
    </dsp:sp>
    <dsp:sp modelId="{81909734-6291-43C6-9CDE-50669B9102ED}">
      <dsp:nvSpPr>
        <dsp:cNvPr id="0" name=""/>
        <dsp:cNvSpPr/>
      </dsp:nvSpPr>
      <dsp:spPr>
        <a:xfrm>
          <a:off x="2316779" y="3302613"/>
          <a:ext cx="3011812" cy="12347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300" kern="1200" dirty="0" smtClean="0"/>
            <a:t>Conoscenze dell’alunno</a:t>
          </a:r>
          <a:endParaRPr lang="it-IT" sz="2300" kern="1200" dirty="0"/>
        </a:p>
      </dsp:txBody>
      <dsp:txXfrm>
        <a:off x="2377055" y="3362889"/>
        <a:ext cx="2891260" cy="1114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37A3E-7455-40CE-B97E-A59F1D800393}">
      <dsp:nvSpPr>
        <dsp:cNvPr id="0" name=""/>
        <dsp:cNvSpPr/>
      </dsp:nvSpPr>
      <dsp:spPr>
        <a:xfrm>
          <a:off x="1506178" y="196084"/>
          <a:ext cx="1822523" cy="91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chemeClr val="tx1"/>
              </a:solidFill>
            </a:rPr>
            <a:t>epistemico</a:t>
          </a:r>
          <a:endParaRPr lang="it-IT" sz="2400" kern="1200" dirty="0">
            <a:solidFill>
              <a:schemeClr val="tx1"/>
            </a:solidFill>
          </a:endParaRPr>
        </a:p>
      </dsp:txBody>
      <dsp:txXfrm>
        <a:off x="1532868" y="222774"/>
        <a:ext cx="1769143" cy="857881"/>
      </dsp:txXfrm>
    </dsp:sp>
    <dsp:sp modelId="{2F041AE9-424E-41E3-B7B4-35E4207CC8F3}">
      <dsp:nvSpPr>
        <dsp:cNvPr id="0" name=""/>
        <dsp:cNvSpPr/>
      </dsp:nvSpPr>
      <dsp:spPr>
        <a:xfrm rot="3600000">
          <a:off x="2694615" y="1796577"/>
          <a:ext cx="951763" cy="31894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2790297" y="1860365"/>
        <a:ext cx="760399" cy="191365"/>
      </dsp:txXfrm>
    </dsp:sp>
    <dsp:sp modelId="{7089B923-4DE0-404B-AB72-D999E195B697}">
      <dsp:nvSpPr>
        <dsp:cNvPr id="0" name=""/>
        <dsp:cNvSpPr/>
      </dsp:nvSpPr>
      <dsp:spPr>
        <a:xfrm>
          <a:off x="3012292" y="2804750"/>
          <a:ext cx="1822523" cy="91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chemeClr val="tx1"/>
              </a:solidFill>
            </a:rPr>
            <a:t>pragmatico</a:t>
          </a:r>
          <a:endParaRPr lang="it-IT" sz="2400" kern="1200" dirty="0">
            <a:solidFill>
              <a:schemeClr val="tx1"/>
            </a:solidFill>
          </a:endParaRPr>
        </a:p>
      </dsp:txBody>
      <dsp:txXfrm>
        <a:off x="3038982" y="2831440"/>
        <a:ext cx="1769143" cy="857881"/>
      </dsp:txXfrm>
    </dsp:sp>
    <dsp:sp modelId="{D58CF465-7D61-4DBB-A0C5-AD90FC9F690F}">
      <dsp:nvSpPr>
        <dsp:cNvPr id="0" name=""/>
        <dsp:cNvSpPr/>
      </dsp:nvSpPr>
      <dsp:spPr>
        <a:xfrm rot="10800000">
          <a:off x="1941558" y="3100910"/>
          <a:ext cx="951763" cy="31894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 rot="10800000">
        <a:off x="2037240" y="3164698"/>
        <a:ext cx="760399" cy="191365"/>
      </dsp:txXfrm>
    </dsp:sp>
    <dsp:sp modelId="{C56E07CC-2AC7-4435-84DA-DBF436BB7096}">
      <dsp:nvSpPr>
        <dsp:cNvPr id="0" name=""/>
        <dsp:cNvSpPr/>
      </dsp:nvSpPr>
      <dsp:spPr>
        <a:xfrm>
          <a:off x="64" y="2804750"/>
          <a:ext cx="1822523" cy="911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chemeClr val="tx1"/>
              </a:solidFill>
            </a:rPr>
            <a:t>relazionale</a:t>
          </a:r>
          <a:endParaRPr lang="it-IT" sz="2400" kern="1200" dirty="0">
            <a:solidFill>
              <a:schemeClr val="tx1"/>
            </a:solidFill>
          </a:endParaRPr>
        </a:p>
      </dsp:txBody>
      <dsp:txXfrm>
        <a:off x="26754" y="2831440"/>
        <a:ext cx="1769143" cy="857881"/>
      </dsp:txXfrm>
    </dsp:sp>
    <dsp:sp modelId="{852C0073-8FCD-4544-90B7-3C92C48067CC}">
      <dsp:nvSpPr>
        <dsp:cNvPr id="0" name=""/>
        <dsp:cNvSpPr/>
      </dsp:nvSpPr>
      <dsp:spPr>
        <a:xfrm rot="18000000">
          <a:off x="1188501" y="1796577"/>
          <a:ext cx="951763" cy="31894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1284183" y="1860365"/>
        <a:ext cx="760399" cy="1913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EFD21-4DA3-4BF8-828B-34B6DB513A39}">
      <dsp:nvSpPr>
        <dsp:cNvPr id="0" name=""/>
        <dsp:cNvSpPr/>
      </dsp:nvSpPr>
      <dsp:spPr>
        <a:xfrm>
          <a:off x="0" y="0"/>
          <a:ext cx="8229600" cy="177849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500" b="1" kern="1200" dirty="0" smtClean="0">
              <a:solidFill>
                <a:srgbClr val="002060"/>
              </a:solidFill>
            </a:rPr>
            <a:t>Le forme di conoscenza</a:t>
          </a:r>
        </a:p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4500" kern="1200" dirty="0" smtClean="0"/>
            <a:t>(</a:t>
          </a:r>
          <a:r>
            <a:rPr lang="it-IT" sz="4500" kern="1200" dirty="0" err="1" smtClean="0"/>
            <a:t>Bruner</a:t>
          </a:r>
          <a:r>
            <a:rPr lang="it-IT" sz="4500" kern="1200" dirty="0" smtClean="0"/>
            <a:t>)</a:t>
          </a:r>
          <a:endParaRPr lang="it-IT" sz="4500" kern="1200" dirty="0"/>
        </a:p>
      </dsp:txBody>
      <dsp:txXfrm>
        <a:off x="0" y="0"/>
        <a:ext cx="8229600" cy="1778496"/>
      </dsp:txXfrm>
    </dsp:sp>
    <dsp:sp modelId="{CBC1C6DA-159F-471B-B4F3-CB43D85EBF41}">
      <dsp:nvSpPr>
        <dsp:cNvPr id="0" name=""/>
        <dsp:cNvSpPr/>
      </dsp:nvSpPr>
      <dsp:spPr>
        <a:xfrm>
          <a:off x="4018" y="1778496"/>
          <a:ext cx="2740521" cy="373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solidFill>
                <a:srgbClr val="FF0000"/>
              </a:solidFill>
            </a:rPr>
            <a:t>Prassico</a:t>
          </a:r>
        </a:p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kern="1200" dirty="0" smtClean="0"/>
            <a:t>(mediante l’azione)</a:t>
          </a:r>
          <a:endParaRPr lang="it-IT" sz="3800" kern="1200" dirty="0"/>
        </a:p>
      </dsp:txBody>
      <dsp:txXfrm>
        <a:off x="4018" y="1778496"/>
        <a:ext cx="2740521" cy="3734841"/>
      </dsp:txXfrm>
    </dsp:sp>
    <dsp:sp modelId="{18FAFDBF-24C7-4F41-A6A0-968A97C787A6}">
      <dsp:nvSpPr>
        <dsp:cNvPr id="0" name=""/>
        <dsp:cNvSpPr/>
      </dsp:nvSpPr>
      <dsp:spPr>
        <a:xfrm>
          <a:off x="2744539" y="1778496"/>
          <a:ext cx="2740521" cy="373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solidFill>
                <a:srgbClr val="FF0000"/>
              </a:solidFill>
            </a:rPr>
            <a:t>Iconico </a:t>
          </a:r>
          <a:r>
            <a:rPr lang="it-IT" sz="3800" kern="1200" dirty="0" smtClean="0"/>
            <a:t>(mediante le immagini)</a:t>
          </a:r>
          <a:endParaRPr lang="it-IT" sz="3800" kern="1200" dirty="0"/>
        </a:p>
      </dsp:txBody>
      <dsp:txXfrm>
        <a:off x="2744539" y="1778496"/>
        <a:ext cx="2740521" cy="3734841"/>
      </dsp:txXfrm>
    </dsp:sp>
    <dsp:sp modelId="{4C2F2EC5-C0B1-4A75-8071-BD5BBF926E00}">
      <dsp:nvSpPr>
        <dsp:cNvPr id="0" name=""/>
        <dsp:cNvSpPr/>
      </dsp:nvSpPr>
      <dsp:spPr>
        <a:xfrm>
          <a:off x="5485060" y="1778496"/>
          <a:ext cx="2740521" cy="37348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b="1" kern="1200" dirty="0" smtClean="0">
              <a:solidFill>
                <a:srgbClr val="FF0000"/>
              </a:solidFill>
            </a:rPr>
            <a:t>Simbolico </a:t>
          </a:r>
          <a:r>
            <a:rPr lang="it-IT" sz="3800" kern="1200" dirty="0" smtClean="0"/>
            <a:t>(mediante il linguaggio)</a:t>
          </a:r>
          <a:endParaRPr lang="it-IT" sz="3800" kern="1200" dirty="0"/>
        </a:p>
      </dsp:txBody>
      <dsp:txXfrm>
        <a:off x="5485060" y="1778496"/>
        <a:ext cx="2740521" cy="3734841"/>
      </dsp:txXfrm>
    </dsp:sp>
    <dsp:sp modelId="{45EA858A-71FE-440A-84DC-54874C1A6584}">
      <dsp:nvSpPr>
        <dsp:cNvPr id="0" name=""/>
        <dsp:cNvSpPr/>
      </dsp:nvSpPr>
      <dsp:spPr>
        <a:xfrm>
          <a:off x="0" y="5513337"/>
          <a:ext cx="8229600" cy="41498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7427609-9F7D-4FFD-9B2C-894AB984D52A}" type="datetimeFigureOut">
              <a:rPr lang="it-IT" smtClean="0"/>
              <a:t>24/03/2014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A57FB9A-ADF2-4429-9BB2-99B7185CDF22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4800" dirty="0" smtClean="0"/>
              <a:t>La TRASPOSIZIONE E LA mediazione didattica</a:t>
            </a:r>
            <a:endParaRPr lang="it-IT" sz="4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25 marzo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1085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03800"/>
            <a:ext cx="8568952" cy="599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474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Attori non neutri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868144" y="1600200"/>
            <a:ext cx="2818656" cy="4876800"/>
          </a:xfrm>
        </p:spPr>
        <p:txBody>
          <a:bodyPr/>
          <a:lstStyle/>
          <a:p>
            <a:r>
              <a:rPr lang="it-IT" dirty="0" smtClean="0"/>
              <a:t>I manuali</a:t>
            </a:r>
          </a:p>
          <a:p>
            <a:r>
              <a:rPr lang="it-IT" dirty="0" smtClean="0"/>
              <a:t>I programmi</a:t>
            </a:r>
          </a:p>
          <a:p>
            <a:r>
              <a:rPr lang="it-IT" dirty="0" smtClean="0"/>
              <a:t>Percorsi didattici</a:t>
            </a:r>
          </a:p>
          <a:p>
            <a:r>
              <a:rPr lang="it-IT" dirty="0" smtClean="0"/>
              <a:t>…..</a:t>
            </a:r>
            <a:r>
              <a:rPr lang="it-IT" dirty="0" err="1" smtClean="0"/>
              <a:t>portaparole</a:t>
            </a:r>
            <a:r>
              <a:rPr lang="it-IT" dirty="0" smtClean="0"/>
              <a:t> di coloro che li hanno inventati e costruiti</a:t>
            </a:r>
            <a:endParaRPr lang="it-IT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1827756374"/>
              </p:ext>
            </p:extLst>
          </p:nvPr>
        </p:nvGraphicFramePr>
        <p:xfrm>
          <a:off x="467544" y="1412776"/>
          <a:ext cx="5328592" cy="521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5214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Territorio di mezzo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800" dirty="0" smtClean="0"/>
              <a:t>È il </a:t>
            </a:r>
            <a:r>
              <a:rPr lang="it-IT" sz="2800" b="1" dirty="0" smtClean="0">
                <a:solidFill>
                  <a:srgbClr val="FF0000"/>
                </a:solidFill>
              </a:rPr>
              <a:t>terzo</a:t>
            </a:r>
            <a:r>
              <a:rPr lang="it-IT" sz="2800" dirty="0" smtClean="0"/>
              <a:t> che dà forma e visibilità alle azioni dell’insegnante (che progetta, agisce) e dello studente (che sperimenta, apprende).</a:t>
            </a:r>
          </a:p>
          <a:p>
            <a:r>
              <a:rPr lang="it-IT" sz="2800" dirty="0" smtClean="0"/>
              <a:t>Il </a:t>
            </a:r>
            <a:r>
              <a:rPr lang="it-IT" sz="2800" b="1" dirty="0">
                <a:solidFill>
                  <a:srgbClr val="FF0000"/>
                </a:solidFill>
              </a:rPr>
              <a:t>terzo</a:t>
            </a:r>
            <a:r>
              <a:rPr lang="it-IT" sz="2800" dirty="0" smtClean="0"/>
              <a:t> è il braccio attrezzato dell’insegnante in quanto incarna le sue scelte didattiche. La progettazione dei dispositivi didattici.</a:t>
            </a:r>
          </a:p>
          <a:p>
            <a:r>
              <a:rPr lang="it-IT" sz="2800" dirty="0" smtClean="0"/>
              <a:t>Il </a:t>
            </a:r>
            <a:r>
              <a:rPr lang="it-IT" sz="2800" b="1" dirty="0">
                <a:solidFill>
                  <a:srgbClr val="FF0000"/>
                </a:solidFill>
              </a:rPr>
              <a:t>terzo</a:t>
            </a:r>
            <a:r>
              <a:rPr lang="it-IT" sz="2800" dirty="0" smtClean="0"/>
              <a:t> è lo spazio di sperimentazione dello studente. Quanto più è possibile per lui agire, tanto più avrà modo di costruire rappresentazioni, di manipolarle, di modificarle in funzione del compito.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333090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68736"/>
            <a:ext cx="8352928" cy="59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12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comparsa del «terzo»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 smtClean="0"/>
              <a:t>Si crea un rapporto di sostituzione dell’oggetto con una sua rappresentazione (</a:t>
            </a:r>
            <a:r>
              <a:rPr lang="it-IT" sz="3200" dirty="0" err="1" smtClean="0"/>
              <a:t>Winnicott</a:t>
            </a:r>
            <a:r>
              <a:rPr lang="it-IT" sz="3200" dirty="0" smtClean="0"/>
              <a:t> e l’oggetto </a:t>
            </a:r>
            <a:r>
              <a:rPr lang="it-IT" sz="3200" dirty="0" err="1" smtClean="0"/>
              <a:t>trasizionale</a:t>
            </a:r>
            <a:r>
              <a:rPr lang="it-IT" sz="3200" dirty="0" smtClean="0"/>
              <a:t>).</a:t>
            </a:r>
          </a:p>
          <a:p>
            <a:r>
              <a:rPr lang="it-IT" sz="3200" dirty="0" smtClean="0"/>
              <a:t>Uno «spazio di mezzo» che costituisce una vera e propria esperienza culturale. Spazio delle possibilità e dei linguaggi (vedi </a:t>
            </a:r>
            <a:r>
              <a:rPr lang="it-IT" sz="3200" dirty="0" err="1" smtClean="0"/>
              <a:t>Bruner</a:t>
            </a:r>
            <a:r>
              <a:rPr lang="it-IT" sz="3200" dirty="0" smtClean="0"/>
              <a:t>).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319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triangolo pedagogico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>
                <a:solidFill>
                  <a:srgbClr val="FF0000"/>
                </a:solidFill>
              </a:rPr>
              <a:t>Regole di funzionamento</a:t>
            </a:r>
          </a:p>
          <a:p>
            <a:pPr lvl="1"/>
            <a:r>
              <a:rPr lang="it-IT" sz="2400" dirty="0"/>
              <a:t>n</a:t>
            </a:r>
            <a:r>
              <a:rPr lang="it-IT" sz="2400" dirty="0" smtClean="0"/>
              <a:t>on sembra possibile tenerli presente, allo stesso livello, tutti e tre contemporaneamente;</a:t>
            </a:r>
          </a:p>
          <a:p>
            <a:pPr lvl="1"/>
            <a:r>
              <a:rPr lang="it-IT" sz="2400" dirty="0"/>
              <a:t>l</a:t>
            </a:r>
            <a:r>
              <a:rPr lang="it-IT" sz="2400" dirty="0" smtClean="0"/>
              <a:t>e logiche che guidano i livelli non sono tra loro compatibili.</a:t>
            </a:r>
          </a:p>
          <a:p>
            <a:pPr lvl="1"/>
            <a:endParaRPr lang="it-IT" dirty="0"/>
          </a:p>
          <a:p>
            <a:pPr marL="0" indent="0">
              <a:buNone/>
            </a:pPr>
            <a:r>
              <a:rPr lang="it-IT" sz="2800" dirty="0" smtClean="0"/>
              <a:t>Da </a:t>
            </a:r>
            <a:r>
              <a:rPr lang="it-IT" sz="2800" dirty="0" err="1" smtClean="0"/>
              <a:t>Meirieu</a:t>
            </a:r>
            <a:endParaRPr lang="it-IT" sz="2800" dirty="0" smtClean="0"/>
          </a:p>
          <a:p>
            <a:pPr marL="274320" lvl="1" indent="0">
              <a:buNone/>
            </a:pPr>
            <a:r>
              <a:rPr lang="it-IT" sz="2400" dirty="0" smtClean="0"/>
              <a:t>La deriva demiurgica (la seduzione, manipolazione dell’allievo)</a:t>
            </a:r>
          </a:p>
          <a:p>
            <a:pPr marL="274320" lvl="1" indent="0">
              <a:buNone/>
            </a:pPr>
            <a:r>
              <a:rPr lang="it-IT" sz="2400" dirty="0" smtClean="0"/>
              <a:t>La deriva psicologica (astensione educativa)</a:t>
            </a:r>
          </a:p>
          <a:p>
            <a:pPr marL="274320" lvl="1" indent="0">
              <a:buNone/>
            </a:pPr>
            <a:r>
              <a:rPr lang="it-IT" sz="2400" dirty="0" smtClean="0"/>
              <a:t>La deriva programmatica (dominanza del sapere)</a:t>
            </a:r>
          </a:p>
          <a:p>
            <a:pPr marL="274320" lvl="1" indent="0">
              <a:buNone/>
            </a:pP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5150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12968" cy="677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 flipH="1">
            <a:off x="4612714" y="5704114"/>
            <a:ext cx="39197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Il triangolo didattico di </a:t>
            </a:r>
            <a:r>
              <a:rPr lang="it-IT" b="1" dirty="0" err="1" smtClean="0"/>
              <a:t>Develay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019593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trasposizione didattica….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g</a:t>
            </a:r>
            <a:r>
              <a:rPr lang="it-IT" dirty="0" smtClean="0"/>
              <a:t>enera un altro tipo di sapere, non quello scientifico, della ricerca, delle </a:t>
            </a:r>
            <a:r>
              <a:rPr lang="it-IT" i="1" dirty="0" smtClean="0"/>
              <a:t>pratiche sociali di riferimento </a:t>
            </a:r>
            <a:r>
              <a:rPr lang="it-IT" dirty="0" smtClean="0"/>
              <a:t>(attività professionali, domestiche, sociali prodotte e svolte fuori dalla scuola</a:t>
            </a:r>
            <a:r>
              <a:rPr lang="it-IT" dirty="0" smtClean="0"/>
              <a:t>).</a:t>
            </a:r>
          </a:p>
          <a:p>
            <a:endParaRPr lang="it-IT" dirty="0" smtClean="0"/>
          </a:p>
          <a:p>
            <a:r>
              <a:rPr lang="it-IT" b="1" dirty="0" smtClean="0">
                <a:solidFill>
                  <a:srgbClr val="FF0000"/>
                </a:solidFill>
              </a:rPr>
              <a:t>La trasposizione </a:t>
            </a:r>
            <a:r>
              <a:rPr lang="it-IT" b="1" dirty="0" smtClean="0">
                <a:solidFill>
                  <a:srgbClr val="FF0000"/>
                </a:solidFill>
              </a:rPr>
              <a:t>consiste nel problematizzare la relazione tra scuola e società e gettare luce sulle decisioni che toccano la costruzione del curricolo </a:t>
            </a:r>
            <a:r>
              <a:rPr lang="it-IT" dirty="0" smtClean="0"/>
              <a:t>riguardanti direttamente le scelte che a monte regolano tali relazioni e gli ambiti che valgono come fonti per la programmazione scolastica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851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60032" y="533400"/>
            <a:ext cx="3826768" cy="9906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trasposizione didattica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32040" y="1600200"/>
            <a:ext cx="3754760" cy="4876800"/>
          </a:xfrm>
        </p:spPr>
        <p:txBody>
          <a:bodyPr>
            <a:normAutofit fontScale="92500"/>
          </a:bodyPr>
          <a:lstStyle/>
          <a:p>
            <a:r>
              <a:rPr lang="it-IT" dirty="0" smtClean="0"/>
              <a:t>Progressiva re-interpretazione di ciò che è utile/importante inserire nel progetto didattico</a:t>
            </a:r>
          </a:p>
          <a:p>
            <a:r>
              <a:rPr lang="it-IT" dirty="0" smtClean="0"/>
              <a:t>«Ogni generazione deve definire da capo </a:t>
            </a:r>
            <a:r>
              <a:rPr lang="it-IT" dirty="0" smtClean="0">
                <a:solidFill>
                  <a:srgbClr val="FF0000"/>
                </a:solidFill>
              </a:rPr>
              <a:t>la natura, la direzione e gli scopi dell’educazione</a:t>
            </a:r>
            <a:r>
              <a:rPr lang="it-IT" dirty="0" smtClean="0"/>
              <a:t>, per assicurare alla generazione futura il più alto grado di libertà e razionalità che sarà capace di raggiungere» </a:t>
            </a:r>
            <a:r>
              <a:rPr lang="it-IT" sz="1900" dirty="0" smtClean="0"/>
              <a:t>(</a:t>
            </a:r>
            <a:r>
              <a:rPr lang="it-IT" sz="1900" dirty="0" err="1" smtClean="0"/>
              <a:t>Bruner</a:t>
            </a:r>
            <a:r>
              <a:rPr lang="it-IT" sz="1900" dirty="0" smtClean="0"/>
              <a:t>, 1967,51)</a:t>
            </a:r>
            <a:endParaRPr lang="it-IT" sz="19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512717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06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7627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modello di </a:t>
            </a:r>
            <a:r>
              <a:rPr lang="it-IT" dirty="0" err="1" smtClean="0"/>
              <a:t>Develay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9674"/>
            <a:ext cx="8820472" cy="561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43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712296"/>
          </a:xfrm>
        </p:spPr>
        <p:txBody>
          <a:bodyPr/>
          <a:lstStyle/>
          <a:p>
            <a:endParaRPr lang="it-IT" sz="2800" b="1" dirty="0" smtClean="0">
              <a:solidFill>
                <a:srgbClr val="FF0000"/>
              </a:solidFill>
            </a:endParaRPr>
          </a:p>
          <a:p>
            <a:r>
              <a:rPr lang="it-IT" sz="2800" b="1" dirty="0" err="1" smtClean="0">
                <a:solidFill>
                  <a:srgbClr val="FF0000"/>
                </a:solidFill>
              </a:rPr>
              <a:t>Didattizzazione</a:t>
            </a:r>
            <a:r>
              <a:rPr lang="it-IT" sz="2800" b="1" dirty="0" smtClean="0">
                <a:solidFill>
                  <a:srgbClr val="FF0000"/>
                </a:solidFill>
              </a:rPr>
              <a:t>. </a:t>
            </a:r>
            <a:r>
              <a:rPr lang="it-IT" sz="2800" dirty="0" smtClean="0"/>
              <a:t>Trasformazione del sapere scientifico in sapere scolastico.</a:t>
            </a:r>
            <a:endParaRPr lang="it-IT" sz="2800" b="1" dirty="0" smtClean="0">
              <a:solidFill>
                <a:srgbClr val="FF0000"/>
              </a:solidFill>
            </a:endParaRPr>
          </a:p>
          <a:p>
            <a:r>
              <a:rPr lang="it-IT" sz="2800" b="1" dirty="0" err="1" smtClean="0">
                <a:solidFill>
                  <a:srgbClr val="FF0000"/>
                </a:solidFill>
              </a:rPr>
              <a:t>Assiologizzazione</a:t>
            </a:r>
            <a:r>
              <a:rPr lang="it-IT" sz="2800" dirty="0" smtClean="0"/>
              <a:t>. Rendere formativo  il sapere scientifico anche attraverso la sua elaborazione in termini morali.</a:t>
            </a:r>
          </a:p>
          <a:p>
            <a:endParaRPr lang="it-IT" sz="2800" dirty="0"/>
          </a:p>
          <a:p>
            <a:r>
              <a:rPr lang="it-IT" sz="2800" dirty="0" smtClean="0"/>
              <a:t>Ruolo fondamentale degli studenti nell’elaborazione del sapere proposto, nella devoluzione del compito, nella costruzione di un sapere generativo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601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Pedagogia e didattica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136903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4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L’evoluzione della ricerca francofona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292080" y="1600200"/>
            <a:ext cx="3394720" cy="4876800"/>
          </a:xfrm>
        </p:spPr>
        <p:txBody>
          <a:bodyPr/>
          <a:lstStyle/>
          <a:p>
            <a:r>
              <a:rPr lang="it-IT" dirty="0" smtClean="0"/>
              <a:t>Lo studio plurale delle situazioni didattiche</a:t>
            </a:r>
          </a:p>
          <a:p>
            <a:r>
              <a:rPr lang="it-IT" dirty="0" smtClean="0"/>
              <a:t>La definizione dei registri di funzionamento nell’insegnamento.</a:t>
            </a:r>
          </a:p>
          <a:p>
            <a:endParaRPr lang="it-IT" dirty="0"/>
          </a:p>
        </p:txBody>
      </p:sp>
      <p:graphicFrame>
        <p:nvGraphicFramePr>
          <p:cNvPr id="4" name="Segnaposto contenu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402881"/>
              </p:ext>
            </p:extLst>
          </p:nvPr>
        </p:nvGraphicFramePr>
        <p:xfrm>
          <a:off x="251520" y="1916832"/>
          <a:ext cx="4834880" cy="391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748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Bruner</a:t>
            </a:r>
            <a:r>
              <a:rPr lang="it-IT" dirty="0" smtClean="0"/>
              <a:t> e la teoria dell’istruzione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Una teoria dell’istruzione cerca di tener in debito conto il fatto che un programma scolastico riflette non solo la </a:t>
            </a:r>
            <a:r>
              <a:rPr lang="it-IT" dirty="0" smtClean="0">
                <a:solidFill>
                  <a:srgbClr val="FF0000"/>
                </a:solidFill>
              </a:rPr>
              <a:t>natura del conoscere </a:t>
            </a:r>
            <a:r>
              <a:rPr lang="it-IT" dirty="0" smtClean="0"/>
              <a:t>medesimo, ma anche </a:t>
            </a:r>
            <a:r>
              <a:rPr lang="it-IT" dirty="0" smtClean="0">
                <a:solidFill>
                  <a:srgbClr val="FF0000"/>
                </a:solidFill>
              </a:rPr>
              <a:t>quella di chi conosce</a:t>
            </a:r>
            <a:r>
              <a:rPr lang="it-IT" dirty="0" smtClean="0"/>
              <a:t> e quella del </a:t>
            </a:r>
            <a:r>
              <a:rPr lang="it-IT" dirty="0" smtClean="0">
                <a:solidFill>
                  <a:srgbClr val="FF0000"/>
                </a:solidFill>
              </a:rPr>
              <a:t>processo di acquisizione </a:t>
            </a:r>
            <a:r>
              <a:rPr lang="it-IT" dirty="0" smtClean="0"/>
              <a:t>della conoscenza.</a:t>
            </a:r>
          </a:p>
          <a:p>
            <a:r>
              <a:rPr lang="it-IT" dirty="0" smtClean="0"/>
              <a:t>…non esiste alcuna netta linea di demarcazione tra natura della materia e metodo…se noi insegniamo una determinata disciplina, non è certo allo scopo di creare piccole biblioteche viventi su tale disciplina, ma piuttosto allo </a:t>
            </a:r>
            <a:r>
              <a:rPr lang="it-IT" dirty="0" smtClean="0">
                <a:solidFill>
                  <a:srgbClr val="FF0000"/>
                </a:solidFill>
              </a:rPr>
              <a:t>scopo di portare uno studente a pensare per proprio conto in termini matematici, a valutare determinati fatti, così come fa lo storico, a partecipare al processo di costruzione del sapere</a:t>
            </a:r>
            <a:r>
              <a:rPr lang="it-IT" dirty="0" smtClean="0"/>
              <a:t>. Conoscere è un processo, non un prodotto. (</a:t>
            </a:r>
            <a:r>
              <a:rPr lang="it-IT" dirty="0" err="1" smtClean="0"/>
              <a:t>Bruner</a:t>
            </a:r>
            <a:r>
              <a:rPr lang="it-IT" dirty="0" smtClean="0"/>
              <a:t>, 1967, 114)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782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natura di una teoria dell’istruzione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Una teoria dell’istruzione </a:t>
            </a:r>
            <a:r>
              <a:rPr lang="it-IT" dirty="0" smtClean="0">
                <a:solidFill>
                  <a:srgbClr val="FF0000"/>
                </a:solidFill>
              </a:rPr>
              <a:t>è prescrittiva, formula regole concernenti il modo più efficace per raggiungere una determinata conoscenza o abilità</a:t>
            </a:r>
          </a:p>
          <a:p>
            <a:pPr lvl="1"/>
            <a:r>
              <a:rPr lang="it-IT" dirty="0" smtClean="0"/>
              <a:t>progredire dal semplice al complesso, </a:t>
            </a:r>
          </a:p>
          <a:p>
            <a:pPr lvl="1"/>
            <a:r>
              <a:rPr lang="it-IT" dirty="0" smtClean="0"/>
              <a:t>considerare diverse prospettive per la risoluzione di problemi, </a:t>
            </a:r>
          </a:p>
          <a:p>
            <a:pPr lvl="1"/>
            <a:r>
              <a:rPr lang="it-IT" dirty="0" smtClean="0"/>
              <a:t>curare la rappresentazione – connessa a economia ed efficacia -, </a:t>
            </a:r>
          </a:p>
          <a:p>
            <a:pPr lvl="1"/>
            <a:r>
              <a:rPr lang="it-IT" dirty="0" smtClean="0"/>
              <a:t>favorire il controllo da parte del discente). </a:t>
            </a:r>
          </a:p>
          <a:p>
            <a:pPr lvl="1"/>
            <a:endParaRPr lang="it-IT" dirty="0" smtClean="0"/>
          </a:p>
          <a:p>
            <a:r>
              <a:rPr lang="it-IT" dirty="0" smtClean="0"/>
              <a:t>Al contempo offre l’unità di misura per valutare criticamente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596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Caratteristiche di una teoria dell’istruzione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it-IT" dirty="0" smtClean="0"/>
              <a:t>Deve stabilire quali esperienze siano più atte a generare nell’individuo una predisposizione ad apprendere</a:t>
            </a:r>
          </a:p>
          <a:p>
            <a:pPr marL="457200" indent="-457200">
              <a:buAutoNum type="arabicPeriod"/>
            </a:pPr>
            <a:r>
              <a:rPr lang="it-IT" dirty="0" smtClean="0"/>
              <a:t>Deve specificare il modo in cui un insieme di cognizioni deve essere </a:t>
            </a:r>
            <a:r>
              <a:rPr lang="it-IT" dirty="0" smtClean="0">
                <a:solidFill>
                  <a:srgbClr val="FF0000"/>
                </a:solidFill>
              </a:rPr>
              <a:t>strutturato</a:t>
            </a:r>
            <a:r>
              <a:rPr lang="it-IT" dirty="0" smtClean="0"/>
              <a:t> perché sia prontamente compreso dallo studente. L’efficacia di una struttura dipende dalla sua capacità di semplificare l’informazione, di generare nuove proposizioni e di rendere più maneggevole un insieme di cognizioni. Non è assoluta ma relativa in quanto si interfaccia con la situazione e lo studente.</a:t>
            </a:r>
          </a:p>
          <a:p>
            <a:pPr marL="457200" indent="-457200">
              <a:buAutoNum type="arabicPeriod"/>
            </a:pPr>
            <a:r>
              <a:rPr lang="it-IT" dirty="0" smtClean="0"/>
              <a:t>Deve specificare la progressione ottimale con cui va presentato il materiale che deve essere appreso.</a:t>
            </a:r>
          </a:p>
          <a:p>
            <a:pPr marL="457200" indent="-457200">
              <a:buAutoNum type="arabicPeriod"/>
            </a:pPr>
            <a:r>
              <a:rPr lang="it-IT" dirty="0" smtClean="0"/>
              <a:t>Dovrebbe specificare la natura e il ritmo delle ricompense e delle punizioni nel processo di insegnamento e apprendimento (motivazione estrinseca e intrinseca).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8396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L’importanza del compito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Il problema…esiste nel fatto che i compiti imposti dalla scuola spesso non riescono a far leva su quelle energie naturali che stimolano l’apprendimento spontaneo: la curiosità, il desiderio della competenza, l’aspirazione ad emulare un modello, ed il consapevole impegno nell’inserirsi nella reciprocità sociale (Bruner,1967,195).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848669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79400"/>
              </p:ext>
            </p:extLst>
          </p:nvPr>
        </p:nvGraphicFramePr>
        <p:xfrm>
          <a:off x="457200" y="548680"/>
          <a:ext cx="8229600" cy="5928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9425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 Brune e </a:t>
            </a:r>
            <a:r>
              <a:rPr lang="it-IT" dirty="0" err="1" smtClean="0"/>
              <a:t>Piaget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Sistema attivo</a:t>
            </a:r>
            <a:r>
              <a:rPr lang="it-IT" dirty="0" smtClean="0"/>
              <a:t>, ovvero intelligenza </a:t>
            </a:r>
            <a:r>
              <a:rPr lang="it-IT" dirty="0" err="1" smtClean="0"/>
              <a:t>sensomotoria</a:t>
            </a:r>
            <a:r>
              <a:rPr lang="it-IT" dirty="0" smtClean="0"/>
              <a:t>, si apprende facendo.</a:t>
            </a:r>
          </a:p>
          <a:p>
            <a:r>
              <a:rPr lang="it-IT" b="1" dirty="0" smtClean="0">
                <a:solidFill>
                  <a:schemeClr val="accent1">
                    <a:lumMod val="50000"/>
                  </a:schemeClr>
                </a:solidFill>
              </a:rPr>
              <a:t>Sistema iconico </a:t>
            </a:r>
            <a:r>
              <a:rPr lang="it-IT" dirty="0" smtClean="0"/>
              <a:t>che si alimenta attraverso l’osservazione delle azioni, vedendo «un fare»</a:t>
            </a:r>
          </a:p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Sistema simbolico </a:t>
            </a:r>
            <a:r>
              <a:rPr lang="it-IT" dirty="0" smtClean="0"/>
              <a:t>ovvero quando si impara in assenza delle cose, attraverso la mediazione dei simboli che le sostituiscono e le interpretano.</a:t>
            </a:r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>
                <a:solidFill>
                  <a:srgbClr val="FF0000"/>
                </a:solidFill>
              </a:rPr>
              <a:t>Sistemi interconnessi lungo un continuum, addetti a costruire situazioni di apprendimento «insegnare tutto a tutti, a qualsiasi età»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163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Bruner</a:t>
            </a:r>
            <a:r>
              <a:rPr lang="it-IT" dirty="0" smtClean="0"/>
              <a:t> (La cultura dell’educazione,1997)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potenzialità della collaborazione e della cultura-nella-pratica (p. 90)</a:t>
            </a:r>
          </a:p>
          <a:p>
            <a:r>
              <a:rPr lang="it-IT" dirty="0" smtClean="0"/>
              <a:t>Le potenzialità umane (p. 96)</a:t>
            </a:r>
          </a:p>
          <a:p>
            <a:r>
              <a:rPr lang="it-IT" dirty="0" smtClean="0"/>
              <a:t>La necessaria partecipazione dell’insegnante (p.97-98)</a:t>
            </a:r>
          </a:p>
          <a:p>
            <a:r>
              <a:rPr lang="it-IT" dirty="0" smtClean="0"/>
              <a:t>Il modello di Campione e </a:t>
            </a:r>
            <a:r>
              <a:rPr lang="it-IT" dirty="0" err="1" smtClean="0"/>
              <a:t>Brown</a:t>
            </a:r>
            <a:r>
              <a:rPr lang="it-IT" dirty="0" smtClean="0"/>
              <a:t> (4 idee: capacità di azione, riflessione, collaborazione, cultura) (p.99)</a:t>
            </a:r>
          </a:p>
          <a:p>
            <a:endParaRPr lang="it-IT" dirty="0"/>
          </a:p>
          <a:p>
            <a:r>
              <a:rPr lang="it-IT" dirty="0" smtClean="0"/>
              <a:t>Cultura come modo di venire a capo dei problemi umani, delle transazioni umane di ogni tipo, rappresentate in forma simbolica (p.111-112)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71699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Lun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469</TotalTime>
  <Words>999</Words>
  <Application>Microsoft Office PowerPoint</Application>
  <PresentationFormat>Presentazione su schermo (4:3)</PresentationFormat>
  <Paragraphs>85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Chiaro</vt:lpstr>
      <vt:lpstr>La TRASPOSIZIONE E LA mediazione didattica</vt:lpstr>
      <vt:lpstr>Presentazione standard di PowerPoint</vt:lpstr>
      <vt:lpstr>Attori non neutri</vt:lpstr>
      <vt:lpstr>Territorio di mezzo</vt:lpstr>
      <vt:lpstr>Presentazione standard di PowerPoint</vt:lpstr>
      <vt:lpstr>La comparsa del «terzo»</vt:lpstr>
      <vt:lpstr>IL triangolo pedagogico</vt:lpstr>
      <vt:lpstr>Presentazione standard di PowerPoint</vt:lpstr>
      <vt:lpstr>La trasposizione didattica….</vt:lpstr>
      <vt:lpstr>La trasposizione didattica</vt:lpstr>
      <vt:lpstr>Il modello di Develay</vt:lpstr>
      <vt:lpstr> </vt:lpstr>
      <vt:lpstr>Pedagogia e didattica</vt:lpstr>
      <vt:lpstr>L’evoluzione della ricerca francofona</vt:lpstr>
      <vt:lpstr>Bruner e la teoria dell’istruzione</vt:lpstr>
      <vt:lpstr>La natura di una teoria dell’istruzione</vt:lpstr>
      <vt:lpstr>Caratteristiche di una teoria dell’istruzione</vt:lpstr>
      <vt:lpstr>L’importanza del compito</vt:lpstr>
      <vt:lpstr>Presentazione standard di PowerPoint</vt:lpstr>
      <vt:lpstr>Tra Brune e Piaget</vt:lpstr>
      <vt:lpstr>Bruner (La cultura dell’educazione,1997)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mediazione didattica</dc:title>
  <dc:creator>standard</dc:creator>
  <cp:lastModifiedBy>standard</cp:lastModifiedBy>
  <cp:revision>25</cp:revision>
  <dcterms:created xsi:type="dcterms:W3CDTF">2014-03-24T07:36:49Z</dcterms:created>
  <dcterms:modified xsi:type="dcterms:W3CDTF">2014-03-24T19:12:44Z</dcterms:modified>
</cp:coreProperties>
</file>