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396" r:id="rId2"/>
    <p:sldId id="379" r:id="rId3"/>
    <p:sldId id="415" r:id="rId4"/>
    <p:sldId id="416" r:id="rId5"/>
    <p:sldId id="417" r:id="rId6"/>
    <p:sldId id="418" r:id="rId7"/>
    <p:sldId id="419" r:id="rId8"/>
    <p:sldId id="420" r:id="rId9"/>
    <p:sldId id="421" r:id="rId10"/>
    <p:sldId id="397" r:id="rId11"/>
    <p:sldId id="387" r:id="rId12"/>
    <p:sldId id="328" r:id="rId13"/>
    <p:sldId id="329" r:id="rId14"/>
    <p:sldId id="330" r:id="rId15"/>
    <p:sldId id="331" r:id="rId16"/>
    <p:sldId id="393" r:id="rId17"/>
    <p:sldId id="333" r:id="rId18"/>
    <p:sldId id="422" r:id="rId19"/>
    <p:sldId id="398" r:id="rId20"/>
    <p:sldId id="423" r:id="rId21"/>
    <p:sldId id="424" r:id="rId22"/>
    <p:sldId id="399" r:id="rId23"/>
    <p:sldId id="364" r:id="rId24"/>
    <p:sldId id="426" r:id="rId25"/>
    <p:sldId id="427" r:id="rId26"/>
    <p:sldId id="428" r:id="rId27"/>
    <p:sldId id="429" r:id="rId28"/>
    <p:sldId id="430" r:id="rId29"/>
    <p:sldId id="431" r:id="rId30"/>
    <p:sldId id="432" r:id="rId31"/>
    <p:sldId id="433" r:id="rId32"/>
    <p:sldId id="434" r:id="rId33"/>
    <p:sldId id="435" r:id="rId34"/>
    <p:sldId id="436" r:id="rId35"/>
    <p:sldId id="437" r:id="rId36"/>
    <p:sldId id="438" r:id="rId37"/>
    <p:sldId id="439" r:id="rId38"/>
    <p:sldId id="440" r:id="rId39"/>
    <p:sldId id="441" r:id="rId40"/>
    <p:sldId id="442" r:id="rId41"/>
    <p:sldId id="443" r:id="rId42"/>
    <p:sldId id="444" r:id="rId43"/>
    <p:sldId id="445" r:id="rId44"/>
    <p:sldId id="446" r:id="rId45"/>
    <p:sldId id="447" r:id="rId46"/>
    <p:sldId id="448" r:id="rId47"/>
    <p:sldId id="449" r:id="rId48"/>
    <p:sldId id="450" r:id="rId49"/>
    <p:sldId id="451" r:id="rId50"/>
    <p:sldId id="452" r:id="rId51"/>
    <p:sldId id="453" r:id="rId52"/>
    <p:sldId id="454" r:id="rId53"/>
    <p:sldId id="455" r:id="rId54"/>
    <p:sldId id="456" r:id="rId55"/>
    <p:sldId id="457" r:id="rId56"/>
    <p:sldId id="458" r:id="rId57"/>
    <p:sldId id="459" r:id="rId58"/>
    <p:sldId id="460" r:id="rId59"/>
    <p:sldId id="461" r:id="rId60"/>
    <p:sldId id="462" r:id="rId61"/>
    <p:sldId id="463" r:id="rId62"/>
    <p:sldId id="464" r:id="rId63"/>
    <p:sldId id="465" r:id="rId64"/>
    <p:sldId id="466" r:id="rId65"/>
    <p:sldId id="467" r:id="rId66"/>
    <p:sldId id="468" r:id="rId67"/>
    <p:sldId id="469" r:id="rId68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FFFF00"/>
    <a:srgbClr val="FFCC00"/>
    <a:srgbClr val="CCECFF"/>
    <a:srgbClr val="EAEAEA"/>
    <a:srgbClr val="FFFFCC"/>
    <a:srgbClr val="FF9900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855" autoAdjust="0"/>
    <p:restoredTop sz="91292" autoAdjust="0"/>
  </p:normalViewPr>
  <p:slideViewPr>
    <p:cSldViewPr>
      <p:cViewPr>
        <p:scale>
          <a:sx n="70" d="100"/>
          <a:sy n="70" d="100"/>
        </p:scale>
        <p:origin x="-201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18138AA-D18C-45B6-9254-71C7F9F2736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88575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F88648-A1FF-4E6C-9895-EA951BD57A18}" type="slidenum">
              <a:rPr lang="it-IT" smtClean="0"/>
              <a:pPr/>
              <a:t>1</a:t>
            </a:fld>
            <a:endParaRPr lang="it-IT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9B9F5D-ECE5-4C8D-84B2-A21D6D1292FC}" type="slidenum">
              <a:rPr lang="it-IT" smtClean="0"/>
              <a:pPr/>
              <a:t>2</a:t>
            </a:fld>
            <a:endParaRPr lang="it-IT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9B9F5D-ECE5-4C8D-84B2-A21D6D1292FC}" type="slidenum">
              <a:rPr lang="it-IT" smtClean="0"/>
              <a:pPr/>
              <a:t>3</a:t>
            </a:fld>
            <a:endParaRPr lang="it-IT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9B9F5D-ECE5-4C8D-84B2-A21D6D1292FC}" type="slidenum">
              <a:rPr lang="it-IT" smtClean="0"/>
              <a:pPr/>
              <a:t>4</a:t>
            </a:fld>
            <a:endParaRPr lang="it-IT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9B9F5D-ECE5-4C8D-84B2-A21D6D1292FC}" type="slidenum">
              <a:rPr lang="it-IT" smtClean="0"/>
              <a:pPr/>
              <a:t>5</a:t>
            </a:fld>
            <a:endParaRPr lang="it-IT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9B9F5D-ECE5-4C8D-84B2-A21D6D1292FC}" type="slidenum">
              <a:rPr lang="it-IT" smtClean="0"/>
              <a:pPr/>
              <a:t>6</a:t>
            </a:fld>
            <a:endParaRPr lang="it-IT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9B9F5D-ECE5-4C8D-84B2-A21D6D1292FC}" type="slidenum">
              <a:rPr lang="it-IT" smtClean="0"/>
              <a:pPr/>
              <a:t>7</a:t>
            </a:fld>
            <a:endParaRPr lang="it-IT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9B9F5D-ECE5-4C8D-84B2-A21D6D1292FC}" type="slidenum">
              <a:rPr lang="it-IT" smtClean="0"/>
              <a:pPr/>
              <a:t>8</a:t>
            </a:fld>
            <a:endParaRPr lang="it-IT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9B9F5D-ECE5-4C8D-84B2-A21D6D1292FC}" type="slidenum">
              <a:rPr lang="it-IT" smtClean="0"/>
              <a:pPr/>
              <a:t>9</a:t>
            </a:fld>
            <a:endParaRPr lang="it-IT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F88648-A1FF-4E6C-9895-EA951BD57A18}" type="slidenum">
              <a:rPr lang="it-IT" smtClean="0"/>
              <a:pPr/>
              <a:t>10</a:t>
            </a:fld>
            <a:endParaRPr lang="it-IT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8D5874-A858-490B-AEDE-A1EF95C69E17}" type="slidenum">
              <a:rPr lang="it-IT" smtClean="0"/>
              <a:pPr/>
              <a:t>11</a:t>
            </a:fld>
            <a:endParaRPr lang="it-IT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EB9828-BA8D-4FA1-B2F0-04546FEB2D75}" type="slidenum">
              <a:rPr lang="it-IT" smtClean="0"/>
              <a:pPr/>
              <a:t>12</a:t>
            </a:fld>
            <a:endParaRPr lang="it-IT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23A8B4-40CC-453A-BAD1-B2870B1DDB84}" type="slidenum">
              <a:rPr lang="it-IT" smtClean="0"/>
              <a:pPr/>
              <a:t>13</a:t>
            </a:fld>
            <a:endParaRPr lang="it-IT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7E8F18-762A-4594-8DC0-A2A6860ED22C}" type="slidenum">
              <a:rPr lang="it-IT" smtClean="0"/>
              <a:pPr/>
              <a:t>14</a:t>
            </a:fld>
            <a:endParaRPr lang="it-IT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0FF3EA-A1F7-4A74-A102-96F9DEB93BB0}" type="slidenum">
              <a:rPr lang="it-IT" smtClean="0"/>
              <a:pPr/>
              <a:t>15</a:t>
            </a:fld>
            <a:endParaRPr lang="it-IT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959254-FC97-4AE4-8C63-4A6B53314EBF}" type="slidenum">
              <a:rPr lang="it-IT" smtClean="0"/>
              <a:pPr/>
              <a:t>16</a:t>
            </a:fld>
            <a:endParaRPr lang="it-IT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9B44CA-FB40-42F9-A003-AA1CF969A604}" type="slidenum">
              <a:rPr lang="it-IT" smtClean="0"/>
              <a:pPr/>
              <a:t>17</a:t>
            </a:fld>
            <a:endParaRPr lang="it-IT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4723AB-D6B9-414B-8ABF-CD704EAC7ED3}" type="slidenum">
              <a:rPr lang="it-IT" smtClean="0"/>
              <a:pPr/>
              <a:t>18</a:t>
            </a:fld>
            <a:endParaRPr lang="it-IT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F88648-A1FF-4E6C-9895-EA951BD57A18}" type="slidenum">
              <a:rPr lang="it-IT" smtClean="0"/>
              <a:pPr/>
              <a:t>19</a:t>
            </a:fld>
            <a:endParaRPr lang="it-IT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5963EC-6178-44FE-966B-E2905D0FA8B9}" type="slidenum">
              <a:rPr lang="it-IT" smtClean="0"/>
              <a:pPr/>
              <a:t>20</a:t>
            </a:fld>
            <a:endParaRPr lang="it-IT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B3EC50-AA4C-4834-A5A8-74EC72959221}" type="slidenum">
              <a:rPr lang="it-IT" smtClean="0"/>
              <a:pPr/>
              <a:t>21</a:t>
            </a:fld>
            <a:endParaRPr lang="it-IT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F88648-A1FF-4E6C-9895-EA951BD57A18}" type="slidenum">
              <a:rPr lang="it-IT" smtClean="0"/>
              <a:pPr/>
              <a:t>22</a:t>
            </a:fld>
            <a:endParaRPr lang="it-IT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B73F75F-9B83-42A0-A3A4-ABA491053CC7}" type="slidenum">
              <a:rPr lang="it-IT" sz="1200"/>
              <a:pPr algn="r"/>
              <a:t>23</a:t>
            </a:fld>
            <a:endParaRPr lang="it-IT" sz="120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80A52-86DD-4539-AD58-9DAB9FF5063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81E82-1E94-4A0D-8EEA-2C0122C278B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88A30-7150-4DAD-83D6-A781845D229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95288" y="15573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86288" y="15573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C0E3A-4796-4A48-8A2A-609B419A277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94966B-190E-4948-A05D-1905E6438F3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AB88C-E144-4C44-AE02-A8723EA52CC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AF560-8E53-4C94-A796-15D87643305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55F44-2511-4188-9F63-6888825F6E2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66DF8-34C3-4963-B411-2A5FDA89AC4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95A38-D68D-4149-9C65-693ACF08C33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15113" y="274638"/>
            <a:ext cx="2071687" cy="5808662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95288" y="274638"/>
            <a:ext cx="6067425" cy="580866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CADD78-5DEE-4338-94BA-19A50B65510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5573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ED2AD8F8-8A21-4C00-B26E-799E322119B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50825" y="908050"/>
            <a:ext cx="8229600" cy="36513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 rot="5400000">
            <a:off x="-2461418" y="3407568"/>
            <a:ext cx="6096000" cy="36513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it-IT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 flipH="1">
            <a:off x="7315200" y="6553200"/>
            <a:ext cx="1600200" cy="17463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400">
              <a:latin typeface="Times" pitchFamily="18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 rot="-5400000">
            <a:off x="8420894" y="6423819"/>
            <a:ext cx="685800" cy="1746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it-IT"/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>
              <a:cs typeface="Arial" charset="0"/>
            </a:endParaRPr>
          </a:p>
        </p:txBody>
      </p:sp>
      <p:sp>
        <p:nvSpPr>
          <p:cNvPr id="15367" name="Text Box 9"/>
          <p:cNvSpPr txBox="1">
            <a:spLocks noChangeArrowheads="1"/>
          </p:cNvSpPr>
          <p:nvPr/>
        </p:nvSpPr>
        <p:spPr bwMode="auto">
          <a:xfrm>
            <a:off x="1071562" y="1171575"/>
            <a:ext cx="7129463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4800" b="1" dirty="0" smtClean="0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Il Sistema Nazionale di Valutazione e le indagini internazionali per la valutazione dei sistemi scolastici</a:t>
            </a:r>
            <a:endParaRPr lang="it-IT" sz="4800" b="1" i="1" dirty="0">
              <a:solidFill>
                <a:srgbClr val="006699"/>
              </a:solidFill>
              <a:latin typeface="Book Antiqua" pitchFamily="18" charset="0"/>
              <a:cs typeface="Arial" charset="0"/>
            </a:endParaRPr>
          </a:p>
        </p:txBody>
      </p:sp>
      <p:pic>
        <p:nvPicPr>
          <p:cNvPr id="15368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1025" y="0"/>
            <a:ext cx="9429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/>
          </a:p>
        </p:txBody>
      </p:sp>
      <p:sp>
        <p:nvSpPr>
          <p:cNvPr id="4103" name="Text Box 9"/>
          <p:cNvSpPr txBox="1">
            <a:spLocks noChangeArrowheads="1"/>
          </p:cNvSpPr>
          <p:nvPr/>
        </p:nvSpPr>
        <p:spPr bwMode="auto">
          <a:xfrm>
            <a:off x="827088" y="374650"/>
            <a:ext cx="71294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Un po’ di storia</a:t>
            </a:r>
            <a:endParaRPr lang="it-IT" sz="2800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</p:txBody>
      </p:sp>
      <p:sp>
        <p:nvSpPr>
          <p:cNvPr id="3076" name="CasellaDiTesto 11"/>
          <p:cNvSpPr txBox="1">
            <a:spLocks noChangeArrowheads="1"/>
          </p:cNvSpPr>
          <p:nvPr/>
        </p:nvSpPr>
        <p:spPr bwMode="auto">
          <a:xfrm>
            <a:off x="827088" y="1773238"/>
            <a:ext cx="777716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it-IT" sz="2000" dirty="0" smtClean="0">
                <a:latin typeface="Book Antiqua" pitchFamily="18" charset="0"/>
              </a:rPr>
              <a:t>L’idea di analizzare i sistemi scolastici mediante indagini nazionali ed internazionali di tipo statistico, eterodirette, nasce sul finire degli anni Cinquanta negli USA, come conseguenza di due fattori:</a:t>
            </a:r>
          </a:p>
          <a:p>
            <a:pPr>
              <a:buFont typeface="Arial" charset="0"/>
              <a:buNone/>
            </a:pPr>
            <a:endParaRPr lang="it-IT" sz="2000" dirty="0" smtClean="0">
              <a:latin typeface="Book Antiqua" pitchFamily="18" charset="0"/>
            </a:endParaRPr>
          </a:p>
          <a:p>
            <a:pPr marL="457200" indent="-457200">
              <a:buFont typeface="Arial" charset="0"/>
              <a:buAutoNum type="arabicParenR"/>
            </a:pPr>
            <a:r>
              <a:rPr lang="it-IT" sz="2000" dirty="0" smtClean="0">
                <a:latin typeface="Book Antiqua" pitchFamily="18" charset="0"/>
              </a:rPr>
              <a:t>Passaggio dalla scuola di élite alla scuola di massa</a:t>
            </a:r>
          </a:p>
          <a:p>
            <a:pPr marL="457200" indent="-457200">
              <a:buFont typeface="Arial" charset="0"/>
              <a:buAutoNum type="arabicParenR"/>
            </a:pPr>
            <a:r>
              <a:rPr lang="it-IT" sz="2000" dirty="0" smtClean="0">
                <a:latin typeface="Book Antiqua" pitchFamily="18" charset="0"/>
              </a:rPr>
              <a:t>Corsa allo spazio</a:t>
            </a:r>
            <a:endParaRPr lang="it-IT" sz="2000" dirty="0">
              <a:latin typeface="Book Antiqua" pitchFamily="18" charset="0"/>
            </a:endParaRPr>
          </a:p>
        </p:txBody>
      </p:sp>
      <p:grpSp>
        <p:nvGrpSpPr>
          <p:cNvPr id="3077" name="Group 13"/>
          <p:cNvGrpSpPr>
            <a:grpSpLocks/>
          </p:cNvGrpSpPr>
          <p:nvPr/>
        </p:nvGrpSpPr>
        <p:grpSpPr bwMode="auto">
          <a:xfrm>
            <a:off x="250825" y="377825"/>
            <a:ext cx="8229600" cy="6096000"/>
            <a:chOff x="158" y="238"/>
            <a:chExt cx="5184" cy="3840"/>
          </a:xfrm>
        </p:grpSpPr>
        <p:sp>
          <p:nvSpPr>
            <p:cNvPr id="3078" name="Rectangle 2"/>
            <p:cNvSpPr>
              <a:spLocks noChangeArrowheads="1"/>
            </p:cNvSpPr>
            <p:nvPr/>
          </p:nvSpPr>
          <p:spPr bwMode="auto">
            <a:xfrm>
              <a:off x="158" y="572"/>
              <a:ext cx="5184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  <p:sp>
          <p:nvSpPr>
            <p:cNvPr id="3079" name="Rectangle 3"/>
            <p:cNvSpPr>
              <a:spLocks noChangeArrowheads="1"/>
            </p:cNvSpPr>
            <p:nvPr/>
          </p:nvSpPr>
          <p:spPr bwMode="auto">
            <a:xfrm rot="5400000">
              <a:off x="-1550" y="2146"/>
              <a:ext cx="3840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</p:grpSp>
      <p:sp>
        <p:nvSpPr>
          <p:cNvPr id="8" name="Rettangolo 7"/>
          <p:cNvSpPr/>
          <p:nvPr/>
        </p:nvSpPr>
        <p:spPr>
          <a:xfrm>
            <a:off x="4572000" y="5143512"/>
            <a:ext cx="371477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I GOVERNI «CONTROLLANO» IL SISTEMA SCOLASTICO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/>
          </a:p>
        </p:txBody>
      </p:sp>
      <p:sp>
        <p:nvSpPr>
          <p:cNvPr id="4103" name="Text Box 9"/>
          <p:cNvSpPr txBox="1">
            <a:spLocks noChangeArrowheads="1"/>
          </p:cNvSpPr>
          <p:nvPr/>
        </p:nvSpPr>
        <p:spPr bwMode="auto">
          <a:xfrm>
            <a:off x="827088" y="374650"/>
            <a:ext cx="71294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A livello internazionale</a:t>
            </a:r>
            <a:endParaRPr lang="it-IT" sz="2800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</p:txBody>
      </p:sp>
      <p:sp>
        <p:nvSpPr>
          <p:cNvPr id="3076" name="CasellaDiTesto 11"/>
          <p:cNvSpPr txBox="1">
            <a:spLocks noChangeArrowheads="1"/>
          </p:cNvSpPr>
          <p:nvPr/>
        </p:nvSpPr>
        <p:spPr bwMode="auto">
          <a:xfrm>
            <a:off x="827088" y="1773238"/>
            <a:ext cx="777716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it-IT" sz="2000" dirty="0" smtClean="0">
                <a:latin typeface="Book Antiqua" pitchFamily="18" charset="0"/>
              </a:rPr>
              <a:t>Nel 1958 ad Amsterdam nasce l’IEA (International </a:t>
            </a:r>
            <a:r>
              <a:rPr lang="it-IT" sz="2000" dirty="0" err="1" smtClean="0">
                <a:latin typeface="Book Antiqua" pitchFamily="18" charset="0"/>
              </a:rPr>
              <a:t>Association</a:t>
            </a:r>
            <a:r>
              <a:rPr lang="it-IT" sz="2000" dirty="0" smtClean="0">
                <a:latin typeface="Book Antiqua" pitchFamily="18" charset="0"/>
              </a:rPr>
              <a:t> for the Evaluation of Educational </a:t>
            </a:r>
            <a:r>
              <a:rPr lang="it-IT" sz="2000" dirty="0" err="1" smtClean="0">
                <a:latin typeface="Book Antiqua" pitchFamily="18" charset="0"/>
              </a:rPr>
              <a:t>Achievement</a:t>
            </a:r>
            <a:r>
              <a:rPr lang="it-IT" sz="2000" dirty="0" smtClean="0">
                <a:latin typeface="Book Antiqua" pitchFamily="18" charset="0"/>
              </a:rPr>
              <a:t>).</a:t>
            </a:r>
          </a:p>
          <a:p>
            <a:pPr>
              <a:buFont typeface="Arial" charset="0"/>
              <a:buNone/>
            </a:pPr>
            <a:endParaRPr lang="it-IT" sz="2000" dirty="0">
              <a:latin typeface="Book Antiqua" pitchFamily="18" charset="0"/>
            </a:endParaRPr>
          </a:p>
          <a:p>
            <a:pPr>
              <a:buFont typeface="Arial" charset="0"/>
              <a:buNone/>
            </a:pPr>
            <a:r>
              <a:rPr lang="it-IT" sz="2000" dirty="0" smtClean="0">
                <a:latin typeface="Book Antiqua" pitchFamily="18" charset="0"/>
              </a:rPr>
              <a:t>RILEVAZIONI APERTE:</a:t>
            </a:r>
          </a:p>
          <a:p>
            <a:pPr>
              <a:buFont typeface="Arial" charset="0"/>
              <a:buNone/>
            </a:pPr>
            <a:endParaRPr lang="it-IT" sz="2000" dirty="0" smtClean="0">
              <a:latin typeface="Book Antiqua" pitchFamily="18" charset="0"/>
            </a:endParaRPr>
          </a:p>
          <a:p>
            <a:pPr marL="342900" indent="-342900">
              <a:buFontTx/>
              <a:buChar char="-"/>
            </a:pPr>
            <a:r>
              <a:rPr lang="it-IT" sz="2000" dirty="0" err="1" smtClean="0">
                <a:latin typeface="Book Antiqua" pitchFamily="18" charset="0"/>
              </a:rPr>
              <a:t>Pirls</a:t>
            </a:r>
            <a:r>
              <a:rPr lang="it-IT" sz="2000" dirty="0" smtClean="0">
                <a:latin typeface="Book Antiqua" pitchFamily="18" charset="0"/>
              </a:rPr>
              <a:t> (</a:t>
            </a:r>
            <a:r>
              <a:rPr lang="en-US" dirty="0"/>
              <a:t>Progress in International Reading Literacy </a:t>
            </a:r>
            <a:r>
              <a:rPr lang="en-US" dirty="0" smtClean="0"/>
              <a:t>Study</a:t>
            </a:r>
            <a:r>
              <a:rPr lang="en-US" sz="2000" dirty="0" smtClean="0"/>
              <a:t>)</a:t>
            </a:r>
            <a:r>
              <a:rPr lang="it-IT" sz="2000" dirty="0" smtClean="0">
                <a:latin typeface="Book Antiqua" pitchFamily="18" charset="0"/>
              </a:rPr>
              <a:t> 2011: comprensione della lettura nei bambini al quarto anno di scolarità.</a:t>
            </a:r>
          </a:p>
          <a:p>
            <a:pPr marL="342900" indent="-342900">
              <a:buFontTx/>
              <a:buChar char="-"/>
            </a:pPr>
            <a:r>
              <a:rPr lang="it-IT" sz="2000" dirty="0" smtClean="0">
                <a:latin typeface="Book Antiqua" pitchFamily="18" charset="0"/>
              </a:rPr>
              <a:t>TIMSS (</a:t>
            </a:r>
            <a:r>
              <a:rPr lang="it-IT" dirty="0"/>
              <a:t>Trends in International </a:t>
            </a:r>
            <a:r>
              <a:rPr lang="it-IT" dirty="0" err="1"/>
              <a:t>Mathematics</a:t>
            </a:r>
            <a:r>
              <a:rPr lang="it-IT" dirty="0"/>
              <a:t> and Science </a:t>
            </a:r>
            <a:r>
              <a:rPr lang="it-IT" dirty="0" err="1" smtClean="0"/>
              <a:t>Study</a:t>
            </a:r>
            <a:r>
              <a:rPr lang="it-IT" dirty="0" smtClean="0"/>
              <a:t>) </a:t>
            </a:r>
            <a:r>
              <a:rPr lang="it-IT" sz="2000" dirty="0" smtClean="0">
                <a:latin typeface="Book Antiqua" pitchFamily="18" charset="0"/>
              </a:rPr>
              <a:t>2011: analizza il rendimento in matematica e scienze centrando l’attenzione sui progressi</a:t>
            </a:r>
          </a:p>
          <a:p>
            <a:pPr marL="342900" indent="-342900">
              <a:buFontTx/>
              <a:buChar char="-"/>
            </a:pPr>
            <a:r>
              <a:rPr lang="it-IT" sz="2000" dirty="0" smtClean="0">
                <a:latin typeface="Book Antiqua" pitchFamily="18" charset="0"/>
              </a:rPr>
              <a:t>TIMSS 2015</a:t>
            </a:r>
            <a:endParaRPr lang="it-IT" sz="2000" dirty="0">
              <a:latin typeface="Book Antiqua" pitchFamily="18" charset="0"/>
            </a:endParaRPr>
          </a:p>
        </p:txBody>
      </p:sp>
      <p:grpSp>
        <p:nvGrpSpPr>
          <p:cNvPr id="3077" name="Group 13"/>
          <p:cNvGrpSpPr>
            <a:grpSpLocks/>
          </p:cNvGrpSpPr>
          <p:nvPr/>
        </p:nvGrpSpPr>
        <p:grpSpPr bwMode="auto">
          <a:xfrm>
            <a:off x="250825" y="377825"/>
            <a:ext cx="8229600" cy="6096000"/>
            <a:chOff x="158" y="238"/>
            <a:chExt cx="5184" cy="3840"/>
          </a:xfrm>
        </p:grpSpPr>
        <p:sp>
          <p:nvSpPr>
            <p:cNvPr id="3078" name="Rectangle 2"/>
            <p:cNvSpPr>
              <a:spLocks noChangeArrowheads="1"/>
            </p:cNvSpPr>
            <p:nvPr/>
          </p:nvSpPr>
          <p:spPr bwMode="auto">
            <a:xfrm>
              <a:off x="158" y="572"/>
              <a:ext cx="5184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  <p:sp>
          <p:nvSpPr>
            <p:cNvPr id="3079" name="Rectangle 3"/>
            <p:cNvSpPr>
              <a:spLocks noChangeArrowheads="1"/>
            </p:cNvSpPr>
            <p:nvPr/>
          </p:nvSpPr>
          <p:spPr bwMode="auto">
            <a:xfrm rot="5400000">
              <a:off x="-1550" y="2146"/>
              <a:ext cx="3840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</p:grpSp>
      <p:sp>
        <p:nvSpPr>
          <p:cNvPr id="8" name="Rettangolo 7"/>
          <p:cNvSpPr/>
          <p:nvPr/>
        </p:nvSpPr>
        <p:spPr>
          <a:xfrm>
            <a:off x="4572000" y="5143512"/>
            <a:ext cx="371477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Ricerche comparative per definire standard internazionali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79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/>
          </a:p>
        </p:txBody>
      </p:sp>
      <p:sp>
        <p:nvSpPr>
          <p:cNvPr id="4103" name="Text Box 9"/>
          <p:cNvSpPr txBox="1">
            <a:spLocks noChangeArrowheads="1"/>
          </p:cNvSpPr>
          <p:nvPr/>
        </p:nvSpPr>
        <p:spPr bwMode="auto">
          <a:xfrm>
            <a:off x="827088" y="374650"/>
            <a:ext cx="71294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PIRLS: I paesi partecipanti</a:t>
            </a:r>
            <a:endParaRPr lang="it-IT" sz="2800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</p:txBody>
      </p:sp>
      <p:grpSp>
        <p:nvGrpSpPr>
          <p:cNvPr id="3077" name="Group 13"/>
          <p:cNvGrpSpPr>
            <a:grpSpLocks/>
          </p:cNvGrpSpPr>
          <p:nvPr/>
        </p:nvGrpSpPr>
        <p:grpSpPr bwMode="auto">
          <a:xfrm>
            <a:off x="250825" y="377825"/>
            <a:ext cx="8229600" cy="6096000"/>
            <a:chOff x="158" y="238"/>
            <a:chExt cx="5184" cy="3840"/>
          </a:xfrm>
        </p:grpSpPr>
        <p:sp>
          <p:nvSpPr>
            <p:cNvPr id="3078" name="Rectangle 2"/>
            <p:cNvSpPr>
              <a:spLocks noChangeArrowheads="1"/>
            </p:cNvSpPr>
            <p:nvPr/>
          </p:nvSpPr>
          <p:spPr bwMode="auto">
            <a:xfrm>
              <a:off x="158" y="572"/>
              <a:ext cx="5184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  <p:sp>
          <p:nvSpPr>
            <p:cNvPr id="3079" name="Rectangle 3"/>
            <p:cNvSpPr>
              <a:spLocks noChangeArrowheads="1"/>
            </p:cNvSpPr>
            <p:nvPr/>
          </p:nvSpPr>
          <p:spPr bwMode="auto">
            <a:xfrm rot="5400000">
              <a:off x="-1550" y="2146"/>
              <a:ext cx="3840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</p:grpSp>
      <p:pic>
        <p:nvPicPr>
          <p:cNvPr id="1026" name="Picture 2" descr="http://www.invalsi.it/invalsi/ri/pirls2011/img/paesi_partecipant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73076"/>
            <a:ext cx="7157863" cy="370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85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/>
          </a:p>
        </p:txBody>
      </p:sp>
      <p:sp>
        <p:nvSpPr>
          <p:cNvPr id="4103" name="Text Box 9"/>
          <p:cNvSpPr txBox="1">
            <a:spLocks noChangeArrowheads="1"/>
          </p:cNvSpPr>
          <p:nvPr/>
        </p:nvSpPr>
        <p:spPr bwMode="auto">
          <a:xfrm>
            <a:off x="827088" y="374650"/>
            <a:ext cx="71294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PIRLS: strumenti di rilevazione</a:t>
            </a:r>
            <a:endParaRPr lang="it-IT" sz="2800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</p:txBody>
      </p:sp>
      <p:sp>
        <p:nvSpPr>
          <p:cNvPr id="3076" name="CasellaDiTesto 11"/>
          <p:cNvSpPr txBox="1">
            <a:spLocks noChangeArrowheads="1"/>
          </p:cNvSpPr>
          <p:nvPr/>
        </p:nvSpPr>
        <p:spPr bwMode="auto">
          <a:xfrm>
            <a:off x="908880" y="1293813"/>
            <a:ext cx="777716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la somministrazione agli studenti di una </a:t>
            </a:r>
            <a:r>
              <a:rPr lang="it-IT" sz="2000" dirty="0">
                <a:solidFill>
                  <a:srgbClr val="FF0000"/>
                </a:solidFill>
              </a:rPr>
              <a:t>prova sulle competenze di lettura </a:t>
            </a:r>
            <a:r>
              <a:rPr lang="it-IT" sz="2000" dirty="0"/>
              <a:t>che si focalizza sia sulle intenzioni/motivazioni alla lettura che sui processi di comprensione;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la somministrazione agli studenti di un </a:t>
            </a:r>
            <a:r>
              <a:rPr lang="it-IT" sz="2000" dirty="0">
                <a:solidFill>
                  <a:srgbClr val="FF0000"/>
                </a:solidFill>
              </a:rPr>
              <a:t>questionario su atteggiamenti, opinioni e comportamenti </a:t>
            </a:r>
            <a:r>
              <a:rPr lang="it-IT" sz="2000" dirty="0"/>
              <a:t>nell’approcciarsi alla lettura, e su alcuni aspetti del contesto scolastico e famigliare;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la compilazione, da parte degli </a:t>
            </a:r>
            <a:r>
              <a:rPr lang="it-IT" sz="2000" dirty="0">
                <a:solidFill>
                  <a:srgbClr val="FF0000"/>
                </a:solidFill>
              </a:rPr>
              <a:t>insegnanti</a:t>
            </a:r>
            <a:r>
              <a:rPr lang="it-IT" sz="2000" dirty="0"/>
              <a:t>, di un questionario riguardante il loro background formativo, il clima e le caratteristiche della classe, le metodologie e le pratiche educative;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la compilazione, da parte </a:t>
            </a:r>
            <a:r>
              <a:rPr lang="it-IT" sz="2000" dirty="0">
                <a:solidFill>
                  <a:srgbClr val="FF0000"/>
                </a:solidFill>
              </a:rPr>
              <a:t>del Dirigente Scolastico</a:t>
            </a:r>
            <a:r>
              <a:rPr lang="it-IT" sz="2000" dirty="0"/>
              <a:t>, di un questionario scuola che possa fornire un quadro sulle caratteristiche, le risorse e il clima della scuola, il coinvolgimento dei genitori e il ruolo del Dirigente.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la compilazione da parte dei </a:t>
            </a:r>
            <a:r>
              <a:rPr lang="it-IT" sz="2000" dirty="0">
                <a:solidFill>
                  <a:srgbClr val="FF0000"/>
                </a:solidFill>
              </a:rPr>
              <a:t>genitori</a:t>
            </a:r>
            <a:r>
              <a:rPr lang="it-IT" sz="2000" dirty="0"/>
              <a:t> di un questionario riguardante le esperienze </a:t>
            </a:r>
            <a:r>
              <a:rPr lang="it-IT" sz="2000" dirty="0" err="1"/>
              <a:t>pre</a:t>
            </a:r>
            <a:r>
              <a:rPr lang="it-IT" sz="2000" dirty="0"/>
              <a:t>-scolastiche degli studenti, la formazione dei genitori, il loro coinvolgimento e gli atteggiamenti verso la lettura, il background famigliare degli </a:t>
            </a:r>
            <a:r>
              <a:rPr lang="it-IT" sz="2000" dirty="0" smtClean="0"/>
              <a:t>studenti</a:t>
            </a:r>
            <a:endParaRPr lang="it-IT" sz="2000" dirty="0"/>
          </a:p>
        </p:txBody>
      </p:sp>
      <p:grpSp>
        <p:nvGrpSpPr>
          <p:cNvPr id="3077" name="Group 13"/>
          <p:cNvGrpSpPr>
            <a:grpSpLocks/>
          </p:cNvGrpSpPr>
          <p:nvPr/>
        </p:nvGrpSpPr>
        <p:grpSpPr bwMode="auto">
          <a:xfrm>
            <a:off x="250825" y="377825"/>
            <a:ext cx="8229600" cy="6096000"/>
            <a:chOff x="158" y="238"/>
            <a:chExt cx="5184" cy="3840"/>
          </a:xfrm>
        </p:grpSpPr>
        <p:sp>
          <p:nvSpPr>
            <p:cNvPr id="3078" name="Rectangle 2"/>
            <p:cNvSpPr>
              <a:spLocks noChangeArrowheads="1"/>
            </p:cNvSpPr>
            <p:nvPr/>
          </p:nvSpPr>
          <p:spPr bwMode="auto">
            <a:xfrm>
              <a:off x="158" y="572"/>
              <a:ext cx="5184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  <p:sp>
          <p:nvSpPr>
            <p:cNvPr id="3079" name="Rectangle 3"/>
            <p:cNvSpPr>
              <a:spLocks noChangeArrowheads="1"/>
            </p:cNvSpPr>
            <p:nvPr/>
          </p:nvSpPr>
          <p:spPr bwMode="auto">
            <a:xfrm rot="5400000">
              <a:off x="-1550" y="2146"/>
              <a:ext cx="3840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299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/>
          </a:p>
        </p:txBody>
      </p:sp>
      <p:sp>
        <p:nvSpPr>
          <p:cNvPr id="4103" name="Text Box 9"/>
          <p:cNvSpPr txBox="1">
            <a:spLocks noChangeArrowheads="1"/>
          </p:cNvSpPr>
          <p:nvPr/>
        </p:nvSpPr>
        <p:spPr bwMode="auto">
          <a:xfrm>
            <a:off x="778607" y="374650"/>
            <a:ext cx="71294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TIMSS: strumenti di rilevazione</a:t>
            </a:r>
            <a:endParaRPr lang="it-IT" sz="2800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</p:txBody>
      </p:sp>
      <p:sp>
        <p:nvSpPr>
          <p:cNvPr id="3076" name="CasellaDiTesto 11"/>
          <p:cNvSpPr txBox="1">
            <a:spLocks noChangeArrowheads="1"/>
          </p:cNvSpPr>
          <p:nvPr/>
        </p:nvSpPr>
        <p:spPr bwMode="auto">
          <a:xfrm>
            <a:off x="802651" y="1125538"/>
            <a:ext cx="7777162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dirty="0">
                <a:solidFill>
                  <a:srgbClr val="FF0000"/>
                </a:solidFill>
              </a:rPr>
              <a:t>Prove cognitive</a:t>
            </a:r>
            <a:r>
              <a:rPr lang="it-IT" sz="1400" dirty="0"/>
              <a:t> per la rilevazione delle competenze degli studenti in scienze e matematica. </a:t>
            </a:r>
            <a:endParaRPr lang="it-IT" sz="1400" dirty="0" smtClean="0"/>
          </a:p>
          <a:p>
            <a:r>
              <a:rPr lang="it-IT" sz="1400" dirty="0"/>
              <a:t/>
            </a:r>
            <a:br>
              <a:rPr lang="it-IT" sz="1400" dirty="0"/>
            </a:br>
            <a:r>
              <a:rPr lang="it-IT" sz="1400" dirty="0">
                <a:solidFill>
                  <a:srgbClr val="FF0000"/>
                </a:solidFill>
              </a:rPr>
              <a:t>Questionario Studente</a:t>
            </a:r>
            <a:r>
              <a:rPr lang="it-IT" sz="1400" dirty="0"/>
              <a:t>, per la rilevazione delle variabili di sfondo relative allo status socio-economico e culturale della famiglia di origine e sugli atteggiamenti degli studenti nei confronti della Matematica e delle Scienze</a:t>
            </a:r>
            <a:r>
              <a:rPr lang="it-IT" sz="1400" dirty="0" smtClean="0"/>
              <a:t>.</a:t>
            </a:r>
            <a:endParaRPr lang="it-IT" sz="1400" dirty="0"/>
          </a:p>
          <a:p>
            <a:r>
              <a:rPr lang="it-IT" sz="1400" dirty="0"/>
              <a:t/>
            </a:r>
            <a:br>
              <a:rPr lang="it-IT" sz="1400" dirty="0"/>
            </a:br>
            <a:r>
              <a:rPr lang="it-IT" sz="1400" dirty="0">
                <a:solidFill>
                  <a:srgbClr val="FF0000"/>
                </a:solidFill>
              </a:rPr>
              <a:t>Questionario Insegnante</a:t>
            </a:r>
            <a:r>
              <a:rPr lang="it-IT" sz="1400" dirty="0"/>
              <a:t>, rivolto agli insegnati degli studenti campionati, raccoglie informazioni sulla scuola e sulle classi, sul background del docente di Matematica e Scienze, sul suo atteggiamento nei confronti delle materie che insegna, sulle modalità del suo insegnamento, sulle sue pratiche didattiche.</a:t>
            </a:r>
          </a:p>
          <a:p>
            <a:r>
              <a:rPr lang="it-IT" sz="1400" dirty="0"/>
              <a:t/>
            </a:r>
            <a:br>
              <a:rPr lang="it-IT" sz="1400" dirty="0"/>
            </a:br>
            <a:r>
              <a:rPr lang="it-IT" sz="1400" dirty="0">
                <a:solidFill>
                  <a:srgbClr val="FF0000"/>
                </a:solidFill>
              </a:rPr>
              <a:t>Questionario Scuola</a:t>
            </a:r>
            <a:r>
              <a:rPr lang="it-IT" sz="1400" dirty="0"/>
              <a:t>: è rivolto ai Dirigenti Scolastici, ai quali si richiede di fornire informazioni relative al contesto e al clima della scuola, alle risorse disponibili, alle classi e agli insegnanti, e al coinvolgimento dei genitori degli studenti nelle attività della scuola.</a:t>
            </a:r>
          </a:p>
          <a:p>
            <a:r>
              <a:rPr lang="it-IT" sz="1400" dirty="0"/>
              <a:t/>
            </a:r>
            <a:br>
              <a:rPr lang="it-IT" sz="1400" dirty="0"/>
            </a:br>
            <a:r>
              <a:rPr lang="it-IT" sz="1400" dirty="0">
                <a:solidFill>
                  <a:srgbClr val="FF0000"/>
                </a:solidFill>
              </a:rPr>
              <a:t>Questionario sul Curricolo nazionale</a:t>
            </a:r>
            <a:r>
              <a:rPr lang="it-IT" sz="1400" dirty="0"/>
              <a:t>: un gruppo di esperti a livello nazionale risponde ad un questionario che raccoglie informazioni sul curriculum di matematica e scienze utilizzato in ogni paese.</a:t>
            </a:r>
          </a:p>
          <a:p>
            <a:r>
              <a:rPr lang="it-IT" sz="1400" dirty="0"/>
              <a:t/>
            </a:r>
            <a:br>
              <a:rPr lang="it-IT" sz="1400" dirty="0"/>
            </a:br>
            <a:r>
              <a:rPr lang="it-IT" sz="1400" dirty="0">
                <a:solidFill>
                  <a:srgbClr val="FF0000"/>
                </a:solidFill>
              </a:rPr>
              <a:t>Encyclopedia</a:t>
            </a:r>
            <a:r>
              <a:rPr lang="it-IT" sz="1400" dirty="0"/>
              <a:t>: vengono fornite da ogni Paese informazioni aggiuntive riguardo il contesto sociale e demografico del paese, l’organizzazione e la struttura del sistema di istruzione e le risorse disponibili per l’istruzione</a:t>
            </a:r>
            <a:r>
              <a:rPr lang="it-IT" dirty="0"/>
              <a:t>.</a:t>
            </a:r>
          </a:p>
        </p:txBody>
      </p:sp>
      <p:grpSp>
        <p:nvGrpSpPr>
          <p:cNvPr id="3077" name="Group 13"/>
          <p:cNvGrpSpPr>
            <a:grpSpLocks/>
          </p:cNvGrpSpPr>
          <p:nvPr/>
        </p:nvGrpSpPr>
        <p:grpSpPr bwMode="auto">
          <a:xfrm>
            <a:off x="250825" y="377825"/>
            <a:ext cx="8229600" cy="6096000"/>
            <a:chOff x="158" y="238"/>
            <a:chExt cx="5184" cy="3840"/>
          </a:xfrm>
        </p:grpSpPr>
        <p:sp>
          <p:nvSpPr>
            <p:cNvPr id="3078" name="Rectangle 2"/>
            <p:cNvSpPr>
              <a:spLocks noChangeArrowheads="1"/>
            </p:cNvSpPr>
            <p:nvPr/>
          </p:nvSpPr>
          <p:spPr bwMode="auto">
            <a:xfrm>
              <a:off x="158" y="572"/>
              <a:ext cx="5184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  <p:sp>
          <p:nvSpPr>
            <p:cNvPr id="3079" name="Rectangle 3"/>
            <p:cNvSpPr>
              <a:spLocks noChangeArrowheads="1"/>
            </p:cNvSpPr>
            <p:nvPr/>
          </p:nvSpPr>
          <p:spPr bwMode="auto">
            <a:xfrm rot="5400000">
              <a:off x="-1550" y="2146"/>
              <a:ext cx="3840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0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/>
          </a:p>
        </p:txBody>
      </p:sp>
      <p:sp>
        <p:nvSpPr>
          <p:cNvPr id="4103" name="Text Box 9"/>
          <p:cNvSpPr txBox="1">
            <a:spLocks noChangeArrowheads="1"/>
          </p:cNvSpPr>
          <p:nvPr/>
        </p:nvSpPr>
        <p:spPr bwMode="auto">
          <a:xfrm>
            <a:off x="778607" y="374650"/>
            <a:ext cx="71294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OCSE - PISA</a:t>
            </a:r>
            <a:endParaRPr lang="it-IT" sz="2800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</p:txBody>
      </p:sp>
      <p:sp>
        <p:nvSpPr>
          <p:cNvPr id="3076" name="CasellaDiTesto 11"/>
          <p:cNvSpPr txBox="1">
            <a:spLocks noChangeArrowheads="1"/>
          </p:cNvSpPr>
          <p:nvPr/>
        </p:nvSpPr>
        <p:spPr bwMode="auto">
          <a:xfrm>
            <a:off x="802651" y="1125538"/>
            <a:ext cx="7777162" cy="361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Sviluppato da: Organizzazione per la Cooperazione e lo Sviluppo Economico (OECD – OCDE – OCSE</a:t>
            </a:r>
            <a:r>
              <a:rPr lang="it-IT" sz="2400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endParaRPr lang="it-IT" sz="2400" dirty="0"/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PISA-</a:t>
            </a:r>
            <a:r>
              <a:rPr lang="it-IT" sz="2400" i="1" dirty="0" err="1"/>
              <a:t>Programme</a:t>
            </a:r>
            <a:r>
              <a:rPr lang="it-IT" sz="2400" dirty="0"/>
              <a:t> </a:t>
            </a:r>
            <a:r>
              <a:rPr lang="it-IT" sz="2400" i="1" dirty="0"/>
              <a:t>for International </a:t>
            </a:r>
            <a:r>
              <a:rPr lang="it-IT" sz="2400" i="1" dirty="0" err="1"/>
              <a:t>Student</a:t>
            </a:r>
            <a:r>
              <a:rPr lang="it-IT" sz="2400" i="1" dirty="0"/>
              <a:t> </a:t>
            </a:r>
            <a:r>
              <a:rPr lang="it-IT" sz="2400" i="1" dirty="0" err="1" smtClean="0"/>
              <a:t>Assessment</a:t>
            </a:r>
            <a:endParaRPr lang="it-IT" sz="2400" i="1" dirty="0" smtClean="0"/>
          </a:p>
          <a:p>
            <a:pPr eaLnBrk="1" hangingPunct="1">
              <a:lnSpc>
                <a:spcPct val="90000"/>
              </a:lnSpc>
            </a:pPr>
            <a:endParaRPr lang="it-IT" sz="2400" i="1" dirty="0"/>
          </a:p>
          <a:p>
            <a:pPr lvl="1" eaLnBrk="1" hangingPunct="1">
              <a:lnSpc>
                <a:spcPct val="90000"/>
              </a:lnSpc>
              <a:buClr>
                <a:srgbClr val="FFCC00"/>
              </a:buClr>
              <a:buFontTx/>
              <a:buChar char="•"/>
            </a:pPr>
            <a:r>
              <a:rPr lang="it-IT" dirty="0"/>
              <a:t>Indagine internazionale promossa per rilevare le competenze dei </a:t>
            </a:r>
            <a:r>
              <a:rPr lang="it-IT" dirty="0">
                <a:solidFill>
                  <a:srgbClr val="FF0000"/>
                </a:solidFill>
              </a:rPr>
              <a:t>quindicenni</a:t>
            </a:r>
            <a:r>
              <a:rPr lang="it-IT" dirty="0"/>
              <a:t> scolarizzati.                     </a:t>
            </a:r>
          </a:p>
          <a:p>
            <a:pPr lvl="1" eaLnBrk="1" hangingPunct="1">
              <a:lnSpc>
                <a:spcPct val="90000"/>
              </a:lnSpc>
              <a:buClr>
                <a:srgbClr val="FFCC00"/>
              </a:buClr>
              <a:buFontTx/>
              <a:buChar char="•"/>
            </a:pPr>
            <a:r>
              <a:rPr lang="it-IT" dirty="0"/>
              <a:t>Si svolge con periodicità triennale (prima indagine </a:t>
            </a:r>
            <a:r>
              <a:rPr lang="it-IT" dirty="0" smtClean="0"/>
              <a:t>2000, prossima 2015).</a:t>
            </a:r>
          </a:p>
          <a:p>
            <a:pPr lvl="1" eaLnBrk="1" hangingPunct="1">
              <a:lnSpc>
                <a:spcPct val="90000"/>
              </a:lnSpc>
              <a:buClr>
                <a:srgbClr val="FFCC00"/>
              </a:buClr>
              <a:buFontTx/>
              <a:buChar char="•"/>
            </a:pPr>
            <a:r>
              <a:rPr lang="it-IT" dirty="0" smtClean="0"/>
              <a:t>L’ultima edizione ha coinvolto 66 paesi</a:t>
            </a:r>
            <a:endParaRPr lang="it-IT" dirty="0"/>
          </a:p>
          <a:p>
            <a:endParaRPr lang="it-IT" dirty="0"/>
          </a:p>
        </p:txBody>
      </p:sp>
      <p:grpSp>
        <p:nvGrpSpPr>
          <p:cNvPr id="3077" name="Group 13"/>
          <p:cNvGrpSpPr>
            <a:grpSpLocks/>
          </p:cNvGrpSpPr>
          <p:nvPr/>
        </p:nvGrpSpPr>
        <p:grpSpPr bwMode="auto">
          <a:xfrm>
            <a:off x="250825" y="377825"/>
            <a:ext cx="8229600" cy="6096000"/>
            <a:chOff x="158" y="238"/>
            <a:chExt cx="5184" cy="3840"/>
          </a:xfrm>
        </p:grpSpPr>
        <p:sp>
          <p:nvSpPr>
            <p:cNvPr id="3078" name="Rectangle 2"/>
            <p:cNvSpPr>
              <a:spLocks noChangeArrowheads="1"/>
            </p:cNvSpPr>
            <p:nvPr/>
          </p:nvSpPr>
          <p:spPr bwMode="auto">
            <a:xfrm>
              <a:off x="158" y="572"/>
              <a:ext cx="5184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  <p:sp>
          <p:nvSpPr>
            <p:cNvPr id="3079" name="Rectangle 3"/>
            <p:cNvSpPr>
              <a:spLocks noChangeArrowheads="1"/>
            </p:cNvSpPr>
            <p:nvPr/>
          </p:nvSpPr>
          <p:spPr bwMode="auto">
            <a:xfrm rot="5400000">
              <a:off x="-1550" y="2146"/>
              <a:ext cx="3840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122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/>
          </a:p>
        </p:txBody>
      </p:sp>
      <p:sp>
        <p:nvSpPr>
          <p:cNvPr id="4103" name="Text Box 9"/>
          <p:cNvSpPr txBox="1">
            <a:spLocks noChangeArrowheads="1"/>
          </p:cNvSpPr>
          <p:nvPr/>
        </p:nvSpPr>
        <p:spPr bwMode="auto">
          <a:xfrm>
            <a:off x="778607" y="374650"/>
            <a:ext cx="71294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A livello nazionale</a:t>
            </a:r>
            <a:endParaRPr lang="it-IT" sz="2800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</p:txBody>
      </p:sp>
      <p:sp>
        <p:nvSpPr>
          <p:cNvPr id="3076" name="CasellaDiTesto 11"/>
          <p:cNvSpPr txBox="1">
            <a:spLocks noChangeArrowheads="1"/>
          </p:cNvSpPr>
          <p:nvPr/>
        </p:nvSpPr>
        <p:spPr bwMode="auto">
          <a:xfrm>
            <a:off x="802651" y="1125538"/>
            <a:ext cx="7777162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dirty="0" smtClean="0"/>
              <a:t>L’organismo che si occupa di valutazione scolastica e che partecipa per conto dell’Italia alle rilevazioni è l’INVALSI (Istituto Nazionale per la Valutazione del Sistema educativo, d’Istruzione e di formazione)</a:t>
            </a:r>
          </a:p>
          <a:p>
            <a:endParaRPr lang="it-IT" dirty="0"/>
          </a:p>
          <a:p>
            <a:r>
              <a:rPr lang="it-IT" dirty="0" smtClean="0"/>
              <a:t>Si occupa anche della ricerca sui risultati della scuola italiana attraverso il SNV (Sistema Nazionale di Valutazione)</a:t>
            </a:r>
          </a:p>
          <a:p>
            <a:endParaRPr lang="it-IT" dirty="0"/>
          </a:p>
          <a:p>
            <a:r>
              <a:rPr lang="it-IT" dirty="0" smtClean="0"/>
              <a:t>Organizza la Prova Nazionale per gli studenti in uscita dalla Scuola secondaria di I grado.</a:t>
            </a:r>
            <a:endParaRPr lang="it-IT" dirty="0"/>
          </a:p>
        </p:txBody>
      </p:sp>
      <p:grpSp>
        <p:nvGrpSpPr>
          <p:cNvPr id="3077" name="Group 13"/>
          <p:cNvGrpSpPr>
            <a:grpSpLocks/>
          </p:cNvGrpSpPr>
          <p:nvPr/>
        </p:nvGrpSpPr>
        <p:grpSpPr bwMode="auto">
          <a:xfrm>
            <a:off x="250825" y="377825"/>
            <a:ext cx="8229600" cy="6096000"/>
            <a:chOff x="158" y="238"/>
            <a:chExt cx="5184" cy="3840"/>
          </a:xfrm>
        </p:grpSpPr>
        <p:sp>
          <p:nvSpPr>
            <p:cNvPr id="3078" name="Rectangle 2"/>
            <p:cNvSpPr>
              <a:spLocks noChangeArrowheads="1"/>
            </p:cNvSpPr>
            <p:nvPr/>
          </p:nvSpPr>
          <p:spPr bwMode="auto">
            <a:xfrm>
              <a:off x="158" y="572"/>
              <a:ext cx="5184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  <p:sp>
          <p:nvSpPr>
            <p:cNvPr id="3079" name="Rectangle 3"/>
            <p:cNvSpPr>
              <a:spLocks noChangeArrowheads="1"/>
            </p:cNvSpPr>
            <p:nvPr/>
          </p:nvSpPr>
          <p:spPr bwMode="auto">
            <a:xfrm rot="5400000">
              <a:off x="-1550" y="2146"/>
              <a:ext cx="3840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113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/>
          </a:p>
        </p:txBody>
      </p:sp>
      <p:sp>
        <p:nvSpPr>
          <p:cNvPr id="4103" name="Text Box 9"/>
          <p:cNvSpPr txBox="1">
            <a:spLocks noChangeArrowheads="1"/>
          </p:cNvSpPr>
          <p:nvPr/>
        </p:nvSpPr>
        <p:spPr bwMode="auto">
          <a:xfrm>
            <a:off x="778607" y="374650"/>
            <a:ext cx="71294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Diversi obiettivi</a:t>
            </a:r>
            <a:endParaRPr lang="it-IT" sz="2800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</p:txBody>
      </p:sp>
      <p:sp>
        <p:nvSpPr>
          <p:cNvPr id="3076" name="CasellaDiTesto 11"/>
          <p:cNvSpPr txBox="1">
            <a:spLocks noChangeArrowheads="1"/>
          </p:cNvSpPr>
          <p:nvPr/>
        </p:nvSpPr>
        <p:spPr bwMode="auto">
          <a:xfrm>
            <a:off x="802651" y="1125538"/>
            <a:ext cx="7777162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365125">
              <a:spcBef>
                <a:spcPct val="50000"/>
              </a:spcBef>
              <a:tabLst>
                <a:tab pos="7712075" algn="r"/>
              </a:tabLst>
              <a:defRPr/>
            </a:pPr>
            <a:r>
              <a:rPr lang="it-IT" sz="24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Indagini internazionali:</a:t>
            </a:r>
            <a:r>
              <a:rPr lang="it-IT" sz="20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it-IT" sz="2400" b="1" i="1" u="sng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di sistema</a:t>
            </a:r>
          </a:p>
          <a:p>
            <a:pPr marL="365125" indent="-365125">
              <a:spcBef>
                <a:spcPct val="50000"/>
              </a:spcBef>
              <a:buClr>
                <a:srgbClr val="FF9933"/>
              </a:buClr>
              <a:buFont typeface="Wingdings" pitchFamily="2" charset="2"/>
              <a:buChar char="v"/>
              <a:tabLst>
                <a:tab pos="7712075" algn="r"/>
              </a:tabLst>
              <a:defRPr/>
            </a:pPr>
            <a:r>
              <a:rPr lang="it-IT" dirty="0">
                <a:solidFill>
                  <a:srgbClr val="5F5F5F"/>
                </a:solidFill>
                <a:cs typeface="Arial" charset="0"/>
              </a:rPr>
              <a:t>offrono dati sulle prestazioni degli studenti comparabili a livello internazionale</a:t>
            </a:r>
          </a:p>
          <a:p>
            <a:pPr marL="365125" indent="-365125">
              <a:spcBef>
                <a:spcPct val="50000"/>
              </a:spcBef>
              <a:buClr>
                <a:srgbClr val="FF9933"/>
              </a:buClr>
              <a:buFont typeface="Wingdings" pitchFamily="2" charset="2"/>
              <a:buChar char="v"/>
              <a:tabLst>
                <a:tab pos="7712075" algn="r"/>
              </a:tabLst>
              <a:defRPr/>
            </a:pPr>
            <a:r>
              <a:rPr lang="it-IT" dirty="0">
                <a:solidFill>
                  <a:srgbClr val="5F5F5F"/>
                </a:solidFill>
                <a:cs typeface="Arial" charset="0"/>
              </a:rPr>
              <a:t>permettono di individuare punti di forza e di debolezza del proprio sistema scolastico</a:t>
            </a:r>
          </a:p>
          <a:p>
            <a:pPr marL="365125" indent="-365125">
              <a:spcBef>
                <a:spcPct val="50000"/>
              </a:spcBef>
              <a:buClr>
                <a:srgbClr val="FF9933"/>
              </a:buClr>
              <a:buFont typeface="Wingdings" pitchFamily="2" charset="2"/>
              <a:buChar char="v"/>
              <a:tabLst>
                <a:tab pos="7712075" algn="r"/>
              </a:tabLst>
              <a:defRPr/>
            </a:pPr>
            <a:r>
              <a:rPr lang="it-IT" dirty="0">
                <a:solidFill>
                  <a:srgbClr val="5F5F5F"/>
                </a:solidFill>
                <a:cs typeface="Arial" charset="0"/>
              </a:rPr>
              <a:t>ricercano fattori antecedenti e correlati del profitto scolastico (e in che misura operano nello stesso modo in diversi contesti) …</a:t>
            </a:r>
          </a:p>
          <a:p>
            <a:pPr marL="365125" indent="-365125">
              <a:spcBef>
                <a:spcPct val="50000"/>
              </a:spcBef>
              <a:buFont typeface="Arial" charset="0"/>
              <a:buChar char="•"/>
              <a:tabLst>
                <a:tab pos="7712075" algn="r"/>
              </a:tabLst>
              <a:defRPr/>
            </a:pPr>
            <a:endParaRPr lang="it-IT" b="1" dirty="0">
              <a:solidFill>
                <a:srgbClr val="006699"/>
              </a:solidFill>
              <a:cs typeface="Arial" charset="0"/>
            </a:endParaRPr>
          </a:p>
          <a:p>
            <a:pPr marL="365125" indent="-365125">
              <a:spcBef>
                <a:spcPct val="50000"/>
              </a:spcBef>
              <a:tabLst>
                <a:tab pos="7712075" algn="r"/>
              </a:tabLst>
              <a:defRPr/>
            </a:pPr>
            <a:r>
              <a:rPr lang="it-IT" sz="24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Indagini nazionali: </a:t>
            </a:r>
            <a:r>
              <a:rPr lang="it-IT" sz="2400" b="1" i="1" u="sng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dal sistema alle singole scuole</a:t>
            </a:r>
          </a:p>
          <a:p>
            <a:pPr marL="365125" indent="-365125">
              <a:spcBef>
                <a:spcPct val="50000"/>
              </a:spcBef>
              <a:buClr>
                <a:srgbClr val="FF9900"/>
              </a:buClr>
              <a:buFont typeface="Wingdings" pitchFamily="2" charset="2"/>
              <a:buChar char="v"/>
              <a:tabLst>
                <a:tab pos="7712075" algn="r"/>
              </a:tabLst>
              <a:defRPr/>
            </a:pPr>
            <a:r>
              <a:rPr lang="it-IT" dirty="0">
                <a:solidFill>
                  <a:srgbClr val="5F5F5F"/>
                </a:solidFill>
                <a:cs typeface="Arial" charset="0"/>
              </a:rPr>
              <a:t>accertano i livelli di apprendimento degli studenti italiani in italiano e in matematica</a:t>
            </a:r>
          </a:p>
          <a:p>
            <a:pPr marL="365125" indent="-365125">
              <a:spcBef>
                <a:spcPct val="50000"/>
              </a:spcBef>
              <a:buClr>
                <a:srgbClr val="FF9900"/>
              </a:buClr>
              <a:buFont typeface="Wingdings" pitchFamily="2" charset="2"/>
              <a:buChar char="v"/>
              <a:tabLst>
                <a:tab pos="7712075" algn="r"/>
              </a:tabLst>
              <a:defRPr/>
            </a:pPr>
            <a:r>
              <a:rPr lang="it-IT" dirty="0">
                <a:solidFill>
                  <a:srgbClr val="5F5F5F"/>
                </a:solidFill>
                <a:cs typeface="Arial" charset="0"/>
              </a:rPr>
              <a:t>offrono dati comparabili a livello nazionale, regionale e a livello di singola scuola e classe</a:t>
            </a:r>
            <a:r>
              <a:rPr lang="it-IT" sz="2000" dirty="0">
                <a:solidFill>
                  <a:srgbClr val="5F5F5F"/>
                </a:solidFill>
                <a:cs typeface="Arial" charset="0"/>
              </a:rPr>
              <a:t> </a:t>
            </a:r>
          </a:p>
        </p:txBody>
      </p:sp>
      <p:grpSp>
        <p:nvGrpSpPr>
          <p:cNvPr id="3077" name="Group 13"/>
          <p:cNvGrpSpPr>
            <a:grpSpLocks/>
          </p:cNvGrpSpPr>
          <p:nvPr/>
        </p:nvGrpSpPr>
        <p:grpSpPr bwMode="auto">
          <a:xfrm>
            <a:off x="250825" y="377825"/>
            <a:ext cx="8229600" cy="6096000"/>
            <a:chOff x="158" y="238"/>
            <a:chExt cx="5184" cy="3840"/>
          </a:xfrm>
        </p:grpSpPr>
        <p:sp>
          <p:nvSpPr>
            <p:cNvPr id="3078" name="Rectangle 2"/>
            <p:cNvSpPr>
              <a:spLocks noChangeArrowheads="1"/>
            </p:cNvSpPr>
            <p:nvPr/>
          </p:nvSpPr>
          <p:spPr bwMode="auto">
            <a:xfrm>
              <a:off x="158" y="572"/>
              <a:ext cx="5184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  <p:sp>
          <p:nvSpPr>
            <p:cNvPr id="3079" name="Rectangle 3"/>
            <p:cNvSpPr>
              <a:spLocks noChangeArrowheads="1"/>
            </p:cNvSpPr>
            <p:nvPr/>
          </p:nvSpPr>
          <p:spPr bwMode="auto">
            <a:xfrm rot="5400000">
              <a:off x="-1550" y="2146"/>
              <a:ext cx="3840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07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50825" y="908050"/>
            <a:ext cx="8229600" cy="36513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 rot="5400000">
            <a:off x="-2461418" y="3407568"/>
            <a:ext cx="6096000" cy="36513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it-IT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 flipH="1">
            <a:off x="7315200" y="6553200"/>
            <a:ext cx="1600200" cy="17463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400">
              <a:latin typeface="Times" pitchFamily="18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 rot="-5400000">
            <a:off x="8420894" y="6423819"/>
            <a:ext cx="685800" cy="1746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it-IT"/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>
              <a:cs typeface="Arial" charset="0"/>
            </a:endParaRPr>
          </a:p>
        </p:txBody>
      </p:sp>
      <p:sp>
        <p:nvSpPr>
          <p:cNvPr id="15367" name="Text Box 9"/>
          <p:cNvSpPr txBox="1">
            <a:spLocks noChangeArrowheads="1"/>
          </p:cNvSpPr>
          <p:nvPr/>
        </p:nvSpPr>
        <p:spPr bwMode="auto">
          <a:xfrm>
            <a:off x="1089025" y="2924175"/>
            <a:ext cx="71294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5400" b="1" i="1" dirty="0" smtClean="0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Le prove</a:t>
            </a:r>
            <a:endParaRPr lang="it-IT" sz="5400" b="1" i="1" dirty="0">
              <a:solidFill>
                <a:srgbClr val="006699"/>
              </a:solidFill>
              <a:latin typeface="Book Antiqua" pitchFamily="18" charset="0"/>
              <a:cs typeface="Arial" charset="0"/>
            </a:endParaRPr>
          </a:p>
        </p:txBody>
      </p:sp>
      <p:pic>
        <p:nvPicPr>
          <p:cNvPr id="15368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1025" y="0"/>
            <a:ext cx="9429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>
              <a:cs typeface="Arial" charset="0"/>
            </a:endParaRPr>
          </a:p>
        </p:txBody>
      </p:sp>
      <p:sp>
        <p:nvSpPr>
          <p:cNvPr id="6151" name="Text Box 9"/>
          <p:cNvSpPr txBox="1">
            <a:spLocks noChangeArrowheads="1"/>
          </p:cNvSpPr>
          <p:nvPr/>
        </p:nvSpPr>
        <p:spPr bwMode="auto">
          <a:xfrm>
            <a:off x="684213" y="333375"/>
            <a:ext cx="7129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4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Arial" charset="0"/>
              </a:rPr>
              <a:t>Le Prove</a:t>
            </a:r>
            <a:endParaRPr lang="it-IT" sz="24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  <a:cs typeface="Arial" charset="0"/>
            </a:endParaRPr>
          </a:p>
        </p:txBody>
      </p:sp>
      <p:sp>
        <p:nvSpPr>
          <p:cNvPr id="6148" name="Text Box 15"/>
          <p:cNvSpPr txBox="1">
            <a:spLocks noChangeArrowheads="1"/>
          </p:cNvSpPr>
          <p:nvPr/>
        </p:nvSpPr>
        <p:spPr bwMode="auto">
          <a:xfrm>
            <a:off x="900113" y="1484313"/>
            <a:ext cx="7561262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20000"/>
              </a:lnSpc>
              <a:spcBef>
                <a:spcPct val="20000"/>
              </a:spcBef>
              <a:spcAft>
                <a:spcPts val="300"/>
              </a:spcAft>
              <a:buClr>
                <a:srgbClr val="006699"/>
              </a:buClr>
              <a:buFont typeface="Arial" charset="0"/>
              <a:buNone/>
            </a:pPr>
            <a:r>
              <a:rPr lang="it-IT" sz="2000" b="1" u="sng" dirty="0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II primaria</a:t>
            </a:r>
            <a:r>
              <a:rPr lang="it-IT" sz="2000" dirty="0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:</a:t>
            </a:r>
            <a:r>
              <a:rPr lang="it-IT" sz="2000" dirty="0">
                <a:latin typeface="Book Antiqua" pitchFamily="18" charset="0"/>
                <a:cs typeface="Arial" charset="0"/>
              </a:rPr>
              <a:t> prova preliminare di lettura, prova di Italiano, prova di Matematica</a:t>
            </a:r>
          </a:p>
          <a:p>
            <a:pPr>
              <a:lnSpc>
                <a:spcPct val="120000"/>
              </a:lnSpc>
              <a:spcBef>
                <a:spcPct val="20000"/>
              </a:spcBef>
              <a:spcAft>
                <a:spcPts val="300"/>
              </a:spcAft>
              <a:buClr>
                <a:srgbClr val="006699"/>
              </a:buClr>
              <a:buFont typeface="Arial" charset="0"/>
              <a:buNone/>
            </a:pPr>
            <a:r>
              <a:rPr lang="it-IT" sz="2000" b="1" u="sng" dirty="0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V primaria</a:t>
            </a:r>
            <a:r>
              <a:rPr lang="it-IT" sz="2000" dirty="0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:</a:t>
            </a:r>
            <a:r>
              <a:rPr lang="it-IT" sz="2000" dirty="0">
                <a:latin typeface="Book Antiqua" pitchFamily="18" charset="0"/>
                <a:cs typeface="Arial" charset="0"/>
              </a:rPr>
              <a:t> prova di Italiano, prova di Matematica, questionario studente</a:t>
            </a:r>
          </a:p>
          <a:p>
            <a:pPr>
              <a:lnSpc>
                <a:spcPct val="120000"/>
              </a:lnSpc>
              <a:spcBef>
                <a:spcPct val="20000"/>
              </a:spcBef>
              <a:spcAft>
                <a:spcPts val="300"/>
              </a:spcAft>
              <a:buClr>
                <a:srgbClr val="006699"/>
              </a:buClr>
              <a:buFont typeface="Arial" charset="0"/>
              <a:buNone/>
            </a:pPr>
            <a:r>
              <a:rPr lang="it-IT" sz="2000" b="1" u="sng" dirty="0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I sec. I gr.</a:t>
            </a:r>
            <a:r>
              <a:rPr lang="it-IT" sz="2000" dirty="0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:</a:t>
            </a:r>
            <a:r>
              <a:rPr lang="it-IT" sz="2000" dirty="0">
                <a:latin typeface="Book Antiqua" pitchFamily="18" charset="0"/>
                <a:cs typeface="Arial" charset="0"/>
              </a:rPr>
              <a:t> prova di Italiano, prova di Matematica, questionario </a:t>
            </a:r>
            <a:r>
              <a:rPr lang="it-IT" sz="2000" dirty="0" smtClean="0">
                <a:latin typeface="Book Antiqua" pitchFamily="18" charset="0"/>
                <a:cs typeface="Arial" charset="0"/>
              </a:rPr>
              <a:t>studente (eliminata dall’anno in corso)</a:t>
            </a:r>
            <a:endParaRPr lang="it-IT" sz="2000" dirty="0">
              <a:latin typeface="Book Antiqua" pitchFamily="18" charset="0"/>
              <a:cs typeface="Arial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spcAft>
                <a:spcPts val="300"/>
              </a:spcAft>
              <a:buClr>
                <a:srgbClr val="006699"/>
              </a:buClr>
              <a:buFont typeface="Arial" charset="0"/>
              <a:buNone/>
            </a:pPr>
            <a:r>
              <a:rPr lang="it-IT" sz="2000" b="1" u="sng" dirty="0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III sec. I gr. (Prova nazionale)</a:t>
            </a:r>
            <a:r>
              <a:rPr lang="it-IT" sz="2000" dirty="0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:</a:t>
            </a:r>
            <a:r>
              <a:rPr lang="it-IT" sz="2000" dirty="0">
                <a:latin typeface="Book Antiqua" pitchFamily="18" charset="0"/>
                <a:cs typeface="Arial" charset="0"/>
              </a:rPr>
              <a:t> prova di Italiano, prova di Matematica</a:t>
            </a:r>
          </a:p>
          <a:p>
            <a:pPr>
              <a:lnSpc>
                <a:spcPct val="120000"/>
              </a:lnSpc>
              <a:spcBef>
                <a:spcPct val="20000"/>
              </a:spcBef>
              <a:spcAft>
                <a:spcPts val="300"/>
              </a:spcAft>
              <a:buClr>
                <a:srgbClr val="006699"/>
              </a:buClr>
              <a:buFont typeface="Arial" charset="0"/>
              <a:buNone/>
            </a:pPr>
            <a:r>
              <a:rPr lang="it-IT" sz="2000" b="1" u="sng" dirty="0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II sec. II gr.</a:t>
            </a:r>
            <a:r>
              <a:rPr lang="it-IT" sz="2000" dirty="0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:</a:t>
            </a:r>
            <a:r>
              <a:rPr lang="it-IT" sz="2000" dirty="0">
                <a:latin typeface="Book Antiqua" pitchFamily="18" charset="0"/>
                <a:cs typeface="Arial" charset="0"/>
              </a:rPr>
              <a:t> prova di Italiano, prova di Matematica, questionario </a:t>
            </a:r>
            <a:r>
              <a:rPr lang="it-IT" sz="2000" dirty="0" smtClean="0">
                <a:latin typeface="Book Antiqua" pitchFamily="18" charset="0"/>
                <a:cs typeface="Arial" charset="0"/>
              </a:rPr>
              <a:t>studente (dal prossimo anno anche in IV e forse prova nazionale in V)</a:t>
            </a:r>
            <a:endParaRPr lang="it-IT" sz="2000" dirty="0">
              <a:latin typeface="Book Antiqua" pitchFamily="18" charset="0"/>
              <a:cs typeface="Arial" charset="0"/>
            </a:endParaRP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250825" y="377825"/>
            <a:ext cx="8229600" cy="6096000"/>
            <a:chOff x="158" y="238"/>
            <a:chExt cx="5184" cy="3840"/>
          </a:xfrm>
        </p:grpSpPr>
        <p:sp>
          <p:nvSpPr>
            <p:cNvPr id="6150" name="Rectangle 2"/>
            <p:cNvSpPr>
              <a:spLocks noChangeArrowheads="1"/>
            </p:cNvSpPr>
            <p:nvPr/>
          </p:nvSpPr>
          <p:spPr bwMode="auto">
            <a:xfrm>
              <a:off x="158" y="572"/>
              <a:ext cx="5184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  <p:sp>
          <p:nvSpPr>
            <p:cNvPr id="2" name="Rectangle 3"/>
            <p:cNvSpPr>
              <a:spLocks noChangeArrowheads="1"/>
            </p:cNvSpPr>
            <p:nvPr/>
          </p:nvSpPr>
          <p:spPr bwMode="auto">
            <a:xfrm rot="5400000">
              <a:off x="-1550" y="2146"/>
              <a:ext cx="3840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>
              <a:cs typeface="Arial" charset="0"/>
            </a:endParaRPr>
          </a:p>
        </p:txBody>
      </p:sp>
      <p:sp>
        <p:nvSpPr>
          <p:cNvPr id="9223" name="Text Box 9"/>
          <p:cNvSpPr txBox="1">
            <a:spLocks noChangeArrowheads="1"/>
          </p:cNvSpPr>
          <p:nvPr/>
        </p:nvSpPr>
        <p:spPr bwMode="auto">
          <a:xfrm>
            <a:off x="684213" y="333375"/>
            <a:ext cx="82089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Arial" charset="0"/>
              </a:rPr>
              <a:t>I contenuti delle prove: </a:t>
            </a:r>
            <a:r>
              <a:rPr lang="it-IT" sz="24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Arial" charset="0"/>
              </a:rPr>
              <a:t>secondaria I grado (2010)</a:t>
            </a:r>
            <a:endParaRPr lang="it-IT" sz="24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  <a:cs typeface="Arial" charset="0"/>
            </a:endParaRPr>
          </a:p>
        </p:txBody>
      </p:sp>
      <p:sp>
        <p:nvSpPr>
          <p:cNvPr id="7172" name="Text Box 15"/>
          <p:cNvSpPr txBox="1">
            <a:spLocks noChangeArrowheads="1"/>
          </p:cNvSpPr>
          <p:nvPr/>
        </p:nvSpPr>
        <p:spPr bwMode="auto">
          <a:xfrm>
            <a:off x="971550" y="1484313"/>
            <a:ext cx="7343775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buClr>
                <a:srgbClr val="006699"/>
              </a:buClr>
              <a:buFont typeface="Arial" charset="0"/>
              <a:buNone/>
            </a:pPr>
            <a:r>
              <a:rPr lang="it-IT" sz="2000" b="1">
                <a:solidFill>
                  <a:srgbClr val="006699"/>
                </a:solidFill>
                <a:latin typeface="Book Antiqua" pitchFamily="18" charset="0"/>
              </a:rPr>
              <a:t>Italiano</a:t>
            </a:r>
            <a:r>
              <a:rPr lang="it-IT" sz="2000">
                <a:solidFill>
                  <a:srgbClr val="006699"/>
                </a:solidFill>
                <a:latin typeface="Book Antiqua" pitchFamily="18" charset="0"/>
              </a:rPr>
              <a:t>: </a:t>
            </a:r>
          </a:p>
          <a:p>
            <a:pPr marL="1143000" lvl="2" indent="-342900"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</a:rPr>
              <a:t>Testo narrativo: 20 domande</a:t>
            </a:r>
          </a:p>
          <a:p>
            <a:pPr marL="1143000" lvl="2" indent="-342900"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</a:rPr>
              <a:t>Testo espositivo-argomentativo: 13 domande</a:t>
            </a:r>
          </a:p>
          <a:p>
            <a:pPr marL="1143000" lvl="2" indent="-342900"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</a:rPr>
              <a:t>Grammatica: 9 domande</a:t>
            </a:r>
          </a:p>
          <a:p>
            <a:pPr marL="1143000" lvl="2" indent="-342900">
              <a:buClr>
                <a:srgbClr val="006699"/>
              </a:buClr>
            </a:pPr>
            <a:endParaRPr lang="it-IT" sz="2000" b="1">
              <a:solidFill>
                <a:srgbClr val="006699"/>
              </a:solidFill>
              <a:latin typeface="Book Antiqua" pitchFamily="18" charset="0"/>
            </a:endParaRPr>
          </a:p>
          <a:p>
            <a:pPr marL="342900" indent="-342900">
              <a:buClr>
                <a:srgbClr val="006699"/>
              </a:buClr>
            </a:pPr>
            <a:r>
              <a:rPr lang="it-IT" sz="2000" b="1">
                <a:solidFill>
                  <a:srgbClr val="006699"/>
                </a:solidFill>
                <a:latin typeface="Book Antiqua" pitchFamily="18" charset="0"/>
              </a:rPr>
              <a:t>Matematica</a:t>
            </a:r>
            <a:r>
              <a:rPr lang="it-IT" sz="2000">
                <a:solidFill>
                  <a:srgbClr val="006699"/>
                </a:solidFill>
                <a:latin typeface="Book Antiqua" pitchFamily="18" charset="0"/>
              </a:rPr>
              <a:t>: </a:t>
            </a:r>
          </a:p>
          <a:p>
            <a:pPr marL="1143000" lvl="2" indent="-342900"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</a:rPr>
              <a:t>Numero quesiti: 30 domande</a:t>
            </a:r>
          </a:p>
          <a:p>
            <a:pPr marL="1143000" lvl="2" indent="-342900"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</a:rPr>
              <a:t>Ambiti: </a:t>
            </a:r>
          </a:p>
          <a:p>
            <a:pPr marL="1609725" lvl="3">
              <a:buClr>
                <a:srgbClr val="006699"/>
              </a:buClr>
            </a:pPr>
            <a:r>
              <a:rPr lang="it-IT" sz="2000">
                <a:latin typeface="Book Antiqua" pitchFamily="18" charset="0"/>
              </a:rPr>
              <a:t>NUMERI, SPAZIO E FIGURE, RELAZIONI E FUNZIONI, DATI E PREVISIONI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buClr>
                <a:srgbClr val="006699"/>
              </a:buClr>
              <a:buFont typeface="Arial" charset="0"/>
              <a:buNone/>
            </a:pPr>
            <a:r>
              <a:rPr lang="it-IT" sz="2000" b="1">
                <a:solidFill>
                  <a:srgbClr val="006699"/>
                </a:solidFill>
                <a:latin typeface="Book Antiqua" pitchFamily="18" charset="0"/>
              </a:rPr>
              <a:t>Questionario studente</a:t>
            </a:r>
            <a:r>
              <a:rPr lang="it-IT" sz="2000">
                <a:solidFill>
                  <a:srgbClr val="006699"/>
                </a:solidFill>
                <a:latin typeface="Book Antiqua" pitchFamily="18" charset="0"/>
              </a:rPr>
              <a:t>:</a:t>
            </a:r>
            <a:r>
              <a:rPr lang="it-IT" sz="2000">
                <a:latin typeface="Book Antiqua" pitchFamily="18" charset="0"/>
              </a:rPr>
              <a:t> 23 domande</a:t>
            </a:r>
          </a:p>
        </p:txBody>
      </p:sp>
      <p:grpSp>
        <p:nvGrpSpPr>
          <p:cNvPr id="7173" name="Group 12"/>
          <p:cNvGrpSpPr>
            <a:grpSpLocks/>
          </p:cNvGrpSpPr>
          <p:nvPr/>
        </p:nvGrpSpPr>
        <p:grpSpPr bwMode="auto">
          <a:xfrm>
            <a:off x="250825" y="377825"/>
            <a:ext cx="8229600" cy="6096000"/>
            <a:chOff x="158" y="238"/>
            <a:chExt cx="5184" cy="3840"/>
          </a:xfrm>
        </p:grpSpPr>
        <p:sp>
          <p:nvSpPr>
            <p:cNvPr id="7174" name="Rectangle 2"/>
            <p:cNvSpPr>
              <a:spLocks noChangeArrowheads="1"/>
            </p:cNvSpPr>
            <p:nvPr/>
          </p:nvSpPr>
          <p:spPr bwMode="auto">
            <a:xfrm>
              <a:off x="158" y="572"/>
              <a:ext cx="5184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  <p:sp>
          <p:nvSpPr>
            <p:cNvPr id="7175" name="Rectangle 3"/>
            <p:cNvSpPr>
              <a:spLocks noChangeArrowheads="1"/>
            </p:cNvSpPr>
            <p:nvPr/>
          </p:nvSpPr>
          <p:spPr bwMode="auto">
            <a:xfrm rot="5400000">
              <a:off x="-1550" y="2146"/>
              <a:ext cx="3840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>
              <a:cs typeface="Arial" charset="0"/>
            </a:endParaRPr>
          </a:p>
        </p:txBody>
      </p:sp>
      <p:sp>
        <p:nvSpPr>
          <p:cNvPr id="10247" name="Text Box 9"/>
          <p:cNvSpPr txBox="1">
            <a:spLocks noChangeArrowheads="1"/>
          </p:cNvSpPr>
          <p:nvPr/>
        </p:nvSpPr>
        <p:spPr bwMode="auto">
          <a:xfrm>
            <a:off x="684213" y="333375"/>
            <a:ext cx="79914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Arial" charset="0"/>
              </a:rPr>
              <a:t>I contenuti delle prove: </a:t>
            </a:r>
            <a:r>
              <a:rPr lang="it-IT" sz="24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Arial" charset="0"/>
              </a:rPr>
              <a:t>Prova Nazionale (2010)</a:t>
            </a:r>
            <a:endParaRPr lang="it-IT" sz="24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  <a:cs typeface="Arial" charset="0"/>
            </a:endParaRPr>
          </a:p>
        </p:txBody>
      </p:sp>
      <p:sp>
        <p:nvSpPr>
          <p:cNvPr id="8196" name="Text Box 15"/>
          <p:cNvSpPr txBox="1">
            <a:spLocks noChangeArrowheads="1"/>
          </p:cNvSpPr>
          <p:nvPr/>
        </p:nvSpPr>
        <p:spPr bwMode="auto">
          <a:xfrm>
            <a:off x="604838" y="1316038"/>
            <a:ext cx="6919912" cy="441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82563" indent="-182563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buClr>
                <a:srgbClr val="006699"/>
              </a:buClr>
              <a:buFont typeface="Arial" charset="0"/>
              <a:buNone/>
            </a:pPr>
            <a:r>
              <a:rPr lang="it-IT" sz="2000" b="1" u="sng">
                <a:latin typeface="Book Antiqua" pitchFamily="18" charset="0"/>
              </a:rPr>
              <a:t>III secondaria di primo grado</a:t>
            </a:r>
            <a:endParaRPr lang="it-IT" sz="2000">
              <a:latin typeface="Book Antiqua" pitchFamily="18" charset="0"/>
            </a:endParaRPr>
          </a:p>
          <a:p>
            <a:pPr marL="182563" indent="-182563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buClr>
                <a:srgbClr val="006699"/>
              </a:buClr>
              <a:buFont typeface="Arial" charset="0"/>
              <a:buNone/>
            </a:pPr>
            <a:r>
              <a:rPr lang="it-IT" sz="2000" b="1">
                <a:solidFill>
                  <a:srgbClr val="006699"/>
                </a:solidFill>
                <a:latin typeface="Book Antiqua" pitchFamily="18" charset="0"/>
              </a:rPr>
              <a:t>Italiano</a:t>
            </a:r>
            <a:r>
              <a:rPr lang="it-IT" sz="2000">
                <a:solidFill>
                  <a:srgbClr val="006699"/>
                </a:solidFill>
                <a:latin typeface="Book Antiqua" pitchFamily="18" charset="0"/>
              </a:rPr>
              <a:t>: </a:t>
            </a:r>
          </a:p>
          <a:p>
            <a:pPr marL="982663" lvl="2" indent="-182563"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</a:rPr>
              <a:t> Testo narrativo: 19 domande</a:t>
            </a:r>
          </a:p>
          <a:p>
            <a:pPr marL="982663" lvl="2" indent="-182563"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</a:rPr>
              <a:t> Testo espositivo-argomentativo: 19 domande</a:t>
            </a:r>
          </a:p>
          <a:p>
            <a:pPr marL="982663" lvl="2" indent="-182563"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</a:rPr>
              <a:t> Grammatica: 11 domande</a:t>
            </a:r>
          </a:p>
          <a:p>
            <a:pPr marL="982663" lvl="2" indent="-182563">
              <a:buClr>
                <a:srgbClr val="006699"/>
              </a:buClr>
            </a:pPr>
            <a:endParaRPr lang="it-IT" sz="2000">
              <a:latin typeface="Book Antiqua" pitchFamily="18" charset="0"/>
            </a:endParaRPr>
          </a:p>
          <a:p>
            <a:pPr marL="182563" indent="-182563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buClr>
                <a:srgbClr val="006699"/>
              </a:buClr>
              <a:buFont typeface="Arial" charset="0"/>
              <a:buNone/>
            </a:pPr>
            <a:r>
              <a:rPr lang="it-IT" sz="2000" b="1">
                <a:solidFill>
                  <a:srgbClr val="006699"/>
                </a:solidFill>
                <a:latin typeface="Book Antiqua" pitchFamily="18" charset="0"/>
              </a:rPr>
              <a:t>Matematica</a:t>
            </a:r>
            <a:r>
              <a:rPr lang="it-IT" sz="2000">
                <a:solidFill>
                  <a:srgbClr val="006699"/>
                </a:solidFill>
                <a:latin typeface="Book Antiqua" pitchFamily="18" charset="0"/>
              </a:rPr>
              <a:t>: </a:t>
            </a:r>
          </a:p>
          <a:p>
            <a:pPr marL="982663" lvl="2" indent="-182563"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</a:rPr>
              <a:t> Numero quesiti: 26 domande</a:t>
            </a:r>
          </a:p>
          <a:p>
            <a:pPr marL="982663" lvl="2" indent="-182563"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</a:rPr>
              <a:t> Ambiti: </a:t>
            </a:r>
          </a:p>
          <a:p>
            <a:pPr marL="1257300" lvl="3">
              <a:buClr>
                <a:srgbClr val="006699"/>
              </a:buClr>
            </a:pPr>
            <a:r>
              <a:rPr lang="it-IT" sz="2000">
                <a:latin typeface="Book Antiqua" pitchFamily="18" charset="0"/>
              </a:rPr>
              <a:t>NUMERI, SPAZIO E FIGURE, RELAZIONI E FUNZIONI, DATI E PREVISIONI</a:t>
            </a:r>
          </a:p>
          <a:p>
            <a:pPr marL="182563" indent="-182563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buClr>
                <a:srgbClr val="006699"/>
              </a:buClr>
            </a:pPr>
            <a:endParaRPr lang="it-IT" sz="2000">
              <a:latin typeface="Book Antiqua" pitchFamily="18" charset="0"/>
            </a:endParaRPr>
          </a:p>
        </p:txBody>
      </p:sp>
      <p:grpSp>
        <p:nvGrpSpPr>
          <p:cNvPr id="8197" name="Group 12"/>
          <p:cNvGrpSpPr>
            <a:grpSpLocks/>
          </p:cNvGrpSpPr>
          <p:nvPr/>
        </p:nvGrpSpPr>
        <p:grpSpPr bwMode="auto">
          <a:xfrm>
            <a:off x="250825" y="377825"/>
            <a:ext cx="8229600" cy="6096000"/>
            <a:chOff x="158" y="238"/>
            <a:chExt cx="5184" cy="3840"/>
          </a:xfrm>
        </p:grpSpPr>
        <p:sp>
          <p:nvSpPr>
            <p:cNvPr id="8198" name="Rectangle 2"/>
            <p:cNvSpPr>
              <a:spLocks noChangeArrowheads="1"/>
            </p:cNvSpPr>
            <p:nvPr/>
          </p:nvSpPr>
          <p:spPr bwMode="auto">
            <a:xfrm>
              <a:off x="158" y="572"/>
              <a:ext cx="5184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  <p:sp>
          <p:nvSpPr>
            <p:cNvPr id="8199" name="Rectangle 3"/>
            <p:cNvSpPr>
              <a:spLocks noChangeArrowheads="1"/>
            </p:cNvSpPr>
            <p:nvPr/>
          </p:nvSpPr>
          <p:spPr bwMode="auto">
            <a:xfrm rot="5400000">
              <a:off x="-1550" y="2146"/>
              <a:ext cx="3840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>
              <a:cs typeface="Arial" charset="0"/>
            </a:endParaRPr>
          </a:p>
        </p:txBody>
      </p:sp>
      <p:sp>
        <p:nvSpPr>
          <p:cNvPr id="11271" name="Text Box 9"/>
          <p:cNvSpPr txBox="1">
            <a:spLocks noChangeArrowheads="1"/>
          </p:cNvSpPr>
          <p:nvPr/>
        </p:nvSpPr>
        <p:spPr bwMode="auto">
          <a:xfrm>
            <a:off x="684213" y="333375"/>
            <a:ext cx="84597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Arial" charset="0"/>
              </a:rPr>
              <a:t>I contenuti delle prove: </a:t>
            </a:r>
            <a:r>
              <a:rPr lang="it-IT" sz="2400" b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Arial" charset="0"/>
              </a:rPr>
              <a:t>secondaria di II </a:t>
            </a:r>
            <a:r>
              <a:rPr lang="it-IT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Arial" charset="0"/>
              </a:rPr>
              <a:t>grado</a:t>
            </a:r>
            <a:endParaRPr lang="it-IT" sz="2800" b="1" i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  <a:cs typeface="Arial" charset="0"/>
            </a:endParaRPr>
          </a:p>
        </p:txBody>
      </p:sp>
      <p:sp>
        <p:nvSpPr>
          <p:cNvPr id="9220" name="Text Box 15"/>
          <p:cNvSpPr txBox="1">
            <a:spLocks noChangeArrowheads="1"/>
          </p:cNvSpPr>
          <p:nvPr/>
        </p:nvSpPr>
        <p:spPr bwMode="auto">
          <a:xfrm>
            <a:off x="755650" y="1341438"/>
            <a:ext cx="7561263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buClr>
                <a:srgbClr val="006699"/>
              </a:buClr>
              <a:buFont typeface="Arial" charset="0"/>
              <a:buNone/>
            </a:pPr>
            <a:r>
              <a:rPr lang="it-IT" sz="2000" b="1">
                <a:solidFill>
                  <a:srgbClr val="006699"/>
                </a:solidFill>
                <a:latin typeface="Book Antiqua" pitchFamily="18" charset="0"/>
              </a:rPr>
              <a:t>Italiano</a:t>
            </a:r>
            <a:r>
              <a:rPr lang="it-IT" sz="2000">
                <a:solidFill>
                  <a:srgbClr val="006699"/>
                </a:solidFill>
                <a:latin typeface="Book Antiqua" pitchFamily="18" charset="0"/>
              </a:rPr>
              <a:t>: </a:t>
            </a:r>
          </a:p>
          <a:p>
            <a:pPr marL="1143000" lvl="2" indent="-342900"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</a:rPr>
              <a:t>Testi narrativi: 19 domande</a:t>
            </a:r>
          </a:p>
          <a:p>
            <a:pPr marL="1143000" lvl="2" indent="-342900"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</a:rPr>
              <a:t>Testi espositivo-argomentativi misti: 19 domande</a:t>
            </a:r>
          </a:p>
          <a:p>
            <a:pPr marL="1143000" lvl="2" indent="-342900"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</a:rPr>
              <a:t>Grammatica: 12 domande</a:t>
            </a:r>
          </a:p>
          <a:p>
            <a:pPr marL="1143000" lvl="2" indent="-342900">
              <a:buClr>
                <a:srgbClr val="006699"/>
              </a:buClr>
            </a:pPr>
            <a:endParaRPr lang="it-IT" sz="2000">
              <a:latin typeface="Book Antiqua" pitchFamily="18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buClr>
                <a:srgbClr val="006699"/>
              </a:buClr>
              <a:buFont typeface="Arial" charset="0"/>
              <a:buNone/>
            </a:pPr>
            <a:r>
              <a:rPr lang="it-IT" sz="2000" b="1">
                <a:solidFill>
                  <a:srgbClr val="006699"/>
                </a:solidFill>
                <a:latin typeface="Book Antiqua" pitchFamily="18" charset="0"/>
              </a:rPr>
              <a:t>Matematica</a:t>
            </a:r>
            <a:r>
              <a:rPr lang="it-IT" sz="2000">
                <a:solidFill>
                  <a:srgbClr val="006699"/>
                </a:solidFill>
                <a:latin typeface="Book Antiqua" pitchFamily="18" charset="0"/>
              </a:rPr>
              <a:t>: </a:t>
            </a:r>
          </a:p>
          <a:p>
            <a:pPr marL="1143000" lvl="2" indent="-342900"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</a:rPr>
              <a:t>Numero quesiti: 30 domande</a:t>
            </a:r>
          </a:p>
          <a:p>
            <a:pPr marL="1143000" lvl="2" indent="-342900"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</a:rPr>
              <a:t>Ambiti: </a:t>
            </a:r>
          </a:p>
          <a:p>
            <a:pPr marL="1600200" lvl="3" indent="9525">
              <a:buClr>
                <a:srgbClr val="006699"/>
              </a:buClr>
            </a:pPr>
            <a:r>
              <a:rPr lang="it-IT" sz="2000">
                <a:latin typeface="Book Antiqua" pitchFamily="18" charset="0"/>
              </a:rPr>
              <a:t>NUMERI, SPAZIO E FIGURE, RELAZIONI E FUNZIONI, DATI E PREVISIONI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buClr>
                <a:srgbClr val="006699"/>
              </a:buClr>
              <a:buFont typeface="Arial" charset="0"/>
              <a:buNone/>
            </a:pPr>
            <a:r>
              <a:rPr lang="it-IT" sz="2000" b="1">
                <a:solidFill>
                  <a:srgbClr val="006699"/>
                </a:solidFill>
                <a:latin typeface="Book Antiqua" pitchFamily="18" charset="0"/>
              </a:rPr>
              <a:t>Questionario studente</a:t>
            </a:r>
            <a:r>
              <a:rPr lang="it-IT" sz="2000">
                <a:solidFill>
                  <a:srgbClr val="006699"/>
                </a:solidFill>
                <a:latin typeface="Book Antiqua" pitchFamily="18" charset="0"/>
              </a:rPr>
              <a:t>:</a:t>
            </a:r>
            <a:r>
              <a:rPr lang="it-IT" sz="2000">
                <a:latin typeface="Book Antiqua" pitchFamily="18" charset="0"/>
              </a:rPr>
              <a:t> 21 domande</a:t>
            </a:r>
          </a:p>
          <a:p>
            <a:pPr marL="1143000" lvl="2" indent="-342900">
              <a:lnSpc>
                <a:spcPct val="150000"/>
              </a:lnSpc>
              <a:spcBef>
                <a:spcPct val="20000"/>
              </a:spcBef>
              <a:buClr>
                <a:srgbClr val="006699"/>
              </a:buClr>
            </a:pPr>
            <a:endParaRPr lang="it-IT" sz="2000">
              <a:latin typeface="Book Antiqua" pitchFamily="18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buClr>
                <a:srgbClr val="006699"/>
              </a:buClr>
            </a:pPr>
            <a:endParaRPr lang="it-IT" sz="2000">
              <a:latin typeface="Book Antiqua" pitchFamily="18" charset="0"/>
            </a:endParaRPr>
          </a:p>
        </p:txBody>
      </p:sp>
      <p:grpSp>
        <p:nvGrpSpPr>
          <p:cNvPr id="9221" name="Group 12"/>
          <p:cNvGrpSpPr>
            <a:grpSpLocks/>
          </p:cNvGrpSpPr>
          <p:nvPr/>
        </p:nvGrpSpPr>
        <p:grpSpPr bwMode="auto">
          <a:xfrm>
            <a:off x="250825" y="377825"/>
            <a:ext cx="8229600" cy="6096000"/>
            <a:chOff x="158" y="238"/>
            <a:chExt cx="5184" cy="3840"/>
          </a:xfrm>
        </p:grpSpPr>
        <p:sp>
          <p:nvSpPr>
            <p:cNvPr id="9222" name="Rectangle 2"/>
            <p:cNvSpPr>
              <a:spLocks noChangeArrowheads="1"/>
            </p:cNvSpPr>
            <p:nvPr/>
          </p:nvSpPr>
          <p:spPr bwMode="auto">
            <a:xfrm>
              <a:off x="158" y="572"/>
              <a:ext cx="5184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  <p:sp>
          <p:nvSpPr>
            <p:cNvPr id="9223" name="Rectangle 3"/>
            <p:cNvSpPr>
              <a:spLocks noChangeArrowheads="1"/>
            </p:cNvSpPr>
            <p:nvPr/>
          </p:nvSpPr>
          <p:spPr bwMode="auto">
            <a:xfrm rot="5400000">
              <a:off x="-1550" y="2146"/>
              <a:ext cx="3840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>
              <a:cs typeface="Arial" charset="0"/>
            </a:endParaRPr>
          </a:p>
        </p:txBody>
      </p:sp>
      <p:sp>
        <p:nvSpPr>
          <p:cNvPr id="12295" name="Text Box 9"/>
          <p:cNvSpPr txBox="1">
            <a:spLocks noChangeArrowheads="1"/>
          </p:cNvSpPr>
          <p:nvPr/>
        </p:nvSpPr>
        <p:spPr bwMode="auto">
          <a:xfrm>
            <a:off x="684213" y="333375"/>
            <a:ext cx="71294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8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Arial" charset="0"/>
              </a:rPr>
              <a:t>I formati delle prove</a:t>
            </a:r>
            <a:endParaRPr lang="it-IT" sz="28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  <a:cs typeface="Arial" charset="0"/>
            </a:endParaRPr>
          </a:p>
        </p:txBody>
      </p:sp>
      <p:sp>
        <p:nvSpPr>
          <p:cNvPr id="10244" name="Text Box 15"/>
          <p:cNvSpPr txBox="1">
            <a:spLocks noChangeArrowheads="1"/>
          </p:cNvSpPr>
          <p:nvPr/>
        </p:nvSpPr>
        <p:spPr bwMode="auto">
          <a:xfrm>
            <a:off x="604838" y="1819275"/>
            <a:ext cx="8431212" cy="492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82563" indent="-182563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buClr>
                <a:srgbClr val="006699"/>
              </a:buClr>
              <a:buFont typeface="Arial" charset="0"/>
              <a:buNone/>
            </a:pPr>
            <a:r>
              <a:rPr lang="it-IT" sz="2000" b="1" u="sng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Prove ordinarie</a:t>
            </a:r>
            <a:r>
              <a:rPr lang="it-IT" sz="2000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:</a:t>
            </a:r>
            <a:r>
              <a:rPr lang="it-IT" sz="2000">
                <a:latin typeface="Book Antiqua" pitchFamily="18" charset="0"/>
                <a:cs typeface="Arial" charset="0"/>
              </a:rPr>
              <a:t> fascicoli in formato cartaceo</a:t>
            </a:r>
          </a:p>
          <a:p>
            <a:pPr marL="182563" indent="-182563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buClr>
                <a:srgbClr val="006699"/>
              </a:buClr>
              <a:buFont typeface="Arial" charset="0"/>
              <a:buNone/>
            </a:pPr>
            <a:r>
              <a:rPr lang="it-IT" sz="2000" b="1" u="sng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Formati speciali:</a:t>
            </a:r>
          </a:p>
          <a:p>
            <a:pPr marL="582613" lvl="1" indent="-182563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  <a:cs typeface="Arial" charset="0"/>
              </a:rPr>
              <a:t> formato elettronico (prove su file),</a:t>
            </a:r>
          </a:p>
          <a:p>
            <a:pPr marL="582613" lvl="1" indent="-182563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  <a:cs typeface="Arial" charset="0"/>
              </a:rPr>
              <a:t> formato ingrandito (24pt, 48pt),</a:t>
            </a:r>
          </a:p>
          <a:p>
            <a:pPr marL="582613" lvl="1" indent="-182563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  <a:cs typeface="Arial" charset="0"/>
              </a:rPr>
              <a:t> formato </a:t>
            </a:r>
            <a:r>
              <a:rPr lang="it-IT" sz="2000" i="1">
                <a:latin typeface="Book Antiqua" pitchFamily="18" charset="0"/>
                <a:cs typeface="Arial" charset="0"/>
              </a:rPr>
              <a:t>Braille</a:t>
            </a:r>
            <a:r>
              <a:rPr lang="it-IT" sz="2000">
                <a:latin typeface="Book Antiqua" pitchFamily="18" charset="0"/>
                <a:cs typeface="Arial" charset="0"/>
              </a:rPr>
              <a:t>,</a:t>
            </a:r>
          </a:p>
          <a:p>
            <a:pPr marL="582613" lvl="1" indent="-182563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  <a:cs typeface="Arial" charset="0"/>
              </a:rPr>
              <a:t> formato audio (.mp3)</a:t>
            </a:r>
          </a:p>
          <a:p>
            <a:pPr marL="582613" lvl="1" indent="-182563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buClr>
                <a:srgbClr val="006699"/>
              </a:buClr>
              <a:buFont typeface="Arial" charset="0"/>
              <a:buChar char="•"/>
            </a:pPr>
            <a:endParaRPr lang="it-IT" sz="2000">
              <a:latin typeface="Book Antiqua" pitchFamily="18" charset="0"/>
              <a:cs typeface="Arial" charset="0"/>
            </a:endParaRPr>
          </a:p>
        </p:txBody>
      </p:sp>
      <p:grpSp>
        <p:nvGrpSpPr>
          <p:cNvPr id="10245" name="Group 13"/>
          <p:cNvGrpSpPr>
            <a:grpSpLocks/>
          </p:cNvGrpSpPr>
          <p:nvPr/>
        </p:nvGrpSpPr>
        <p:grpSpPr bwMode="auto">
          <a:xfrm>
            <a:off x="250825" y="377825"/>
            <a:ext cx="8229600" cy="6096000"/>
            <a:chOff x="158" y="238"/>
            <a:chExt cx="5184" cy="3840"/>
          </a:xfrm>
        </p:grpSpPr>
        <p:sp>
          <p:nvSpPr>
            <p:cNvPr id="10246" name="Rectangle 2"/>
            <p:cNvSpPr>
              <a:spLocks noChangeArrowheads="1"/>
            </p:cNvSpPr>
            <p:nvPr/>
          </p:nvSpPr>
          <p:spPr bwMode="auto">
            <a:xfrm>
              <a:off x="158" y="572"/>
              <a:ext cx="5184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  <p:sp>
          <p:nvSpPr>
            <p:cNvPr id="10247" name="Rectangle 3"/>
            <p:cNvSpPr>
              <a:spLocks noChangeArrowheads="1"/>
            </p:cNvSpPr>
            <p:nvPr/>
          </p:nvSpPr>
          <p:spPr bwMode="auto">
            <a:xfrm rot="5400000">
              <a:off x="-1550" y="2146"/>
              <a:ext cx="3840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250825" y="908050"/>
            <a:ext cx="8229600" cy="36513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 rot="5400000">
            <a:off x="-2461418" y="3407568"/>
            <a:ext cx="6096000" cy="36513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it-IT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 flipH="1">
            <a:off x="7315200" y="6553200"/>
            <a:ext cx="1600200" cy="17463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400">
              <a:latin typeface="Times" pitchFamily="18" charset="0"/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 rot="-5400000">
            <a:off x="8420894" y="6423819"/>
            <a:ext cx="685800" cy="1746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it-IT"/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>
              <a:cs typeface="Arial" charset="0"/>
            </a:endParaRPr>
          </a:p>
        </p:txBody>
      </p:sp>
      <p:sp>
        <p:nvSpPr>
          <p:cNvPr id="12295" name="Text Box 9"/>
          <p:cNvSpPr txBox="1">
            <a:spLocks noChangeArrowheads="1"/>
          </p:cNvSpPr>
          <p:nvPr/>
        </p:nvSpPr>
        <p:spPr bwMode="auto">
          <a:xfrm>
            <a:off x="684213" y="333375"/>
            <a:ext cx="7129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I tempi di svolgimento delle prove</a:t>
            </a:r>
            <a:endParaRPr lang="it-IT" sz="2400" b="1" i="1">
              <a:solidFill>
                <a:srgbClr val="006699"/>
              </a:solidFill>
              <a:latin typeface="Book Antiqua" pitchFamily="18" charset="0"/>
              <a:cs typeface="Arial" charset="0"/>
            </a:endParaRPr>
          </a:p>
        </p:txBody>
      </p:sp>
      <p:pic>
        <p:nvPicPr>
          <p:cNvPr id="12296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1025" y="0"/>
            <a:ext cx="9429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684213" y="1462088"/>
          <a:ext cx="8002588" cy="52284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9514"/>
                <a:gridCol w="1296144"/>
                <a:gridCol w="1265635"/>
                <a:gridCol w="1333765"/>
                <a:gridCol w="1333765"/>
                <a:gridCol w="1333765"/>
              </a:tblGrid>
              <a:tr h="6411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000" dirty="0">
                          <a:effectLst/>
                        </a:rPr>
                        <a:t>Prova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000">
                          <a:effectLst/>
                        </a:rPr>
                        <a:t>II primaria</a:t>
                      </a:r>
                      <a:endParaRPr lang="it-IT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000">
                          <a:effectLst/>
                        </a:rPr>
                        <a:t>V primaria</a:t>
                      </a:r>
                      <a:endParaRPr lang="it-IT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000" dirty="0">
                          <a:effectLst/>
                        </a:rPr>
                        <a:t>I sec. I gr.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000" dirty="0" smtClean="0">
                          <a:effectLst/>
                        </a:rPr>
                        <a:t>III sec. I gr.</a:t>
                      </a:r>
                      <a:endParaRPr lang="it-IT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000" dirty="0">
                          <a:effectLst/>
                        </a:rPr>
                        <a:t>II sec. II gr.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2822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800" dirty="0" smtClean="0">
                          <a:effectLst/>
                        </a:rPr>
                        <a:t>Preliminare </a:t>
                      </a:r>
                      <a:r>
                        <a:rPr lang="it-IT" sz="1800" dirty="0">
                          <a:effectLst/>
                        </a:rPr>
                        <a:t>di lettura</a:t>
                      </a:r>
                      <a:endParaRPr lang="it-I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800" dirty="0">
                          <a:effectLst/>
                        </a:rPr>
                        <a:t>2 min.</a:t>
                      </a:r>
                      <a:endParaRPr lang="it-IT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800" dirty="0">
                          <a:effectLst/>
                        </a:rPr>
                        <a:t>-</a:t>
                      </a:r>
                      <a:endParaRPr lang="it-IT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800" dirty="0">
                          <a:effectLst/>
                        </a:rPr>
                        <a:t>-</a:t>
                      </a:r>
                      <a:endParaRPr lang="it-IT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800" dirty="0">
                          <a:effectLst/>
                        </a:rPr>
                        <a:t>-</a:t>
                      </a:r>
                      <a:endParaRPr lang="it-IT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800" dirty="0">
                          <a:effectLst/>
                        </a:rPr>
                        <a:t>-</a:t>
                      </a:r>
                      <a:endParaRPr lang="it-IT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411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800" dirty="0" smtClean="0">
                          <a:effectLst/>
                        </a:rPr>
                        <a:t>Italiano</a:t>
                      </a:r>
                      <a:endParaRPr lang="it-I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800">
                          <a:effectLst/>
                        </a:rPr>
                        <a:t>45 min.</a:t>
                      </a:r>
                      <a:endParaRPr lang="it-IT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800" dirty="0">
                          <a:effectLst/>
                        </a:rPr>
                        <a:t>75 min.</a:t>
                      </a:r>
                      <a:endParaRPr lang="it-IT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800" dirty="0">
                          <a:effectLst/>
                        </a:rPr>
                        <a:t>75 min.</a:t>
                      </a:r>
                      <a:endParaRPr lang="it-IT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800" dirty="0">
                          <a:effectLst/>
                        </a:rPr>
                        <a:t>75 min.</a:t>
                      </a:r>
                      <a:endParaRPr lang="it-IT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800">
                          <a:effectLst/>
                        </a:rPr>
                        <a:t>90 min.</a:t>
                      </a:r>
                      <a:endParaRPr lang="it-IT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411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800" dirty="0" smtClean="0">
                          <a:effectLst/>
                        </a:rPr>
                        <a:t>Matematica</a:t>
                      </a:r>
                      <a:endParaRPr lang="it-I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800">
                          <a:effectLst/>
                        </a:rPr>
                        <a:t>45 min.</a:t>
                      </a:r>
                      <a:endParaRPr lang="it-IT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800" dirty="0">
                          <a:effectLst/>
                        </a:rPr>
                        <a:t>75 min.</a:t>
                      </a:r>
                      <a:endParaRPr lang="it-IT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800" dirty="0">
                          <a:effectLst/>
                        </a:rPr>
                        <a:t>75 min.</a:t>
                      </a:r>
                      <a:endParaRPr lang="it-IT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800" dirty="0">
                          <a:effectLst/>
                        </a:rPr>
                        <a:t>75 min.</a:t>
                      </a:r>
                      <a:endParaRPr lang="it-IT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800" dirty="0">
                          <a:effectLst/>
                        </a:rPr>
                        <a:t>90 min.</a:t>
                      </a:r>
                      <a:endParaRPr lang="it-IT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2822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1800" dirty="0">
                          <a:effectLst/>
                        </a:rPr>
                        <a:t>Questionario studente</a:t>
                      </a:r>
                      <a:endParaRPr lang="it-I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800">
                          <a:effectLst/>
                        </a:rPr>
                        <a:t>-</a:t>
                      </a:r>
                      <a:endParaRPr lang="it-IT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800">
                          <a:effectLst/>
                        </a:rPr>
                        <a:t>30 min.</a:t>
                      </a:r>
                      <a:endParaRPr lang="it-IT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800" dirty="0">
                          <a:effectLst/>
                        </a:rPr>
                        <a:t>30 min.</a:t>
                      </a:r>
                      <a:endParaRPr lang="it-IT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800" dirty="0" smtClean="0">
                          <a:effectLst/>
                        </a:rPr>
                        <a:t>-</a:t>
                      </a:r>
                      <a:endParaRPr lang="it-IT" sz="2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800" dirty="0">
                          <a:effectLst/>
                        </a:rPr>
                        <a:t>30 min.</a:t>
                      </a:r>
                      <a:endParaRPr lang="it-IT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>
              <a:cs typeface="Arial" charset="0"/>
            </a:endParaRPr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684213" y="333375"/>
            <a:ext cx="71294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8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Arial" charset="0"/>
              </a:rPr>
              <a:t>Disegno della rilevazione</a:t>
            </a:r>
            <a:endParaRPr lang="it-IT" sz="28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  <a:cs typeface="Arial" charset="0"/>
            </a:endParaRPr>
          </a:p>
        </p:txBody>
      </p:sp>
      <p:sp>
        <p:nvSpPr>
          <p:cNvPr id="11268" name="Text Box 15"/>
          <p:cNvSpPr txBox="1">
            <a:spLocks noChangeArrowheads="1"/>
          </p:cNvSpPr>
          <p:nvPr/>
        </p:nvSpPr>
        <p:spPr bwMode="auto">
          <a:xfrm>
            <a:off x="604838" y="1484313"/>
            <a:ext cx="828833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buClr>
                <a:srgbClr val="006699"/>
              </a:buClr>
              <a:buFont typeface="Arial" charset="0"/>
              <a:buNone/>
            </a:pPr>
            <a:r>
              <a:rPr lang="it-IT" sz="2000" b="1" u="sng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Censuaria</a:t>
            </a:r>
            <a:r>
              <a:rPr lang="it-IT" sz="2000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:</a:t>
            </a:r>
            <a:r>
              <a:rPr lang="it-IT" sz="2000">
                <a:latin typeface="Book Antiqua" pitchFamily="18" charset="0"/>
                <a:cs typeface="Arial" charset="0"/>
              </a:rPr>
              <a:t> tutte le classi dei livelli interessati delle scuole, statali e paritarie</a:t>
            </a:r>
          </a:p>
          <a:p>
            <a:pPr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buClr>
                <a:srgbClr val="006699"/>
              </a:buClr>
              <a:buFont typeface="Arial" charset="0"/>
              <a:buNone/>
            </a:pPr>
            <a:r>
              <a:rPr lang="it-IT" sz="2000" b="1" u="sng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Classi-campione:</a:t>
            </a:r>
          </a:p>
          <a:p>
            <a:pPr marL="582613" lvl="1" indent="-182563">
              <a:lnSpc>
                <a:spcPct val="150000"/>
              </a:lnSpc>
              <a:spcBef>
                <a:spcPct val="20000"/>
              </a:spcBef>
              <a:spcAft>
                <a:spcPts val="500"/>
              </a:spcAft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  <a:cs typeface="Arial" charset="0"/>
              </a:rPr>
              <a:t> rappresentatività regionale e per </a:t>
            </a:r>
            <a:r>
              <a:rPr lang="it-IT" sz="2000" i="1">
                <a:latin typeface="Book Antiqua" pitchFamily="18" charset="0"/>
                <a:cs typeface="Arial" charset="0"/>
              </a:rPr>
              <a:t>macro-indirizzo</a:t>
            </a:r>
            <a:r>
              <a:rPr lang="it-IT" sz="2000">
                <a:latin typeface="Book Antiqua" pitchFamily="18" charset="0"/>
                <a:cs typeface="Arial" charset="0"/>
              </a:rPr>
              <a:t> (solo sec. II gr.)</a:t>
            </a:r>
          </a:p>
          <a:p>
            <a:pPr marL="582613" lvl="1" indent="-182563">
              <a:lnSpc>
                <a:spcPct val="150000"/>
              </a:lnSpc>
              <a:spcBef>
                <a:spcPct val="20000"/>
              </a:spcBef>
              <a:spcAft>
                <a:spcPts val="500"/>
              </a:spcAft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  <a:cs typeface="Arial" charset="0"/>
              </a:rPr>
              <a:t> una o due classi per scuola campionata,</a:t>
            </a:r>
          </a:p>
          <a:p>
            <a:pPr marL="582613" lvl="1" indent="-182563">
              <a:lnSpc>
                <a:spcPct val="150000"/>
              </a:lnSpc>
              <a:spcBef>
                <a:spcPct val="20000"/>
              </a:spcBef>
              <a:spcAft>
                <a:spcPts val="500"/>
              </a:spcAft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  <a:cs typeface="Arial" charset="0"/>
              </a:rPr>
              <a:t> osservatore esterno per ogni classe campionata,</a:t>
            </a:r>
          </a:p>
          <a:p>
            <a:pPr marL="582613" lvl="1" indent="-182563">
              <a:lnSpc>
                <a:spcPct val="150000"/>
              </a:lnSpc>
              <a:spcBef>
                <a:spcPct val="20000"/>
              </a:spcBef>
              <a:spcAft>
                <a:spcPts val="500"/>
              </a:spcAft>
              <a:buClr>
                <a:srgbClr val="FF9900"/>
              </a:buClr>
              <a:buFont typeface="Wingdings" pitchFamily="2" charset="2"/>
              <a:buChar char="v"/>
            </a:pPr>
            <a:r>
              <a:rPr lang="it-IT" sz="2000">
                <a:latin typeface="Book Antiqua" pitchFamily="18" charset="0"/>
                <a:cs typeface="Arial" charset="0"/>
              </a:rPr>
              <a:t> trasmissione elettronica dei risultati. </a:t>
            </a:r>
          </a:p>
          <a:p>
            <a:pPr marL="582613" lvl="1" indent="-182563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  <a:buClr>
                <a:srgbClr val="006699"/>
              </a:buClr>
              <a:buFont typeface="Arial" charset="0"/>
              <a:buChar char="•"/>
            </a:pPr>
            <a:endParaRPr lang="it-IT" sz="2000">
              <a:latin typeface="Book Antiqua" pitchFamily="18" charset="0"/>
              <a:cs typeface="Arial" charset="0"/>
            </a:endParaRPr>
          </a:p>
        </p:txBody>
      </p:sp>
      <p:grpSp>
        <p:nvGrpSpPr>
          <p:cNvPr id="11269" name="Group 12"/>
          <p:cNvGrpSpPr>
            <a:grpSpLocks/>
          </p:cNvGrpSpPr>
          <p:nvPr/>
        </p:nvGrpSpPr>
        <p:grpSpPr bwMode="auto">
          <a:xfrm>
            <a:off x="250825" y="377825"/>
            <a:ext cx="8229600" cy="6096000"/>
            <a:chOff x="158" y="238"/>
            <a:chExt cx="5184" cy="3840"/>
          </a:xfrm>
        </p:grpSpPr>
        <p:sp>
          <p:nvSpPr>
            <p:cNvPr id="11270" name="Rectangle 2"/>
            <p:cNvSpPr>
              <a:spLocks noChangeArrowheads="1"/>
            </p:cNvSpPr>
            <p:nvPr/>
          </p:nvSpPr>
          <p:spPr bwMode="auto">
            <a:xfrm>
              <a:off x="158" y="572"/>
              <a:ext cx="5184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  <p:sp>
          <p:nvSpPr>
            <p:cNvPr id="11271" name="Rectangle 3"/>
            <p:cNvSpPr>
              <a:spLocks noChangeArrowheads="1"/>
            </p:cNvSpPr>
            <p:nvPr/>
          </p:nvSpPr>
          <p:spPr bwMode="auto">
            <a:xfrm rot="5400000">
              <a:off x="-1550" y="2146"/>
              <a:ext cx="3840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/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827088" y="312738"/>
            <a:ext cx="59610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I implicazione: i dati</a:t>
            </a:r>
          </a:p>
        </p:txBody>
      </p:sp>
      <p:sp>
        <p:nvSpPr>
          <p:cNvPr id="4100" name="CasellaDiTesto 11"/>
          <p:cNvSpPr txBox="1">
            <a:spLocks noChangeArrowheads="1"/>
          </p:cNvSpPr>
          <p:nvPr/>
        </p:nvSpPr>
        <p:spPr bwMode="auto">
          <a:xfrm>
            <a:off x="827088" y="1196975"/>
            <a:ext cx="7653337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b="1" dirty="0" smtClean="0">
                <a:solidFill>
                  <a:srgbClr val="FFC000"/>
                </a:solidFill>
                <a:latin typeface="Book Antiqua" pitchFamily="18" charset="0"/>
              </a:rPr>
              <a:t>RESTITUZIONE ALLE SCUOLE</a:t>
            </a:r>
          </a:p>
          <a:p>
            <a:r>
              <a:rPr lang="it-IT" sz="2000" dirty="0" smtClean="0">
                <a:latin typeface="Book Antiqua" pitchFamily="18" charset="0"/>
              </a:rPr>
              <a:t>I </a:t>
            </a:r>
            <a:r>
              <a:rPr lang="it-IT" sz="2000" dirty="0">
                <a:latin typeface="Book Antiqua" pitchFamily="18" charset="0"/>
              </a:rPr>
              <a:t>dati appartengono alla singola scuola alla quale verranno restituiti nel modo più disaggregato possibile, cioè secondo la distribuzione delle risposte domanda per domanda. </a:t>
            </a:r>
          </a:p>
          <a:p>
            <a:endParaRPr lang="it-IT" sz="2000" dirty="0">
              <a:latin typeface="Book Antiqua" pitchFamily="18" charset="0"/>
            </a:endParaRPr>
          </a:p>
          <a:p>
            <a:r>
              <a:rPr lang="it-IT" sz="2000" dirty="0">
                <a:latin typeface="Book Antiqua" pitchFamily="18" charset="0"/>
              </a:rPr>
              <a:t>Questo modello permetterà a ciascuna scuola di individuare all’interno di ogni disciplina le </a:t>
            </a:r>
            <a:r>
              <a:rPr lang="it-IT" sz="2000" u="sng" dirty="0">
                <a:latin typeface="Book Antiqua" pitchFamily="18" charset="0"/>
              </a:rPr>
              <a:t>aree di eccellenza </a:t>
            </a:r>
            <a:r>
              <a:rPr lang="it-IT" sz="2000" dirty="0">
                <a:latin typeface="Book Antiqua" pitchFamily="18" charset="0"/>
              </a:rPr>
              <a:t>e quelle </a:t>
            </a:r>
            <a:r>
              <a:rPr lang="it-IT" sz="2000" u="sng" dirty="0">
                <a:latin typeface="Book Antiqua" pitchFamily="18" charset="0"/>
              </a:rPr>
              <a:t>problematiche</a:t>
            </a:r>
            <a:r>
              <a:rPr lang="it-IT" sz="2000" dirty="0">
                <a:latin typeface="Book Antiqua" pitchFamily="18" charset="0"/>
              </a:rPr>
              <a:t> che necessitano di una particolare cura. </a:t>
            </a:r>
          </a:p>
          <a:p>
            <a:endParaRPr lang="it-IT" sz="2000" dirty="0" smtClean="0">
              <a:latin typeface="Book Antiqua" pitchFamily="18" charset="0"/>
            </a:endParaRPr>
          </a:p>
          <a:p>
            <a:r>
              <a:rPr lang="it-IT" sz="2000" b="1" dirty="0" smtClean="0">
                <a:solidFill>
                  <a:srgbClr val="FFC000"/>
                </a:solidFill>
                <a:latin typeface="Book Antiqua" pitchFamily="18" charset="0"/>
              </a:rPr>
              <a:t>PUBBLICAZIONE REPORT</a:t>
            </a:r>
            <a:endParaRPr lang="it-IT" sz="2000" b="1" dirty="0">
              <a:solidFill>
                <a:srgbClr val="FFC000"/>
              </a:solidFill>
              <a:latin typeface="Book Antiqua" pitchFamily="18" charset="0"/>
            </a:endParaRPr>
          </a:p>
          <a:p>
            <a:r>
              <a:rPr lang="it-IT" sz="2000" dirty="0">
                <a:latin typeface="Book Antiqua" pitchFamily="18" charset="0"/>
              </a:rPr>
              <a:t>La pubblicazione di ulteriori analisi sarà effettuata da parte dell’INVALSI solo ed esclusivamente su dati aggregati in modo tale che sia pienamente garantito l’anonimato degli allievi e delle singole scuole.</a:t>
            </a:r>
          </a:p>
        </p:txBody>
      </p:sp>
      <p:grpSp>
        <p:nvGrpSpPr>
          <p:cNvPr id="4101" name="Group 13"/>
          <p:cNvGrpSpPr>
            <a:grpSpLocks/>
          </p:cNvGrpSpPr>
          <p:nvPr/>
        </p:nvGrpSpPr>
        <p:grpSpPr bwMode="auto">
          <a:xfrm>
            <a:off x="250825" y="377825"/>
            <a:ext cx="8229600" cy="6096000"/>
            <a:chOff x="158" y="238"/>
            <a:chExt cx="5184" cy="3840"/>
          </a:xfrm>
        </p:grpSpPr>
        <p:sp>
          <p:nvSpPr>
            <p:cNvPr id="4102" name="Rectangle 2"/>
            <p:cNvSpPr>
              <a:spLocks noChangeArrowheads="1"/>
            </p:cNvSpPr>
            <p:nvPr/>
          </p:nvSpPr>
          <p:spPr bwMode="auto">
            <a:xfrm>
              <a:off x="158" y="572"/>
              <a:ext cx="5184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  <p:sp>
          <p:nvSpPr>
            <p:cNvPr id="4103" name="Rectangle 3"/>
            <p:cNvSpPr>
              <a:spLocks noChangeArrowheads="1"/>
            </p:cNvSpPr>
            <p:nvPr/>
          </p:nvSpPr>
          <p:spPr bwMode="auto">
            <a:xfrm rot="5400000">
              <a:off x="-1550" y="2146"/>
              <a:ext cx="3840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901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50825" y="908050"/>
            <a:ext cx="8229600" cy="36513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 rot="5400000">
            <a:off x="-2461418" y="3407568"/>
            <a:ext cx="6096000" cy="36513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it-IT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 flipH="1">
            <a:off x="7315200" y="6553200"/>
            <a:ext cx="1600200" cy="17463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400">
              <a:latin typeface="Times" pitchFamily="18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 rot="-5400000">
            <a:off x="8420894" y="6423819"/>
            <a:ext cx="685800" cy="1746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it-IT"/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>
              <a:cs typeface="Arial" charset="0"/>
            </a:endParaRPr>
          </a:p>
        </p:txBody>
      </p:sp>
      <p:sp>
        <p:nvSpPr>
          <p:cNvPr id="15367" name="Text Box 9"/>
          <p:cNvSpPr txBox="1">
            <a:spLocks noChangeArrowheads="1"/>
          </p:cNvSpPr>
          <p:nvPr/>
        </p:nvSpPr>
        <p:spPr bwMode="auto">
          <a:xfrm>
            <a:off x="1089025" y="2924175"/>
            <a:ext cx="712946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5400" b="1" dirty="0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I </a:t>
            </a:r>
            <a:r>
              <a:rPr lang="it-IT" sz="5400" b="1" dirty="0" smtClean="0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Quadri di Riferimento </a:t>
            </a:r>
          </a:p>
        </p:txBody>
      </p:sp>
      <p:pic>
        <p:nvPicPr>
          <p:cNvPr id="15368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1025" y="0"/>
            <a:ext cx="9429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/>
          </a:p>
        </p:txBody>
      </p:sp>
      <p:sp>
        <p:nvSpPr>
          <p:cNvPr id="6151" name="Text Box 9"/>
          <p:cNvSpPr txBox="1">
            <a:spLocks noChangeArrowheads="1"/>
          </p:cNvSpPr>
          <p:nvPr/>
        </p:nvSpPr>
        <p:spPr bwMode="auto">
          <a:xfrm>
            <a:off x="827088" y="499842"/>
            <a:ext cx="75613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b="1" dirty="0">
                <a:solidFill>
                  <a:srgbClr val="006699"/>
                </a:solidFill>
                <a:latin typeface="Book Antiqua" pitchFamily="18" charset="0"/>
              </a:rPr>
              <a:t>I quadri di riferimento per la valutazione (1)</a:t>
            </a:r>
            <a:endParaRPr lang="it-IT" sz="2800" b="1" i="1" dirty="0">
              <a:solidFill>
                <a:srgbClr val="006699"/>
              </a:solidFill>
              <a:latin typeface="Book Antiqua" pitchFamily="18" charset="0"/>
            </a:endParaRPr>
          </a:p>
        </p:txBody>
      </p:sp>
      <p:sp>
        <p:nvSpPr>
          <p:cNvPr id="6153" name="CasellaDiTesto 11"/>
          <p:cNvSpPr txBox="1">
            <a:spLocks noChangeArrowheads="1"/>
          </p:cNvSpPr>
          <p:nvPr/>
        </p:nvSpPr>
        <p:spPr bwMode="auto">
          <a:xfrm>
            <a:off x="857250" y="1570038"/>
            <a:ext cx="7715250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1950" indent="-361950">
              <a:spcAft>
                <a:spcPts val="2400"/>
              </a:spcAft>
              <a:buClr>
                <a:srgbClr val="FF9900"/>
              </a:buClr>
              <a:buFont typeface="Wingdings" pitchFamily="2" charset="2"/>
              <a:buChar char="§"/>
            </a:pPr>
            <a:r>
              <a:rPr lang="it-IT" sz="2000" b="1" dirty="0">
                <a:solidFill>
                  <a:srgbClr val="006699"/>
                </a:solidFill>
                <a:latin typeface="Book Antiqua" pitchFamily="18" charset="0"/>
              </a:rPr>
              <a:t>L’INVALSI è partito dalla definizione dei </a:t>
            </a:r>
            <a:r>
              <a:rPr lang="it-IT" sz="2400" b="1" u="sng" dirty="0">
                <a:solidFill>
                  <a:srgbClr val="006699"/>
                </a:solidFill>
                <a:latin typeface="Book Antiqua" pitchFamily="18" charset="0"/>
              </a:rPr>
              <a:t>quadri di riferimento per la valutazione (</a:t>
            </a:r>
            <a:r>
              <a:rPr lang="it-IT" sz="2400" b="1" u="sng" dirty="0" err="1">
                <a:solidFill>
                  <a:srgbClr val="006699"/>
                </a:solidFill>
                <a:latin typeface="Book Antiqua" pitchFamily="18" charset="0"/>
              </a:rPr>
              <a:t>QdR</a:t>
            </a:r>
            <a:r>
              <a:rPr lang="it-IT" sz="2400" b="1" u="sng" dirty="0">
                <a:solidFill>
                  <a:srgbClr val="006699"/>
                </a:solidFill>
                <a:latin typeface="Book Antiqua" pitchFamily="18" charset="0"/>
              </a:rPr>
              <a:t>)</a:t>
            </a:r>
            <a:r>
              <a:rPr lang="it-IT" sz="2000" b="1" dirty="0">
                <a:solidFill>
                  <a:srgbClr val="006699"/>
                </a:solidFill>
                <a:latin typeface="Book Antiqua" pitchFamily="18" charset="0"/>
              </a:rPr>
              <a:t>. Essi rivestono un ruolo fondamentale, spesso sottovalutato, quando non addirittura ignorato, per la costruzione delle prove standardizzate da somministrare agli allievi.</a:t>
            </a:r>
          </a:p>
          <a:p>
            <a:pPr marL="361950" indent="-361950">
              <a:spcAft>
                <a:spcPts val="2400"/>
              </a:spcAft>
              <a:buClr>
                <a:srgbClr val="FF9900"/>
              </a:buClr>
              <a:buFont typeface="Wingdings" pitchFamily="2" charset="2"/>
              <a:buChar char="§"/>
            </a:pPr>
            <a:r>
              <a:rPr lang="it-IT" sz="2000" b="1" dirty="0">
                <a:solidFill>
                  <a:srgbClr val="006699"/>
                </a:solidFill>
                <a:latin typeface="Book Antiqua" pitchFamily="18" charset="0"/>
              </a:rPr>
              <a:t>Mediante il </a:t>
            </a:r>
            <a:r>
              <a:rPr lang="it-IT" sz="2000" b="1" dirty="0" err="1">
                <a:solidFill>
                  <a:srgbClr val="006699"/>
                </a:solidFill>
                <a:latin typeface="Book Antiqua" pitchFamily="18" charset="0"/>
              </a:rPr>
              <a:t>QdR</a:t>
            </a:r>
            <a:r>
              <a:rPr lang="it-IT" sz="2000" b="1" dirty="0">
                <a:solidFill>
                  <a:srgbClr val="006699"/>
                </a:solidFill>
                <a:latin typeface="Book Antiqua" pitchFamily="18" charset="0"/>
              </a:rPr>
              <a:t> vengono definiti gli </a:t>
            </a:r>
            <a:r>
              <a:rPr lang="it-IT" sz="2000" b="1" u="sng" dirty="0">
                <a:solidFill>
                  <a:srgbClr val="006699"/>
                </a:solidFill>
                <a:latin typeface="Book Antiqua" pitchFamily="18" charset="0"/>
              </a:rPr>
              <a:t>ambiti</a:t>
            </a:r>
            <a:r>
              <a:rPr lang="it-IT" sz="2000" b="1" dirty="0">
                <a:solidFill>
                  <a:srgbClr val="006699"/>
                </a:solidFill>
                <a:latin typeface="Book Antiqua" pitchFamily="18" charset="0"/>
              </a:rPr>
              <a:t>, i </a:t>
            </a:r>
            <a:r>
              <a:rPr lang="it-IT" sz="2000" b="1" u="sng" dirty="0">
                <a:solidFill>
                  <a:srgbClr val="006699"/>
                </a:solidFill>
                <a:latin typeface="Book Antiqua" pitchFamily="18" charset="0"/>
              </a:rPr>
              <a:t>processi cognitivi</a:t>
            </a:r>
            <a:r>
              <a:rPr lang="it-IT" sz="2000" b="1" dirty="0">
                <a:solidFill>
                  <a:srgbClr val="006699"/>
                </a:solidFill>
                <a:latin typeface="Book Antiqua" pitchFamily="18" charset="0"/>
              </a:rPr>
              <a:t> e i </a:t>
            </a:r>
            <a:r>
              <a:rPr lang="it-IT" sz="2000" b="1" u="sng" dirty="0">
                <a:solidFill>
                  <a:srgbClr val="006699"/>
                </a:solidFill>
                <a:latin typeface="Book Antiqua" pitchFamily="18" charset="0"/>
              </a:rPr>
              <a:t>compiti</a:t>
            </a:r>
            <a:r>
              <a:rPr lang="it-IT" sz="2000" b="1" dirty="0">
                <a:solidFill>
                  <a:srgbClr val="006699"/>
                </a:solidFill>
                <a:latin typeface="Book Antiqua" pitchFamily="18" charset="0"/>
              </a:rPr>
              <a:t> oggetto di rilevazione, delimitando quindi il campo rispetto al quale sono costruite le prove. </a:t>
            </a:r>
          </a:p>
          <a:p>
            <a:pPr marL="361950" indent="-361950">
              <a:spcAft>
                <a:spcPts val="2400"/>
              </a:spcAft>
              <a:buClr>
                <a:srgbClr val="FF9900"/>
              </a:buClr>
              <a:buFont typeface="Wingdings" pitchFamily="2" charset="2"/>
              <a:buChar char="§"/>
            </a:pPr>
            <a:r>
              <a:rPr lang="it-IT" sz="2000" b="1" dirty="0">
                <a:solidFill>
                  <a:srgbClr val="006699"/>
                </a:solidFill>
                <a:latin typeface="Book Antiqua" pitchFamily="18" charset="0"/>
              </a:rPr>
              <a:t>Il </a:t>
            </a:r>
            <a:r>
              <a:rPr lang="it-IT" sz="2000" b="1" dirty="0" err="1">
                <a:solidFill>
                  <a:srgbClr val="006699"/>
                </a:solidFill>
                <a:latin typeface="Book Antiqua" pitchFamily="18" charset="0"/>
              </a:rPr>
              <a:t>QdR</a:t>
            </a:r>
            <a:r>
              <a:rPr lang="it-IT" sz="2000" b="1" dirty="0">
                <a:solidFill>
                  <a:srgbClr val="006699"/>
                </a:solidFill>
                <a:latin typeface="Book Antiqua" pitchFamily="18" charset="0"/>
              </a:rPr>
              <a:t> permette inoltre di definire e circoscrivere il valore informativo delle prove che in base ad esso vengono costruite, chiarendone la portata ed i limiti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Lentini, presentazione di Ercole Castagnola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083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/>
          </a:p>
        </p:txBody>
      </p:sp>
      <p:sp>
        <p:nvSpPr>
          <p:cNvPr id="7175" name="Text Box 9"/>
          <p:cNvSpPr txBox="1">
            <a:spLocks noChangeArrowheads="1"/>
          </p:cNvSpPr>
          <p:nvPr/>
        </p:nvSpPr>
        <p:spPr bwMode="auto">
          <a:xfrm>
            <a:off x="827088" y="456298"/>
            <a:ext cx="74893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b="1" dirty="0">
                <a:solidFill>
                  <a:srgbClr val="006699"/>
                </a:solidFill>
                <a:latin typeface="Book Antiqua" pitchFamily="18" charset="0"/>
              </a:rPr>
              <a:t>I quadri di riferimento per la valutazione (2)</a:t>
            </a:r>
            <a:endParaRPr lang="it-IT" sz="2800" b="1" i="1" dirty="0">
              <a:solidFill>
                <a:srgbClr val="006699"/>
              </a:solidFill>
              <a:latin typeface="Book Antiqua" pitchFamily="18" charset="0"/>
            </a:endParaRPr>
          </a:p>
        </p:txBody>
      </p:sp>
      <p:sp>
        <p:nvSpPr>
          <p:cNvPr id="7177" name="CasellaDiTesto 11"/>
          <p:cNvSpPr txBox="1">
            <a:spLocks noChangeArrowheads="1"/>
          </p:cNvSpPr>
          <p:nvPr/>
        </p:nvSpPr>
        <p:spPr bwMode="auto">
          <a:xfrm>
            <a:off x="857250" y="1292225"/>
            <a:ext cx="771525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1950" indent="-361950">
              <a:spcAft>
                <a:spcPts val="2400"/>
              </a:spcAft>
              <a:buClr>
                <a:srgbClr val="FF9900"/>
              </a:buClr>
              <a:buFont typeface="Wingdings" pitchFamily="2" charset="2"/>
              <a:buChar char="§"/>
            </a:pPr>
            <a:r>
              <a:rPr lang="it-IT" sz="2000" b="1">
                <a:solidFill>
                  <a:srgbClr val="006699"/>
                </a:solidFill>
                <a:latin typeface="Book Antiqua" pitchFamily="18" charset="0"/>
              </a:rPr>
              <a:t>Il QdR è il frutto di uno studio articolato su più anni in cui sono stati valutati, anche in chiave comparativa, sia la normativa attualmente vigente in Italia circa i contenuti dell’insegnamento primario e secondario sia i quadri di riferimento prodotti negli ultimi anni dalla IEA e dall’OCSE e, non da ultimo, la prassi didattica.</a:t>
            </a:r>
          </a:p>
          <a:p>
            <a:pPr marL="361950" indent="-361950">
              <a:spcAft>
                <a:spcPts val="2400"/>
              </a:spcAft>
              <a:buClr>
                <a:srgbClr val="FF9900"/>
              </a:buClr>
              <a:buFont typeface="Wingdings" pitchFamily="2" charset="2"/>
              <a:buChar char="§"/>
            </a:pPr>
            <a:r>
              <a:rPr lang="it-IT" sz="2000" b="1">
                <a:solidFill>
                  <a:srgbClr val="006699"/>
                </a:solidFill>
                <a:latin typeface="Book Antiqua" pitchFamily="18" charset="0"/>
              </a:rPr>
              <a:t>Il QdR costituisce il documento fondamentale per gli </a:t>
            </a:r>
            <a:r>
              <a:rPr lang="it-IT" sz="2000" b="1" i="1" u="sng">
                <a:solidFill>
                  <a:srgbClr val="006699"/>
                </a:solidFill>
                <a:latin typeface="Book Antiqua" pitchFamily="18" charset="0"/>
              </a:rPr>
              <a:t>autori</a:t>
            </a:r>
            <a:r>
              <a:rPr lang="it-IT" sz="2000" b="1">
                <a:solidFill>
                  <a:srgbClr val="006699"/>
                </a:solidFill>
                <a:latin typeface="Book Antiqua" pitchFamily="18" charset="0"/>
              </a:rPr>
              <a:t> delle prove, per gli </a:t>
            </a:r>
            <a:r>
              <a:rPr lang="it-IT" sz="2000" b="1" i="1" u="sng">
                <a:solidFill>
                  <a:srgbClr val="006699"/>
                </a:solidFill>
                <a:latin typeface="Book Antiqua" pitchFamily="18" charset="0"/>
              </a:rPr>
              <a:t>esperti</a:t>
            </a:r>
            <a:r>
              <a:rPr lang="it-IT" sz="2000" b="1">
                <a:solidFill>
                  <a:srgbClr val="006699"/>
                </a:solidFill>
                <a:latin typeface="Book Antiqua" pitchFamily="18" charset="0"/>
              </a:rPr>
              <a:t> che ne curano la revisione sia sotto il profilo dei contenuti che sotto quello misuratorio, per i </a:t>
            </a:r>
            <a:r>
              <a:rPr lang="it-IT" sz="2000" b="1" i="1" u="sng">
                <a:solidFill>
                  <a:srgbClr val="006699"/>
                </a:solidFill>
                <a:latin typeface="Book Antiqua" pitchFamily="18" charset="0"/>
              </a:rPr>
              <a:t>docenti</a:t>
            </a:r>
            <a:r>
              <a:rPr lang="it-IT" sz="2000" b="1">
                <a:solidFill>
                  <a:srgbClr val="006699"/>
                </a:solidFill>
                <a:latin typeface="Book Antiqua" pitchFamily="18" charset="0"/>
              </a:rPr>
              <a:t> che sono chiamati a interpretare i risultati dei loro allievi e per i cosiddetti </a:t>
            </a:r>
            <a:r>
              <a:rPr lang="it-IT" sz="2000" b="1" i="1" u="sng">
                <a:solidFill>
                  <a:srgbClr val="006699"/>
                </a:solidFill>
                <a:latin typeface="Book Antiqua" pitchFamily="18" charset="0"/>
              </a:rPr>
              <a:t>stakeholder</a:t>
            </a:r>
            <a:r>
              <a:rPr lang="it-IT" sz="2000" b="1">
                <a:solidFill>
                  <a:srgbClr val="006699"/>
                </a:solidFill>
                <a:latin typeface="Book Antiqua" pitchFamily="18" charset="0"/>
              </a:rPr>
              <a:t> che utilizzano i risultati delle rilevazioni standardizzate nazionali per valutare i livelli di apprendimento garantiti dal sistema educativo nel suo complesso.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Lentini, presentazione di Ercole Castagnola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017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50825" y="908050"/>
            <a:ext cx="8229600" cy="36513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 rot="5400000">
            <a:off x="-2461418" y="3407568"/>
            <a:ext cx="6096000" cy="36513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it-IT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 flipH="1">
            <a:off x="7315200" y="6553200"/>
            <a:ext cx="1600200" cy="17463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400">
              <a:latin typeface="Times" pitchFamily="18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 rot="-5400000">
            <a:off x="8420894" y="6423819"/>
            <a:ext cx="685800" cy="1746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it-IT"/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>
              <a:cs typeface="Arial" charset="0"/>
            </a:endParaRPr>
          </a:p>
        </p:txBody>
      </p:sp>
      <p:sp>
        <p:nvSpPr>
          <p:cNvPr id="15367" name="Text Box 9"/>
          <p:cNvSpPr txBox="1">
            <a:spLocks noChangeArrowheads="1"/>
          </p:cNvSpPr>
          <p:nvPr/>
        </p:nvSpPr>
        <p:spPr bwMode="auto">
          <a:xfrm>
            <a:off x="1089025" y="2924175"/>
            <a:ext cx="71294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5400" b="1" dirty="0" smtClean="0">
                <a:solidFill>
                  <a:srgbClr val="006699"/>
                </a:solidFill>
                <a:latin typeface="Book Antiqua" pitchFamily="18" charset="0"/>
                <a:cs typeface="Arial" charset="0"/>
              </a:rPr>
              <a:t>Il test</a:t>
            </a:r>
          </a:p>
        </p:txBody>
      </p:sp>
      <p:pic>
        <p:nvPicPr>
          <p:cNvPr id="15368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1025" y="0"/>
            <a:ext cx="9429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ChangeArrowheads="1"/>
          </p:cNvSpPr>
          <p:nvPr/>
        </p:nvSpPr>
        <p:spPr bwMode="auto">
          <a:xfrm flipH="1">
            <a:off x="7315200" y="6553200"/>
            <a:ext cx="1600200" cy="17463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400">
              <a:latin typeface="Times" pitchFamily="18" charset="0"/>
            </a:endParaRPr>
          </a:p>
        </p:txBody>
      </p:sp>
      <p:sp>
        <p:nvSpPr>
          <p:cNvPr id="23555" name="Rectangle 5"/>
          <p:cNvSpPr>
            <a:spLocks noChangeArrowheads="1"/>
          </p:cNvSpPr>
          <p:nvPr/>
        </p:nvSpPr>
        <p:spPr bwMode="auto">
          <a:xfrm rot="-5400000">
            <a:off x="8420894" y="6423819"/>
            <a:ext cx="685800" cy="17462"/>
          </a:xfrm>
          <a:prstGeom prst="rect">
            <a:avLst/>
          </a:prstGeom>
          <a:solidFill>
            <a:srgbClr val="006699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endParaRPr lang="it-IT"/>
          </a:p>
        </p:txBody>
      </p:sp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600"/>
          </a:p>
        </p:txBody>
      </p:sp>
      <p:sp>
        <p:nvSpPr>
          <p:cNvPr id="45064" name="Text Box 9"/>
          <p:cNvSpPr txBox="1">
            <a:spLocks noChangeArrowheads="1"/>
          </p:cNvSpPr>
          <p:nvPr/>
        </p:nvSpPr>
        <p:spPr bwMode="auto">
          <a:xfrm>
            <a:off x="755650" y="404813"/>
            <a:ext cx="75612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Cosa rileva, in termini di competenze?</a:t>
            </a:r>
            <a:endParaRPr lang="it-IT" sz="2800" b="1" i="1" dirty="0">
              <a:solidFill>
                <a:srgbClr val="0066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</p:txBody>
      </p:sp>
      <p:grpSp>
        <p:nvGrpSpPr>
          <p:cNvPr id="23579" name="Group 32"/>
          <p:cNvGrpSpPr>
            <a:grpSpLocks/>
          </p:cNvGrpSpPr>
          <p:nvPr/>
        </p:nvGrpSpPr>
        <p:grpSpPr bwMode="auto">
          <a:xfrm>
            <a:off x="250825" y="377825"/>
            <a:ext cx="8229600" cy="6096000"/>
            <a:chOff x="158" y="238"/>
            <a:chExt cx="5184" cy="3840"/>
          </a:xfrm>
        </p:grpSpPr>
        <p:sp>
          <p:nvSpPr>
            <p:cNvPr id="23580" name="Rectangle 2"/>
            <p:cNvSpPr>
              <a:spLocks noChangeArrowheads="1"/>
            </p:cNvSpPr>
            <p:nvPr/>
          </p:nvSpPr>
          <p:spPr bwMode="auto">
            <a:xfrm>
              <a:off x="158" y="572"/>
              <a:ext cx="5184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  <p:sp>
          <p:nvSpPr>
            <p:cNvPr id="23581" name="Rectangle 3"/>
            <p:cNvSpPr>
              <a:spLocks noChangeArrowheads="1"/>
            </p:cNvSpPr>
            <p:nvPr/>
          </p:nvSpPr>
          <p:spPr bwMode="auto">
            <a:xfrm rot="5400000">
              <a:off x="-1550" y="2146"/>
              <a:ext cx="3840" cy="23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it-IT">
                <a:solidFill>
                  <a:srgbClr val="006699"/>
                </a:solidFill>
                <a:cs typeface="Arial" charset="0"/>
              </a:endParaRPr>
            </a:p>
          </p:txBody>
        </p:sp>
      </p:grpSp>
      <p:sp>
        <p:nvSpPr>
          <p:cNvPr id="13" name="CasellaDiTesto 12"/>
          <p:cNvSpPr txBox="1"/>
          <p:nvPr/>
        </p:nvSpPr>
        <p:spPr>
          <a:xfrm>
            <a:off x="665149" y="2686367"/>
            <a:ext cx="74009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Per la prova di Italiano: COMPRENSIONE DEL TESTO suddivisa in aspetti di competenza e grammatica e lessico</a:t>
            </a:r>
          </a:p>
          <a:p>
            <a:endParaRPr lang="it-IT" dirty="0"/>
          </a:p>
          <a:p>
            <a:r>
              <a:rPr lang="it-IT" dirty="0" smtClean="0"/>
              <a:t>Per la prova di Matematica: gli AMBITI di competenza: NUMERI, SPAZIO E FIGURE, DATI E PREVISIONI, RELAZIONI E FUNZIONI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egnaposto contenuto 2" descr="Linee orizzontali chiare"/>
          <p:cNvSpPr>
            <a:spLocks noGrp="1"/>
          </p:cNvSpPr>
          <p:nvPr>
            <p:ph idx="4294967295"/>
          </p:nvPr>
        </p:nvSpPr>
        <p:spPr>
          <a:xfrm>
            <a:off x="1187450" y="2708275"/>
            <a:ext cx="6284913" cy="2447925"/>
          </a:xfrm>
          <a:pattFill prst="ltHorz">
            <a:fgClr>
              <a:srgbClr val="DDDDDD"/>
            </a:fgClr>
            <a:bgClr>
              <a:schemeClr val="bg1"/>
            </a:bgClr>
          </a:pattFill>
          <a:ln cap="rnd">
            <a:solidFill>
              <a:schemeClr val="bg2"/>
            </a:solidFill>
            <a:prstDash val="sysDot"/>
          </a:ln>
        </p:spPr>
        <p:txBody>
          <a:bodyPr rtlCol="0">
            <a:normAutofit/>
          </a:bodyPr>
          <a:lstStyle/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z="1800" b="1" dirty="0" smtClean="0"/>
              <a:t>Quanti anni pensi che possa avere oggi l’autrice del racconto?</a:t>
            </a:r>
          </a:p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z="1800" b="1" dirty="0" smtClean="0"/>
              <a:t>Scegli la risposta giusta   </a:t>
            </a:r>
            <a:endParaRPr lang="it-IT" sz="1800" b="1" dirty="0"/>
          </a:p>
          <a:p>
            <a:pPr algn="just" fontAlgn="auto">
              <a:spcAft>
                <a:spcPts val="0"/>
              </a:spcAft>
              <a:buFont typeface="Wingdings" pitchFamily="2" charset="2"/>
              <a:buAutoNum type="alphaUcPeriod"/>
              <a:defRPr/>
            </a:pPr>
            <a:r>
              <a:rPr lang="it-IT" sz="1800" dirty="0" smtClean="0"/>
              <a:t>Meno di cinquanta</a:t>
            </a:r>
          </a:p>
          <a:p>
            <a:pPr marL="228600" indent="-22860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1800" dirty="0" smtClean="0"/>
              <a:t>B.   Fra i cinquanta e i sessanta</a:t>
            </a:r>
          </a:p>
          <a:p>
            <a:pPr marL="228600" indent="-22860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1800" dirty="0" smtClean="0"/>
              <a:t>C.   Fra i sessanta e i settanta</a:t>
            </a:r>
          </a:p>
          <a:p>
            <a:pPr marL="228600" indent="-22860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1800" dirty="0" smtClean="0">
                <a:solidFill>
                  <a:srgbClr val="FF0000"/>
                </a:solidFill>
              </a:rPr>
              <a:t>D.   Più di settanta</a:t>
            </a:r>
            <a:endParaRPr lang="it-IT" sz="1200" dirty="0">
              <a:solidFill>
                <a:srgbClr val="FF0000"/>
              </a:solidFill>
            </a:endParaRPr>
          </a:p>
        </p:txBody>
      </p:sp>
      <p:sp>
        <p:nvSpPr>
          <p:cNvPr id="16386" name="CasellaDiTesto 3"/>
          <p:cNvSpPr txBox="1">
            <a:spLocks noChangeArrowheads="1"/>
          </p:cNvSpPr>
          <p:nvPr/>
        </p:nvSpPr>
        <p:spPr bwMode="auto">
          <a:xfrm>
            <a:off x="755650" y="692150"/>
            <a:ext cx="748823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Mini – glossario per la costruzione delle </a:t>
            </a:r>
            <a:r>
              <a:rPr lang="it-IT" sz="2800" b="1" dirty="0" smtClean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prove: italiano</a:t>
            </a:r>
            <a:endParaRPr lang="it-IT" sz="2800" dirty="0">
              <a:solidFill>
                <a:schemeClr val="bg2"/>
              </a:solidFill>
              <a:latin typeface="Book Antiqua" pitchFamily="18" charset="0"/>
              <a:cs typeface="+mn-cs"/>
            </a:endParaRPr>
          </a:p>
        </p:txBody>
      </p:sp>
      <p:sp>
        <p:nvSpPr>
          <p:cNvPr id="3076" name="CasellaDiTesto 5"/>
          <p:cNvSpPr txBox="1">
            <a:spLocks noChangeArrowheads="1"/>
          </p:cNvSpPr>
          <p:nvPr/>
        </p:nvSpPr>
        <p:spPr bwMode="auto">
          <a:xfrm>
            <a:off x="7143750" y="2643188"/>
            <a:ext cx="785813" cy="369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it-IT" altLang="it-IT"/>
              <a:t>STEM</a:t>
            </a:r>
          </a:p>
        </p:txBody>
      </p:sp>
      <p:sp>
        <p:nvSpPr>
          <p:cNvPr id="3077" name="CasellaDiTesto 7"/>
          <p:cNvSpPr txBox="1">
            <a:spLocks noChangeArrowheads="1"/>
          </p:cNvSpPr>
          <p:nvPr/>
        </p:nvSpPr>
        <p:spPr bwMode="auto">
          <a:xfrm>
            <a:off x="7572375" y="3929063"/>
            <a:ext cx="785813" cy="369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it-IT" altLang="it-IT"/>
              <a:t>ITEM</a:t>
            </a:r>
          </a:p>
        </p:txBody>
      </p:sp>
      <p:sp>
        <p:nvSpPr>
          <p:cNvPr id="3078" name="CasellaDiTesto 8"/>
          <p:cNvSpPr txBox="1">
            <a:spLocks noChangeArrowheads="1"/>
          </p:cNvSpPr>
          <p:nvPr/>
        </p:nvSpPr>
        <p:spPr bwMode="auto">
          <a:xfrm rot="-5400000">
            <a:off x="-529431" y="3677444"/>
            <a:ext cx="2286000" cy="64611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it-IT" altLang="it-IT"/>
              <a:t>Quesito a scelta multipla QSM</a:t>
            </a:r>
          </a:p>
        </p:txBody>
      </p:sp>
      <p:sp>
        <p:nvSpPr>
          <p:cNvPr id="10" name="Parentesi graffa aperta 9"/>
          <p:cNvSpPr/>
          <p:nvPr/>
        </p:nvSpPr>
        <p:spPr>
          <a:xfrm>
            <a:off x="928688" y="2714625"/>
            <a:ext cx="188912" cy="242887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3080" name="CasellaDiTesto 10"/>
          <p:cNvSpPr txBox="1">
            <a:spLocks noChangeArrowheads="1"/>
          </p:cNvSpPr>
          <p:nvPr/>
        </p:nvSpPr>
        <p:spPr bwMode="auto">
          <a:xfrm>
            <a:off x="4143375" y="1643063"/>
            <a:ext cx="928688" cy="369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/>
              <a:t>stimolo</a:t>
            </a:r>
          </a:p>
        </p:txBody>
      </p:sp>
      <p:sp>
        <p:nvSpPr>
          <p:cNvPr id="13" name="Parentesi graffa chiusa 12"/>
          <p:cNvSpPr/>
          <p:nvPr/>
        </p:nvSpPr>
        <p:spPr>
          <a:xfrm>
            <a:off x="6929438" y="3429000"/>
            <a:ext cx="285750" cy="128587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3082" name="CasellaDiTesto 13"/>
          <p:cNvSpPr txBox="1">
            <a:spLocks noChangeArrowheads="1"/>
          </p:cNvSpPr>
          <p:nvPr/>
        </p:nvSpPr>
        <p:spPr bwMode="auto">
          <a:xfrm>
            <a:off x="3643313" y="3071813"/>
            <a:ext cx="1285875" cy="369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/>
              <a:t>istruzione</a:t>
            </a:r>
          </a:p>
        </p:txBody>
      </p:sp>
      <p:sp>
        <p:nvSpPr>
          <p:cNvPr id="3083" name="CasellaDiTesto 14"/>
          <p:cNvSpPr txBox="1">
            <a:spLocks noChangeArrowheads="1"/>
          </p:cNvSpPr>
          <p:nvPr/>
        </p:nvSpPr>
        <p:spPr bwMode="auto">
          <a:xfrm>
            <a:off x="1785938" y="4714875"/>
            <a:ext cx="1500187" cy="3698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/>
              <a:t>KEY - CHIAVE</a:t>
            </a:r>
          </a:p>
        </p:txBody>
      </p:sp>
      <p:sp>
        <p:nvSpPr>
          <p:cNvPr id="3084" name="CasellaDiTesto 16"/>
          <p:cNvSpPr txBox="1">
            <a:spLocks noChangeArrowheads="1"/>
          </p:cNvSpPr>
          <p:nvPr/>
        </p:nvSpPr>
        <p:spPr bwMode="auto">
          <a:xfrm>
            <a:off x="4429125" y="3714750"/>
            <a:ext cx="1214438" cy="3698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/>
              <a:t>distrattori</a:t>
            </a:r>
          </a:p>
        </p:txBody>
      </p:sp>
      <p:cxnSp>
        <p:nvCxnSpPr>
          <p:cNvPr id="19" name="Connettore 2 18"/>
          <p:cNvCxnSpPr>
            <a:endCxn id="3084" idx="1"/>
          </p:cNvCxnSpPr>
          <p:nvPr/>
        </p:nvCxnSpPr>
        <p:spPr>
          <a:xfrm>
            <a:off x="3571875" y="3571875"/>
            <a:ext cx="857250" cy="3270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endCxn id="3084" idx="1"/>
          </p:cNvCxnSpPr>
          <p:nvPr/>
        </p:nvCxnSpPr>
        <p:spPr>
          <a:xfrm flipV="1">
            <a:off x="4143375" y="3898900"/>
            <a:ext cx="285750" cy="301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>
            <a:endCxn id="3084" idx="1"/>
          </p:cNvCxnSpPr>
          <p:nvPr/>
        </p:nvCxnSpPr>
        <p:spPr>
          <a:xfrm flipV="1">
            <a:off x="3929063" y="3898900"/>
            <a:ext cx="500062" cy="3159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47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egnaposto contenuto 2" descr="Linee orizzontali chiare"/>
          <p:cNvSpPr>
            <a:spLocks noGrp="1"/>
          </p:cNvSpPr>
          <p:nvPr>
            <p:ph idx="4294967295"/>
          </p:nvPr>
        </p:nvSpPr>
        <p:spPr>
          <a:xfrm>
            <a:off x="1187450" y="2708275"/>
            <a:ext cx="6284913" cy="2863850"/>
          </a:xfrm>
          <a:pattFill prst="ltHorz">
            <a:fgClr>
              <a:srgbClr val="DDDDDD"/>
            </a:fgClr>
            <a:bgClr>
              <a:schemeClr val="bg1"/>
            </a:bgClr>
          </a:pattFill>
          <a:ln cap="rnd">
            <a:solidFill>
              <a:schemeClr val="bg2"/>
            </a:solidFill>
            <a:prstDash val="sysDot"/>
          </a:ln>
        </p:spPr>
        <p:txBody>
          <a:bodyPr rtlCol="0">
            <a:normAutofit/>
          </a:bodyPr>
          <a:lstStyle/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z="1800" b="1" dirty="0" smtClean="0"/>
              <a:t>Dalla parola “bellissima” quali informazioni grammaticali si possono ricavare?</a:t>
            </a:r>
          </a:p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z="1800" b="1" dirty="0" smtClean="0"/>
              <a:t>(rispondi mettendo una crocetta sul sì o sul no in ogni riquadro)</a:t>
            </a:r>
            <a:endParaRPr lang="it-IT" sz="1800" b="1" dirty="0"/>
          </a:p>
          <a:p>
            <a:pPr algn="just" fontAlgn="auto">
              <a:spcAft>
                <a:spcPts val="0"/>
              </a:spcAft>
              <a:buFont typeface="Wingdings" pitchFamily="2" charset="2"/>
              <a:buAutoNum type="alphaUcPeriod"/>
              <a:defRPr/>
            </a:pPr>
            <a:r>
              <a:rPr lang="it-IT" sz="1800" dirty="0" smtClean="0"/>
              <a:t>Genere		sì</a:t>
            </a:r>
            <a:r>
              <a:rPr lang="it-IT" sz="1800" dirty="0" smtClean="0">
                <a:sym typeface="Symbol"/>
              </a:rPr>
              <a:t>     no </a:t>
            </a:r>
            <a:endParaRPr lang="it-IT" sz="1800" dirty="0" smtClean="0"/>
          </a:p>
          <a:p>
            <a:pPr marL="228600" indent="-22860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1800" dirty="0" smtClean="0"/>
              <a:t>B.   Modo			 sì</a:t>
            </a:r>
            <a:r>
              <a:rPr lang="it-IT" sz="1800" dirty="0" smtClean="0">
                <a:sym typeface="Symbol"/>
              </a:rPr>
              <a:t>     no </a:t>
            </a:r>
            <a:endParaRPr lang="it-IT" sz="18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AutoNum type="alphaUcPeriod" startAt="3"/>
              <a:defRPr/>
            </a:pPr>
            <a:r>
              <a:rPr lang="it-IT" sz="1800" dirty="0" smtClean="0"/>
              <a:t>Tempo		 sì</a:t>
            </a:r>
            <a:r>
              <a:rPr lang="it-IT" sz="1800" dirty="0" smtClean="0">
                <a:sym typeface="Symbol"/>
              </a:rPr>
              <a:t>     no </a:t>
            </a:r>
            <a:endParaRPr lang="it-IT" sz="18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1800" dirty="0" smtClean="0"/>
              <a:t>D.    </a:t>
            </a:r>
            <a:r>
              <a:rPr lang="it-IT" sz="1800" dirty="0" err="1" smtClean="0"/>
              <a:t>……</a:t>
            </a:r>
            <a:endParaRPr lang="it-IT" sz="1800" dirty="0" smtClean="0"/>
          </a:p>
        </p:txBody>
      </p:sp>
      <p:sp>
        <p:nvSpPr>
          <p:cNvPr id="16386" name="CasellaDiTesto 3"/>
          <p:cNvSpPr txBox="1">
            <a:spLocks noChangeArrowheads="1"/>
          </p:cNvSpPr>
          <p:nvPr/>
        </p:nvSpPr>
        <p:spPr bwMode="auto">
          <a:xfrm>
            <a:off x="755650" y="692150"/>
            <a:ext cx="748823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Mini – glossario per la costruzione delle prove</a:t>
            </a:r>
            <a:endParaRPr lang="it-IT" sz="2800" dirty="0">
              <a:solidFill>
                <a:schemeClr val="bg2"/>
              </a:solidFill>
              <a:latin typeface="Book Antiqua" pitchFamily="18" charset="0"/>
              <a:cs typeface="+mn-cs"/>
            </a:endParaRPr>
          </a:p>
        </p:txBody>
      </p:sp>
      <p:sp>
        <p:nvSpPr>
          <p:cNvPr id="4100" name="CasellaDiTesto 5"/>
          <p:cNvSpPr txBox="1">
            <a:spLocks noChangeArrowheads="1"/>
          </p:cNvSpPr>
          <p:nvPr/>
        </p:nvSpPr>
        <p:spPr bwMode="auto">
          <a:xfrm>
            <a:off x="7143750" y="2643188"/>
            <a:ext cx="785813" cy="369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it-IT" altLang="it-IT"/>
              <a:t>STEM</a:t>
            </a:r>
          </a:p>
        </p:txBody>
      </p:sp>
      <p:sp>
        <p:nvSpPr>
          <p:cNvPr id="4101" name="CasellaDiTesto 8"/>
          <p:cNvSpPr txBox="1">
            <a:spLocks noChangeArrowheads="1"/>
          </p:cNvSpPr>
          <p:nvPr/>
        </p:nvSpPr>
        <p:spPr bwMode="auto">
          <a:xfrm rot="-5400000">
            <a:off x="-530224" y="3538537"/>
            <a:ext cx="2286000" cy="9239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it-IT" altLang="it-IT"/>
              <a:t>Quesito a scelta multipla complessa QSMC</a:t>
            </a:r>
          </a:p>
        </p:txBody>
      </p:sp>
      <p:sp>
        <p:nvSpPr>
          <p:cNvPr id="10" name="Parentesi graffa aperta 9"/>
          <p:cNvSpPr/>
          <p:nvPr/>
        </p:nvSpPr>
        <p:spPr>
          <a:xfrm>
            <a:off x="928688" y="2714625"/>
            <a:ext cx="188912" cy="242887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4103" name="CasellaDiTesto 13"/>
          <p:cNvSpPr txBox="1">
            <a:spLocks noChangeArrowheads="1"/>
          </p:cNvSpPr>
          <p:nvPr/>
        </p:nvSpPr>
        <p:spPr bwMode="auto">
          <a:xfrm>
            <a:off x="7429500" y="3357563"/>
            <a:ext cx="1285875" cy="369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/>
              <a:t>istruzione</a:t>
            </a:r>
          </a:p>
        </p:txBody>
      </p:sp>
    </p:spTree>
    <p:extLst>
      <p:ext uri="{BB962C8B-B14F-4D97-AF65-F5344CB8AC3E}">
        <p14:creationId xmlns:p14="http://schemas.microsoft.com/office/powerpoint/2010/main" val="69127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egnaposto contenuto 2" descr="Linee orizzontali chiare"/>
          <p:cNvSpPr>
            <a:spLocks noGrp="1"/>
          </p:cNvSpPr>
          <p:nvPr>
            <p:ph idx="4294967295"/>
          </p:nvPr>
        </p:nvSpPr>
        <p:spPr>
          <a:xfrm>
            <a:off x="1187450" y="2708275"/>
            <a:ext cx="6284913" cy="2863850"/>
          </a:xfrm>
          <a:pattFill prst="ltHorz">
            <a:fgClr>
              <a:srgbClr val="DDDDDD"/>
            </a:fgClr>
            <a:bgClr>
              <a:schemeClr val="bg1"/>
            </a:bgClr>
          </a:pattFill>
          <a:ln cap="rnd">
            <a:solidFill>
              <a:schemeClr val="bg2"/>
            </a:solidFill>
            <a:prstDash val="sysDot"/>
          </a:ln>
        </p:spPr>
        <p:txBody>
          <a:bodyPr rtlCol="0">
            <a:normAutofit/>
          </a:bodyPr>
          <a:lstStyle/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z="1800" b="1" dirty="0" smtClean="0"/>
              <a:t>Come mai in quell’epoca gli agnelli consideravano i lupi come degli amici?</a:t>
            </a:r>
          </a:p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z="1800" b="1" dirty="0" smtClean="0"/>
              <a:t>(cita due ragioni)</a:t>
            </a:r>
            <a:endParaRPr lang="it-IT" sz="1800" b="1" dirty="0"/>
          </a:p>
          <a:p>
            <a:pPr algn="just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it-IT" sz="1800" dirty="0" smtClean="0"/>
              <a:t>Perché </a:t>
            </a:r>
            <a:r>
              <a:rPr lang="it-IT" sz="1800" dirty="0" err="1" smtClean="0"/>
              <a:t>………………………………</a:t>
            </a:r>
            <a:endParaRPr lang="it-IT" sz="18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it-IT" sz="1800" dirty="0" smtClean="0"/>
              <a:t>Perché </a:t>
            </a:r>
            <a:r>
              <a:rPr lang="it-IT" sz="1800" dirty="0" err="1" smtClean="0"/>
              <a:t>………………………………</a:t>
            </a:r>
            <a:endParaRPr lang="it-IT" sz="1800" dirty="0" smtClean="0"/>
          </a:p>
        </p:txBody>
      </p:sp>
      <p:sp>
        <p:nvSpPr>
          <p:cNvPr id="16386" name="CasellaDiTesto 3"/>
          <p:cNvSpPr txBox="1">
            <a:spLocks noChangeArrowheads="1"/>
          </p:cNvSpPr>
          <p:nvPr/>
        </p:nvSpPr>
        <p:spPr bwMode="auto">
          <a:xfrm>
            <a:off x="755650" y="692150"/>
            <a:ext cx="748823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b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cs typeface="+mn-cs"/>
              </a:rPr>
              <a:t>Mini – glossario per la costruzione delle prove</a:t>
            </a:r>
            <a:endParaRPr lang="it-IT" sz="2800" dirty="0">
              <a:solidFill>
                <a:schemeClr val="bg2"/>
              </a:solidFill>
              <a:latin typeface="Book Antiqua" pitchFamily="18" charset="0"/>
              <a:cs typeface="+mn-cs"/>
            </a:endParaRPr>
          </a:p>
        </p:txBody>
      </p:sp>
      <p:sp>
        <p:nvSpPr>
          <p:cNvPr id="5124" name="CasellaDiTesto 5"/>
          <p:cNvSpPr txBox="1">
            <a:spLocks noChangeArrowheads="1"/>
          </p:cNvSpPr>
          <p:nvPr/>
        </p:nvSpPr>
        <p:spPr bwMode="auto">
          <a:xfrm>
            <a:off x="7715250" y="2714625"/>
            <a:ext cx="785813" cy="3698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it-IT" altLang="it-IT"/>
              <a:t>STEM</a:t>
            </a:r>
          </a:p>
        </p:txBody>
      </p:sp>
      <p:sp>
        <p:nvSpPr>
          <p:cNvPr id="5125" name="CasellaDiTesto 8"/>
          <p:cNvSpPr txBox="1">
            <a:spLocks noChangeArrowheads="1"/>
          </p:cNvSpPr>
          <p:nvPr/>
        </p:nvSpPr>
        <p:spPr bwMode="auto">
          <a:xfrm rot="-5400000">
            <a:off x="-529431" y="3677444"/>
            <a:ext cx="2286000" cy="64611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it-IT" altLang="it-IT"/>
              <a:t>Quesito a risposta aperta</a:t>
            </a:r>
          </a:p>
        </p:txBody>
      </p:sp>
      <p:sp>
        <p:nvSpPr>
          <p:cNvPr id="10" name="Parentesi graffa aperta 9"/>
          <p:cNvSpPr/>
          <p:nvPr/>
        </p:nvSpPr>
        <p:spPr>
          <a:xfrm>
            <a:off x="928688" y="2714625"/>
            <a:ext cx="188912" cy="242887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127" name="CasellaDiTesto 13"/>
          <p:cNvSpPr txBox="1">
            <a:spLocks noChangeArrowheads="1"/>
          </p:cNvSpPr>
          <p:nvPr/>
        </p:nvSpPr>
        <p:spPr bwMode="auto">
          <a:xfrm>
            <a:off x="3429000" y="3357563"/>
            <a:ext cx="1285875" cy="369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/>
              <a:t>istruzione</a:t>
            </a:r>
          </a:p>
        </p:txBody>
      </p:sp>
      <p:sp>
        <p:nvSpPr>
          <p:cNvPr id="5128" name="CasellaDiTesto 7"/>
          <p:cNvSpPr txBox="1">
            <a:spLocks noChangeArrowheads="1"/>
          </p:cNvSpPr>
          <p:nvPr/>
        </p:nvSpPr>
        <p:spPr bwMode="auto">
          <a:xfrm>
            <a:off x="4714875" y="3929063"/>
            <a:ext cx="1928813" cy="369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/>
              <a:t>PROMPT - avvio</a:t>
            </a:r>
          </a:p>
        </p:txBody>
      </p:sp>
    </p:spTree>
    <p:extLst>
      <p:ext uri="{BB962C8B-B14F-4D97-AF65-F5344CB8AC3E}">
        <p14:creationId xmlns:p14="http://schemas.microsoft.com/office/powerpoint/2010/main" val="270110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>Tipologia dei testi da usare nelle prove</a:t>
            </a:r>
            <a:r>
              <a:rPr lang="it-IT" sz="2400" dirty="0"/>
              <a:t/>
            </a:r>
            <a:br>
              <a:rPr lang="it-IT" sz="2400" dirty="0"/>
            </a:br>
            <a:endParaRPr lang="it-IT" sz="2400" i="1" dirty="0"/>
          </a:p>
        </p:txBody>
      </p:sp>
      <p:sp>
        <p:nvSpPr>
          <p:cNvPr id="6147" name="Segnaposto contenuto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1543050"/>
          </a:xfrm>
        </p:spPr>
        <p:txBody>
          <a:bodyPr/>
          <a:lstStyle/>
          <a:p>
            <a:r>
              <a:rPr lang="it-IT" altLang="it-IT" sz="2200" b="1" smtClean="0">
                <a:solidFill>
                  <a:srgbClr val="FF0000"/>
                </a:solidFill>
              </a:rPr>
              <a:t>Testi continui, non continui, misti</a:t>
            </a:r>
          </a:p>
          <a:p>
            <a:pPr>
              <a:buFont typeface="Wingdings" pitchFamily="2" charset="2"/>
              <a:buNone/>
            </a:pPr>
            <a:endParaRPr lang="it-IT" altLang="it-IT" sz="2200" b="1" smtClean="0">
              <a:solidFill>
                <a:srgbClr val="FF0000"/>
              </a:solidFill>
            </a:endParaRPr>
          </a:p>
          <a:p>
            <a:r>
              <a:rPr lang="it-IT" altLang="it-IT" sz="2200" b="1" smtClean="0">
                <a:solidFill>
                  <a:srgbClr val="FF0000"/>
                </a:solidFill>
              </a:rPr>
              <a:t>Testi letterari e non letterari</a:t>
            </a:r>
          </a:p>
          <a:p>
            <a:endParaRPr lang="it-IT" altLang="it-IT" sz="2200" b="1" smtClean="0">
              <a:solidFill>
                <a:srgbClr val="006699"/>
              </a:solidFill>
            </a:endParaRPr>
          </a:p>
          <a:p>
            <a:pPr>
              <a:buFont typeface="Wingdings" pitchFamily="2" charset="2"/>
              <a:buNone/>
            </a:pPr>
            <a:endParaRPr lang="it-IT" altLang="it-IT" sz="1800" smtClean="0"/>
          </a:p>
          <a:p>
            <a:pPr>
              <a:buFont typeface="Wingdings" pitchFamily="2" charset="2"/>
              <a:buNone/>
            </a:pPr>
            <a:endParaRPr lang="it-IT" altLang="it-IT" sz="1800" smtClean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3000375"/>
            <a:ext cx="777240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77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o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it-IT" altLang="it-IT" smtClean="0">
                <a:solidFill>
                  <a:srgbClr val="006699"/>
                </a:solidFill>
              </a:rPr>
              <a:t>Caratteristiche dei testi</a:t>
            </a:r>
            <a:r>
              <a:rPr lang="it-IT" altLang="it-IT" sz="2400" smtClean="0"/>
              <a:t/>
            </a:r>
            <a:br>
              <a:rPr lang="it-IT" altLang="it-IT" sz="2400" smtClean="0"/>
            </a:br>
            <a:endParaRPr lang="it-IT" altLang="it-IT" sz="2400" i="1" smtClean="0"/>
          </a:p>
        </p:txBody>
      </p:sp>
      <p:sp>
        <p:nvSpPr>
          <p:cNvPr id="7171" name="Segnaposto contenuto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3971925"/>
          </a:xfrm>
        </p:spPr>
        <p:txBody>
          <a:bodyPr/>
          <a:lstStyle/>
          <a:p>
            <a:r>
              <a:rPr lang="it-IT" altLang="it-IT" sz="2200" b="1" smtClean="0">
                <a:solidFill>
                  <a:srgbClr val="FF0000"/>
                </a:solidFill>
              </a:rPr>
              <a:t>Autosufficienti</a:t>
            </a:r>
          </a:p>
          <a:p>
            <a:r>
              <a:rPr lang="it-IT" altLang="it-IT" sz="2200" b="1" smtClean="0">
                <a:solidFill>
                  <a:srgbClr val="FF0000"/>
                </a:solidFill>
              </a:rPr>
              <a:t>Complessità e varietà crescenti</a:t>
            </a:r>
          </a:p>
          <a:p>
            <a:r>
              <a:rPr lang="it-IT" altLang="it-IT" sz="2200" b="1" smtClean="0">
                <a:solidFill>
                  <a:srgbClr val="FF0000"/>
                </a:solidFill>
              </a:rPr>
              <a:t>Non consueti nella didattica corrente</a:t>
            </a:r>
          </a:p>
          <a:p>
            <a:r>
              <a:rPr lang="it-IT" altLang="it-IT" sz="2200" b="1" smtClean="0">
                <a:solidFill>
                  <a:srgbClr val="FF0000"/>
                </a:solidFill>
              </a:rPr>
              <a:t>Testi d’autore e/o di buona qualità, in lingua originale</a:t>
            </a:r>
          </a:p>
          <a:p>
            <a:r>
              <a:rPr lang="it-IT" altLang="it-IT" sz="2200" b="1" smtClean="0">
                <a:solidFill>
                  <a:srgbClr val="FF0000"/>
                </a:solidFill>
              </a:rPr>
              <a:t>Ricchezza lessicale, formale, concettuale</a:t>
            </a:r>
          </a:p>
          <a:p>
            <a:r>
              <a:rPr lang="it-IT" altLang="it-IT" sz="2200" b="1" smtClean="0">
                <a:solidFill>
                  <a:srgbClr val="FF0000"/>
                </a:solidFill>
              </a:rPr>
              <a:t>Adeguati al livello d’età</a:t>
            </a:r>
          </a:p>
          <a:p>
            <a:r>
              <a:rPr lang="it-IT" altLang="it-IT" sz="2200" b="1" smtClean="0">
                <a:solidFill>
                  <a:srgbClr val="FF0000"/>
                </a:solidFill>
              </a:rPr>
              <a:t>Che non urtino la sensibilità o agevolino particolari gruppi o minoranze</a:t>
            </a:r>
            <a:endParaRPr lang="it-IT" altLang="it-IT" sz="1800" smtClean="0"/>
          </a:p>
        </p:txBody>
      </p:sp>
    </p:spTree>
    <p:extLst>
      <p:ext uri="{BB962C8B-B14F-4D97-AF65-F5344CB8AC3E}">
        <p14:creationId xmlns:p14="http://schemas.microsoft.com/office/powerpoint/2010/main" val="334868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>Caratteristiche dei testi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3100" dirty="0" smtClean="0">
                <a:solidFill>
                  <a:srgbClr val="006699"/>
                </a:solidFill>
              </a:rPr>
              <a:t>competenze misurate in base al QDR</a:t>
            </a:r>
            <a:r>
              <a:rPr lang="it-IT" sz="2400" dirty="0"/>
              <a:t/>
            </a:r>
            <a:br>
              <a:rPr lang="it-IT" sz="2400" dirty="0"/>
            </a:br>
            <a:endParaRPr lang="it-IT" sz="2400" i="1" dirty="0"/>
          </a:p>
        </p:txBody>
      </p:sp>
      <p:pic>
        <p:nvPicPr>
          <p:cNvPr id="819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813" y="1208088"/>
            <a:ext cx="7429500" cy="4667250"/>
          </a:xfrm>
        </p:spPr>
      </p:pic>
    </p:spTree>
    <p:extLst>
      <p:ext uri="{BB962C8B-B14F-4D97-AF65-F5344CB8AC3E}">
        <p14:creationId xmlns:p14="http://schemas.microsoft.com/office/powerpoint/2010/main" val="247772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>Caratteristiche dei quesiti grammaticali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3100" dirty="0" smtClean="0">
                <a:solidFill>
                  <a:srgbClr val="006699"/>
                </a:solidFill>
              </a:rPr>
              <a:t>competenze misurate in base al QDR</a:t>
            </a:r>
            <a:r>
              <a:rPr lang="it-IT" sz="2400" dirty="0"/>
              <a:t/>
            </a:r>
            <a:br>
              <a:rPr lang="it-IT" sz="2400" dirty="0"/>
            </a:br>
            <a:endParaRPr lang="it-IT" sz="2400" i="1" dirty="0"/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428750"/>
            <a:ext cx="7610475" cy="521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25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>Operazioni da compiere sul testo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>(</a:t>
            </a:r>
            <a:r>
              <a:rPr lang="it-IT" sz="24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>preparazione di uno schema di distribuzione dei quesiti</a:t>
            </a: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>)</a:t>
            </a:r>
            <a:b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</a:b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243" name="CasellaDiTesto 3"/>
          <p:cNvSpPr txBox="1">
            <a:spLocks noChangeArrowheads="1"/>
          </p:cNvSpPr>
          <p:nvPr/>
        </p:nvSpPr>
        <p:spPr bwMode="auto">
          <a:xfrm>
            <a:off x="571500" y="1714500"/>
            <a:ext cx="7929563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Tx/>
              <a:buChar char="-"/>
            </a:pPr>
            <a:r>
              <a:rPr lang="it-IT" altLang="it-IT"/>
              <a:t>Quali sono le informazioni essenziali?</a:t>
            </a:r>
          </a:p>
          <a:p>
            <a:pPr>
              <a:buFontTx/>
              <a:buChar char="-"/>
            </a:pPr>
            <a:r>
              <a:rPr lang="it-IT" altLang="it-IT"/>
              <a:t>Quale è la struttura del testo?</a:t>
            </a:r>
          </a:p>
          <a:p>
            <a:pPr>
              <a:buFontTx/>
              <a:buChar char="-"/>
            </a:pPr>
            <a:r>
              <a:rPr lang="it-IT" altLang="it-IT"/>
              <a:t>Il titolo?</a:t>
            </a:r>
          </a:p>
          <a:p>
            <a:pPr>
              <a:buFontTx/>
              <a:buChar char="-"/>
            </a:pPr>
            <a:r>
              <a:rPr lang="it-IT" altLang="it-IT"/>
              <a:t>Parole chiave e/o campi semantici?</a:t>
            </a:r>
          </a:p>
          <a:p>
            <a:pPr>
              <a:buFontTx/>
              <a:buChar char="-"/>
            </a:pPr>
            <a:r>
              <a:rPr lang="it-IT" altLang="it-IT"/>
              <a:t>Strutture da verificare?</a:t>
            </a:r>
          </a:p>
          <a:p>
            <a:pPr>
              <a:buFontTx/>
              <a:buChar char="-"/>
            </a:pPr>
            <a:r>
              <a:rPr lang="it-IT" altLang="it-IT"/>
              <a:t>Necessità di compiere inferenze?</a:t>
            </a:r>
          </a:p>
          <a:p>
            <a:pPr>
              <a:buFontTx/>
              <a:buChar char="-"/>
            </a:pPr>
            <a:r>
              <a:rPr lang="it-IT" altLang="it-IT"/>
              <a:t>Presenza di connettivi o pronomi?</a:t>
            </a:r>
          </a:p>
          <a:p>
            <a:pPr>
              <a:buFontTx/>
              <a:buChar char="-"/>
            </a:pPr>
            <a:r>
              <a:rPr lang="it-IT" altLang="it-IT"/>
              <a:t>Scopo del testo?</a:t>
            </a:r>
          </a:p>
          <a:p>
            <a:pPr>
              <a:buFontTx/>
              <a:buChar char="-"/>
            </a:pPr>
            <a:r>
              <a:rPr lang="it-IT" altLang="it-IT"/>
              <a:t>Tecniche per creare atmosfera o tono?</a:t>
            </a:r>
          </a:p>
          <a:p>
            <a:pPr>
              <a:buFontTx/>
              <a:buChar char="-"/>
            </a:pPr>
            <a:r>
              <a:rPr lang="it-IT" altLang="it-IT"/>
              <a:t>Genere e tipologia?</a:t>
            </a:r>
          </a:p>
          <a:p>
            <a:pPr>
              <a:buFontTx/>
              <a:buChar char="-"/>
            </a:pPr>
            <a:r>
              <a:rPr lang="it-IT" altLang="it-IT"/>
              <a:t>Giudizi o interpretazioni univoche?</a:t>
            </a:r>
          </a:p>
        </p:txBody>
      </p:sp>
    </p:spTree>
    <p:extLst>
      <p:ext uri="{BB962C8B-B14F-4D97-AF65-F5344CB8AC3E}">
        <p14:creationId xmlns:p14="http://schemas.microsoft.com/office/powerpoint/2010/main" val="409629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/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dirty="0" smtClean="0">
                <a:solidFill>
                  <a:srgbClr val="006699"/>
                </a:solidFill>
              </a:rPr>
              <a:t>I quesiti: 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/>
            </a:r>
            <a:b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</a:b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267" name="CasellaDiTesto 3"/>
          <p:cNvSpPr txBox="1">
            <a:spLocks noChangeArrowheads="1"/>
          </p:cNvSpPr>
          <p:nvPr/>
        </p:nvSpPr>
        <p:spPr bwMode="auto">
          <a:xfrm>
            <a:off x="571500" y="1714500"/>
            <a:ext cx="7929563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/>
              <a:t>FAVORIRE LE DOMANDE A SCELTA MULTIPLA</a:t>
            </a:r>
          </a:p>
          <a:p>
            <a:endParaRPr lang="it-IT" altLang="it-IT"/>
          </a:p>
          <a:p>
            <a:r>
              <a:rPr lang="it-IT" altLang="it-IT"/>
              <a:t>Quesiti accessibili</a:t>
            </a:r>
          </a:p>
          <a:p>
            <a:endParaRPr lang="it-IT" altLang="it-IT"/>
          </a:p>
          <a:p>
            <a:r>
              <a:rPr lang="it-IT" altLang="it-IT"/>
              <a:t>No a conoscenze enciclopediche</a:t>
            </a:r>
          </a:p>
          <a:p>
            <a:endParaRPr lang="it-IT" altLang="it-IT"/>
          </a:p>
          <a:p>
            <a:r>
              <a:rPr lang="it-IT" altLang="it-IT"/>
              <a:t>No ambiguità</a:t>
            </a:r>
          </a:p>
          <a:p>
            <a:endParaRPr lang="it-IT" altLang="it-IT"/>
          </a:p>
          <a:p>
            <a:r>
              <a:rPr lang="it-IT" altLang="it-IT"/>
              <a:t>Fare domande su tutto il testo</a:t>
            </a:r>
          </a:p>
        </p:txBody>
      </p:sp>
    </p:spTree>
    <p:extLst>
      <p:ext uri="{BB962C8B-B14F-4D97-AF65-F5344CB8AC3E}">
        <p14:creationId xmlns:p14="http://schemas.microsoft.com/office/powerpoint/2010/main" val="170173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/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dirty="0" smtClean="0">
                <a:solidFill>
                  <a:srgbClr val="006699"/>
                </a:solidFill>
              </a:rPr>
              <a:t>Esempi: 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/>
            </a:r>
            <a:b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</a:b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291" name="CasellaDiTesto 3"/>
          <p:cNvSpPr txBox="1">
            <a:spLocks noChangeArrowheads="1"/>
          </p:cNvSpPr>
          <p:nvPr/>
        </p:nvSpPr>
        <p:spPr bwMode="auto">
          <a:xfrm>
            <a:off x="714375" y="1714500"/>
            <a:ext cx="7929563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 sz="2400" b="1">
                <a:solidFill>
                  <a:srgbClr val="FF0000"/>
                </a:solidFill>
              </a:rPr>
              <a:t>Evitare le domande che richiedono più di una risposta.</a:t>
            </a:r>
          </a:p>
          <a:p>
            <a:endParaRPr lang="it-IT" altLang="it-IT" sz="2400" b="1"/>
          </a:p>
          <a:p>
            <a:r>
              <a:rPr lang="it-IT" altLang="it-IT" sz="2400" b="1"/>
              <a:t>Dove e quando si svolge la vicenda?</a:t>
            </a:r>
          </a:p>
          <a:p>
            <a:r>
              <a:rPr lang="it-IT" altLang="it-IT" sz="2400"/>
              <a:t>□ A. Nella Sicilia nel 1919</a:t>
            </a:r>
          </a:p>
          <a:p>
            <a:r>
              <a:rPr lang="it-IT" altLang="it-IT" sz="2400"/>
              <a:t>□ B. In Sardegna durante la seconda guerra mondiale</a:t>
            </a:r>
          </a:p>
          <a:p>
            <a:r>
              <a:rPr lang="it-IT" altLang="it-IT" sz="2400"/>
              <a:t>□ C. Nella Sardegna contemporanea</a:t>
            </a:r>
          </a:p>
          <a:p>
            <a:r>
              <a:rPr lang="it-IT" altLang="it-IT" sz="2400"/>
              <a:t>□ D. Nella Sicilia durante la prima guerra mondiale</a:t>
            </a:r>
          </a:p>
        </p:txBody>
      </p:sp>
    </p:spTree>
    <p:extLst>
      <p:ext uri="{BB962C8B-B14F-4D97-AF65-F5344CB8AC3E}">
        <p14:creationId xmlns:p14="http://schemas.microsoft.com/office/powerpoint/2010/main" val="58013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/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dirty="0" smtClean="0">
                <a:solidFill>
                  <a:srgbClr val="006699"/>
                </a:solidFill>
              </a:rPr>
              <a:t>Esempi: 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/>
            </a:r>
            <a:b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</a:b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315" name="CasellaDiTesto 3"/>
          <p:cNvSpPr txBox="1">
            <a:spLocks noChangeArrowheads="1"/>
          </p:cNvSpPr>
          <p:nvPr/>
        </p:nvSpPr>
        <p:spPr bwMode="auto">
          <a:xfrm>
            <a:off x="714375" y="1714500"/>
            <a:ext cx="7929563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 sz="2400" b="1">
                <a:solidFill>
                  <a:srgbClr val="FF0000"/>
                </a:solidFill>
              </a:rPr>
              <a:t>Evitare di introdurre nel lessico o nella sintassi della domanda delle difficoltà proprie, che vanno oltre a quelle presentate dal testo</a:t>
            </a:r>
          </a:p>
          <a:p>
            <a:endParaRPr lang="it-IT" altLang="it-IT" sz="2400" b="1"/>
          </a:p>
          <a:p>
            <a:endParaRPr lang="it-IT" altLang="it-IT" sz="2400" b="1"/>
          </a:p>
          <a:p>
            <a:r>
              <a:rPr lang="it-IT" altLang="it-IT" sz="2400" b="1"/>
              <a:t>Per “gesto di seduzione” l’autore intende</a:t>
            </a:r>
          </a:p>
          <a:p>
            <a:r>
              <a:rPr lang="it-IT" altLang="it-IT" sz="2400"/>
              <a:t>□ A. Un gesto di fascinazione</a:t>
            </a:r>
          </a:p>
          <a:p>
            <a:r>
              <a:rPr lang="it-IT" altLang="it-IT" sz="2400"/>
              <a:t>□ B. Un gesto di lusinga</a:t>
            </a:r>
          </a:p>
          <a:p>
            <a:r>
              <a:rPr lang="it-IT" altLang="it-IT" sz="2400"/>
              <a:t>□ C. Un gesto di attrazione</a:t>
            </a:r>
          </a:p>
          <a:p>
            <a:r>
              <a:rPr lang="it-IT" altLang="it-IT" sz="2400"/>
              <a:t>□ D. Un gesto di allettamento</a:t>
            </a:r>
          </a:p>
        </p:txBody>
      </p:sp>
    </p:spTree>
    <p:extLst>
      <p:ext uri="{BB962C8B-B14F-4D97-AF65-F5344CB8AC3E}">
        <p14:creationId xmlns:p14="http://schemas.microsoft.com/office/powerpoint/2010/main" val="126472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/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dirty="0" smtClean="0">
                <a:solidFill>
                  <a:srgbClr val="006699"/>
                </a:solidFill>
              </a:rPr>
              <a:t>Esempi: 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/>
            </a:r>
            <a:b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</a:b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39" name="CasellaDiTesto 3"/>
          <p:cNvSpPr txBox="1">
            <a:spLocks noChangeArrowheads="1"/>
          </p:cNvSpPr>
          <p:nvPr/>
        </p:nvSpPr>
        <p:spPr bwMode="auto">
          <a:xfrm>
            <a:off x="714375" y="1714500"/>
            <a:ext cx="7929563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 sz="2400" b="1">
                <a:solidFill>
                  <a:srgbClr val="FF0000"/>
                </a:solidFill>
              </a:rPr>
              <a:t>Evitare di appesantire lo </a:t>
            </a:r>
            <a:r>
              <a:rPr lang="it-IT" altLang="it-IT" sz="2400" b="1" i="1">
                <a:solidFill>
                  <a:srgbClr val="FF0000"/>
                </a:solidFill>
              </a:rPr>
              <a:t>stem con informazioni non indispensabili.</a:t>
            </a:r>
          </a:p>
          <a:p>
            <a:endParaRPr lang="it-IT" altLang="it-IT" sz="2400"/>
          </a:p>
          <a:p>
            <a:endParaRPr lang="it-IT" altLang="it-IT" sz="2400" b="1"/>
          </a:p>
          <a:p>
            <a:r>
              <a:rPr lang="it-IT" altLang="it-IT" sz="2400" b="1"/>
              <a:t>Il viaggiatore è arrivato alla sua stazione, prende la valigia, la posa nel corridoio, saluta ad uno a uno i suoi occasionali amici, augura buon proseguimento. In che ordine saluta i compagni di viaggio?</a:t>
            </a:r>
          </a:p>
          <a:p>
            <a:r>
              <a:rPr lang="it-IT" altLang="it-IT" sz="2400"/>
              <a:t>□ A. Ragazzina, militare, dottore, sacerdote</a:t>
            </a:r>
          </a:p>
          <a:p>
            <a:r>
              <a:rPr lang="it-IT" altLang="it-IT" sz="2400"/>
              <a:t>□ B Dottore, ragazzina, militare, sacerdote</a:t>
            </a:r>
          </a:p>
          <a:p>
            <a:r>
              <a:rPr lang="it-IT" altLang="it-IT" sz="2400"/>
              <a:t>□ C. Sacerdote, militare, ragazzina, dottore</a:t>
            </a:r>
          </a:p>
          <a:p>
            <a:r>
              <a:rPr lang="it-IT" altLang="it-IT" sz="2400"/>
              <a:t>□ D. Militare, dottore, ragazzina, sacerdote</a:t>
            </a:r>
          </a:p>
        </p:txBody>
      </p:sp>
      <p:cxnSp>
        <p:nvCxnSpPr>
          <p:cNvPr id="10" name="Connettore 1 9"/>
          <p:cNvCxnSpPr/>
          <p:nvPr/>
        </p:nvCxnSpPr>
        <p:spPr>
          <a:xfrm>
            <a:off x="1571625" y="4143375"/>
            <a:ext cx="3571875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10"/>
          <p:cNvCxnSpPr/>
          <p:nvPr/>
        </p:nvCxnSpPr>
        <p:spPr>
          <a:xfrm>
            <a:off x="714375" y="3786188"/>
            <a:ext cx="2428875" cy="158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6000750" y="3429000"/>
            <a:ext cx="2500313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49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/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dirty="0" smtClean="0">
                <a:solidFill>
                  <a:srgbClr val="006699"/>
                </a:solidFill>
              </a:rPr>
              <a:t>Esempi: 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/>
            </a:r>
            <a:b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</a:b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63" name="CasellaDiTesto 3"/>
          <p:cNvSpPr txBox="1">
            <a:spLocks noChangeArrowheads="1"/>
          </p:cNvSpPr>
          <p:nvPr/>
        </p:nvSpPr>
        <p:spPr bwMode="auto">
          <a:xfrm>
            <a:off x="714375" y="1714500"/>
            <a:ext cx="792956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 sz="2400" b="1">
                <a:solidFill>
                  <a:srgbClr val="FF0000"/>
                </a:solidFill>
              </a:rPr>
              <a:t>Evitare le ripetizioni inutili nella formulazione delle risposte</a:t>
            </a:r>
          </a:p>
          <a:p>
            <a:endParaRPr lang="it-IT" altLang="it-IT" sz="2400"/>
          </a:p>
          <a:p>
            <a:endParaRPr lang="it-IT" altLang="it-IT" sz="2400" b="1"/>
          </a:p>
          <a:p>
            <a:r>
              <a:rPr lang="it-IT" altLang="it-IT" sz="2400" b="1"/>
              <a:t>Da quale punto di vista è descritto il giardino?</a:t>
            </a:r>
          </a:p>
          <a:p>
            <a:r>
              <a:rPr lang="it-IT" altLang="it-IT" sz="2400"/>
              <a:t>□ A. Il giardino è descritto dall’interno, dal luogo dove si trova la pianta d’alloro</a:t>
            </a:r>
          </a:p>
          <a:p>
            <a:r>
              <a:rPr lang="it-IT" altLang="it-IT" sz="2400"/>
              <a:t>□ B. Il giardino è descritto dal balcone dove si trova il poeta</a:t>
            </a:r>
          </a:p>
          <a:p>
            <a:r>
              <a:rPr lang="it-IT" altLang="it-IT" sz="2400"/>
              <a:t>□ C. Il giardino è descritto dalle pendici della collina</a:t>
            </a:r>
          </a:p>
          <a:p>
            <a:r>
              <a:rPr lang="it-IT" altLang="it-IT" sz="2400"/>
              <a:t>□ D. Il giardino è descritto da uno dei ponti sul fiume</a:t>
            </a:r>
          </a:p>
        </p:txBody>
      </p:sp>
      <p:cxnSp>
        <p:nvCxnSpPr>
          <p:cNvPr id="10" name="Connettore 1 9"/>
          <p:cNvCxnSpPr/>
          <p:nvPr/>
        </p:nvCxnSpPr>
        <p:spPr>
          <a:xfrm>
            <a:off x="1571625" y="4143375"/>
            <a:ext cx="2357438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10"/>
          <p:cNvCxnSpPr/>
          <p:nvPr/>
        </p:nvCxnSpPr>
        <p:spPr>
          <a:xfrm>
            <a:off x="1428750" y="4500563"/>
            <a:ext cx="2571750" cy="158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1357313" y="3429000"/>
            <a:ext cx="2500312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1428750" y="4857750"/>
            <a:ext cx="2571750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354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/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dirty="0" smtClean="0">
                <a:solidFill>
                  <a:srgbClr val="006699"/>
                </a:solidFill>
              </a:rPr>
              <a:t>Esempi: 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/>
            </a:r>
            <a:b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</a:b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387" name="CasellaDiTesto 3"/>
          <p:cNvSpPr txBox="1">
            <a:spLocks noChangeArrowheads="1"/>
          </p:cNvSpPr>
          <p:nvPr/>
        </p:nvSpPr>
        <p:spPr bwMode="auto">
          <a:xfrm>
            <a:off x="714375" y="1714500"/>
            <a:ext cx="792956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 sz="2400" b="1">
                <a:solidFill>
                  <a:srgbClr val="FF0000"/>
                </a:solidFill>
              </a:rPr>
              <a:t>Evitare i quesiti troppo vaghi. L’oggetto della domanda deve essere nello </a:t>
            </a:r>
            <a:r>
              <a:rPr lang="it-IT" altLang="it-IT" sz="2400" b="1" i="1">
                <a:solidFill>
                  <a:srgbClr val="FF0000"/>
                </a:solidFill>
              </a:rPr>
              <a:t>stem, non </a:t>
            </a:r>
            <a:r>
              <a:rPr lang="it-IT" altLang="it-IT" sz="2400" b="1">
                <a:solidFill>
                  <a:srgbClr val="FF0000"/>
                </a:solidFill>
              </a:rPr>
              <a:t>nelle risposte</a:t>
            </a:r>
          </a:p>
          <a:p>
            <a:endParaRPr lang="it-IT" altLang="it-IT" sz="2400"/>
          </a:p>
          <a:p>
            <a:endParaRPr lang="it-IT" altLang="it-IT" sz="2400" b="1"/>
          </a:p>
          <a:p>
            <a:r>
              <a:rPr lang="it-IT" altLang="it-IT" sz="2400" b="1"/>
              <a:t>L’autore vuol suggerire che</a:t>
            </a:r>
          </a:p>
          <a:p>
            <a:r>
              <a:rPr lang="it-IT" altLang="it-IT" sz="2400"/>
              <a:t>□ A. il padrone di casa è molto ricco</a:t>
            </a:r>
          </a:p>
          <a:p>
            <a:r>
              <a:rPr lang="it-IT" altLang="it-IT" sz="2400"/>
              <a:t>□ B. c’è una certa tensione fra gli invitati</a:t>
            </a:r>
          </a:p>
          <a:p>
            <a:r>
              <a:rPr lang="it-IT" altLang="it-IT" sz="2400"/>
              <a:t>□ C. il protagonista è timido e scontroso</a:t>
            </a:r>
          </a:p>
          <a:p>
            <a:r>
              <a:rPr lang="it-IT" altLang="it-IT" sz="2400"/>
              <a:t>□ D. Il ricevimento è noioso</a:t>
            </a:r>
          </a:p>
        </p:txBody>
      </p:sp>
    </p:spTree>
    <p:extLst>
      <p:ext uri="{BB962C8B-B14F-4D97-AF65-F5344CB8AC3E}">
        <p14:creationId xmlns:p14="http://schemas.microsoft.com/office/powerpoint/2010/main" val="187177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/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dirty="0" smtClean="0">
                <a:solidFill>
                  <a:srgbClr val="006699"/>
                </a:solidFill>
              </a:rPr>
              <a:t>Esempi: 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/>
            </a:r>
            <a:b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</a:b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1" name="CasellaDiTesto 3"/>
          <p:cNvSpPr txBox="1">
            <a:spLocks noChangeArrowheads="1"/>
          </p:cNvSpPr>
          <p:nvPr/>
        </p:nvSpPr>
        <p:spPr bwMode="auto">
          <a:xfrm>
            <a:off x="714375" y="1214438"/>
            <a:ext cx="7929563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 sz="2000" b="1">
                <a:solidFill>
                  <a:srgbClr val="FF0000"/>
                </a:solidFill>
              </a:rPr>
              <a:t>Evitare di introdurre incoerenze fra </a:t>
            </a:r>
            <a:r>
              <a:rPr lang="it-IT" altLang="it-IT" sz="2000" b="1" i="1">
                <a:solidFill>
                  <a:srgbClr val="FF0000"/>
                </a:solidFill>
              </a:rPr>
              <a:t>stem e risposte</a:t>
            </a:r>
          </a:p>
          <a:p>
            <a:endParaRPr lang="it-IT" altLang="it-IT" sz="2000"/>
          </a:p>
          <a:p>
            <a:r>
              <a:rPr lang="it-IT" altLang="it-IT" sz="2000" b="1"/>
              <a:t>I pronomi </a:t>
            </a:r>
            <a:r>
              <a:rPr lang="it-IT" altLang="it-IT" sz="2000" b="1" i="1"/>
              <a:t>qualcuno e qualche altro (righe 10-11) si riferiscono</a:t>
            </a:r>
          </a:p>
          <a:p>
            <a:r>
              <a:rPr lang="it-IT" altLang="it-IT" sz="2000"/>
              <a:t>□ A. ai libri</a:t>
            </a:r>
          </a:p>
          <a:p>
            <a:r>
              <a:rPr lang="it-IT" altLang="it-IT" sz="2000"/>
              <a:t>□ B. alle letture</a:t>
            </a:r>
          </a:p>
          <a:p>
            <a:r>
              <a:rPr lang="it-IT" altLang="it-IT" sz="2000"/>
              <a:t>□ C. alle parole</a:t>
            </a:r>
          </a:p>
          <a:p>
            <a:r>
              <a:rPr lang="it-IT" altLang="it-IT" sz="2000"/>
              <a:t>□ D. alle esperienze</a:t>
            </a:r>
          </a:p>
          <a:p>
            <a:endParaRPr lang="it-IT" altLang="it-IT" sz="2000"/>
          </a:p>
          <a:p>
            <a:endParaRPr lang="it-IT" altLang="it-IT" sz="2000"/>
          </a:p>
          <a:p>
            <a:r>
              <a:rPr lang="it-IT" altLang="it-IT" sz="2000" b="1"/>
              <a:t>La frase “</a:t>
            </a:r>
            <a:r>
              <a:rPr lang="it-IT" altLang="it-IT" sz="2000" b="1" i="1"/>
              <a:t>tanto meno potrà cambiarne il connotato”(riga 48) significa</a:t>
            </a:r>
          </a:p>
          <a:p>
            <a:r>
              <a:rPr lang="it-IT" altLang="it-IT" sz="2000"/>
              <a:t>□ A. l’aspetto</a:t>
            </a:r>
          </a:p>
          <a:p>
            <a:r>
              <a:rPr lang="it-IT" altLang="it-IT" sz="2000"/>
              <a:t>□ B. il carattere</a:t>
            </a:r>
          </a:p>
          <a:p>
            <a:r>
              <a:rPr lang="it-IT" altLang="it-IT" sz="2000"/>
              <a:t>□ C. le caratteristiche</a:t>
            </a:r>
          </a:p>
          <a:p>
            <a:r>
              <a:rPr lang="it-IT" altLang="it-IT" sz="2000"/>
              <a:t>□ D. l’indole</a:t>
            </a:r>
          </a:p>
        </p:txBody>
      </p:sp>
    </p:spTree>
    <p:extLst>
      <p:ext uri="{BB962C8B-B14F-4D97-AF65-F5344CB8AC3E}">
        <p14:creationId xmlns:p14="http://schemas.microsoft.com/office/powerpoint/2010/main" val="131979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/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dirty="0" smtClean="0">
                <a:solidFill>
                  <a:srgbClr val="006699"/>
                </a:solidFill>
              </a:rPr>
              <a:t>Esempi: 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/>
            </a:r>
            <a:b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</a:b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435" name="CasellaDiTesto 3"/>
          <p:cNvSpPr txBox="1">
            <a:spLocks noChangeArrowheads="1"/>
          </p:cNvSpPr>
          <p:nvPr/>
        </p:nvSpPr>
        <p:spPr bwMode="auto">
          <a:xfrm>
            <a:off x="714375" y="1214438"/>
            <a:ext cx="792956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 sz="2400" b="1">
                <a:solidFill>
                  <a:srgbClr val="FF0000"/>
                </a:solidFill>
              </a:rPr>
              <a:t>Evitare di introdurre dei distrattori che sono troppo vicini alla risposta giusta o </a:t>
            </a:r>
            <a:r>
              <a:rPr lang="it-IT" altLang="it-IT" sz="2400" b="1" u="sng">
                <a:solidFill>
                  <a:srgbClr val="FF0000"/>
                </a:solidFill>
              </a:rPr>
              <a:t>troppo banali</a:t>
            </a:r>
          </a:p>
          <a:p>
            <a:endParaRPr lang="it-IT" altLang="it-IT" sz="2400"/>
          </a:p>
          <a:p>
            <a:endParaRPr lang="it-IT" altLang="it-IT" sz="2400" b="1"/>
          </a:p>
          <a:p>
            <a:r>
              <a:rPr lang="it-IT" altLang="it-IT" sz="2400" b="1"/>
              <a:t>La frase che sintetizza meglio il contenuto del testo è</a:t>
            </a:r>
          </a:p>
          <a:p>
            <a:r>
              <a:rPr lang="it-IT" altLang="it-IT" sz="2400"/>
              <a:t>□ A. la letteratura aiuta a comprendere il senso della vita</a:t>
            </a:r>
          </a:p>
          <a:p>
            <a:r>
              <a:rPr lang="it-IT" altLang="it-IT" sz="2400"/>
              <a:t>□ B. la letteratura dà senso alla vita</a:t>
            </a:r>
          </a:p>
          <a:p>
            <a:r>
              <a:rPr lang="it-IT" altLang="it-IT" sz="2400"/>
              <a:t>□ C. la letteratura rappresenta la vita</a:t>
            </a:r>
          </a:p>
          <a:p>
            <a:r>
              <a:rPr lang="it-IT" altLang="it-IT" sz="2400"/>
              <a:t>□ D. la letteratura spiega la vita</a:t>
            </a:r>
            <a:endParaRPr lang="it-IT" altLang="it-IT" sz="2000"/>
          </a:p>
        </p:txBody>
      </p:sp>
    </p:spTree>
    <p:extLst>
      <p:ext uri="{BB962C8B-B14F-4D97-AF65-F5344CB8AC3E}">
        <p14:creationId xmlns:p14="http://schemas.microsoft.com/office/powerpoint/2010/main" val="342632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/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dirty="0" smtClean="0">
                <a:solidFill>
                  <a:srgbClr val="006699"/>
                </a:solidFill>
              </a:rPr>
              <a:t>Esempi: 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/>
            </a:r>
            <a:b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</a:b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459" name="CasellaDiTesto 3"/>
          <p:cNvSpPr txBox="1">
            <a:spLocks noChangeArrowheads="1"/>
          </p:cNvSpPr>
          <p:nvPr/>
        </p:nvSpPr>
        <p:spPr bwMode="auto">
          <a:xfrm>
            <a:off x="714375" y="1214438"/>
            <a:ext cx="7929563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 sz="2400" b="1">
                <a:solidFill>
                  <a:srgbClr val="FF0000"/>
                </a:solidFill>
              </a:rPr>
              <a:t>Fare in modo che le diverse risposte abbiano più o meno la stessa lunghezza</a:t>
            </a:r>
          </a:p>
          <a:p>
            <a:endParaRPr lang="it-IT" altLang="it-IT" sz="2400"/>
          </a:p>
          <a:p>
            <a:endParaRPr lang="it-IT" altLang="it-IT" sz="2400" b="1"/>
          </a:p>
          <a:p>
            <a:endParaRPr lang="it-IT" altLang="it-IT" sz="2400" b="1"/>
          </a:p>
          <a:p>
            <a:r>
              <a:rPr lang="it-IT" altLang="it-IT" sz="2400" b="1"/>
              <a:t>In quale epoca si svolge la conversazione?</a:t>
            </a:r>
          </a:p>
          <a:p>
            <a:r>
              <a:rPr lang="it-IT" altLang="it-IT" sz="2400"/>
              <a:t>□ A. Nel presente</a:t>
            </a:r>
          </a:p>
          <a:p>
            <a:r>
              <a:rPr lang="it-IT" altLang="it-IT" sz="2400"/>
              <a:t>□ B. Nell’antico Egitto</a:t>
            </a:r>
          </a:p>
          <a:p>
            <a:r>
              <a:rPr lang="it-IT" altLang="it-IT" sz="2400"/>
              <a:t>□ C. Nell’antica Grecia</a:t>
            </a:r>
          </a:p>
          <a:p>
            <a:r>
              <a:rPr lang="it-IT" altLang="it-IT" sz="2400"/>
              <a:t>□ D. Durante il regno babilonese, 1750 circa prima di Cristo</a:t>
            </a:r>
            <a:endParaRPr lang="it-IT" altLang="it-IT" sz="2000"/>
          </a:p>
        </p:txBody>
      </p:sp>
    </p:spTree>
    <p:extLst>
      <p:ext uri="{BB962C8B-B14F-4D97-AF65-F5344CB8AC3E}">
        <p14:creationId xmlns:p14="http://schemas.microsoft.com/office/powerpoint/2010/main" val="375708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/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dirty="0" smtClean="0">
                <a:solidFill>
                  <a:srgbClr val="006699"/>
                </a:solidFill>
              </a:rPr>
              <a:t>Esempi: 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/>
            </a:r>
            <a:b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</a:b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483" name="CasellaDiTesto 3"/>
          <p:cNvSpPr txBox="1">
            <a:spLocks noChangeArrowheads="1"/>
          </p:cNvSpPr>
          <p:nvPr/>
        </p:nvSpPr>
        <p:spPr bwMode="auto">
          <a:xfrm>
            <a:off x="714375" y="1214438"/>
            <a:ext cx="792956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 sz="2400" b="1">
                <a:solidFill>
                  <a:srgbClr val="FF0000"/>
                </a:solidFill>
              </a:rPr>
              <a:t>Evitare di introdurre distrattori troppo poco attrattivi</a:t>
            </a:r>
          </a:p>
          <a:p>
            <a:endParaRPr lang="it-IT" altLang="it-IT" sz="2400"/>
          </a:p>
          <a:p>
            <a:endParaRPr lang="it-IT" altLang="it-IT" sz="2400" b="1"/>
          </a:p>
          <a:p>
            <a:endParaRPr lang="it-IT" altLang="it-IT" sz="2400" b="1"/>
          </a:p>
          <a:p>
            <a:r>
              <a:rPr lang="it-IT" altLang="it-IT" sz="2400" b="1"/>
              <a:t>L’io narrante del brano è</a:t>
            </a:r>
          </a:p>
          <a:p>
            <a:r>
              <a:rPr lang="it-IT" altLang="it-IT" sz="2400"/>
              <a:t>□ A. uno dei protagonisti</a:t>
            </a:r>
          </a:p>
          <a:p>
            <a:r>
              <a:rPr lang="it-IT" altLang="it-IT" sz="2400"/>
              <a:t>□ B. il lettore</a:t>
            </a:r>
          </a:p>
          <a:p>
            <a:r>
              <a:rPr lang="it-IT" altLang="it-IT" sz="2400"/>
              <a:t>□ C. l’autore</a:t>
            </a:r>
          </a:p>
          <a:p>
            <a:r>
              <a:rPr lang="it-IT" altLang="it-IT" sz="2400"/>
              <a:t>□ D. l’editore</a:t>
            </a:r>
            <a:endParaRPr lang="it-IT" altLang="it-IT" sz="2000"/>
          </a:p>
        </p:txBody>
      </p:sp>
    </p:spTree>
    <p:extLst>
      <p:ext uri="{BB962C8B-B14F-4D97-AF65-F5344CB8AC3E}">
        <p14:creationId xmlns:p14="http://schemas.microsoft.com/office/powerpoint/2010/main" val="163427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/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dirty="0" smtClean="0">
                <a:solidFill>
                  <a:srgbClr val="006699"/>
                </a:solidFill>
              </a:rPr>
              <a:t>Esempi: 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/>
            </a:r>
            <a:b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</a:b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07" name="CasellaDiTesto 3"/>
          <p:cNvSpPr txBox="1">
            <a:spLocks noChangeArrowheads="1"/>
          </p:cNvSpPr>
          <p:nvPr/>
        </p:nvSpPr>
        <p:spPr bwMode="auto">
          <a:xfrm>
            <a:off x="714375" y="1214438"/>
            <a:ext cx="7929563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 sz="2400" b="1">
                <a:solidFill>
                  <a:srgbClr val="FF0000"/>
                </a:solidFill>
              </a:rPr>
              <a:t>Evitare i quesiti lessicali su termini poco usati </a:t>
            </a:r>
            <a:r>
              <a:rPr lang="it-IT" altLang="it-IT" sz="2400" b="1" u="sng">
                <a:solidFill>
                  <a:srgbClr val="FF0000"/>
                </a:solidFill>
              </a:rPr>
              <a:t>non essenziali alla comprensione del testo</a:t>
            </a:r>
          </a:p>
          <a:p>
            <a:endParaRPr lang="it-IT" altLang="it-IT" sz="2400"/>
          </a:p>
          <a:p>
            <a:endParaRPr lang="it-IT" altLang="it-IT" sz="2400" b="1"/>
          </a:p>
          <a:p>
            <a:r>
              <a:rPr lang="it-IT" altLang="it-IT" sz="2400" b="1"/>
              <a:t>Nell’espressione “</a:t>
            </a:r>
            <a:r>
              <a:rPr lang="it-IT" altLang="it-IT" sz="2400" b="1" i="1"/>
              <a:t>vestito a puntino, con la paglietta, le ghette” ( riga 39), “ghetta” significa</a:t>
            </a:r>
          </a:p>
          <a:p>
            <a:r>
              <a:rPr lang="it-IT" altLang="it-IT" sz="2400"/>
              <a:t>□ A. pantaloncini di maglia aderenti</a:t>
            </a:r>
          </a:p>
          <a:p>
            <a:r>
              <a:rPr lang="it-IT" altLang="it-IT" sz="2400"/>
              <a:t>□ B. gambaletto da calzare sopra le scarpe</a:t>
            </a:r>
          </a:p>
          <a:p>
            <a:r>
              <a:rPr lang="it-IT" altLang="it-IT" sz="2400"/>
              <a:t>□ C. piccolo stivale che arriva fin sopra la caviglia</a:t>
            </a:r>
          </a:p>
          <a:p>
            <a:r>
              <a:rPr lang="it-IT" altLang="it-IT" sz="2400"/>
              <a:t>□ D. gambiera di cuoio o d’altro che fascia la gamba</a:t>
            </a:r>
            <a:endParaRPr lang="it-IT" altLang="it-IT" sz="2000"/>
          </a:p>
        </p:txBody>
      </p:sp>
    </p:spTree>
    <p:extLst>
      <p:ext uri="{BB962C8B-B14F-4D97-AF65-F5344CB8AC3E}">
        <p14:creationId xmlns:p14="http://schemas.microsoft.com/office/powerpoint/2010/main" val="5973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/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dirty="0" smtClean="0">
                <a:solidFill>
                  <a:srgbClr val="006699"/>
                </a:solidFill>
              </a:rPr>
              <a:t>Esempi: 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/>
            </a:r>
            <a:b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</a:b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531" name="CasellaDiTesto 3"/>
          <p:cNvSpPr txBox="1">
            <a:spLocks noChangeArrowheads="1"/>
          </p:cNvSpPr>
          <p:nvPr/>
        </p:nvSpPr>
        <p:spPr bwMode="auto">
          <a:xfrm>
            <a:off x="714375" y="1214438"/>
            <a:ext cx="7929563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 sz="2400" b="1">
                <a:solidFill>
                  <a:srgbClr val="FF0000"/>
                </a:solidFill>
              </a:rPr>
              <a:t>Evitare per quanto possibile le formulazioni negative, tanto nello </a:t>
            </a:r>
            <a:r>
              <a:rPr lang="it-IT" altLang="it-IT" sz="2400" b="1" i="1">
                <a:solidFill>
                  <a:srgbClr val="FF0000"/>
                </a:solidFill>
              </a:rPr>
              <a:t>stem quanto nelle </a:t>
            </a:r>
            <a:r>
              <a:rPr lang="it-IT" altLang="it-IT" sz="2400" b="1">
                <a:solidFill>
                  <a:srgbClr val="FF0000"/>
                </a:solidFill>
              </a:rPr>
              <a:t>risposte</a:t>
            </a:r>
          </a:p>
          <a:p>
            <a:endParaRPr lang="it-IT" altLang="it-IT" sz="2400"/>
          </a:p>
          <a:p>
            <a:endParaRPr lang="it-IT" altLang="it-IT" sz="2400" b="1"/>
          </a:p>
          <a:p>
            <a:r>
              <a:rPr lang="it-IT" altLang="it-IT" sz="2400" b="1"/>
              <a:t>Quale di queste parole o espressioni NON È un sinonimo di “inconsuete” (riga 18)?</a:t>
            </a:r>
          </a:p>
          <a:p>
            <a:r>
              <a:rPr lang="it-IT" altLang="it-IT" sz="2400"/>
              <a:t>□ A. Insolite</a:t>
            </a:r>
          </a:p>
          <a:p>
            <a:r>
              <a:rPr lang="it-IT" altLang="it-IT" sz="2400"/>
              <a:t>□ B. Inappropriate</a:t>
            </a:r>
          </a:p>
          <a:p>
            <a:r>
              <a:rPr lang="it-IT" altLang="it-IT" sz="2400"/>
              <a:t>□ C. Atipiche</a:t>
            </a:r>
          </a:p>
          <a:p>
            <a:r>
              <a:rPr lang="it-IT" altLang="it-IT" sz="2400"/>
              <a:t>□ D. Poco caratteristiche</a:t>
            </a:r>
            <a:endParaRPr lang="it-IT" altLang="it-IT" sz="2000"/>
          </a:p>
        </p:txBody>
      </p:sp>
    </p:spTree>
    <p:extLst>
      <p:ext uri="{BB962C8B-B14F-4D97-AF65-F5344CB8AC3E}">
        <p14:creationId xmlns:p14="http://schemas.microsoft.com/office/powerpoint/2010/main" val="314166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/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dirty="0" smtClean="0">
                <a:solidFill>
                  <a:srgbClr val="006699"/>
                </a:solidFill>
              </a:rPr>
              <a:t>Esempi: 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/>
            </a:r>
            <a:b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</a:b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555" name="CasellaDiTesto 3"/>
          <p:cNvSpPr txBox="1">
            <a:spLocks noChangeArrowheads="1"/>
          </p:cNvSpPr>
          <p:nvPr/>
        </p:nvSpPr>
        <p:spPr bwMode="auto">
          <a:xfrm>
            <a:off x="714375" y="1214438"/>
            <a:ext cx="7929563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 sz="2400" b="1">
                <a:solidFill>
                  <a:srgbClr val="FF0000"/>
                </a:solidFill>
              </a:rPr>
              <a:t>Nei quesiti che richiedono delle corrispondenze, evitare che le due liste da collegare abbiano lo stesso numero di elementi</a:t>
            </a:r>
          </a:p>
          <a:p>
            <a:endParaRPr lang="it-IT" altLang="it-IT" sz="2400"/>
          </a:p>
          <a:p>
            <a:endParaRPr lang="it-IT" altLang="it-IT" sz="2400" b="1"/>
          </a:p>
          <a:p>
            <a:r>
              <a:rPr lang="it-IT" altLang="it-IT" sz="2400" b="1"/>
              <a:t>Collega con una freccia i nomi dei personaggi alle parole che ne descrivono il carattere</a:t>
            </a:r>
          </a:p>
          <a:p>
            <a:r>
              <a:rPr lang="it-IT" altLang="it-IT" sz="2400"/>
              <a:t>Agnese Previdente</a:t>
            </a:r>
          </a:p>
          <a:p>
            <a:r>
              <a:rPr lang="it-IT" altLang="it-IT" sz="2400"/>
              <a:t>Elena Chiacchierona</a:t>
            </a:r>
          </a:p>
          <a:p>
            <a:r>
              <a:rPr lang="it-IT" altLang="it-IT" sz="2400"/>
              <a:t>La sarta Ingenua</a:t>
            </a:r>
          </a:p>
          <a:p>
            <a:r>
              <a:rPr lang="it-IT" altLang="it-IT" sz="2400"/>
              <a:t>La vicina di casa Suscettibile</a:t>
            </a:r>
            <a:endParaRPr lang="it-IT" altLang="it-IT" sz="2000"/>
          </a:p>
        </p:txBody>
      </p:sp>
    </p:spTree>
    <p:extLst>
      <p:ext uri="{BB962C8B-B14F-4D97-AF65-F5344CB8AC3E}">
        <p14:creationId xmlns:p14="http://schemas.microsoft.com/office/powerpoint/2010/main" val="7126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/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dirty="0" smtClean="0">
                <a:solidFill>
                  <a:srgbClr val="006699"/>
                </a:solidFill>
              </a:rPr>
              <a:t>Esempi: 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/>
            </a:r>
            <a:b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</a:b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579" name="CasellaDiTesto 3"/>
          <p:cNvSpPr txBox="1">
            <a:spLocks noChangeArrowheads="1"/>
          </p:cNvSpPr>
          <p:nvPr/>
        </p:nvSpPr>
        <p:spPr bwMode="auto">
          <a:xfrm>
            <a:off x="714375" y="1214438"/>
            <a:ext cx="7929563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 sz="2400" b="1">
                <a:solidFill>
                  <a:srgbClr val="FF0000"/>
                </a:solidFill>
              </a:rPr>
              <a:t>Evitare per quanto possibile l’uso di termini assoluti (</a:t>
            </a:r>
            <a:r>
              <a:rPr lang="it-IT" altLang="it-IT" sz="2400" b="1" i="1">
                <a:solidFill>
                  <a:srgbClr val="FF0000"/>
                </a:solidFill>
              </a:rPr>
              <a:t>mai, sempre, tutti, nessuno)</a:t>
            </a:r>
          </a:p>
          <a:p>
            <a:endParaRPr lang="it-IT" altLang="it-IT" sz="2400"/>
          </a:p>
          <a:p>
            <a:r>
              <a:rPr lang="it-IT" altLang="it-IT" sz="2400" b="1"/>
              <a:t>L’autore afferma che</a:t>
            </a:r>
          </a:p>
          <a:p>
            <a:r>
              <a:rPr lang="it-IT" altLang="it-IT" sz="2400"/>
              <a:t>□ A si deve sempre portare a termine la lettura di qualsiasi libro si sia cominciato a leggere</a:t>
            </a:r>
          </a:p>
          <a:p>
            <a:r>
              <a:rPr lang="it-IT" altLang="it-IT" sz="2400"/>
              <a:t>□ B. si deve portare a termine la lettura solo dei libri che piacciono</a:t>
            </a:r>
          </a:p>
          <a:p>
            <a:r>
              <a:rPr lang="it-IT" altLang="it-IT" sz="2400"/>
              <a:t>□ C. si può non portare a termine la lettura di un libro che si sia cominciato a leggere</a:t>
            </a:r>
          </a:p>
          <a:p>
            <a:r>
              <a:rPr lang="it-IT" altLang="it-IT" sz="2400"/>
              <a:t>□ D. non si deve portare a termine la lettura di qualsiasi libro si sia cominciato a leggere</a:t>
            </a:r>
            <a:endParaRPr lang="it-IT" altLang="it-IT" sz="2000"/>
          </a:p>
        </p:txBody>
      </p:sp>
    </p:spTree>
    <p:extLst>
      <p:ext uri="{BB962C8B-B14F-4D97-AF65-F5344CB8AC3E}">
        <p14:creationId xmlns:p14="http://schemas.microsoft.com/office/powerpoint/2010/main" val="125993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428625" y="28575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/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dirty="0" smtClean="0">
                <a:solidFill>
                  <a:srgbClr val="006699"/>
                </a:solidFill>
              </a:rPr>
              <a:t>I Quesiti a risposta aperta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/>
            </a:r>
            <a:b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</a:b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603" name="CasellaDiTesto 3"/>
          <p:cNvSpPr txBox="1">
            <a:spLocks noChangeArrowheads="1"/>
          </p:cNvSpPr>
          <p:nvPr/>
        </p:nvSpPr>
        <p:spPr bwMode="auto">
          <a:xfrm>
            <a:off x="714375" y="1214438"/>
            <a:ext cx="7929563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>
                <a:solidFill>
                  <a:srgbClr val="FF0000"/>
                </a:solidFill>
              </a:rPr>
              <a:t>SVANTAGGI</a:t>
            </a:r>
          </a:p>
          <a:p>
            <a:r>
              <a:rPr lang="it-IT" altLang="it-IT"/>
              <a:t>- La percentuale di omissioni è generalmente molto più alta nei quesiti aperti;</a:t>
            </a:r>
          </a:p>
          <a:p>
            <a:r>
              <a:rPr lang="it-IT" altLang="it-IT"/>
              <a:t>- Rispondere a un quesito aperto richiede più tempo;</a:t>
            </a:r>
          </a:p>
          <a:p>
            <a:r>
              <a:rPr lang="it-IT" altLang="it-IT"/>
              <a:t>-  La correzione non è automatica come nel caso dei quesiti a scelta multipla: richiede tempo e costi superiori.</a:t>
            </a:r>
          </a:p>
          <a:p>
            <a:pPr>
              <a:buFontTx/>
              <a:buChar char="-"/>
            </a:pPr>
            <a:r>
              <a:rPr lang="it-IT" altLang="it-IT"/>
              <a:t>La correzione manuale è sempre almeno in parte soggettiva, anche quando sia guidata.</a:t>
            </a:r>
          </a:p>
          <a:p>
            <a:pPr>
              <a:buFontTx/>
              <a:buChar char="-"/>
            </a:pPr>
            <a:endParaRPr lang="it-IT" altLang="it-IT"/>
          </a:p>
          <a:p>
            <a:r>
              <a:rPr lang="it-IT" altLang="it-IT">
                <a:solidFill>
                  <a:srgbClr val="FF0000"/>
                </a:solidFill>
              </a:rPr>
              <a:t>CORREZIONE</a:t>
            </a:r>
          </a:p>
          <a:p>
            <a:r>
              <a:rPr lang="it-IT" altLang="it-IT" sz="1600"/>
              <a:t>Per i quesiti a risposta aperta, le istruzioni di correzione devono indicare i criteri da seguire per giudicare se la risposta è giusta o meno.</a:t>
            </a:r>
          </a:p>
          <a:p>
            <a:r>
              <a:rPr lang="it-IT" altLang="it-IT" sz="1600"/>
              <a:t>Nei casi semplici (quesiti a risposta aperta breve) è di solito possibile precisare la lista esatta</a:t>
            </a:r>
          </a:p>
          <a:p>
            <a:r>
              <a:rPr lang="it-IT" altLang="it-IT" sz="1600"/>
              <a:t>delle risposte giuste.</a:t>
            </a:r>
          </a:p>
          <a:p>
            <a:r>
              <a:rPr lang="it-IT" altLang="it-IT" sz="1100"/>
              <a:t>Esempio</a:t>
            </a:r>
          </a:p>
          <a:p>
            <a:r>
              <a:rPr lang="it-IT" altLang="it-IT" sz="1100" b="1"/>
              <a:t>Dai due capoversi da riga 68 a riga 75 si può comprendere dove si svolge</a:t>
            </a:r>
          </a:p>
          <a:p>
            <a:r>
              <a:rPr lang="it-IT" altLang="it-IT" sz="1100" b="1"/>
              <a:t>l’episodio dell’ufficiale ferito. Di quale paese si tratta? Quali sono i termini che</a:t>
            </a:r>
          </a:p>
          <a:p>
            <a:r>
              <a:rPr lang="it-IT" altLang="it-IT" sz="1100" b="1"/>
              <a:t>rinviano a questo paese?</a:t>
            </a:r>
          </a:p>
          <a:p>
            <a:r>
              <a:rPr lang="it-IT" altLang="it-IT" sz="1100" b="1">
                <a:solidFill>
                  <a:srgbClr val="FF0000"/>
                </a:solidFill>
              </a:rPr>
              <a:t>CORREZIONE:</a:t>
            </a:r>
          </a:p>
          <a:p>
            <a:r>
              <a:rPr lang="it-IT" altLang="it-IT" sz="1100">
                <a:solidFill>
                  <a:srgbClr val="FF0000"/>
                </a:solidFill>
              </a:rPr>
              <a:t>Item a) Il paese è</a:t>
            </a:r>
            <a:r>
              <a:rPr lang="it-IT" altLang="it-IT" sz="1100" i="1">
                <a:solidFill>
                  <a:srgbClr val="FF0000"/>
                </a:solidFill>
              </a:rPr>
              <a:t>: la Russia (URSS, Federazione Russa)</a:t>
            </a:r>
          </a:p>
          <a:p>
            <a:r>
              <a:rPr lang="it-IT" altLang="it-IT" sz="1100">
                <a:solidFill>
                  <a:srgbClr val="FF0000"/>
                </a:solidFill>
              </a:rPr>
              <a:t>Item b) I termini sono </a:t>
            </a:r>
            <a:r>
              <a:rPr lang="it-IT" altLang="it-IT" sz="1100" i="1">
                <a:solidFill>
                  <a:srgbClr val="FF0000"/>
                </a:solidFill>
              </a:rPr>
              <a:t>: Isba , Steppa.</a:t>
            </a:r>
            <a:endParaRPr lang="it-IT" altLang="it-IT" sz="1100">
              <a:solidFill>
                <a:srgbClr val="FF0000"/>
              </a:solidFill>
            </a:endParaRPr>
          </a:p>
          <a:p>
            <a:endParaRPr lang="it-IT" altLang="it-IT" sz="11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05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428625" y="28575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/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dirty="0" smtClean="0">
                <a:solidFill>
                  <a:srgbClr val="006699"/>
                </a:solidFill>
              </a:rPr>
              <a:t>I Quesiti a risposta aperta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/>
            </a:r>
            <a:b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</a:b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627" name="CasellaDiTesto 3"/>
          <p:cNvSpPr txBox="1">
            <a:spLocks noChangeArrowheads="1"/>
          </p:cNvSpPr>
          <p:nvPr/>
        </p:nvSpPr>
        <p:spPr bwMode="auto">
          <a:xfrm>
            <a:off x="714375" y="1214438"/>
            <a:ext cx="7929563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/>
              <a:t>Per i quesiti complessi, dove si chiede allo studente di dare un giudizio o un'interpretazione, di esprimere un parere, di giustificare un’opinione, la stesura della rubrica di correzione può essere molto più impegnativa, in quanto le risposte accettabili sono generalmente numerose. È quindi Importante dare al correttore dei suggerimenti chiari sul tipo di risposte che potrebbero essere accettate o meno.</a:t>
            </a:r>
          </a:p>
          <a:p>
            <a:r>
              <a:rPr lang="it-IT" altLang="it-IT"/>
              <a:t>Esempio</a:t>
            </a:r>
          </a:p>
          <a:p>
            <a:r>
              <a:rPr lang="it-IT" altLang="it-IT" b="1"/>
              <a:t>Secondo te, quale dei gruppi di parole o espressioni seguenti rappresenta meglio il tema principale</a:t>
            </a:r>
          </a:p>
          <a:p>
            <a:r>
              <a:rPr lang="it-IT" altLang="it-IT" b="1"/>
              <a:t>svolto dall’autore?</a:t>
            </a:r>
          </a:p>
          <a:p>
            <a:r>
              <a:rPr lang="it-IT" altLang="it-IT"/>
              <a:t>A. Ambizione, ambizioso, diventare qualcuno, fare strada</a:t>
            </a:r>
          </a:p>
          <a:p>
            <a:r>
              <a:rPr lang="it-IT" altLang="it-IT"/>
              <a:t>B. Le mie colline, la collina, quella terra, il noto paesaggio</a:t>
            </a:r>
          </a:p>
          <a:p>
            <a:r>
              <a:rPr lang="it-IT" altLang="it-IT"/>
              <a:t>C. Inorgoglirsi, vantare, illustrare</a:t>
            </a:r>
          </a:p>
          <a:p>
            <a:r>
              <a:rPr lang="it-IT" altLang="it-IT"/>
              <a:t>D. Il mio paese, quei quattro tetti</a:t>
            </a:r>
          </a:p>
          <a:p>
            <a:r>
              <a:rPr lang="it-IT" altLang="it-IT"/>
              <a:t>E. Malinconia, nostalgia</a:t>
            </a:r>
          </a:p>
          <a:p>
            <a:r>
              <a:rPr lang="it-IT" altLang="it-IT" b="1"/>
              <a:t>Giustifica la tua scelta commentando con parole tue una delle frasi del testo:</a:t>
            </a:r>
          </a:p>
          <a:p>
            <a:r>
              <a:rPr lang="it-IT" altLang="it-IT" b="1"/>
              <a:t>_______________________________________________________________</a:t>
            </a:r>
          </a:p>
          <a:p>
            <a:r>
              <a:rPr lang="it-IT" altLang="it-IT" b="1"/>
              <a:t>_______________________________________________________________</a:t>
            </a:r>
            <a:endParaRPr lang="it-IT" altLang="it-IT" sz="11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24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428625" y="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/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dirty="0" smtClean="0">
                <a:solidFill>
                  <a:srgbClr val="006699"/>
                </a:solidFill>
              </a:rPr>
              <a:t>I Quesiti a risposta aperta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/>
            </a:r>
            <a:b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</a:b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651" name="CasellaDiTesto 3"/>
          <p:cNvSpPr txBox="1">
            <a:spLocks noChangeArrowheads="1"/>
          </p:cNvSpPr>
          <p:nvPr/>
        </p:nvSpPr>
        <p:spPr bwMode="auto">
          <a:xfrm>
            <a:off x="285750" y="857250"/>
            <a:ext cx="8572500" cy="633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it-IT" altLang="it-IT" b="1">
                <a:solidFill>
                  <a:srgbClr val="FF0000"/>
                </a:solidFill>
              </a:rPr>
              <a:t>CORREZIONE:</a:t>
            </a:r>
          </a:p>
          <a:p>
            <a:r>
              <a:rPr lang="it-IT" altLang="it-IT" b="1"/>
              <a:t>2 punti: Sceglie A, B o D e giustifica la scelta in modo pertinente</a:t>
            </a:r>
          </a:p>
          <a:p>
            <a:r>
              <a:rPr lang="it-IT" altLang="it-IT"/>
              <a:t>Esempi :</a:t>
            </a:r>
          </a:p>
          <a:p>
            <a:r>
              <a:rPr lang="it-IT" altLang="it-IT" sz="1400"/>
              <a:t> A, perché l’autore inizia il testo dicendo che lui è molto ambizioso, e lo chiude con la frase “</a:t>
            </a:r>
            <a:r>
              <a:rPr lang="it-IT" altLang="it-IT" sz="1400" i="1"/>
              <a:t>Capirebbero adesso tutta l’ambizione del ragazzo che avevano dimenticato”, </a:t>
            </a:r>
            <a:r>
              <a:rPr lang="it-IT" altLang="it-IT" sz="1400"/>
              <a:t>indicando così che la sua vera ambizione era di ritrovare e portarsi via nella mente la sua terra.</a:t>
            </a:r>
          </a:p>
          <a:p>
            <a:r>
              <a:rPr lang="it-IT" altLang="it-IT" sz="1400"/>
              <a:t> B, perché richiama il titolo. L’autore dice che da bambino “</a:t>
            </a:r>
            <a:r>
              <a:rPr lang="it-IT" altLang="it-IT" sz="1400" i="1"/>
              <a:t>studiava il profilo della collina” per ricordarselo quando avrebbe viaggiato nel mondo, e che ormai quando </a:t>
            </a:r>
            <a:r>
              <a:rPr lang="it-IT" altLang="it-IT" sz="1400"/>
              <a:t>viaggia, “</a:t>
            </a:r>
            <a:r>
              <a:rPr lang="it-IT" altLang="it-IT" sz="1400" i="1"/>
              <a:t>quelle colline” gli “stanno nitide nel cervello”.</a:t>
            </a:r>
          </a:p>
          <a:p>
            <a:r>
              <a:rPr lang="it-IT" altLang="it-IT" sz="1400"/>
              <a:t> D, perché tutto il testo è costruito sulla partenza dal paese, il ricordo del paese, il ritorno al paese. Per l’autore, il paese da dove viene è parte della sua identità, fa tutt’uno con sé stesso: “</a:t>
            </a:r>
            <a:r>
              <a:rPr lang="it-IT" altLang="it-IT" sz="1400" i="1"/>
              <a:t>Sapevo ch’io venivo di là, che tutto ciò che di quella terra contava era chiuso nel mio corpo e nella mia coscienza.”</a:t>
            </a:r>
          </a:p>
          <a:p>
            <a:r>
              <a:rPr lang="it-IT" altLang="it-IT" b="1"/>
              <a:t>1 punto: Sceglie A, B o D, ma non propone nessuna giustificazione, o si accontenta di citare una delle frasi rilevanti, senza aggiungere nulla di suo:</a:t>
            </a:r>
          </a:p>
          <a:p>
            <a:r>
              <a:rPr lang="it-IT" altLang="it-IT" sz="1400"/>
              <a:t> A. Perché i compaesani </a:t>
            </a:r>
            <a:r>
              <a:rPr lang="it-IT" altLang="it-IT" sz="1400" b="1"/>
              <a:t>“</a:t>
            </a:r>
            <a:r>
              <a:rPr lang="it-IT" altLang="it-IT" sz="1400" b="1" i="1"/>
              <a:t>capirebbero adesso tutta l’ambizione del ragazzo che avevano </a:t>
            </a:r>
            <a:r>
              <a:rPr lang="it-IT" altLang="it-IT" sz="1400" i="1"/>
              <a:t>dimenticato”.</a:t>
            </a:r>
          </a:p>
          <a:p>
            <a:r>
              <a:rPr lang="it-IT" altLang="it-IT" sz="1400"/>
              <a:t> B. L’autore scrive: “</a:t>
            </a:r>
            <a:r>
              <a:rPr lang="it-IT" altLang="it-IT" sz="1400" i="1"/>
              <a:t>soltanto il profilo lontano della collina non aveva scapitato”.</a:t>
            </a:r>
          </a:p>
          <a:p>
            <a:r>
              <a:rPr lang="it-IT" altLang="it-IT" sz="1400"/>
              <a:t> D. </a:t>
            </a:r>
            <a:r>
              <a:rPr lang="it-IT" altLang="it-IT" sz="1400" i="1"/>
              <a:t>“Sapevo ch’io venivo di là, che tutto ciò che di quella terra contava era chiuso nel mio corpo e nella mia coscienza”.</a:t>
            </a:r>
          </a:p>
          <a:p>
            <a:r>
              <a:rPr lang="it-IT" altLang="it-IT" sz="1400"/>
              <a:t> Accettare e valutare 1 punto anche “B e D”.</a:t>
            </a:r>
            <a:endParaRPr lang="it-IT" altLang="it-IT"/>
          </a:p>
          <a:p>
            <a:r>
              <a:rPr lang="it-IT" altLang="it-IT" b="1"/>
              <a:t>0 punti: Sceglie C o E, con o senza giustificazione. Oppure sceglie A, B o D, ma la</a:t>
            </a:r>
          </a:p>
          <a:p>
            <a:r>
              <a:rPr lang="it-IT" altLang="it-IT" b="1"/>
              <a:t>giustificazione indica una comprensione erronea del testo.</a:t>
            </a:r>
          </a:p>
          <a:p>
            <a:r>
              <a:rPr lang="it-IT" altLang="it-IT" sz="1400"/>
              <a:t> C. Perché l’autore si vanta di essere diventato qualcuno.</a:t>
            </a:r>
          </a:p>
          <a:p>
            <a:r>
              <a:rPr lang="it-IT" altLang="it-IT" sz="1400"/>
              <a:t> E. Perché quando si viaggia lontani si ha nostalgia della propria casa “</a:t>
            </a:r>
            <a:r>
              <a:rPr lang="it-IT" altLang="it-IT" sz="1400" i="1"/>
              <a:t>Tutto questo mi dava una malinconia che da un pezzo non provavo più ma che non mi dispiaceva”.</a:t>
            </a:r>
          </a:p>
          <a:p>
            <a:r>
              <a:rPr lang="it-IT" altLang="it-IT" sz="1400"/>
              <a:t> D. Perché l’autore ha tanta nostalgia del suo paese ma non può più tornarci, dato che ha rifiutato di sposarsi con una compaesana: “</a:t>
            </a:r>
            <a:r>
              <a:rPr lang="it-IT" altLang="it-IT" sz="1400" i="1"/>
              <a:t>Al mio paese, chi s’innamora viene canzonato; chi si sposa, lodato”.</a:t>
            </a:r>
          </a:p>
          <a:p>
            <a:r>
              <a:rPr lang="it-IT" altLang="it-IT" sz="1400" b="1"/>
              <a:t> Si dà 0 punti anche in caso di omissione</a:t>
            </a:r>
            <a:r>
              <a:rPr lang="it-IT" altLang="it-IT" sz="1400"/>
              <a:t>.</a:t>
            </a:r>
            <a:endParaRPr lang="it-IT" altLang="it-IT" sz="1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4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428625" y="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rgbClr val="006699"/>
                </a:solidFill>
              </a:rPr>
              <a:t/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dirty="0" smtClean="0">
                <a:solidFill>
                  <a:srgbClr val="006699"/>
                </a:solidFill>
              </a:rPr>
              <a:t>I tempi di risposta</a:t>
            </a:r>
            <a:br>
              <a:rPr lang="it-IT" dirty="0" smtClean="0">
                <a:solidFill>
                  <a:srgbClr val="006699"/>
                </a:solidFill>
              </a:rPr>
            </a:b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  <a:t/>
            </a:r>
            <a:b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</a:rPr>
            </a:br>
            <a: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it-IT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675" name="CasellaDiTesto 3"/>
          <p:cNvSpPr txBox="1">
            <a:spLocks noChangeArrowheads="1"/>
          </p:cNvSpPr>
          <p:nvPr/>
        </p:nvSpPr>
        <p:spPr bwMode="auto">
          <a:xfrm>
            <a:off x="285750" y="1357313"/>
            <a:ext cx="8572500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it-IT" altLang="it-IT" sz="2000" dirty="0"/>
              <a:t> Quesito a scelta multipla semplice: da </a:t>
            </a:r>
            <a:r>
              <a:rPr lang="it-IT" altLang="it-IT" sz="2000" b="1" dirty="0"/>
              <a:t>1 minuto a 1 minuto e mezzo </a:t>
            </a:r>
            <a:r>
              <a:rPr lang="it-IT" altLang="it-IT" sz="2000" dirty="0"/>
              <a:t>secondo la difficoltà</a:t>
            </a:r>
          </a:p>
          <a:p>
            <a:pPr>
              <a:buFont typeface="Arial" charset="0"/>
              <a:buChar char="•"/>
            </a:pPr>
            <a:r>
              <a:rPr lang="it-IT" altLang="it-IT" sz="2000" dirty="0"/>
              <a:t> Quesito VERO/FALSO o SÌ/NO: </a:t>
            </a:r>
            <a:r>
              <a:rPr lang="it-IT" altLang="it-IT" sz="2000" b="1" dirty="0"/>
              <a:t>30 secondi </a:t>
            </a:r>
            <a:r>
              <a:rPr lang="it-IT" altLang="it-IT" sz="2000" dirty="0"/>
              <a:t>per item</a:t>
            </a:r>
          </a:p>
          <a:p>
            <a:pPr>
              <a:buFont typeface="Arial" charset="0"/>
              <a:buChar char="•"/>
            </a:pPr>
            <a:r>
              <a:rPr lang="it-IT" altLang="it-IT" sz="2000" dirty="0"/>
              <a:t> Corrispondenze: </a:t>
            </a:r>
            <a:r>
              <a:rPr lang="it-IT" altLang="it-IT" sz="2000" b="1" dirty="0"/>
              <a:t>30 secondi </a:t>
            </a:r>
            <a:r>
              <a:rPr lang="it-IT" altLang="it-IT" sz="2000" dirty="0"/>
              <a:t>per freccia</a:t>
            </a:r>
          </a:p>
          <a:p>
            <a:pPr>
              <a:buFont typeface="Arial" charset="0"/>
              <a:buChar char="•"/>
            </a:pPr>
            <a:r>
              <a:rPr lang="it-IT" altLang="it-IT" sz="2000" dirty="0"/>
              <a:t> Completare sui puntini: da </a:t>
            </a:r>
            <a:r>
              <a:rPr lang="it-IT" altLang="it-IT" sz="2000" b="1" dirty="0"/>
              <a:t>30 secondi a un minuto </a:t>
            </a:r>
            <a:r>
              <a:rPr lang="it-IT" altLang="it-IT" sz="2000" dirty="0"/>
              <a:t>per item</a:t>
            </a:r>
          </a:p>
          <a:p>
            <a:pPr>
              <a:buFont typeface="Arial" charset="0"/>
              <a:buChar char="•"/>
            </a:pPr>
            <a:r>
              <a:rPr lang="it-IT" altLang="it-IT" sz="2000" dirty="0"/>
              <a:t> Risposta aperta breve: da </a:t>
            </a:r>
            <a:r>
              <a:rPr lang="it-IT" altLang="it-IT" sz="2000" b="1" dirty="0"/>
              <a:t>1 a 2 minuti</a:t>
            </a:r>
          </a:p>
          <a:p>
            <a:pPr>
              <a:buFont typeface="Arial" charset="0"/>
              <a:buChar char="•"/>
            </a:pPr>
            <a:r>
              <a:rPr lang="it-IT" altLang="it-IT" sz="2000" dirty="0"/>
              <a:t> Risposta aperta estesa (una o più frasi): </a:t>
            </a:r>
            <a:r>
              <a:rPr lang="it-IT" altLang="it-IT" sz="2000" b="1" dirty="0"/>
              <a:t>da 3 a 5 minuti</a:t>
            </a:r>
            <a:r>
              <a:rPr lang="it-IT" altLang="it-IT" sz="2000" dirty="0"/>
              <a:t>.</a:t>
            </a:r>
          </a:p>
          <a:p>
            <a:pPr>
              <a:buFont typeface="Arial" charset="0"/>
              <a:buChar char="•"/>
            </a:pPr>
            <a:endParaRPr lang="it-IT" altLang="it-IT" dirty="0"/>
          </a:p>
          <a:p>
            <a:pPr>
              <a:buFont typeface="Arial" charset="0"/>
              <a:buChar char="•"/>
            </a:pPr>
            <a:endParaRPr lang="it-IT" altLang="it-IT" dirty="0"/>
          </a:p>
          <a:p>
            <a:r>
              <a:rPr lang="it-IT" altLang="it-IT" dirty="0"/>
              <a:t>A questi tempi di risposta devono naturalmente essere aggiunti quelli necessari per la lettura del testo, che vanno valutati in base alla lunghezza del brano e al livello scolare al quale la prova è destinata.</a:t>
            </a:r>
            <a:endParaRPr lang="it-IT" altLang="it-IT" sz="1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08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Esempi di attività e di compiti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757332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Esempio n. 1: Le domande problematiche del SNV</a:t>
            </a: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8" y="2009775"/>
            <a:ext cx="8315325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asellaDiTesto 3"/>
          <p:cNvSpPr txBox="1"/>
          <p:nvPr/>
        </p:nvSpPr>
        <p:spPr>
          <a:xfrm>
            <a:off x="3714744" y="1428736"/>
            <a:ext cx="492922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Prova di Italiano V primaria 2013 – testo narrativo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486387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Difficoltà: sciogliere l’espressione in base a precedenti indizi dati dal testo (inferenze interne)</a:t>
            </a:r>
            <a:endParaRPr lang="it-IT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857496"/>
            <a:ext cx="7903168" cy="324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256763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223963"/>
            <a:ext cx="7772400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asellaDiTesto 3"/>
          <p:cNvSpPr txBox="1"/>
          <p:nvPr/>
        </p:nvSpPr>
        <p:spPr>
          <a:xfrm>
            <a:off x="3643306" y="928670"/>
            <a:ext cx="507209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Prova di Italiano V primaria 2013 – testo narrativo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021811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92882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Si tratta di esprimere un giudizio a partire dalla conoscenza pregressa di comportamenti umani che possono essere collegati a precise personalità</a:t>
            </a:r>
            <a:endParaRPr lang="it-I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643182"/>
            <a:ext cx="6543675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869634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314450"/>
            <a:ext cx="8382000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314450"/>
            <a:ext cx="8382000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asellaDiTesto 4"/>
          <p:cNvSpPr txBox="1"/>
          <p:nvPr/>
        </p:nvSpPr>
        <p:spPr>
          <a:xfrm>
            <a:off x="3643306" y="928670"/>
            <a:ext cx="500066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Prova di Italiano V primaria 2013 – testo espositivo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958552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2792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Si può partire dalla conoscenza personale: il gatto e il coniglio si somigliano per taglia e struttura </a:t>
            </a:r>
            <a:r>
              <a:rPr lang="it-IT" dirty="0" err="1" smtClean="0"/>
              <a:t>quindi…</a:t>
            </a:r>
            <a:endParaRPr lang="it-I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786058"/>
            <a:ext cx="7593163" cy="3514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112659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431527"/>
            <a:ext cx="4929222" cy="6083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asellaDiTesto 2"/>
          <p:cNvSpPr txBox="1"/>
          <p:nvPr/>
        </p:nvSpPr>
        <p:spPr>
          <a:xfrm>
            <a:off x="3857620" y="142852"/>
            <a:ext cx="500066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Prova di Italiano V primaria 2013 – testo espositivo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815499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785926"/>
            <a:ext cx="6524625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Le informazioni non si trovano tutte nel testo ma vanno anche dedotte o inferite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591119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6813" y="466725"/>
            <a:ext cx="6810375" cy="592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asellaDiTesto 3"/>
          <p:cNvSpPr txBox="1"/>
          <p:nvPr/>
        </p:nvSpPr>
        <p:spPr>
          <a:xfrm>
            <a:off x="5857884" y="1643050"/>
            <a:ext cx="3000396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Prova di Matematica V primaria 2013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295143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19275" y="1095375"/>
            <a:ext cx="5505450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asellaDiTesto 3"/>
          <p:cNvSpPr txBox="1"/>
          <p:nvPr/>
        </p:nvSpPr>
        <p:spPr>
          <a:xfrm>
            <a:off x="5357818" y="428604"/>
            <a:ext cx="3000396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Prova di Matematica V primaria 2013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693845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5825" y="466725"/>
            <a:ext cx="7372350" cy="592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asellaDiTesto 2"/>
          <p:cNvSpPr txBox="1"/>
          <p:nvPr/>
        </p:nvSpPr>
        <p:spPr>
          <a:xfrm>
            <a:off x="6786578" y="5214950"/>
            <a:ext cx="1928826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Prova di Matematica III sec. I grado 2013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640195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714488"/>
            <a:ext cx="6658151" cy="4400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asellaDiTesto 3"/>
          <p:cNvSpPr txBox="1"/>
          <p:nvPr/>
        </p:nvSpPr>
        <p:spPr>
          <a:xfrm>
            <a:off x="6143636" y="500042"/>
            <a:ext cx="1928826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Prova di Matematica III sec. I grado 2013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761666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dirty="0"/>
          </a:p>
        </p:txBody>
      </p:sp>
      <p:sp>
        <p:nvSpPr>
          <p:cNvPr id="16387" name="CasellaDiTesto 3"/>
          <p:cNvSpPr txBox="1">
            <a:spLocks noChangeArrowheads="1"/>
          </p:cNvSpPr>
          <p:nvPr/>
        </p:nvSpPr>
        <p:spPr bwMode="auto">
          <a:xfrm>
            <a:off x="539750" y="333375"/>
            <a:ext cx="2071688" cy="4619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b="1">
                <a:cs typeface="Arial" charset="0"/>
              </a:rPr>
              <a:t>ESEMPIO 1</a:t>
            </a:r>
          </a:p>
        </p:txBody>
      </p:sp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1052513"/>
            <a:ext cx="66929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CasellaDiTesto 8"/>
          <p:cNvSpPr txBox="1">
            <a:spLocks noChangeArrowheads="1"/>
          </p:cNvSpPr>
          <p:nvPr/>
        </p:nvSpPr>
        <p:spPr bwMode="auto">
          <a:xfrm>
            <a:off x="4067175" y="425450"/>
            <a:ext cx="3600450" cy="52387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800"/>
              <a:t>II primaria SNV 2010</a:t>
            </a:r>
          </a:p>
        </p:txBody>
      </p:sp>
      <p:sp>
        <p:nvSpPr>
          <p:cNvPr id="10" name="Per 9"/>
          <p:cNvSpPr/>
          <p:nvPr/>
        </p:nvSpPr>
        <p:spPr>
          <a:xfrm>
            <a:off x="2124075" y="2492375"/>
            <a:ext cx="576263" cy="64928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0" y="3644900"/>
          <a:ext cx="6480720" cy="1368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1440160"/>
                <a:gridCol w="1620180"/>
                <a:gridCol w="1620180"/>
              </a:tblGrid>
              <a:tr h="684076"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>
                          <a:latin typeface="Arial" pitchFamily="34" charset="0"/>
                          <a:cs typeface="Arial" pitchFamily="34" charset="0"/>
                        </a:rPr>
                        <a:t>Omissioni</a:t>
                      </a:r>
                      <a:endParaRPr lang="it-IT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it-IT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it-IT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it-IT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84076"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smtClean="0">
                          <a:latin typeface="Arial" pitchFamily="34" charset="0"/>
                          <a:cs typeface="Arial" pitchFamily="34" charset="0"/>
                        </a:rPr>
                        <a:t>4,5</a:t>
                      </a:r>
                      <a:endParaRPr lang="it-IT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smtClean="0">
                          <a:latin typeface="Arial" pitchFamily="34" charset="0"/>
                          <a:cs typeface="Arial" pitchFamily="34" charset="0"/>
                        </a:rPr>
                        <a:t>9,1</a:t>
                      </a:r>
                      <a:endParaRPr lang="it-IT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smtClean="0">
                          <a:latin typeface="Arial" pitchFamily="34" charset="0"/>
                          <a:cs typeface="Arial" pitchFamily="34" charset="0"/>
                        </a:rPr>
                        <a:t>32,5</a:t>
                      </a:r>
                      <a:endParaRPr lang="it-IT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smtClean="0">
                          <a:latin typeface="Arial" pitchFamily="34" charset="0"/>
                          <a:cs typeface="Arial" pitchFamily="34" charset="0"/>
                        </a:rPr>
                        <a:t>53,8</a:t>
                      </a:r>
                      <a:endParaRPr lang="it-IT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" name="Ovale 16"/>
          <p:cNvSpPr/>
          <p:nvPr/>
        </p:nvSpPr>
        <p:spPr>
          <a:xfrm>
            <a:off x="3405412" y="4149725"/>
            <a:ext cx="1366838" cy="79216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6409" name="CasellaDiTesto 17"/>
          <p:cNvSpPr txBox="1">
            <a:spLocks noChangeArrowheads="1"/>
          </p:cNvSpPr>
          <p:nvPr/>
        </p:nvSpPr>
        <p:spPr bwMode="auto">
          <a:xfrm>
            <a:off x="3492500" y="5157788"/>
            <a:ext cx="5507038" cy="15684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2400"/>
              <a:t>La risposta C comporta una lettura superficiale e un confronto immediato tra i numeri presenti nel testo e 13 è maggiore di 12.</a:t>
            </a:r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38445-73EB-4F5C-AE77-2E0ABEF0C2FC}" type="slidenum">
              <a:rPr lang="it-IT" smtClean="0"/>
              <a:pPr>
                <a:defRPr/>
              </a:pPr>
              <a:t>63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748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Lentini, presentazione di Ercole Castagnola</a:t>
            </a:r>
            <a:endParaRPr lang="it-IT" dirty="0"/>
          </a:p>
        </p:txBody>
      </p:sp>
      <p:sp>
        <p:nvSpPr>
          <p:cNvPr id="17411" name="CasellaDiTesto 3"/>
          <p:cNvSpPr txBox="1">
            <a:spLocks noChangeArrowheads="1"/>
          </p:cNvSpPr>
          <p:nvPr/>
        </p:nvSpPr>
        <p:spPr bwMode="auto">
          <a:xfrm>
            <a:off x="539750" y="333375"/>
            <a:ext cx="2071688" cy="4619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b="1">
                <a:cs typeface="Arial" charset="0"/>
              </a:rPr>
              <a:t>ESEMPIO 2</a:t>
            </a:r>
          </a:p>
        </p:txBody>
      </p:sp>
      <p:sp>
        <p:nvSpPr>
          <p:cNvPr id="17412" name="CasellaDiTesto 3"/>
          <p:cNvSpPr txBox="1">
            <a:spLocks noChangeArrowheads="1"/>
          </p:cNvSpPr>
          <p:nvPr/>
        </p:nvSpPr>
        <p:spPr bwMode="auto">
          <a:xfrm>
            <a:off x="4067175" y="425450"/>
            <a:ext cx="3600450" cy="52387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800"/>
              <a:t>V primaria SNV 2009</a:t>
            </a:r>
          </a:p>
        </p:txBody>
      </p:sp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2" cstate="print"/>
          <a:srcRect l="11133" t="26367" r="9180" b="37012"/>
          <a:stretch>
            <a:fillRect/>
          </a:stretch>
        </p:blipFill>
        <p:spPr bwMode="auto">
          <a:xfrm>
            <a:off x="323850" y="1196975"/>
            <a:ext cx="8069263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539750" y="4508500"/>
          <a:ext cx="7632849" cy="1368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6189"/>
                <a:gridCol w="1356950"/>
                <a:gridCol w="1526570"/>
                <a:gridCol w="1526570"/>
                <a:gridCol w="1526570"/>
              </a:tblGrid>
              <a:tr h="684076"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>
                          <a:latin typeface="Arial" pitchFamily="34" charset="0"/>
                          <a:cs typeface="Arial" pitchFamily="34" charset="0"/>
                        </a:rPr>
                        <a:t>Omissioni</a:t>
                      </a:r>
                      <a:endParaRPr lang="it-IT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it-IT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it-IT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it-IT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endParaRPr lang="it-IT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84076"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smtClean="0">
                          <a:latin typeface="Arial" pitchFamily="34" charset="0"/>
                          <a:cs typeface="Arial" pitchFamily="34" charset="0"/>
                        </a:rPr>
                        <a:t>2,5</a:t>
                      </a:r>
                      <a:endParaRPr lang="it-IT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smtClean="0">
                          <a:latin typeface="Arial" pitchFamily="34" charset="0"/>
                          <a:cs typeface="Arial" pitchFamily="34" charset="0"/>
                        </a:rPr>
                        <a:t>8,9</a:t>
                      </a:r>
                      <a:endParaRPr lang="it-IT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smtClean="0">
                          <a:latin typeface="Arial" pitchFamily="34" charset="0"/>
                          <a:cs typeface="Arial" pitchFamily="34" charset="0"/>
                        </a:rPr>
                        <a:t>40,1</a:t>
                      </a:r>
                      <a:endParaRPr lang="it-IT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smtClean="0">
                          <a:latin typeface="Arial" pitchFamily="34" charset="0"/>
                          <a:cs typeface="Arial" pitchFamily="34" charset="0"/>
                        </a:rPr>
                        <a:t>8,3</a:t>
                      </a:r>
                      <a:endParaRPr lang="it-IT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smtClean="0">
                          <a:latin typeface="Arial" pitchFamily="34" charset="0"/>
                          <a:cs typeface="Arial" pitchFamily="34" charset="0"/>
                        </a:rPr>
                        <a:t>40,2</a:t>
                      </a:r>
                      <a:endParaRPr lang="it-IT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Per 6"/>
          <p:cNvSpPr/>
          <p:nvPr/>
        </p:nvSpPr>
        <p:spPr>
          <a:xfrm>
            <a:off x="827088" y="3644900"/>
            <a:ext cx="576262" cy="6477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8" name="Ovale 7"/>
          <p:cNvSpPr/>
          <p:nvPr/>
        </p:nvSpPr>
        <p:spPr>
          <a:xfrm>
            <a:off x="6804025" y="5157788"/>
            <a:ext cx="1368425" cy="79216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7436" name="CasellaDiTesto 8"/>
          <p:cNvSpPr txBox="1">
            <a:spLocks noChangeArrowheads="1"/>
          </p:cNvSpPr>
          <p:nvPr/>
        </p:nvSpPr>
        <p:spPr bwMode="auto">
          <a:xfrm>
            <a:off x="3802063" y="2852738"/>
            <a:ext cx="5256212" cy="12001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/>
              <a:t>Lo studente somma tutti i  numeri presenti nel testo  e non seleziona quelli utili alla soluzione del problema</a:t>
            </a:r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37AA38-B05A-44A6-B17C-891F8581C7DD}" type="slidenum">
              <a:rPr lang="it-IT" smtClean="0"/>
              <a:pPr>
                <a:defRPr/>
              </a:pPr>
              <a:t>64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378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Lentini, presentazione di Ercole Castagnola</a:t>
            </a:r>
            <a:endParaRPr lang="it-IT" dirty="0"/>
          </a:p>
        </p:txBody>
      </p:sp>
      <p:sp>
        <p:nvSpPr>
          <p:cNvPr id="3" name="Titolo 1"/>
          <p:cNvSpPr txBox="1">
            <a:spLocks/>
          </p:cNvSpPr>
          <p:nvPr/>
        </p:nvSpPr>
        <p:spPr bwMode="auto">
          <a:xfrm>
            <a:off x="609600" y="427038"/>
            <a:ext cx="8229600" cy="1143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742950" indent="-742950" algn="ctr">
              <a:defRPr/>
            </a:pPr>
            <a:r>
              <a:rPr lang="it-IT" sz="4400" dirty="0">
                <a:latin typeface="Arial" pitchFamily="34" charset="0"/>
                <a:ea typeface="+mj-ea"/>
                <a:cs typeface="Arial" pitchFamily="34" charset="0"/>
              </a:rPr>
              <a:t>2. Analisi globale di un testo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755650" y="2060575"/>
            <a:ext cx="7488238" cy="8318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2400" b="1" dirty="0"/>
              <a:t>TESTO</a:t>
            </a:r>
            <a:r>
              <a:rPr lang="it-IT" sz="2400" dirty="0"/>
              <a:t>: quesito, problema, grafico, tabella, disegno 	   geometrico …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827088" y="3644900"/>
            <a:ext cx="7632700" cy="19383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2400" b="1" dirty="0"/>
              <a:t>ANALISI GLOBALE </a:t>
            </a:r>
            <a:r>
              <a:rPr lang="it-IT" sz="2400" dirty="0"/>
              <a:t>saper individuare le informazioni utili in un testo, passare da un testo verbale  a una tabella, o a un disegno e viceversa, interpretare un testo, controllare la coerenza tra risultato e dati, tener conto dei vincoli, …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470C06-F850-482B-9D27-9CDC85D67275}" type="slidenum">
              <a:rPr lang="it-IT" smtClean="0"/>
              <a:pPr>
                <a:defRPr/>
              </a:pPr>
              <a:t>65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164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2699792" y="6352864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it-IT" smtClean="0"/>
              <a:t>Lentini, presentazione di Ercole Castagnola</a:t>
            </a:r>
            <a:endParaRPr lang="it-IT" dirty="0"/>
          </a:p>
        </p:txBody>
      </p:sp>
      <p:sp>
        <p:nvSpPr>
          <p:cNvPr id="19459" name="CasellaDiTesto 3"/>
          <p:cNvSpPr txBox="1">
            <a:spLocks noChangeArrowheads="1"/>
          </p:cNvSpPr>
          <p:nvPr/>
        </p:nvSpPr>
        <p:spPr bwMode="auto">
          <a:xfrm>
            <a:off x="539750" y="87088"/>
            <a:ext cx="2071688" cy="4619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b="1" dirty="0">
                <a:cs typeface="Arial" charset="0"/>
              </a:rPr>
              <a:t>ESEMPIO 3</a:t>
            </a: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908050"/>
            <a:ext cx="3887787" cy="391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539750" y="5013325"/>
          <a:ext cx="6480720" cy="1368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1440160"/>
                <a:gridCol w="1620180"/>
                <a:gridCol w="1620180"/>
              </a:tblGrid>
              <a:tr h="684076"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>
                          <a:latin typeface="Arial" pitchFamily="34" charset="0"/>
                          <a:cs typeface="Arial" pitchFamily="34" charset="0"/>
                        </a:rPr>
                        <a:t>Omissioni</a:t>
                      </a:r>
                      <a:endParaRPr lang="it-IT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it-IT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it-IT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it-IT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84076"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smtClean="0">
                          <a:latin typeface="Arial" pitchFamily="34" charset="0"/>
                          <a:cs typeface="Arial" pitchFamily="34" charset="0"/>
                        </a:rPr>
                        <a:t>1,8</a:t>
                      </a:r>
                      <a:endParaRPr lang="it-IT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smtClean="0">
                          <a:latin typeface="Arial" pitchFamily="34" charset="0"/>
                          <a:cs typeface="Arial" pitchFamily="34" charset="0"/>
                        </a:rPr>
                        <a:t>69.8</a:t>
                      </a:r>
                      <a:endParaRPr lang="it-IT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smtClean="0">
                          <a:latin typeface="Arial" pitchFamily="34" charset="0"/>
                          <a:cs typeface="Arial" pitchFamily="34" charset="0"/>
                        </a:rPr>
                        <a:t>4,9</a:t>
                      </a:r>
                      <a:endParaRPr lang="it-IT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smtClean="0">
                          <a:latin typeface="Arial" pitchFamily="34" charset="0"/>
                          <a:cs typeface="Arial" pitchFamily="34" charset="0"/>
                        </a:rPr>
                        <a:t>23,5</a:t>
                      </a:r>
                      <a:endParaRPr lang="it-IT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Ovale 6"/>
          <p:cNvSpPr/>
          <p:nvPr/>
        </p:nvSpPr>
        <p:spPr>
          <a:xfrm>
            <a:off x="5580063" y="5516563"/>
            <a:ext cx="1368425" cy="79216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9479" name="CasellaDiTesto 7"/>
          <p:cNvSpPr txBox="1">
            <a:spLocks noChangeArrowheads="1"/>
          </p:cNvSpPr>
          <p:nvPr/>
        </p:nvSpPr>
        <p:spPr bwMode="auto">
          <a:xfrm>
            <a:off x="5096777" y="692150"/>
            <a:ext cx="3851275" cy="41560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2200"/>
              <a:t>Non si tratta di una lettura diretta del grafico, la difficoltà consiste nel collegare la legenda al grafico.</a:t>
            </a:r>
          </a:p>
          <a:p>
            <a:pPr algn="just"/>
            <a:r>
              <a:rPr lang="it-IT" sz="2200"/>
              <a:t>La risposta  A implica la sola lettura del grafico e la non considerazione della legenda.</a:t>
            </a:r>
          </a:p>
          <a:p>
            <a:pPr algn="just"/>
            <a:r>
              <a:rPr lang="it-IT" sz="2200"/>
              <a:t>La risposta B implica la lettura parziale del grafico ad esempio solo della riga del mercoledì.</a:t>
            </a:r>
          </a:p>
        </p:txBody>
      </p:sp>
      <p:sp>
        <p:nvSpPr>
          <p:cNvPr id="19480" name="CasellaDiTesto 8"/>
          <p:cNvSpPr txBox="1">
            <a:spLocks noChangeArrowheads="1"/>
          </p:cNvSpPr>
          <p:nvPr/>
        </p:nvSpPr>
        <p:spPr bwMode="auto">
          <a:xfrm>
            <a:off x="3924300" y="43544"/>
            <a:ext cx="3600450" cy="52387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800" dirty="0"/>
              <a:t>II primaria SNV 2010</a:t>
            </a:r>
          </a:p>
        </p:txBody>
      </p:sp>
      <p:sp>
        <p:nvSpPr>
          <p:cNvPr id="13" name="Per 12"/>
          <p:cNvSpPr/>
          <p:nvPr/>
        </p:nvSpPr>
        <p:spPr>
          <a:xfrm>
            <a:off x="971550" y="4508500"/>
            <a:ext cx="287338" cy="28892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644413-75BB-4BE3-A9CC-8344ADBC176C}" type="slidenum">
              <a:rPr lang="it-IT" smtClean="0"/>
              <a:pPr>
                <a:defRPr/>
              </a:pPr>
              <a:t>66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269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Lentini, presentazione di Ercole Castagnola</a:t>
            </a:r>
            <a:endParaRPr lang="it-IT" dirty="0"/>
          </a:p>
        </p:txBody>
      </p:sp>
      <p:sp>
        <p:nvSpPr>
          <p:cNvPr id="20483" name="CasellaDiTesto 3"/>
          <p:cNvSpPr txBox="1">
            <a:spLocks noChangeArrowheads="1"/>
          </p:cNvSpPr>
          <p:nvPr/>
        </p:nvSpPr>
        <p:spPr bwMode="auto">
          <a:xfrm>
            <a:off x="539750" y="119746"/>
            <a:ext cx="2071688" cy="4619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b="1" dirty="0">
                <a:cs typeface="Arial" charset="0"/>
              </a:rPr>
              <a:t>ESEMPIO 4</a:t>
            </a:r>
          </a:p>
        </p:txBody>
      </p:sp>
      <p:sp>
        <p:nvSpPr>
          <p:cNvPr id="20484" name="CasellaDiTesto 3"/>
          <p:cNvSpPr txBox="1">
            <a:spLocks noChangeArrowheads="1"/>
          </p:cNvSpPr>
          <p:nvPr/>
        </p:nvSpPr>
        <p:spPr bwMode="auto">
          <a:xfrm>
            <a:off x="3924300" y="108860"/>
            <a:ext cx="3600450" cy="52387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800" dirty="0"/>
              <a:t>V primaria SNV 2010</a:t>
            </a:r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2" cstate="print"/>
          <a:srcRect r="19266" b="32954"/>
          <a:stretch>
            <a:fillRect/>
          </a:stretch>
        </p:blipFill>
        <p:spPr bwMode="auto">
          <a:xfrm>
            <a:off x="0" y="836613"/>
            <a:ext cx="6337300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169863" y="4013204"/>
          <a:ext cx="6490112" cy="1296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5576"/>
                <a:gridCol w="936104"/>
                <a:gridCol w="1224136"/>
                <a:gridCol w="1224136"/>
                <a:gridCol w="1440160"/>
              </a:tblGrid>
              <a:tr h="736445"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>
                          <a:latin typeface="Arial" pitchFamily="34" charset="0"/>
                          <a:cs typeface="Arial" pitchFamily="34" charset="0"/>
                        </a:rPr>
                        <a:t>Omissioni</a:t>
                      </a:r>
                      <a:endParaRPr lang="it-IT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it-IT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it-IT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it-IT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 smtClean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endParaRPr lang="it-IT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59699"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smtClean="0">
                          <a:latin typeface="Arial" pitchFamily="34" charset="0"/>
                          <a:cs typeface="Arial" pitchFamily="34" charset="0"/>
                        </a:rPr>
                        <a:t>4,3</a:t>
                      </a:r>
                      <a:endParaRPr lang="it-IT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smtClean="0">
                          <a:latin typeface="Arial" pitchFamily="34" charset="0"/>
                          <a:cs typeface="Arial" pitchFamily="34" charset="0"/>
                        </a:rPr>
                        <a:t>40,1</a:t>
                      </a:r>
                      <a:endParaRPr lang="it-IT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smtClean="0">
                          <a:latin typeface="Arial" pitchFamily="34" charset="0"/>
                          <a:cs typeface="Arial" pitchFamily="34" charset="0"/>
                        </a:rPr>
                        <a:t>5,4</a:t>
                      </a:r>
                      <a:endParaRPr lang="it-IT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smtClean="0">
                          <a:latin typeface="Arial" pitchFamily="34" charset="0"/>
                          <a:cs typeface="Arial" pitchFamily="34" charset="0"/>
                        </a:rPr>
                        <a:t>5,8</a:t>
                      </a:r>
                      <a:endParaRPr lang="it-IT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smtClean="0">
                          <a:latin typeface="Arial" pitchFamily="34" charset="0"/>
                          <a:cs typeface="Arial" pitchFamily="34" charset="0"/>
                        </a:rPr>
                        <a:t>44,5</a:t>
                      </a:r>
                      <a:endParaRPr lang="it-IT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Per 9"/>
          <p:cNvSpPr/>
          <p:nvPr/>
        </p:nvSpPr>
        <p:spPr>
          <a:xfrm>
            <a:off x="1692275" y="1773238"/>
            <a:ext cx="431800" cy="287337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1" name="Ovale 10"/>
          <p:cNvSpPr/>
          <p:nvPr/>
        </p:nvSpPr>
        <p:spPr>
          <a:xfrm>
            <a:off x="1626959" y="4650018"/>
            <a:ext cx="1366838" cy="79216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0508" name="CasellaDiTesto 11"/>
          <p:cNvSpPr txBox="1">
            <a:spLocks noChangeArrowheads="1"/>
          </p:cNvSpPr>
          <p:nvPr/>
        </p:nvSpPr>
        <p:spPr bwMode="auto">
          <a:xfrm>
            <a:off x="6819676" y="908050"/>
            <a:ext cx="2087562" cy="55895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dirty="0"/>
              <a:t>La risposta D tiene conto della sola differenza fra gli anni di Anna e Carlo e corrisponde a un ragionamento del tipo: </a:t>
            </a:r>
            <a:r>
              <a:rPr lang="it-IT" sz="2000" i="1" dirty="0"/>
              <a:t>Carlo ha 57 anni cioè 7 di più di Anna, che allora ne ha 50</a:t>
            </a:r>
            <a:r>
              <a:rPr lang="it-IT" sz="2000" dirty="0"/>
              <a:t>”.</a:t>
            </a:r>
          </a:p>
          <a:p>
            <a:r>
              <a:rPr lang="it-IT" sz="2000" dirty="0"/>
              <a:t>Non si tiene conto che in questo caso la somma sarebbe 107! </a:t>
            </a:r>
          </a:p>
          <a:p>
            <a:endParaRPr lang="it-IT" dirty="0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6AEAF9-4678-4CEB-AEF0-8ECD1CC1C66C}" type="slidenum">
              <a:rPr lang="it-IT" smtClean="0"/>
              <a:pPr>
                <a:defRPr/>
              </a:pPr>
              <a:t>67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074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3832</TotalTime>
  <Words>3829</Words>
  <Application>Microsoft Office PowerPoint</Application>
  <PresentationFormat>Presentazione su schermo (4:3)</PresentationFormat>
  <Paragraphs>515</Paragraphs>
  <Slides>67</Slides>
  <Notes>23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67</vt:i4>
      </vt:variant>
    </vt:vector>
  </HeadingPairs>
  <TitlesOfParts>
    <vt:vector size="68" baseType="lpstr">
      <vt:lpstr>Struttura predefinita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Tipologia dei testi da usare nelle prove </vt:lpstr>
      <vt:lpstr>Caratteristiche dei testi </vt:lpstr>
      <vt:lpstr>Caratteristiche dei testi competenze misurate in base al QDR </vt:lpstr>
      <vt:lpstr>Caratteristiche dei quesiti grammaticali competenze misurate in base al QDR </vt:lpstr>
      <vt:lpstr>Operazioni da compiere sul testo (preparazione di uno schema di distribuzione dei quesiti)  </vt:lpstr>
      <vt:lpstr> I quesiti:    </vt:lpstr>
      <vt:lpstr> Esempi:    </vt:lpstr>
      <vt:lpstr> Esempi:    </vt:lpstr>
      <vt:lpstr> Esempi:    </vt:lpstr>
      <vt:lpstr> Esempi:    </vt:lpstr>
      <vt:lpstr> Esempi:    </vt:lpstr>
      <vt:lpstr> Esempi:    </vt:lpstr>
      <vt:lpstr> Esempi:    </vt:lpstr>
      <vt:lpstr> Esempi:    </vt:lpstr>
      <vt:lpstr> Esempi:    </vt:lpstr>
      <vt:lpstr> Esempi:    </vt:lpstr>
      <vt:lpstr> Esempi:    </vt:lpstr>
      <vt:lpstr> Esempi:    </vt:lpstr>
      <vt:lpstr> Esempi:    </vt:lpstr>
      <vt:lpstr> I Quesiti a risposta aperta   </vt:lpstr>
      <vt:lpstr> I Quesiti a risposta aperta   </vt:lpstr>
      <vt:lpstr> I Quesiti a risposta aperta   </vt:lpstr>
      <vt:lpstr> I tempi di risposta   </vt:lpstr>
      <vt:lpstr>Esempi di attività e di compiti</vt:lpstr>
      <vt:lpstr>Esempio n. 1: Le domande problematiche del SNV</vt:lpstr>
      <vt:lpstr>Difficoltà: sciogliere l’espressione in base a precedenti indizi dati dal testo (inferenze interne)</vt:lpstr>
      <vt:lpstr>Presentazione standard di PowerPoint</vt:lpstr>
      <vt:lpstr>Si tratta di esprimere un giudizio a partire dalla conoscenza pregressa di comportamenti umani che possono essere collegati a precise personalità</vt:lpstr>
      <vt:lpstr>Presentazione standard di PowerPoint</vt:lpstr>
      <vt:lpstr>Si può partire dalla conoscenza personale: il gatto e il coniglio si somigliano per taglia e struttura quindi…</vt:lpstr>
      <vt:lpstr>Presentazione standard di PowerPoint</vt:lpstr>
      <vt:lpstr>Le informazioni non si trovano tutte nel testo ma vanno anche dedotte o inferite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Rilevazioni INVALSI</dc:title>
  <dc:creator>elvira pistoresi</dc:creator>
  <cp:lastModifiedBy>standard</cp:lastModifiedBy>
  <cp:revision>261</cp:revision>
  <dcterms:created xsi:type="dcterms:W3CDTF">2008-02-04T09:15:02Z</dcterms:created>
  <dcterms:modified xsi:type="dcterms:W3CDTF">2014-04-15T14:11:25Z</dcterms:modified>
</cp:coreProperties>
</file>