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57" r:id="rId4"/>
    <p:sldId id="258" r:id="rId5"/>
    <p:sldId id="273" r:id="rId6"/>
    <p:sldId id="274" r:id="rId7"/>
    <p:sldId id="259" r:id="rId8"/>
    <p:sldId id="260" r:id="rId9"/>
    <p:sldId id="262" r:id="rId10"/>
    <p:sldId id="263" r:id="rId11"/>
    <p:sldId id="264" r:id="rId12"/>
    <p:sldId id="265" r:id="rId13"/>
    <p:sldId id="267" r:id="rId14"/>
    <p:sldId id="268" r:id="rId15"/>
    <p:sldId id="269" r:id="rId16"/>
    <p:sldId id="270" r:id="rId17"/>
    <p:sldId id="271" r:id="rId18"/>
    <p:sldId id="272" r:id="rId19"/>
    <p:sldId id="277" r:id="rId20"/>
    <p:sldId id="278" r:id="rId21"/>
    <p:sldId id="279" r:id="rId22"/>
    <p:sldId id="280" r:id="rId23"/>
    <p:sldId id="281" r:id="rId24"/>
    <p:sldId id="282" r:id="rId25"/>
    <p:sldId id="275" r:id="rId26"/>
    <p:sldId id="276" r:id="rId27"/>
    <p:sldId id="283" r:id="rId28"/>
    <p:sldId id="284" r:id="rId29"/>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A826ABBA-FFEA-4168-B8CE-4A478D9B4EF1}" type="datetimeFigureOut">
              <a:rPr lang="it-IT" smtClean="0"/>
              <a:t>06/04/2014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BA083D7-62CB-443A-99E0-0FF5812A85FB}" type="slidenum">
              <a:rPr lang="it-IT" smtClean="0"/>
              <a:t>‹N›</a:t>
            </a:fld>
            <a:endParaRPr lang="it-IT"/>
          </a:p>
        </p:txBody>
      </p:sp>
    </p:spTree>
    <p:extLst>
      <p:ext uri="{BB962C8B-B14F-4D97-AF65-F5344CB8AC3E}">
        <p14:creationId xmlns:p14="http://schemas.microsoft.com/office/powerpoint/2010/main" val="2574381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A826ABBA-FFEA-4168-B8CE-4A478D9B4EF1}" type="datetimeFigureOut">
              <a:rPr lang="it-IT" smtClean="0"/>
              <a:t>06/04/2014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BA083D7-62CB-443A-99E0-0FF5812A85FB}" type="slidenum">
              <a:rPr lang="it-IT" smtClean="0"/>
              <a:t>‹N›</a:t>
            </a:fld>
            <a:endParaRPr lang="it-IT"/>
          </a:p>
        </p:txBody>
      </p:sp>
    </p:spTree>
    <p:extLst>
      <p:ext uri="{BB962C8B-B14F-4D97-AF65-F5344CB8AC3E}">
        <p14:creationId xmlns:p14="http://schemas.microsoft.com/office/powerpoint/2010/main" val="3672072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A826ABBA-FFEA-4168-B8CE-4A478D9B4EF1}" type="datetimeFigureOut">
              <a:rPr lang="it-IT" smtClean="0"/>
              <a:t>06/04/2014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BA083D7-62CB-443A-99E0-0FF5812A85FB}" type="slidenum">
              <a:rPr lang="it-IT" smtClean="0"/>
              <a:t>‹N›</a:t>
            </a:fld>
            <a:endParaRPr lang="it-IT"/>
          </a:p>
        </p:txBody>
      </p:sp>
    </p:spTree>
    <p:extLst>
      <p:ext uri="{BB962C8B-B14F-4D97-AF65-F5344CB8AC3E}">
        <p14:creationId xmlns:p14="http://schemas.microsoft.com/office/powerpoint/2010/main" val="9209484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A826ABBA-FFEA-4168-B8CE-4A478D9B4EF1}" type="datetimeFigureOut">
              <a:rPr lang="it-IT" smtClean="0"/>
              <a:t>06/04/2014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8BA083D7-62CB-443A-99E0-0FF5812A85FB}" type="slidenum">
              <a:rPr lang="it-IT" smtClean="0"/>
              <a:t>‹N›</a:t>
            </a:fld>
            <a:endParaRPr lang="it-IT"/>
          </a:p>
        </p:txBody>
      </p:sp>
    </p:spTree>
    <p:extLst>
      <p:ext uri="{BB962C8B-B14F-4D97-AF65-F5344CB8AC3E}">
        <p14:creationId xmlns:p14="http://schemas.microsoft.com/office/powerpoint/2010/main" val="33211018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A826ABBA-FFEA-4168-B8CE-4A478D9B4EF1}" type="datetimeFigureOut">
              <a:rPr lang="it-IT" smtClean="0"/>
              <a:t>06/04/2014</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8BA083D7-62CB-443A-99E0-0FF5812A85FB}" type="slidenum">
              <a:rPr lang="it-IT" smtClean="0"/>
              <a:t>‹N›</a:t>
            </a:fld>
            <a:endParaRPr lang="it-IT"/>
          </a:p>
        </p:txBody>
      </p:sp>
    </p:spTree>
    <p:extLst>
      <p:ext uri="{BB962C8B-B14F-4D97-AF65-F5344CB8AC3E}">
        <p14:creationId xmlns:p14="http://schemas.microsoft.com/office/powerpoint/2010/main" val="28345050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A826ABBA-FFEA-4168-B8CE-4A478D9B4EF1}" type="datetimeFigureOut">
              <a:rPr lang="it-IT" smtClean="0"/>
              <a:t>06/04/2014</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8BA083D7-62CB-443A-99E0-0FF5812A85FB}" type="slidenum">
              <a:rPr lang="it-IT" smtClean="0"/>
              <a:t>‹N›</a:t>
            </a:fld>
            <a:endParaRPr lang="it-IT"/>
          </a:p>
        </p:txBody>
      </p:sp>
    </p:spTree>
    <p:extLst>
      <p:ext uri="{BB962C8B-B14F-4D97-AF65-F5344CB8AC3E}">
        <p14:creationId xmlns:p14="http://schemas.microsoft.com/office/powerpoint/2010/main" val="8984317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A826ABBA-FFEA-4168-B8CE-4A478D9B4EF1}" type="datetimeFigureOut">
              <a:rPr lang="it-IT" smtClean="0"/>
              <a:t>06/04/2014</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8BA083D7-62CB-443A-99E0-0FF5812A85FB}" type="slidenum">
              <a:rPr lang="it-IT" smtClean="0"/>
              <a:t>‹N›</a:t>
            </a:fld>
            <a:endParaRPr lang="it-IT"/>
          </a:p>
        </p:txBody>
      </p:sp>
    </p:spTree>
    <p:extLst>
      <p:ext uri="{BB962C8B-B14F-4D97-AF65-F5344CB8AC3E}">
        <p14:creationId xmlns:p14="http://schemas.microsoft.com/office/powerpoint/2010/main" val="1981954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A826ABBA-FFEA-4168-B8CE-4A478D9B4EF1}" type="datetimeFigureOut">
              <a:rPr lang="it-IT" smtClean="0"/>
              <a:t>06/04/2014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8BA083D7-62CB-443A-99E0-0FF5812A85FB}" type="slidenum">
              <a:rPr lang="it-IT" smtClean="0"/>
              <a:t>‹N›</a:t>
            </a:fld>
            <a:endParaRPr lang="it-IT"/>
          </a:p>
        </p:txBody>
      </p:sp>
    </p:spTree>
    <p:extLst>
      <p:ext uri="{BB962C8B-B14F-4D97-AF65-F5344CB8AC3E}">
        <p14:creationId xmlns:p14="http://schemas.microsoft.com/office/powerpoint/2010/main" val="14374165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A826ABBA-FFEA-4168-B8CE-4A478D9B4EF1}" type="datetimeFigureOut">
              <a:rPr lang="it-IT" smtClean="0"/>
              <a:t>06/04/2014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8BA083D7-62CB-443A-99E0-0FF5812A85FB}" type="slidenum">
              <a:rPr lang="it-IT" smtClean="0"/>
              <a:t>‹N›</a:t>
            </a:fld>
            <a:endParaRPr lang="it-IT"/>
          </a:p>
        </p:txBody>
      </p:sp>
    </p:spTree>
    <p:extLst>
      <p:ext uri="{BB962C8B-B14F-4D97-AF65-F5344CB8AC3E}">
        <p14:creationId xmlns:p14="http://schemas.microsoft.com/office/powerpoint/2010/main" val="6690868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A826ABBA-FFEA-4168-B8CE-4A478D9B4EF1}" type="datetimeFigureOut">
              <a:rPr lang="it-IT" smtClean="0"/>
              <a:t>06/04/2014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BA083D7-62CB-443A-99E0-0FF5812A85FB}" type="slidenum">
              <a:rPr lang="it-IT" smtClean="0"/>
              <a:t>‹N›</a:t>
            </a:fld>
            <a:endParaRPr lang="it-IT"/>
          </a:p>
        </p:txBody>
      </p:sp>
    </p:spTree>
    <p:extLst>
      <p:ext uri="{BB962C8B-B14F-4D97-AF65-F5344CB8AC3E}">
        <p14:creationId xmlns:p14="http://schemas.microsoft.com/office/powerpoint/2010/main" val="11515657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A826ABBA-FFEA-4168-B8CE-4A478D9B4EF1}" type="datetimeFigureOut">
              <a:rPr lang="it-IT" smtClean="0"/>
              <a:t>06/04/2014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BA083D7-62CB-443A-99E0-0FF5812A85FB}" type="slidenum">
              <a:rPr lang="it-IT" smtClean="0"/>
              <a:t>‹N›</a:t>
            </a:fld>
            <a:endParaRPr lang="it-IT"/>
          </a:p>
        </p:txBody>
      </p:sp>
    </p:spTree>
    <p:extLst>
      <p:ext uri="{BB962C8B-B14F-4D97-AF65-F5344CB8AC3E}">
        <p14:creationId xmlns:p14="http://schemas.microsoft.com/office/powerpoint/2010/main" val="34004145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it-IT" smtClean="0"/>
              <a:t>Fare clic per modificare lo stile del titolo</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A826ABBA-FFEA-4168-B8CE-4A478D9B4EF1}" type="datetimeFigureOut">
              <a:rPr lang="it-IT" smtClean="0"/>
              <a:t>06/04/2014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BA083D7-62CB-443A-99E0-0FF5812A85FB}" type="slidenum">
              <a:rPr lang="it-IT" smtClean="0"/>
              <a:t>‹N›</a:t>
            </a:fld>
            <a:endParaRPr lang="it-IT"/>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Content Placeholder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3"/>
          <p:cNvSpPr>
            <a:spLocks noGrp="1"/>
          </p:cNvSpPr>
          <p:nvPr>
            <p:ph type="dt" sz="half" idx="10"/>
          </p:nvPr>
        </p:nvSpPr>
        <p:spPr/>
        <p:txBody>
          <a:bodyPr/>
          <a:lstStyle/>
          <a:p>
            <a:fld id="{A826ABBA-FFEA-4168-B8CE-4A478D9B4EF1}" type="datetimeFigureOut">
              <a:rPr lang="it-IT" smtClean="0"/>
              <a:t>06/04/2014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BA083D7-62CB-443A-99E0-0FF5812A85FB}" type="slidenum">
              <a:rPr lang="it-IT" smtClean="0"/>
              <a:t>‹N›</a:t>
            </a:fld>
            <a:endParaRPr lang="it-IT"/>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A826ABBA-FFEA-4168-B8CE-4A478D9B4EF1}" type="datetimeFigureOut">
              <a:rPr lang="it-IT" smtClean="0"/>
              <a:t>06/04/2014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BA083D7-62CB-443A-99E0-0FF5812A85FB}" type="slidenum">
              <a:rPr lang="it-IT" smtClean="0"/>
              <a:t>‹N›</a:t>
            </a:fld>
            <a:endParaRPr lang="it-IT"/>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fld id="{A826ABBA-FFEA-4168-B8CE-4A478D9B4EF1}" type="datetimeFigureOut">
              <a:rPr lang="it-IT" smtClean="0"/>
              <a:t>06/04/2014</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8BA083D7-62CB-443A-99E0-0FF5812A85FB}" type="slidenum">
              <a:rPr lang="it-IT" smtClean="0"/>
              <a:t>‹N›</a:t>
            </a:fld>
            <a:endParaRPr lang="it-IT"/>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fld id="{A826ABBA-FFEA-4168-B8CE-4A478D9B4EF1}" type="datetimeFigureOut">
              <a:rPr lang="it-IT" smtClean="0"/>
              <a:t>06/04/2014</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8BA083D7-62CB-443A-99E0-0FF5812A85FB}" type="slidenum">
              <a:rPr lang="it-IT" smtClean="0"/>
              <a:t>‹N›</a:t>
            </a:fld>
            <a:endParaRPr lang="it-IT"/>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Date Placeholder 2"/>
          <p:cNvSpPr>
            <a:spLocks noGrp="1"/>
          </p:cNvSpPr>
          <p:nvPr>
            <p:ph type="dt" sz="half" idx="10"/>
          </p:nvPr>
        </p:nvSpPr>
        <p:spPr/>
        <p:txBody>
          <a:bodyPr/>
          <a:lstStyle/>
          <a:p>
            <a:fld id="{A826ABBA-FFEA-4168-B8CE-4A478D9B4EF1}" type="datetimeFigureOut">
              <a:rPr lang="it-IT" smtClean="0"/>
              <a:t>06/04/2014</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8BA083D7-62CB-443A-99E0-0FF5812A85FB}" type="slidenum">
              <a:rPr lang="it-IT" smtClean="0"/>
              <a:t>‹N›</a:t>
            </a:fld>
            <a:endParaRPr lang="it-IT"/>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26ABBA-FFEA-4168-B8CE-4A478D9B4EF1}" type="datetimeFigureOut">
              <a:rPr lang="it-IT" smtClean="0"/>
              <a:t>06/04/2014</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8BA083D7-62CB-443A-99E0-0FF5812A85FB}" type="slidenum">
              <a:rPr lang="it-IT" smtClean="0"/>
              <a:t>‹N›</a:t>
            </a:fld>
            <a:endParaRPr lang="it-IT"/>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it-IT" smtClean="0"/>
              <a:t>Fare clic per modificare lo stile del titolo</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A826ABBA-FFEA-4168-B8CE-4A478D9B4EF1}" type="datetimeFigureOut">
              <a:rPr lang="it-IT" smtClean="0"/>
              <a:t>06/04/2014</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8BA083D7-62CB-443A-99E0-0FF5812A85FB}" type="slidenum">
              <a:rPr lang="it-IT" smtClean="0"/>
              <a:t>‹N›</a:t>
            </a:fld>
            <a:endParaRPr lang="it-IT"/>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it-IT" smtClean="0"/>
              <a:t>Fare clic per modificare lo stile del titolo</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A826ABBA-FFEA-4168-B8CE-4A478D9B4EF1}" type="datetimeFigureOut">
              <a:rPr lang="it-IT" smtClean="0"/>
              <a:t>06/04/2014</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8BA083D7-62CB-443A-99E0-0FF5812A85FB}" type="slidenum">
              <a:rPr lang="it-IT" smtClean="0"/>
              <a:t>‹N›</a:t>
            </a:fld>
            <a:endParaRPr lang="it-IT"/>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Vertical Text Placeholder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3"/>
          <p:cNvSpPr>
            <a:spLocks noGrp="1"/>
          </p:cNvSpPr>
          <p:nvPr>
            <p:ph type="dt" sz="half" idx="10"/>
          </p:nvPr>
        </p:nvSpPr>
        <p:spPr/>
        <p:txBody>
          <a:bodyPr/>
          <a:lstStyle/>
          <a:p>
            <a:fld id="{A826ABBA-FFEA-4168-B8CE-4A478D9B4EF1}" type="datetimeFigureOut">
              <a:rPr lang="it-IT" smtClean="0"/>
              <a:t>06/04/2014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BA083D7-62CB-443A-99E0-0FF5812A85FB}" type="slidenum">
              <a:rPr lang="it-IT" smtClean="0"/>
              <a:t>‹N›</a:t>
            </a:fld>
            <a:endParaRPr lang="it-IT"/>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A826ABBA-FFEA-4168-B8CE-4A478D9B4EF1}" type="datetimeFigureOut">
              <a:rPr lang="it-IT" smtClean="0"/>
              <a:t>06/04/2014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BA083D7-62CB-443A-99E0-0FF5812A85FB}" type="slidenum">
              <a:rPr lang="it-IT" smtClean="0"/>
              <a:t>‹N›</a:t>
            </a:fld>
            <a:endParaRPr lang="it-IT"/>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TwoObj">
  <p:cSld name="Titolo, testo e contenuto 2">
    <p:spTree>
      <p:nvGrpSpPr>
        <p:cNvPr id="1" name=""/>
        <p:cNvGrpSpPr/>
        <p:nvPr/>
      </p:nvGrpSpPr>
      <p:grpSpPr>
        <a:xfrm>
          <a:off x="0" y="0"/>
          <a:ext cx="0" cy="0"/>
          <a:chOff x="0" y="0"/>
          <a:chExt cx="0" cy="0"/>
        </a:xfrm>
      </p:grpSpPr>
      <p:sp>
        <p:nvSpPr>
          <p:cNvPr id="2" name="Titolo 1"/>
          <p:cNvSpPr>
            <a:spLocks noGrp="1"/>
          </p:cNvSpPr>
          <p:nvPr>
            <p:ph type="title"/>
          </p:nvPr>
        </p:nvSpPr>
        <p:spPr>
          <a:xfrm>
            <a:off x="457200" y="122238"/>
            <a:ext cx="7543800" cy="1295400"/>
          </a:xfrm>
        </p:spPr>
        <p:txBody>
          <a:bodyPr/>
          <a:lstStyle/>
          <a:p>
            <a:r>
              <a:rPr lang="it-IT" smtClean="0"/>
              <a:t>Fare clic per modificare lo stile del titolo</a:t>
            </a:r>
            <a:endParaRPr lang="it-IT"/>
          </a:p>
        </p:txBody>
      </p:sp>
      <p:sp>
        <p:nvSpPr>
          <p:cNvPr id="3" name="Segnaposto testo 2"/>
          <p:cNvSpPr>
            <a:spLocks noGrp="1"/>
          </p:cNvSpPr>
          <p:nvPr>
            <p:ph type="body" sz="half" idx="1"/>
          </p:nvPr>
        </p:nvSpPr>
        <p:spPr>
          <a:xfrm>
            <a:off x="457200" y="1719263"/>
            <a:ext cx="4038600" cy="4411662"/>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quarter" idx="2"/>
          </p:nvPr>
        </p:nvSpPr>
        <p:spPr>
          <a:xfrm>
            <a:off x="4648200" y="1719263"/>
            <a:ext cx="4038600" cy="2128837"/>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contenuto 4"/>
          <p:cNvSpPr>
            <a:spLocks noGrp="1"/>
          </p:cNvSpPr>
          <p:nvPr>
            <p:ph sz="quarter" idx="3"/>
          </p:nvPr>
        </p:nvSpPr>
        <p:spPr>
          <a:xfrm>
            <a:off x="4648200" y="4000500"/>
            <a:ext cx="4038600" cy="2130425"/>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Rectangle 5"/>
          <p:cNvSpPr>
            <a:spLocks noGrp="1" noChangeArrowheads="1"/>
          </p:cNvSpPr>
          <p:nvPr>
            <p:ph type="dt" sz="half" idx="10"/>
          </p:nvPr>
        </p:nvSpPr>
        <p:spPr/>
        <p:txBody>
          <a:bodyPr/>
          <a:lstStyle>
            <a:lvl1pPr>
              <a:defRPr/>
            </a:lvl1pPr>
          </a:lstStyle>
          <a:p>
            <a:pPr>
              <a:defRPr/>
            </a:pPr>
            <a:endParaRPr lang="it-IT" altLang="en-US"/>
          </a:p>
        </p:txBody>
      </p:sp>
      <p:sp>
        <p:nvSpPr>
          <p:cNvPr id="7" name="Rectangle 6"/>
          <p:cNvSpPr>
            <a:spLocks noGrp="1" noChangeArrowheads="1"/>
          </p:cNvSpPr>
          <p:nvPr>
            <p:ph type="ftr" sz="quarter" idx="11"/>
          </p:nvPr>
        </p:nvSpPr>
        <p:spPr/>
        <p:txBody>
          <a:bodyPr/>
          <a:lstStyle>
            <a:lvl1pPr>
              <a:defRPr/>
            </a:lvl1pPr>
          </a:lstStyle>
          <a:p>
            <a:pPr>
              <a:defRPr/>
            </a:pPr>
            <a:endParaRPr lang="it-IT" altLang="en-US"/>
          </a:p>
        </p:txBody>
      </p:sp>
      <p:sp>
        <p:nvSpPr>
          <p:cNvPr id="8" name="Rectangle 7"/>
          <p:cNvSpPr>
            <a:spLocks noGrp="1" noChangeArrowheads="1"/>
          </p:cNvSpPr>
          <p:nvPr>
            <p:ph type="sldNum" sz="quarter" idx="12"/>
          </p:nvPr>
        </p:nvSpPr>
        <p:spPr/>
        <p:txBody>
          <a:bodyPr/>
          <a:lstStyle>
            <a:lvl1pPr>
              <a:defRPr/>
            </a:lvl1pPr>
          </a:lstStyle>
          <a:p>
            <a:pPr>
              <a:defRPr/>
            </a:pPr>
            <a:fld id="{2B2EDD09-86D2-4B96-9414-6C1A0A6BADE2}" type="slidenum">
              <a:rPr lang="it-IT" altLang="en-US"/>
              <a:pPr>
                <a:defRPr/>
              </a:pPr>
              <a:t>‹N›</a:t>
            </a:fld>
            <a:endParaRPr lang="it-IT" altLang="en-US"/>
          </a:p>
        </p:txBody>
      </p:sp>
    </p:spTree>
    <p:extLst>
      <p:ext uri="{BB962C8B-B14F-4D97-AF65-F5344CB8AC3E}">
        <p14:creationId xmlns:p14="http://schemas.microsoft.com/office/powerpoint/2010/main" val="39881315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26ABBA-FFEA-4168-B8CE-4A478D9B4EF1}" type="datetimeFigureOut">
              <a:rPr lang="it-IT" smtClean="0"/>
              <a:t>06/04/2014</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A083D7-62CB-443A-99E0-0FF5812A85FB}" type="slidenum">
              <a:rPr lang="it-IT" smtClean="0"/>
              <a:t>‹N›</a:t>
            </a:fld>
            <a:endParaRPr lang="it-IT"/>
          </a:p>
        </p:txBody>
      </p:sp>
    </p:spTree>
    <p:extLst>
      <p:ext uri="{BB962C8B-B14F-4D97-AF65-F5344CB8AC3E}">
        <p14:creationId xmlns:p14="http://schemas.microsoft.com/office/powerpoint/2010/main" val="36124985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A826ABBA-FFEA-4168-B8CE-4A478D9B4EF1}" type="datetimeFigureOut">
              <a:rPr lang="it-IT" smtClean="0"/>
              <a:t>06/04/2014</a:t>
            </a:fld>
            <a:endParaRPr lang="it-IT"/>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it-IT"/>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8BA083D7-62CB-443A-99E0-0FF5812A85FB}" type="slidenum">
              <a:rPr lang="it-IT" smtClean="0"/>
              <a:t>‹N›</a:t>
            </a:fld>
            <a:endParaRPr lang="it-IT"/>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13.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13.xm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3.xml"/><Relationship Id="rId4" Type="http://schemas.openxmlformats.org/officeDocument/2006/relationships/image" Target="../media/image23.jpeg"/></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3.xml"/><Relationship Id="rId4" Type="http://schemas.openxmlformats.org/officeDocument/2006/relationships/image" Target="../media/image28.jpeg"/></Relationships>
</file>

<file path=ppt/slides/_rels/slide24.xml.rels><?xml version="1.0" encoding="UTF-8" standalone="yes"?>
<Relationships xmlns="http://schemas.openxmlformats.org/package/2006/relationships"><Relationship Id="rId3" Type="http://schemas.openxmlformats.org/officeDocument/2006/relationships/hyperlink" Target="https://www.youtube.com/watch?v=KbeDsp1yHbU" TargetMode="External"/><Relationship Id="rId2" Type="http://schemas.openxmlformats.org/officeDocument/2006/relationships/hyperlink" Target="https://www.youtube.com/watch?v=qiFjnKQBTl8" TargetMode="External"/><Relationship Id="rId1" Type="http://schemas.openxmlformats.org/officeDocument/2006/relationships/slideLayout" Target="../slideLayouts/slideLayout13.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hyperlink" Target="http://www.ov.ingv.it/ov/eruzione-di-pompei.html" TargetMode="External"/><Relationship Id="rId2" Type="http://schemas.openxmlformats.org/officeDocument/2006/relationships/hyperlink" Target="http://www.pi.ingv.it/focus/simulazioni.html" TargetMode="External"/><Relationship Id="rId1" Type="http://schemas.openxmlformats.org/officeDocument/2006/relationships/slideLayout" Target="../slideLayouts/slideLayout13.xml"/><Relationship Id="rId4" Type="http://schemas.openxmlformats.org/officeDocument/2006/relationships/hyperlink" Target="http://www.pompei.net/storia/eruzione-secondo-plinio-il-giovane"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normAutofit fontScale="90000"/>
          </a:bodyPr>
          <a:lstStyle/>
          <a:p>
            <a:r>
              <a:rPr lang="it-IT" dirty="0" smtClean="0"/>
              <a:t>Teoria e metodi di programmazione e valutazione scolastica</a:t>
            </a:r>
            <a:endParaRPr lang="it-IT" dirty="0"/>
          </a:p>
        </p:txBody>
      </p:sp>
      <p:sp>
        <p:nvSpPr>
          <p:cNvPr id="3" name="Sottotitolo 2"/>
          <p:cNvSpPr>
            <a:spLocks noGrp="1"/>
          </p:cNvSpPr>
          <p:nvPr>
            <p:ph type="subTitle" idx="1"/>
          </p:nvPr>
        </p:nvSpPr>
        <p:spPr/>
        <p:txBody>
          <a:bodyPr/>
          <a:lstStyle/>
          <a:p>
            <a:r>
              <a:rPr lang="it-IT" smtClean="0"/>
              <a:t>8 aprile 2014</a:t>
            </a:r>
            <a:endParaRPr lang="it-IT"/>
          </a:p>
        </p:txBody>
      </p:sp>
    </p:spTree>
    <p:extLst>
      <p:ext uri="{BB962C8B-B14F-4D97-AF65-F5344CB8AC3E}">
        <p14:creationId xmlns:p14="http://schemas.microsoft.com/office/powerpoint/2010/main" val="255171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 mediatori iconici</a:t>
            </a:r>
            <a:endParaRPr lang="it-IT" dirty="0"/>
          </a:p>
        </p:txBody>
      </p:sp>
      <p:sp>
        <p:nvSpPr>
          <p:cNvPr id="3" name="Segnaposto contenuto 2"/>
          <p:cNvSpPr>
            <a:spLocks noGrp="1"/>
          </p:cNvSpPr>
          <p:nvPr>
            <p:ph idx="1"/>
          </p:nvPr>
        </p:nvSpPr>
        <p:spPr/>
        <p:txBody>
          <a:bodyPr>
            <a:normAutofit fontScale="92500" lnSpcReduction="10000"/>
          </a:bodyPr>
          <a:lstStyle/>
          <a:p>
            <a:r>
              <a:rPr lang="it-IT" dirty="0" smtClean="0"/>
              <a:t>Corrispondenza al reale ma non solo (vedi i ponti…)</a:t>
            </a:r>
          </a:p>
          <a:p>
            <a:r>
              <a:rPr lang="it-IT" dirty="0" smtClean="0"/>
              <a:t>Far vedere lo schema della realtà (l’atomo)</a:t>
            </a:r>
          </a:p>
          <a:p>
            <a:r>
              <a:rPr lang="it-IT" dirty="0" smtClean="0"/>
              <a:t>Rendere visibile qualcosa che non è visibile (la circolazione del sangue)</a:t>
            </a:r>
          </a:p>
          <a:p>
            <a:r>
              <a:rPr lang="it-IT" dirty="0" smtClean="0"/>
              <a:t>Un processo in atto tracciato con un grafico (un elettrocardiogramma)</a:t>
            </a:r>
          </a:p>
          <a:p>
            <a:r>
              <a:rPr lang="it-IT" dirty="0" smtClean="0"/>
              <a:t>Disegno di un modello di funzionamento (vasi comunicanti, ADDIE)</a:t>
            </a:r>
          </a:p>
          <a:p>
            <a:r>
              <a:rPr lang="it-IT" dirty="0" smtClean="0"/>
              <a:t>Organizzare (tabelle, mappe, reti)</a:t>
            </a:r>
          </a:p>
          <a:p>
            <a:r>
              <a:rPr lang="it-IT" dirty="0" smtClean="0"/>
              <a:t>Raccogliere e connettere elementi, estrarre caratteristiche (elenchi, cataloghi…)</a:t>
            </a:r>
          </a:p>
          <a:p>
            <a:r>
              <a:rPr lang="it-IT" dirty="0" smtClean="0"/>
              <a:t>Rappresentare spazi da punti di vista diversi (la mappa del percorso)</a:t>
            </a:r>
          </a:p>
          <a:p>
            <a:endParaRPr lang="it-IT" dirty="0" smtClean="0"/>
          </a:p>
          <a:p>
            <a:endParaRPr lang="it-IT" dirty="0" smtClean="0"/>
          </a:p>
          <a:p>
            <a:endParaRPr lang="it-IT" dirty="0"/>
          </a:p>
        </p:txBody>
      </p:sp>
    </p:spTree>
    <p:extLst>
      <p:ext uri="{BB962C8B-B14F-4D97-AF65-F5344CB8AC3E}">
        <p14:creationId xmlns:p14="http://schemas.microsoft.com/office/powerpoint/2010/main" val="10597088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endParaRPr lang="it-IT" dirty="0"/>
          </a:p>
        </p:txBody>
      </p:sp>
      <p:pic>
        <p:nvPicPr>
          <p:cNvPr id="4098" name="Picture 2" descr="C:\Users\standard\Desktop\1.UNIMC\2.INSEGNAMENTI\2013-14\uscita a Reggio\Visita a Reggio Emilia\Scuole Reggiane Gerla e Rubiera\19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CasellaDiTesto 3"/>
          <p:cNvSpPr txBox="1"/>
          <p:nvPr/>
        </p:nvSpPr>
        <p:spPr>
          <a:xfrm>
            <a:off x="2411760" y="116632"/>
            <a:ext cx="5904656" cy="646331"/>
          </a:xfrm>
          <a:prstGeom prst="rect">
            <a:avLst/>
          </a:prstGeom>
          <a:solidFill>
            <a:schemeClr val="bg1"/>
          </a:solidFill>
        </p:spPr>
        <p:txBody>
          <a:bodyPr wrap="square" rtlCol="0">
            <a:spAutoFit/>
          </a:bodyPr>
          <a:lstStyle/>
          <a:p>
            <a:r>
              <a:rPr lang="it-IT" dirty="0"/>
              <a:t>Corrispondenza al reale ma non solo (vedi i ponti…)</a:t>
            </a:r>
          </a:p>
          <a:p>
            <a:endParaRPr lang="it-IT" dirty="0"/>
          </a:p>
        </p:txBody>
      </p:sp>
    </p:spTree>
    <p:extLst>
      <p:ext uri="{BB962C8B-B14F-4D97-AF65-F5344CB8AC3E}">
        <p14:creationId xmlns:p14="http://schemas.microsoft.com/office/powerpoint/2010/main" val="3345028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Il non visibile</a:t>
            </a:r>
            <a:endParaRPr lang="it-IT" dirty="0"/>
          </a:p>
        </p:txBody>
      </p:sp>
      <p:sp>
        <p:nvSpPr>
          <p:cNvPr id="3" name="Segnaposto contenuto 2"/>
          <p:cNvSpPr>
            <a:spLocks noGrp="1"/>
          </p:cNvSpPr>
          <p:nvPr>
            <p:ph idx="1"/>
          </p:nvPr>
        </p:nvSpPr>
        <p:spPr/>
        <p:txBody>
          <a:bodyPr/>
          <a:lstStyle/>
          <a:p>
            <a:endParaRPr lang="it-IT"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486064"/>
            <a:ext cx="3240360" cy="32259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388162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476672"/>
            <a:ext cx="8229600" cy="6000328"/>
          </a:xfrm>
        </p:spPr>
        <p:txBody>
          <a:bodyPr/>
          <a:lstStyle/>
          <a:p>
            <a:endParaRPr lang="it-IT"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476672"/>
            <a:ext cx="5616624" cy="234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CasellaDiTesto 3"/>
          <p:cNvSpPr txBox="1"/>
          <p:nvPr/>
        </p:nvSpPr>
        <p:spPr>
          <a:xfrm>
            <a:off x="6584241" y="1560797"/>
            <a:ext cx="2160240" cy="369332"/>
          </a:xfrm>
          <a:prstGeom prst="rect">
            <a:avLst/>
          </a:prstGeom>
          <a:solidFill>
            <a:schemeClr val="accent5">
              <a:lumMod val="40000"/>
              <a:lumOff val="60000"/>
            </a:schemeClr>
          </a:solidFill>
        </p:spPr>
        <p:txBody>
          <a:bodyPr wrap="square" rtlCol="0">
            <a:spAutoFit/>
          </a:bodyPr>
          <a:lstStyle/>
          <a:p>
            <a:r>
              <a:rPr lang="it-IT" dirty="0" smtClean="0"/>
              <a:t>Motore a 4 tempi</a:t>
            </a:r>
            <a:endParaRPr lang="it-IT" dirty="0"/>
          </a:p>
        </p:txBody>
      </p:sp>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6176" y="3212976"/>
            <a:ext cx="2304281" cy="32366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7865" y="2996952"/>
            <a:ext cx="2520280" cy="35193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CasellaDiTesto 8"/>
          <p:cNvSpPr txBox="1"/>
          <p:nvPr/>
        </p:nvSpPr>
        <p:spPr>
          <a:xfrm>
            <a:off x="1115616" y="4813477"/>
            <a:ext cx="2160240" cy="646331"/>
          </a:xfrm>
          <a:prstGeom prst="rect">
            <a:avLst/>
          </a:prstGeom>
          <a:solidFill>
            <a:schemeClr val="accent5">
              <a:lumMod val="40000"/>
              <a:lumOff val="60000"/>
            </a:schemeClr>
          </a:solidFill>
        </p:spPr>
        <p:txBody>
          <a:bodyPr wrap="square" rtlCol="0">
            <a:spAutoFit/>
          </a:bodyPr>
          <a:lstStyle/>
          <a:p>
            <a:r>
              <a:rPr lang="it-IT" dirty="0" smtClean="0"/>
              <a:t>La circolazione sanguigna</a:t>
            </a:r>
            <a:endParaRPr lang="it-IT" dirty="0"/>
          </a:p>
        </p:txBody>
      </p:sp>
    </p:spTree>
    <p:extLst>
      <p:ext uri="{BB962C8B-B14F-4D97-AF65-F5344CB8AC3E}">
        <p14:creationId xmlns:p14="http://schemas.microsoft.com/office/powerpoint/2010/main" val="7265805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endParaRPr lang="it-IT" dirty="0"/>
          </a:p>
        </p:txBody>
      </p:sp>
      <p:pic>
        <p:nvPicPr>
          <p:cNvPr id="2050" name="Picture 2" descr="C:\Users\standard\Desktop\1.UNIMC\2.INSEGNAMENTI\2013-14\uscita a Reggio\Visita a Reggio Emilia\Scuole Reggiane Gerla e Rubiera\19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CasellaDiTesto 3"/>
          <p:cNvSpPr txBox="1"/>
          <p:nvPr/>
        </p:nvSpPr>
        <p:spPr>
          <a:xfrm>
            <a:off x="467544" y="188640"/>
            <a:ext cx="7344816" cy="646331"/>
          </a:xfrm>
          <a:prstGeom prst="rect">
            <a:avLst/>
          </a:prstGeom>
          <a:solidFill>
            <a:schemeClr val="bg1"/>
          </a:solidFill>
        </p:spPr>
        <p:txBody>
          <a:bodyPr wrap="square" rtlCol="0">
            <a:spAutoFit/>
          </a:bodyPr>
          <a:lstStyle/>
          <a:p>
            <a:r>
              <a:rPr lang="it-IT" dirty="0"/>
              <a:t>Rappresentare spazi da punti di vista diversi (la mappa del percorso)</a:t>
            </a:r>
          </a:p>
          <a:p>
            <a:endParaRPr lang="it-IT" dirty="0"/>
          </a:p>
        </p:txBody>
      </p:sp>
    </p:spTree>
    <p:extLst>
      <p:ext uri="{BB962C8B-B14F-4D97-AF65-F5344CB8AC3E}">
        <p14:creationId xmlns:p14="http://schemas.microsoft.com/office/powerpoint/2010/main" val="9672834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endParaRPr lang="it-IT" dirty="0"/>
          </a:p>
        </p:txBody>
      </p:sp>
      <p:pic>
        <p:nvPicPr>
          <p:cNvPr id="5122" name="Picture 2" descr="C:\Users\standard\Desktop\1.UNIMC\2.INSEGNAMENTI\2013-14\uscita a Reggio\Visita a Reggio Emilia\Scuole Reggiane Gerla e Rubiera\17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p:cNvSpPr txBox="1"/>
          <p:nvPr/>
        </p:nvSpPr>
        <p:spPr>
          <a:xfrm>
            <a:off x="251520" y="332656"/>
            <a:ext cx="7128792" cy="923330"/>
          </a:xfrm>
          <a:prstGeom prst="rect">
            <a:avLst/>
          </a:prstGeom>
          <a:solidFill>
            <a:schemeClr val="bg1"/>
          </a:solidFill>
        </p:spPr>
        <p:txBody>
          <a:bodyPr wrap="square" rtlCol="0">
            <a:spAutoFit/>
          </a:bodyPr>
          <a:lstStyle/>
          <a:p>
            <a:r>
              <a:rPr lang="it-IT" dirty="0"/>
              <a:t>Raccogliere e connettere elementi, estrarre caratteristiche (elenchi, cataloghi…)</a:t>
            </a:r>
          </a:p>
          <a:p>
            <a:endParaRPr lang="it-IT" dirty="0"/>
          </a:p>
        </p:txBody>
      </p:sp>
    </p:spTree>
    <p:extLst>
      <p:ext uri="{BB962C8B-B14F-4D97-AF65-F5344CB8AC3E}">
        <p14:creationId xmlns:p14="http://schemas.microsoft.com/office/powerpoint/2010/main" val="20903374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Requisiti didattici dei mediatori iconici</a:t>
            </a:r>
            <a:endParaRPr lang="it-IT" dirty="0"/>
          </a:p>
        </p:txBody>
      </p:sp>
      <p:sp>
        <p:nvSpPr>
          <p:cNvPr id="3" name="Segnaposto contenuto 2"/>
          <p:cNvSpPr>
            <a:spLocks noGrp="1"/>
          </p:cNvSpPr>
          <p:nvPr>
            <p:ph idx="1"/>
          </p:nvPr>
        </p:nvSpPr>
        <p:spPr/>
        <p:txBody>
          <a:bodyPr/>
          <a:lstStyle/>
          <a:p>
            <a:r>
              <a:rPr lang="it-IT" dirty="0" smtClean="0"/>
              <a:t>Oggettivazione: </a:t>
            </a:r>
          </a:p>
          <a:p>
            <a:pPr lvl="1"/>
            <a:r>
              <a:rPr lang="it-IT" dirty="0" smtClean="0"/>
              <a:t>la «cosa da studiare» diventa «cosa fisica simile»</a:t>
            </a:r>
          </a:p>
          <a:p>
            <a:pPr lvl="1"/>
            <a:r>
              <a:rPr lang="it-IT" dirty="0"/>
              <a:t>r</a:t>
            </a:r>
            <a:r>
              <a:rPr lang="it-IT" dirty="0" smtClean="0"/>
              <a:t>endere manipolabile l’oggetto, nei suoi componenti esplosi (es. il motore).</a:t>
            </a:r>
          </a:p>
          <a:p>
            <a:pPr lvl="1"/>
            <a:r>
              <a:rPr lang="it-IT" dirty="0"/>
              <a:t>r</a:t>
            </a:r>
            <a:r>
              <a:rPr lang="it-IT" dirty="0" smtClean="0"/>
              <a:t>endere visibile la funzionalità (anche amplificando alcune parti, es. </a:t>
            </a:r>
            <a:r>
              <a:rPr lang="it-IT" dirty="0" err="1" smtClean="0"/>
              <a:t>Ochanine</a:t>
            </a:r>
            <a:r>
              <a:rPr lang="it-IT" dirty="0" smtClean="0"/>
              <a:t>)</a:t>
            </a:r>
          </a:p>
          <a:p>
            <a:pPr marL="274320" lvl="1" indent="0">
              <a:buNone/>
            </a:pPr>
            <a:endParaRPr lang="it-IT" dirty="0"/>
          </a:p>
          <a:p>
            <a:pPr marL="274320" lvl="1" indent="0">
              <a:buNone/>
            </a:pPr>
            <a:r>
              <a:rPr lang="it-IT" dirty="0" smtClean="0"/>
              <a:t>Come operare</a:t>
            </a:r>
          </a:p>
          <a:p>
            <a:pPr lvl="1">
              <a:buFontTx/>
              <a:buChar char="-"/>
            </a:pPr>
            <a:r>
              <a:rPr lang="it-IT" dirty="0" smtClean="0"/>
              <a:t>Lavorare per approssimazioni (osservazione, correzione…si tratta di controllare per chiarire progressivamente i concetti)</a:t>
            </a:r>
          </a:p>
          <a:p>
            <a:pPr lvl="1">
              <a:buFontTx/>
              <a:buChar char="-"/>
            </a:pPr>
            <a:r>
              <a:rPr lang="it-IT" dirty="0" smtClean="0"/>
              <a:t>Supportare azioni di controllo reciproco, di confronto sulle produzioni per migliorare la comprensione</a:t>
            </a:r>
          </a:p>
          <a:p>
            <a:endParaRPr lang="it-IT" dirty="0" smtClean="0"/>
          </a:p>
          <a:p>
            <a:endParaRPr lang="it-IT" dirty="0"/>
          </a:p>
        </p:txBody>
      </p:sp>
    </p:spTree>
    <p:extLst>
      <p:ext uri="{BB962C8B-B14F-4D97-AF65-F5344CB8AC3E}">
        <p14:creationId xmlns:p14="http://schemas.microsoft.com/office/powerpoint/2010/main" val="12291147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endParaRPr lang="it-IT" dirty="0"/>
          </a:p>
        </p:txBody>
      </p:sp>
      <p:pic>
        <p:nvPicPr>
          <p:cNvPr id="1026" name="Picture 2" descr="C:\Users\standard\Desktop\1.UNIMC\2.INSEGNAMENTI\2013-14\uscita a Reggio\Visita a Reggio Emilia\Scuole Reggiane Gerla e Rubiera\18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CasellaDiTesto 3"/>
          <p:cNvSpPr txBox="1"/>
          <p:nvPr/>
        </p:nvSpPr>
        <p:spPr>
          <a:xfrm>
            <a:off x="5076056" y="188787"/>
            <a:ext cx="3600400" cy="369332"/>
          </a:xfrm>
          <a:prstGeom prst="rect">
            <a:avLst/>
          </a:prstGeom>
          <a:solidFill>
            <a:schemeClr val="bg1"/>
          </a:solidFill>
        </p:spPr>
        <p:txBody>
          <a:bodyPr wrap="square" rtlCol="0">
            <a:spAutoFit/>
          </a:bodyPr>
          <a:lstStyle/>
          <a:p>
            <a:pPr algn="ctr"/>
            <a:r>
              <a:rPr lang="it-IT" dirty="0" smtClean="0"/>
              <a:t>Distanziamento e controllo</a:t>
            </a:r>
            <a:endParaRPr lang="it-IT" dirty="0"/>
          </a:p>
        </p:txBody>
      </p:sp>
    </p:spTree>
    <p:extLst>
      <p:ext uri="{BB962C8B-B14F-4D97-AF65-F5344CB8AC3E}">
        <p14:creationId xmlns:p14="http://schemas.microsoft.com/office/powerpoint/2010/main" val="33391653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 densità </a:t>
            </a:r>
            <a:endParaRPr lang="it-IT" dirty="0"/>
          </a:p>
        </p:txBody>
      </p:sp>
      <p:sp>
        <p:nvSpPr>
          <p:cNvPr id="3" name="Segnaposto contenuto 2"/>
          <p:cNvSpPr>
            <a:spLocks noGrp="1"/>
          </p:cNvSpPr>
          <p:nvPr>
            <p:ph idx="1"/>
          </p:nvPr>
        </p:nvSpPr>
        <p:spPr/>
        <p:txBody>
          <a:bodyPr/>
          <a:lstStyle/>
          <a:p>
            <a:r>
              <a:rPr lang="it-IT" dirty="0" smtClean="0"/>
              <a:t>Comprendere un elevato numero di informazioni in rappresentazioni rapide e concise</a:t>
            </a:r>
          </a:p>
          <a:p>
            <a:endParaRPr lang="it-IT" dirty="0"/>
          </a:p>
        </p:txBody>
      </p:sp>
      <p:pic>
        <p:nvPicPr>
          <p:cNvPr id="5" name="Immagin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1640" y="2362277"/>
            <a:ext cx="6120680" cy="4386487"/>
          </a:xfrm>
          <a:prstGeom prst="rect">
            <a:avLst/>
          </a:prstGeom>
        </p:spPr>
      </p:pic>
    </p:spTree>
    <p:extLst>
      <p:ext uri="{BB962C8B-B14F-4D97-AF65-F5344CB8AC3E}">
        <p14:creationId xmlns:p14="http://schemas.microsoft.com/office/powerpoint/2010/main" val="340901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533400"/>
            <a:ext cx="8229600" cy="2463552"/>
          </a:xfrm>
        </p:spPr>
        <p:txBody>
          <a:bodyPr>
            <a:normAutofit fontScale="90000"/>
          </a:bodyPr>
          <a:lstStyle/>
          <a:p>
            <a:r>
              <a:rPr lang="it-IT" dirty="0"/>
              <a:t>Comprendere un elevato numero di informazioni in rappresentazioni rapide e concise</a:t>
            </a:r>
            <a:br>
              <a:rPr lang="it-IT" dirty="0"/>
            </a:br>
            <a:endParaRPr lang="it-IT" dirty="0"/>
          </a:p>
        </p:txBody>
      </p:sp>
      <p:pic>
        <p:nvPicPr>
          <p:cNvPr id="1026" name="Picture 2" descr="C:\Users\standard\Pictures\paesaggio.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75656" y="2492896"/>
            <a:ext cx="6062215" cy="40341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78603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19672" y="1443426"/>
            <a:ext cx="2808312" cy="1995380"/>
          </a:xfrm>
        </p:spPr>
      </p:pic>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12603" y="548680"/>
            <a:ext cx="3602975" cy="37848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529" y="3501008"/>
            <a:ext cx="5141800" cy="33418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CasellaDiTesto 4"/>
          <p:cNvSpPr txBox="1"/>
          <p:nvPr/>
        </p:nvSpPr>
        <p:spPr>
          <a:xfrm>
            <a:off x="5724128" y="6021288"/>
            <a:ext cx="2520280" cy="369332"/>
          </a:xfrm>
          <a:prstGeom prst="rect">
            <a:avLst/>
          </a:prstGeom>
          <a:solidFill>
            <a:schemeClr val="accent5">
              <a:lumMod val="40000"/>
              <a:lumOff val="60000"/>
            </a:schemeClr>
          </a:solidFill>
        </p:spPr>
        <p:txBody>
          <a:bodyPr wrap="square" rtlCol="0">
            <a:spAutoFit/>
          </a:bodyPr>
          <a:lstStyle/>
          <a:p>
            <a:r>
              <a:rPr lang="it-IT" dirty="0" smtClean="0"/>
              <a:t>cronogramma</a:t>
            </a:r>
            <a:endParaRPr lang="it-IT" dirty="0"/>
          </a:p>
        </p:txBody>
      </p:sp>
      <p:sp>
        <p:nvSpPr>
          <p:cNvPr id="7" name="CasellaDiTesto 6"/>
          <p:cNvSpPr txBox="1"/>
          <p:nvPr/>
        </p:nvSpPr>
        <p:spPr>
          <a:xfrm>
            <a:off x="539552" y="764704"/>
            <a:ext cx="1944216" cy="369332"/>
          </a:xfrm>
          <a:prstGeom prst="rect">
            <a:avLst/>
          </a:prstGeom>
          <a:solidFill>
            <a:schemeClr val="accent5">
              <a:lumMod val="40000"/>
              <a:lumOff val="60000"/>
            </a:schemeClr>
          </a:solidFill>
        </p:spPr>
        <p:txBody>
          <a:bodyPr wrap="square" rtlCol="0">
            <a:spAutoFit/>
          </a:bodyPr>
          <a:lstStyle/>
          <a:p>
            <a:r>
              <a:rPr lang="it-IT" dirty="0" smtClean="0"/>
              <a:t>istogramma</a:t>
            </a:r>
            <a:endParaRPr lang="it-IT" dirty="0"/>
          </a:p>
        </p:txBody>
      </p:sp>
      <p:sp>
        <p:nvSpPr>
          <p:cNvPr id="10" name="CasellaDiTesto 9"/>
          <p:cNvSpPr txBox="1"/>
          <p:nvPr/>
        </p:nvSpPr>
        <p:spPr>
          <a:xfrm>
            <a:off x="6228184" y="4437112"/>
            <a:ext cx="2520280" cy="369332"/>
          </a:xfrm>
          <a:prstGeom prst="rect">
            <a:avLst/>
          </a:prstGeom>
          <a:solidFill>
            <a:schemeClr val="accent5">
              <a:lumMod val="40000"/>
              <a:lumOff val="60000"/>
            </a:schemeClr>
          </a:solidFill>
        </p:spPr>
        <p:txBody>
          <a:bodyPr wrap="square" rtlCol="0">
            <a:spAutoFit/>
          </a:bodyPr>
          <a:lstStyle/>
          <a:p>
            <a:r>
              <a:rPr lang="it-IT" dirty="0" smtClean="0"/>
              <a:t>Diagramma di flusso</a:t>
            </a:r>
            <a:endParaRPr lang="it-IT" dirty="0"/>
          </a:p>
        </p:txBody>
      </p:sp>
    </p:spTree>
    <p:extLst>
      <p:ext uri="{BB962C8B-B14F-4D97-AF65-F5344CB8AC3E}">
        <p14:creationId xmlns:p14="http://schemas.microsoft.com/office/powerpoint/2010/main" val="40316199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88640"/>
            <a:ext cx="8229600" cy="720080"/>
          </a:xfrm>
        </p:spPr>
        <p:txBody>
          <a:bodyPr>
            <a:normAutofit/>
          </a:bodyPr>
          <a:lstStyle/>
          <a:p>
            <a:r>
              <a:rPr lang="it-IT" dirty="0" smtClean="0"/>
              <a:t>Le mappe – </a:t>
            </a:r>
            <a:r>
              <a:rPr lang="it-IT" sz="2400" dirty="0" smtClean="0"/>
              <a:t>Marco</a:t>
            </a:r>
            <a:r>
              <a:rPr lang="it-IT" dirty="0" smtClean="0"/>
              <a:t> </a:t>
            </a:r>
            <a:r>
              <a:rPr lang="it-IT" sz="2400" dirty="0" err="1" smtClean="0"/>
              <a:t>Guastavigna</a:t>
            </a:r>
            <a:endParaRPr lang="it-IT" sz="2400" dirty="0"/>
          </a:p>
        </p:txBody>
      </p:sp>
      <p:sp>
        <p:nvSpPr>
          <p:cNvPr id="3" name="Segnaposto contenuto 2"/>
          <p:cNvSpPr>
            <a:spLocks noGrp="1"/>
          </p:cNvSpPr>
          <p:nvPr>
            <p:ph idx="1"/>
          </p:nvPr>
        </p:nvSpPr>
        <p:spPr/>
        <p:txBody>
          <a:bodyPr/>
          <a:lstStyle/>
          <a:p>
            <a:endParaRPr lang="it-IT"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908720"/>
            <a:ext cx="8892480" cy="58326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708960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standard\Pictures\TeM\rete di petri.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3528" y="620688"/>
            <a:ext cx="3384376" cy="5264585"/>
          </a:xfrm>
          <a:prstGeom prst="rect">
            <a:avLst/>
          </a:prstGeom>
          <a:noFill/>
          <a:extLst>
            <a:ext uri="{909E8E84-426E-40DD-AFC4-6F175D3DCCD1}">
              <a14:hiddenFill xmlns:a14="http://schemas.microsoft.com/office/drawing/2010/main">
                <a:solidFill>
                  <a:srgbClr val="FFFFFF"/>
                </a:solidFill>
              </a14:hiddenFill>
            </a:ext>
          </a:extLst>
        </p:spPr>
      </p:pic>
      <p:sp>
        <p:nvSpPr>
          <p:cNvPr id="4" name="CasellaDiTesto 3"/>
          <p:cNvSpPr txBox="1"/>
          <p:nvPr/>
        </p:nvSpPr>
        <p:spPr>
          <a:xfrm>
            <a:off x="755576" y="6309320"/>
            <a:ext cx="2448272" cy="369332"/>
          </a:xfrm>
          <a:prstGeom prst="rect">
            <a:avLst/>
          </a:prstGeom>
          <a:solidFill>
            <a:schemeClr val="accent5">
              <a:lumMod val="40000"/>
              <a:lumOff val="60000"/>
            </a:schemeClr>
          </a:solidFill>
        </p:spPr>
        <p:txBody>
          <a:bodyPr wrap="square" rtlCol="0">
            <a:spAutoFit/>
          </a:bodyPr>
          <a:lstStyle/>
          <a:p>
            <a:r>
              <a:rPr lang="it-IT" dirty="0" smtClean="0"/>
              <a:t>Rete di Petri</a:t>
            </a:r>
            <a:endParaRPr lang="it-IT" dirty="0"/>
          </a:p>
        </p:txBody>
      </p:sp>
      <p:pic>
        <p:nvPicPr>
          <p:cNvPr id="51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92248" y="1628800"/>
            <a:ext cx="5772240" cy="37444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CasellaDiTesto 4"/>
          <p:cNvSpPr txBox="1"/>
          <p:nvPr/>
        </p:nvSpPr>
        <p:spPr>
          <a:xfrm>
            <a:off x="5868144" y="5589240"/>
            <a:ext cx="2448272" cy="369332"/>
          </a:xfrm>
          <a:prstGeom prst="rect">
            <a:avLst/>
          </a:prstGeom>
          <a:solidFill>
            <a:schemeClr val="accent5">
              <a:lumMod val="40000"/>
              <a:lumOff val="60000"/>
            </a:schemeClr>
          </a:solidFill>
        </p:spPr>
        <p:txBody>
          <a:bodyPr wrap="square" rtlCol="0">
            <a:spAutoFit/>
          </a:bodyPr>
          <a:lstStyle/>
          <a:p>
            <a:r>
              <a:rPr lang="it-IT" dirty="0" smtClean="0"/>
              <a:t>Diagrammi di </a:t>
            </a:r>
            <a:r>
              <a:rPr lang="it-IT" dirty="0" err="1" smtClean="0"/>
              <a:t>Venn</a:t>
            </a:r>
            <a:endParaRPr lang="it-IT" dirty="0"/>
          </a:p>
        </p:txBody>
      </p:sp>
    </p:spTree>
    <p:extLst>
      <p:ext uri="{BB962C8B-B14F-4D97-AF65-F5344CB8AC3E}">
        <p14:creationId xmlns:p14="http://schemas.microsoft.com/office/powerpoint/2010/main" val="40611036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Le linee del tempo….</a:t>
            </a:r>
            <a:endParaRPr lang="it-IT" dirty="0"/>
          </a:p>
        </p:txBody>
      </p:sp>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292080" y="1484784"/>
            <a:ext cx="3441937" cy="487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descr="C:\Users\standard\Pictures\TeM\linea tempo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412776"/>
            <a:ext cx="4956423" cy="2468563"/>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C:\Users\standard\Pictures\TeM\linea temp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4293096"/>
            <a:ext cx="4320480" cy="20768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93948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E ancora…..</a:t>
            </a:r>
            <a:endParaRPr lang="it-IT" dirty="0"/>
          </a:p>
        </p:txBody>
      </p:sp>
      <p:sp>
        <p:nvSpPr>
          <p:cNvPr id="3" name="Segnaposto contenuto 2"/>
          <p:cNvSpPr>
            <a:spLocks noGrp="1"/>
          </p:cNvSpPr>
          <p:nvPr>
            <p:ph idx="1"/>
          </p:nvPr>
        </p:nvSpPr>
        <p:spPr/>
        <p:txBody>
          <a:bodyPr>
            <a:normAutofit fontScale="70000" lnSpcReduction="20000"/>
          </a:bodyPr>
          <a:lstStyle/>
          <a:p>
            <a:r>
              <a:rPr lang="it-IT" sz="4800" dirty="0" smtClean="0">
                <a:solidFill>
                  <a:schemeClr val="tx2"/>
                </a:solidFill>
              </a:rPr>
              <a:t>Insegnare l’uso dei mediatori iconici</a:t>
            </a:r>
          </a:p>
          <a:p>
            <a:r>
              <a:rPr lang="it-IT" sz="4800" dirty="0" smtClean="0">
                <a:solidFill>
                  <a:schemeClr val="tx2"/>
                </a:solidFill>
              </a:rPr>
              <a:t>Insegnare a leggere i mediatori iconici</a:t>
            </a:r>
          </a:p>
          <a:p>
            <a:endParaRPr lang="it-IT" dirty="0"/>
          </a:p>
          <a:p>
            <a:endParaRPr lang="it-IT" dirty="0" smtClean="0"/>
          </a:p>
          <a:p>
            <a:endParaRPr lang="it-IT" dirty="0"/>
          </a:p>
          <a:p>
            <a:pPr marL="0" indent="0">
              <a:buNone/>
            </a:pPr>
            <a:r>
              <a:rPr lang="it-IT" sz="5100" dirty="0">
                <a:solidFill>
                  <a:schemeClr val="tx2"/>
                </a:solidFill>
              </a:rPr>
              <a:t>Usare i mediatori iconici per…</a:t>
            </a:r>
            <a:endParaRPr lang="it-IT" sz="5100" dirty="0" smtClean="0">
              <a:solidFill>
                <a:schemeClr val="tx2"/>
              </a:solidFill>
            </a:endParaRPr>
          </a:p>
          <a:p>
            <a:r>
              <a:rPr lang="it-IT" sz="5100" dirty="0" smtClean="0"/>
              <a:t>Portare alla luce le </a:t>
            </a:r>
            <a:r>
              <a:rPr lang="it-IT" sz="5100" dirty="0" err="1" smtClean="0"/>
              <a:t>pre</a:t>
            </a:r>
            <a:r>
              <a:rPr lang="it-IT" sz="5100" dirty="0" smtClean="0"/>
              <a:t>-conoscenze</a:t>
            </a:r>
          </a:p>
          <a:p>
            <a:r>
              <a:rPr lang="it-IT" sz="5100" dirty="0" smtClean="0"/>
              <a:t>La valutazione continua e finale delle conoscenze</a:t>
            </a:r>
          </a:p>
          <a:p>
            <a:endParaRPr lang="it-IT" dirty="0"/>
          </a:p>
        </p:txBody>
      </p:sp>
    </p:spTree>
    <p:extLst>
      <p:ext uri="{BB962C8B-B14F-4D97-AF65-F5344CB8AC3E}">
        <p14:creationId xmlns:p14="http://schemas.microsoft.com/office/powerpoint/2010/main" val="3961255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solidFill>
                  <a:schemeClr val="tx1">
                    <a:lumMod val="50000"/>
                    <a:lumOff val="50000"/>
                  </a:schemeClr>
                </a:solidFill>
              </a:rPr>
              <a:t>I mediatori analogici</a:t>
            </a:r>
            <a:endParaRPr lang="it-IT" dirty="0">
              <a:solidFill>
                <a:schemeClr val="tx1">
                  <a:lumMod val="50000"/>
                  <a:lumOff val="50000"/>
                </a:schemeClr>
              </a:solidFill>
            </a:endParaRPr>
          </a:p>
        </p:txBody>
      </p:sp>
      <p:sp>
        <p:nvSpPr>
          <p:cNvPr id="3" name="Segnaposto contenuto 2"/>
          <p:cNvSpPr>
            <a:spLocks noGrp="1"/>
          </p:cNvSpPr>
          <p:nvPr>
            <p:ph idx="1"/>
          </p:nvPr>
        </p:nvSpPr>
        <p:spPr/>
        <p:txBody>
          <a:bodyPr/>
          <a:lstStyle/>
          <a:p>
            <a:r>
              <a:rPr lang="it-IT" dirty="0" smtClean="0"/>
              <a:t>Come simulazione, non solo come rappresentazione</a:t>
            </a:r>
          </a:p>
          <a:p>
            <a:r>
              <a:rPr lang="it-IT" dirty="0" smtClean="0"/>
              <a:t>La verosimiglianza (documentario scientifico, film)</a:t>
            </a:r>
          </a:p>
          <a:p>
            <a:r>
              <a:rPr lang="it-IT" dirty="0" smtClean="0"/>
              <a:t>Videogiochi e realtà virtuale…altra realtà «reale»</a:t>
            </a:r>
          </a:p>
          <a:p>
            <a:r>
              <a:rPr lang="it-IT" dirty="0" smtClean="0"/>
              <a:t>Giochi di simulazione (fare esperienza), ampliare lo spazio d’azione (tempi, effetti)</a:t>
            </a:r>
          </a:p>
          <a:p>
            <a:r>
              <a:rPr lang="it-IT" dirty="0" smtClean="0"/>
              <a:t>Immedesimazione e </a:t>
            </a:r>
            <a:r>
              <a:rPr lang="it-IT" dirty="0" err="1" smtClean="0"/>
              <a:t>role</a:t>
            </a:r>
            <a:r>
              <a:rPr lang="it-IT" dirty="0" smtClean="0"/>
              <a:t>-play.</a:t>
            </a:r>
          </a:p>
          <a:p>
            <a:pPr marL="0" indent="0">
              <a:buNone/>
            </a:pPr>
            <a:endParaRPr lang="it-IT" dirty="0" smtClean="0"/>
          </a:p>
          <a:p>
            <a:pPr marL="0" indent="0">
              <a:buNone/>
            </a:pPr>
            <a:r>
              <a:rPr lang="it-IT" b="1" dirty="0" smtClean="0">
                <a:solidFill>
                  <a:schemeClr val="tx1">
                    <a:lumMod val="50000"/>
                    <a:lumOff val="50000"/>
                  </a:schemeClr>
                </a:solidFill>
              </a:rPr>
              <a:t>Problemi: semplificazione, neutralizzazione degli errori, distorsione.</a:t>
            </a:r>
            <a:endParaRPr lang="it-IT" b="1" dirty="0">
              <a:solidFill>
                <a:schemeClr val="tx1">
                  <a:lumMod val="50000"/>
                  <a:lumOff val="50000"/>
                </a:schemeClr>
              </a:solidFill>
            </a:endParaRPr>
          </a:p>
        </p:txBody>
      </p:sp>
    </p:spTree>
    <p:extLst>
      <p:ext uri="{BB962C8B-B14F-4D97-AF65-F5344CB8AC3E}">
        <p14:creationId xmlns:p14="http://schemas.microsoft.com/office/powerpoint/2010/main" val="26205320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solidFill>
                  <a:schemeClr val="tx1">
                    <a:lumMod val="50000"/>
                    <a:lumOff val="50000"/>
                  </a:schemeClr>
                </a:solidFill>
              </a:rPr>
              <a:t>I mediatori simbolici</a:t>
            </a:r>
            <a:endParaRPr lang="it-IT" dirty="0">
              <a:solidFill>
                <a:schemeClr val="tx1">
                  <a:lumMod val="50000"/>
                  <a:lumOff val="50000"/>
                </a:schemeClr>
              </a:solidFill>
            </a:endParaRPr>
          </a:p>
        </p:txBody>
      </p:sp>
      <p:sp>
        <p:nvSpPr>
          <p:cNvPr id="3" name="Segnaposto contenuto 2"/>
          <p:cNvSpPr>
            <a:spLocks noGrp="1"/>
          </p:cNvSpPr>
          <p:nvPr>
            <p:ph idx="1"/>
          </p:nvPr>
        </p:nvSpPr>
        <p:spPr>
          <a:xfrm>
            <a:off x="251520" y="1600200"/>
            <a:ext cx="8892480" cy="4876800"/>
          </a:xfrm>
        </p:spPr>
        <p:txBody>
          <a:bodyPr>
            <a:noAutofit/>
          </a:bodyPr>
          <a:lstStyle/>
          <a:p>
            <a:r>
              <a:rPr lang="it-IT" sz="2800" dirty="0" smtClean="0"/>
              <a:t>Sono i mediatori per eccellenza della scuola perché</a:t>
            </a:r>
          </a:p>
          <a:p>
            <a:pPr lvl="1"/>
            <a:r>
              <a:rPr lang="it-IT" sz="2400" i="1" dirty="0"/>
              <a:t>s</a:t>
            </a:r>
            <a:r>
              <a:rPr lang="it-IT" sz="2400" i="1" dirty="0" smtClean="0"/>
              <a:t>ono efficienti </a:t>
            </a:r>
            <a:r>
              <a:rPr lang="it-IT" sz="2400" dirty="0" smtClean="0"/>
              <a:t>(rapporto tra quantità di informazioni, tempo, economia di gestione). Ma pongono anche il problema della distorsione </a:t>
            </a:r>
            <a:r>
              <a:rPr lang="it-IT" sz="2400" i="1" dirty="0" smtClean="0"/>
              <a:t>(esempio della domanda generativa)</a:t>
            </a:r>
          </a:p>
          <a:p>
            <a:pPr lvl="1"/>
            <a:r>
              <a:rPr lang="it-IT" sz="2400" i="1" dirty="0"/>
              <a:t>l</a:t>
            </a:r>
            <a:r>
              <a:rPr lang="it-IT" sz="2400" i="1" dirty="0" smtClean="0"/>
              <a:t>e parole </a:t>
            </a:r>
            <a:r>
              <a:rPr lang="it-IT" sz="2400" dirty="0" smtClean="0"/>
              <a:t>sono capaci di veicolare concetti, costrutti complessi, consentono di essere trattenute in gran numero in memoria…ma possono anche essere volatili se non ancorate a significati</a:t>
            </a:r>
          </a:p>
          <a:p>
            <a:pPr lvl="1"/>
            <a:r>
              <a:rPr lang="it-IT" sz="2400" dirty="0"/>
              <a:t>l</a:t>
            </a:r>
            <a:r>
              <a:rPr lang="it-IT" sz="2400" dirty="0" smtClean="0"/>
              <a:t>e parole possono essere </a:t>
            </a:r>
            <a:r>
              <a:rPr lang="it-IT" sz="2400" i="1" dirty="0" smtClean="0"/>
              <a:t>vuote, senza senso </a:t>
            </a:r>
            <a:r>
              <a:rPr lang="it-IT" sz="2400" dirty="0" smtClean="0"/>
              <a:t>se non ancorate da processi consapevoli di significazione alle proprie conoscenze (</a:t>
            </a:r>
            <a:r>
              <a:rPr lang="it-IT" sz="2400" dirty="0" err="1" smtClean="0"/>
              <a:t>es.il</a:t>
            </a:r>
            <a:r>
              <a:rPr lang="it-IT" sz="2400" dirty="0" smtClean="0"/>
              <a:t> bambino al centro dell’educazione)</a:t>
            </a:r>
            <a:endParaRPr lang="it-IT" sz="2400" dirty="0"/>
          </a:p>
        </p:txBody>
      </p:sp>
    </p:spTree>
    <p:extLst>
      <p:ext uri="{BB962C8B-B14F-4D97-AF65-F5344CB8AC3E}">
        <p14:creationId xmlns:p14="http://schemas.microsoft.com/office/powerpoint/2010/main" val="31407943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solidFill>
                  <a:schemeClr val="tx1">
                    <a:lumMod val="50000"/>
                    <a:lumOff val="50000"/>
                  </a:schemeClr>
                </a:solidFill>
              </a:rPr>
              <a:t>I concetti</a:t>
            </a:r>
            <a:endParaRPr lang="it-IT" dirty="0">
              <a:solidFill>
                <a:schemeClr val="tx1">
                  <a:lumMod val="50000"/>
                  <a:lumOff val="50000"/>
                </a:schemeClr>
              </a:solidFill>
            </a:endParaRPr>
          </a:p>
        </p:txBody>
      </p:sp>
      <p:sp>
        <p:nvSpPr>
          <p:cNvPr id="3" name="Segnaposto contenuto 2"/>
          <p:cNvSpPr>
            <a:spLocks noGrp="1"/>
          </p:cNvSpPr>
          <p:nvPr>
            <p:ph idx="1"/>
          </p:nvPr>
        </p:nvSpPr>
        <p:spPr/>
        <p:txBody>
          <a:bodyPr/>
          <a:lstStyle/>
          <a:p>
            <a:r>
              <a:rPr lang="it-IT" dirty="0" smtClean="0"/>
              <a:t>Il pensiero discende dall’azione: creazione di strutture logiche operatorie concrete che si trasformano in strutture operatorie formali, ovvero linguistiche.</a:t>
            </a:r>
          </a:p>
          <a:p>
            <a:r>
              <a:rPr lang="it-IT" dirty="0" smtClean="0"/>
              <a:t>Il linguaggio è il mediatore del pensiero (non di tutto il pensiero).</a:t>
            </a:r>
          </a:p>
          <a:p>
            <a:r>
              <a:rPr lang="it-IT" dirty="0" smtClean="0"/>
              <a:t>Quindi il pensiero è strettamente connesso ad aspetti esperienziali e culturali.</a:t>
            </a:r>
          </a:p>
          <a:p>
            <a:r>
              <a:rPr lang="it-IT" dirty="0" smtClean="0"/>
              <a:t>La scuola come luogo deputato a favorire il passaggio dall’esperienza alla sua simbolizzazione. Esempio della concettualizzazione della lingua scritta in </a:t>
            </a:r>
            <a:r>
              <a:rPr lang="it-IT" dirty="0" err="1" smtClean="0"/>
              <a:t>Ferreiro</a:t>
            </a:r>
            <a:r>
              <a:rPr lang="it-IT" dirty="0" smtClean="0"/>
              <a:t> </a:t>
            </a:r>
            <a:r>
              <a:rPr lang="it-IT" dirty="0" err="1" smtClean="0"/>
              <a:t>Teberoski</a:t>
            </a:r>
            <a:r>
              <a:rPr lang="it-IT" dirty="0" smtClean="0"/>
              <a:t>.</a:t>
            </a:r>
            <a:endParaRPr lang="it-IT" dirty="0"/>
          </a:p>
        </p:txBody>
      </p:sp>
    </p:spTree>
    <p:extLst>
      <p:ext uri="{BB962C8B-B14F-4D97-AF65-F5344CB8AC3E}">
        <p14:creationId xmlns:p14="http://schemas.microsoft.com/office/powerpoint/2010/main" val="13946481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Ferreiro</a:t>
            </a:r>
            <a:r>
              <a:rPr lang="it-IT" dirty="0" smtClean="0"/>
              <a:t> e </a:t>
            </a:r>
            <a:r>
              <a:rPr lang="it-IT" dirty="0" err="1" smtClean="0"/>
              <a:t>Teberosky</a:t>
            </a:r>
            <a:endParaRPr lang="it-IT" dirty="0"/>
          </a:p>
        </p:txBody>
      </p:sp>
      <p:sp>
        <p:nvSpPr>
          <p:cNvPr id="3" name="Segnaposto contenuto 2"/>
          <p:cNvSpPr>
            <a:spLocks noGrp="1"/>
          </p:cNvSpPr>
          <p:nvPr>
            <p:ph idx="1"/>
          </p:nvPr>
        </p:nvSpPr>
        <p:spPr/>
        <p:txBody>
          <a:bodyPr/>
          <a:lstStyle/>
          <a:p>
            <a:r>
              <a:rPr lang="it-IT" dirty="0" smtClean="0"/>
              <a:t>Criteri dei bambini</a:t>
            </a:r>
          </a:p>
          <a:p>
            <a:endParaRPr lang="it-IT" dirty="0" smtClean="0"/>
          </a:p>
          <a:p>
            <a:r>
              <a:rPr lang="it-IT" dirty="0"/>
              <a:t>Che cosa serve per poter leggere?</a:t>
            </a:r>
          </a:p>
          <a:p>
            <a:pPr lvl="1"/>
            <a:r>
              <a:rPr lang="it-IT" b="1" dirty="0">
                <a:solidFill>
                  <a:srgbClr val="FF0000"/>
                </a:solidFill>
              </a:rPr>
              <a:t>Criterio della quantità minima di lettere</a:t>
            </a:r>
            <a:r>
              <a:rPr lang="it-IT" dirty="0"/>
              <a:t> (almeno 3-4 caratteri)</a:t>
            </a:r>
          </a:p>
          <a:p>
            <a:pPr lvl="1"/>
            <a:r>
              <a:rPr lang="it-IT" b="1" dirty="0">
                <a:solidFill>
                  <a:srgbClr val="FF0000"/>
                </a:solidFill>
              </a:rPr>
              <a:t>Criterio della varietà di caratteri</a:t>
            </a:r>
            <a:r>
              <a:rPr lang="it-IT" dirty="0"/>
              <a:t>. Se ci sono tanti caratteri uguali è una parola che non si può leggere.</a:t>
            </a:r>
          </a:p>
          <a:p>
            <a:pPr lvl="1"/>
            <a:r>
              <a:rPr lang="it-IT" b="1" dirty="0">
                <a:solidFill>
                  <a:srgbClr val="FF0000"/>
                </a:solidFill>
              </a:rPr>
              <a:t>Criterio di trasparenza significante-significato </a:t>
            </a:r>
            <a:r>
              <a:rPr lang="it-IT" dirty="0"/>
              <a:t>(la parola assume le caratteristiche del referente: cose grandi = parole lunghe)</a:t>
            </a:r>
          </a:p>
          <a:p>
            <a:pPr lvl="1"/>
            <a:r>
              <a:rPr lang="it-IT" b="1" dirty="0">
                <a:solidFill>
                  <a:srgbClr val="FF0000"/>
                </a:solidFill>
              </a:rPr>
              <a:t>Ipotesi del nome: </a:t>
            </a:r>
            <a:r>
              <a:rPr lang="it-IT" dirty="0"/>
              <a:t>là dove c’è una scritta in prossimità di una figura, questa contiene i nomi </a:t>
            </a:r>
            <a:r>
              <a:rPr lang="it-IT" dirty="0" err="1"/>
              <a:t>deglioggetti</a:t>
            </a:r>
            <a:r>
              <a:rPr lang="it-IT" dirty="0"/>
              <a:t> rappresentati.</a:t>
            </a:r>
          </a:p>
          <a:p>
            <a:endParaRPr lang="it-IT" dirty="0"/>
          </a:p>
        </p:txBody>
      </p:sp>
    </p:spTree>
    <p:extLst>
      <p:ext uri="{BB962C8B-B14F-4D97-AF65-F5344CB8AC3E}">
        <p14:creationId xmlns:p14="http://schemas.microsoft.com/office/powerpoint/2010/main" val="20234231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457200" y="122238"/>
            <a:ext cx="7543800" cy="785812"/>
          </a:xfrm>
        </p:spPr>
        <p:txBody>
          <a:bodyPr/>
          <a:lstStyle/>
          <a:p>
            <a:r>
              <a:rPr lang="it-IT" altLang="fr-FR" sz="3600" smtClean="0">
                <a:solidFill>
                  <a:srgbClr val="FF3399"/>
                </a:solidFill>
              </a:rPr>
              <a:t>Emilia Ferreiro ed Ana Teberosky</a:t>
            </a:r>
          </a:p>
        </p:txBody>
      </p:sp>
      <p:sp>
        <p:nvSpPr>
          <p:cNvPr id="114698" name="Rectangle 10"/>
          <p:cNvSpPr>
            <a:spLocks noGrp="1" noChangeArrowheads="1"/>
          </p:cNvSpPr>
          <p:nvPr>
            <p:ph type="body" sz="half" idx="1"/>
          </p:nvPr>
        </p:nvSpPr>
        <p:spPr>
          <a:xfrm>
            <a:off x="179388" y="981075"/>
            <a:ext cx="5761037" cy="5327650"/>
          </a:xfrm>
        </p:spPr>
        <p:txBody>
          <a:bodyPr/>
          <a:lstStyle/>
          <a:p>
            <a:pPr>
              <a:lnSpc>
                <a:spcPct val="90000"/>
              </a:lnSpc>
            </a:pPr>
            <a:r>
              <a:rPr lang="it-IT" altLang="fr-FR" sz="2600" b="1" u="sng" smtClean="0"/>
              <a:t>Scarabocchio</a:t>
            </a:r>
          </a:p>
          <a:p>
            <a:pPr>
              <a:lnSpc>
                <a:spcPct val="90000"/>
              </a:lnSpc>
              <a:buFont typeface="Wingdings" pitchFamily="2" charset="2"/>
              <a:buNone/>
            </a:pPr>
            <a:endParaRPr lang="it-IT" altLang="fr-FR" sz="1200" smtClean="0"/>
          </a:p>
          <a:p>
            <a:pPr>
              <a:lnSpc>
                <a:spcPct val="90000"/>
              </a:lnSpc>
              <a:buFontTx/>
              <a:buChar char="-"/>
            </a:pPr>
            <a:r>
              <a:rPr lang="it-IT" altLang="fr-FR" sz="2000" smtClean="0"/>
              <a:t>Produzione di linee curve e arricciate</a:t>
            </a:r>
          </a:p>
          <a:p>
            <a:pPr>
              <a:lnSpc>
                <a:spcPct val="90000"/>
              </a:lnSpc>
              <a:buFontTx/>
              <a:buNone/>
            </a:pPr>
            <a:r>
              <a:rPr lang="it-IT" altLang="fr-FR" sz="2000" smtClean="0"/>
              <a:t>     che secondo le intenzioni  del  </a:t>
            </a:r>
          </a:p>
          <a:p>
            <a:pPr>
              <a:lnSpc>
                <a:spcPct val="90000"/>
              </a:lnSpc>
              <a:buFontTx/>
              <a:buNone/>
            </a:pPr>
            <a:r>
              <a:rPr lang="it-IT" altLang="fr-FR" sz="2000" smtClean="0"/>
              <a:t>     bambino corrispondono  a  lettere, </a:t>
            </a:r>
          </a:p>
          <a:p>
            <a:pPr>
              <a:lnSpc>
                <a:spcPct val="90000"/>
              </a:lnSpc>
              <a:buFontTx/>
              <a:buNone/>
            </a:pPr>
            <a:r>
              <a:rPr lang="it-IT" altLang="fr-FR" sz="2000" smtClean="0"/>
              <a:t>     parole e frasi.</a:t>
            </a:r>
          </a:p>
          <a:p>
            <a:pPr>
              <a:lnSpc>
                <a:spcPct val="90000"/>
              </a:lnSpc>
              <a:buFontTx/>
              <a:buNone/>
            </a:pPr>
            <a:endParaRPr lang="it-IT" altLang="fr-FR" smtClean="0"/>
          </a:p>
          <a:p>
            <a:pPr>
              <a:lnSpc>
                <a:spcPct val="90000"/>
              </a:lnSpc>
            </a:pPr>
            <a:r>
              <a:rPr lang="it-IT" altLang="fr-FR" sz="2600" b="1" u="sng" smtClean="0"/>
              <a:t>Fase</a:t>
            </a:r>
            <a:r>
              <a:rPr lang="it-IT" altLang="fr-FR" sz="2600" u="sng" smtClean="0"/>
              <a:t> </a:t>
            </a:r>
            <a:r>
              <a:rPr lang="it-IT" altLang="fr-FR" sz="2600" b="1" u="sng" smtClean="0"/>
              <a:t>presillabica</a:t>
            </a:r>
          </a:p>
          <a:p>
            <a:pPr>
              <a:lnSpc>
                <a:spcPct val="90000"/>
              </a:lnSpc>
              <a:buFont typeface="Wingdings" pitchFamily="2" charset="2"/>
              <a:buNone/>
            </a:pPr>
            <a:endParaRPr lang="it-IT" altLang="fr-FR" sz="900" smtClean="0"/>
          </a:p>
          <a:p>
            <a:pPr>
              <a:lnSpc>
                <a:spcPct val="90000"/>
              </a:lnSpc>
              <a:buFont typeface="Wingdings" pitchFamily="2" charset="2"/>
              <a:buNone/>
            </a:pPr>
            <a:endParaRPr lang="it-IT" altLang="fr-FR" sz="900" smtClean="0"/>
          </a:p>
          <a:p>
            <a:pPr>
              <a:lnSpc>
                <a:spcPct val="110000"/>
              </a:lnSpc>
              <a:buFontTx/>
              <a:buChar char="-"/>
            </a:pPr>
            <a:r>
              <a:rPr lang="it-IT" altLang="fr-FR" sz="2000" smtClean="0"/>
              <a:t>Criterio trasparenza significante-significato</a:t>
            </a:r>
          </a:p>
          <a:p>
            <a:pPr>
              <a:lnSpc>
                <a:spcPct val="110000"/>
              </a:lnSpc>
              <a:buFontTx/>
              <a:buChar char="-"/>
            </a:pPr>
            <a:r>
              <a:rPr lang="it-IT" altLang="fr-FR" sz="2000" smtClean="0"/>
              <a:t>Criterio quantità minima</a:t>
            </a:r>
          </a:p>
          <a:p>
            <a:pPr>
              <a:lnSpc>
                <a:spcPct val="110000"/>
              </a:lnSpc>
              <a:buFontTx/>
              <a:buChar char="-"/>
            </a:pPr>
            <a:r>
              <a:rPr lang="it-IT" altLang="fr-FR" sz="2000" smtClean="0"/>
              <a:t>Criterio varietà caratteri</a:t>
            </a:r>
          </a:p>
          <a:p>
            <a:pPr>
              <a:lnSpc>
                <a:spcPct val="110000"/>
              </a:lnSpc>
              <a:buFontTx/>
              <a:buChar char="-"/>
            </a:pPr>
            <a:r>
              <a:rPr lang="it-IT" altLang="fr-FR" sz="2000" smtClean="0"/>
              <a:t>Ipotesi didascalica</a:t>
            </a:r>
          </a:p>
          <a:p>
            <a:pPr>
              <a:lnSpc>
                <a:spcPct val="90000"/>
              </a:lnSpc>
              <a:buFontTx/>
              <a:buChar char="-"/>
            </a:pPr>
            <a:endParaRPr lang="it-IT" altLang="fr-FR" sz="2000" smtClean="0"/>
          </a:p>
          <a:p>
            <a:pPr>
              <a:lnSpc>
                <a:spcPct val="90000"/>
              </a:lnSpc>
              <a:buFontTx/>
              <a:buChar char="-"/>
            </a:pPr>
            <a:endParaRPr lang="it-IT" altLang="fr-FR" sz="1600" smtClean="0"/>
          </a:p>
          <a:p>
            <a:pPr>
              <a:lnSpc>
                <a:spcPct val="90000"/>
              </a:lnSpc>
              <a:buFont typeface="Wingdings" pitchFamily="2" charset="2"/>
              <a:buNone/>
            </a:pPr>
            <a:endParaRPr lang="it-IT" altLang="fr-FR" smtClean="0"/>
          </a:p>
        </p:txBody>
      </p:sp>
      <p:pic>
        <p:nvPicPr>
          <p:cNvPr id="114696" name="Picture 8" descr="fra"/>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5003800" y="1268413"/>
            <a:ext cx="2592388" cy="1978025"/>
          </a:xfrm>
          <a:noFill/>
        </p:spPr>
      </p:pic>
      <p:pic>
        <p:nvPicPr>
          <p:cNvPr id="114700" name="Picture 12" descr="irene_tegliata"/>
          <p:cNvPicPr>
            <a:picLocks noGrp="1" noChangeAspect="1" noChangeArrowheads="1"/>
          </p:cNvPicPr>
          <p:nvPr>
            <p:ph sz="quarter" idx="3"/>
          </p:nvPr>
        </p:nvPicPr>
        <p:blipFill>
          <a:blip r:embed="rId3" cstate="print">
            <a:extLst>
              <a:ext uri="{28A0092B-C50C-407E-A947-70E740481C1C}">
                <a14:useLocalDpi xmlns:a14="http://schemas.microsoft.com/office/drawing/2010/main" val="0"/>
              </a:ext>
            </a:extLst>
          </a:blip>
          <a:srcRect/>
          <a:stretch>
            <a:fillRect/>
          </a:stretch>
        </p:blipFill>
        <p:spPr>
          <a:xfrm>
            <a:off x="4067175" y="4941888"/>
            <a:ext cx="1765300" cy="1693862"/>
          </a:xfrm>
          <a:noFill/>
        </p:spPr>
      </p:pic>
      <p:pic>
        <p:nvPicPr>
          <p:cNvPr id="114701" name="Picture 13" descr="Irene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4888" y="3500438"/>
            <a:ext cx="2884487" cy="316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799628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14690"/>
                                        </p:tgtEl>
                                        <p:attrNameLst>
                                          <p:attrName>style.visibility</p:attrName>
                                        </p:attrNameLst>
                                      </p:cBhvr>
                                      <p:to>
                                        <p:strVal val="visible"/>
                                      </p:to>
                                    </p:set>
                                    <p:animEffect transition="in" filter="fade">
                                      <p:cBhvr>
                                        <p:cTn id="7" dur="1000"/>
                                        <p:tgtEl>
                                          <p:spTgt spid="114690"/>
                                        </p:tgtEl>
                                      </p:cBhvr>
                                    </p:animEffect>
                                    <p:anim calcmode="lin" valueType="num">
                                      <p:cBhvr>
                                        <p:cTn id="8" dur="1000" fill="hold"/>
                                        <p:tgtEl>
                                          <p:spTgt spid="114690"/>
                                        </p:tgtEl>
                                        <p:attrNameLst>
                                          <p:attrName>ppt_x</p:attrName>
                                        </p:attrNameLst>
                                      </p:cBhvr>
                                      <p:tavLst>
                                        <p:tav tm="0">
                                          <p:val>
                                            <p:strVal val="#ppt_x"/>
                                          </p:val>
                                        </p:tav>
                                        <p:tav tm="100000">
                                          <p:val>
                                            <p:strVal val="#ppt_x"/>
                                          </p:val>
                                        </p:tav>
                                      </p:tavLst>
                                    </p:anim>
                                    <p:anim calcmode="lin" valueType="num">
                                      <p:cBhvr>
                                        <p:cTn id="9" dur="1000" fill="hold"/>
                                        <p:tgtEl>
                                          <p:spTgt spid="114690"/>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nodeType="clickEffect">
                                  <p:stCondLst>
                                    <p:cond delay="0"/>
                                  </p:stCondLst>
                                  <p:childTnLst>
                                    <p:set>
                                      <p:cBhvr>
                                        <p:cTn id="13" dur="1" fill="hold">
                                          <p:stCondLst>
                                            <p:cond delay="0"/>
                                          </p:stCondLst>
                                        </p:cTn>
                                        <p:tgtEl>
                                          <p:spTgt spid="114698">
                                            <p:txEl>
                                              <p:pRg st="0" end="0"/>
                                            </p:txEl>
                                          </p:spTgt>
                                        </p:tgtEl>
                                        <p:attrNameLst>
                                          <p:attrName>style.visibility</p:attrName>
                                        </p:attrNameLst>
                                      </p:cBhvr>
                                      <p:to>
                                        <p:strVal val="visible"/>
                                      </p:to>
                                    </p:set>
                                    <p:animEffect transition="in" filter="fade">
                                      <p:cBhvr>
                                        <p:cTn id="14" dur="1000"/>
                                        <p:tgtEl>
                                          <p:spTgt spid="114698">
                                            <p:txEl>
                                              <p:pRg st="0" end="0"/>
                                            </p:txEl>
                                          </p:spTgt>
                                        </p:tgtEl>
                                      </p:cBhvr>
                                    </p:animEffect>
                                    <p:anim calcmode="lin" valueType="num">
                                      <p:cBhvr>
                                        <p:cTn id="15" dur="1000" fill="hold"/>
                                        <p:tgtEl>
                                          <p:spTgt spid="114698">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14698">
                                            <p:txEl>
                                              <p:pRg st="0" end="0"/>
                                            </p:txEl>
                                          </p:spTgt>
                                        </p:tgtEl>
                                        <p:attrNameLst>
                                          <p:attrName>ppt_y</p:attrName>
                                        </p:attrNameLst>
                                      </p:cBhvr>
                                      <p:tavLst>
                                        <p:tav tm="0">
                                          <p:val>
                                            <p:strVal val="#ppt_y-.1"/>
                                          </p:val>
                                        </p:tav>
                                        <p:tav tm="100000">
                                          <p:val>
                                            <p:strVal val="#ppt_y"/>
                                          </p:val>
                                        </p:tav>
                                      </p:tavLst>
                                    </p:anim>
                                  </p:childTnLst>
                                </p:cTn>
                              </p:par>
                            </p:childTnLst>
                          </p:cTn>
                        </p:par>
                        <p:par>
                          <p:cTn id="17" fill="hold" nodeType="afterGroup">
                            <p:stCondLst>
                              <p:cond delay="1000"/>
                            </p:stCondLst>
                            <p:childTnLst>
                              <p:par>
                                <p:cTn id="18" presetID="10" presetClass="entr" presetSubtype="0" fill="hold" nodeType="afterEffect">
                                  <p:stCondLst>
                                    <p:cond delay="0"/>
                                  </p:stCondLst>
                                  <p:childTnLst>
                                    <p:set>
                                      <p:cBhvr>
                                        <p:cTn id="19" dur="1" fill="hold">
                                          <p:stCondLst>
                                            <p:cond delay="0"/>
                                          </p:stCondLst>
                                        </p:cTn>
                                        <p:tgtEl>
                                          <p:spTgt spid="114698">
                                            <p:txEl>
                                              <p:pRg st="2" end="2"/>
                                            </p:txEl>
                                          </p:spTgt>
                                        </p:tgtEl>
                                        <p:attrNameLst>
                                          <p:attrName>style.visibility</p:attrName>
                                        </p:attrNameLst>
                                      </p:cBhvr>
                                      <p:to>
                                        <p:strVal val="visible"/>
                                      </p:to>
                                    </p:set>
                                    <p:animEffect transition="in" filter="fade">
                                      <p:cBhvr>
                                        <p:cTn id="20" dur="1000"/>
                                        <p:tgtEl>
                                          <p:spTgt spid="114698">
                                            <p:txEl>
                                              <p:pRg st="2" end="2"/>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14698">
                                            <p:txEl>
                                              <p:pRg st="3" end="3"/>
                                            </p:txEl>
                                          </p:spTgt>
                                        </p:tgtEl>
                                        <p:attrNameLst>
                                          <p:attrName>style.visibility</p:attrName>
                                        </p:attrNameLst>
                                      </p:cBhvr>
                                      <p:to>
                                        <p:strVal val="visible"/>
                                      </p:to>
                                    </p:set>
                                    <p:animEffect transition="in" filter="fade">
                                      <p:cBhvr>
                                        <p:cTn id="23" dur="1000"/>
                                        <p:tgtEl>
                                          <p:spTgt spid="114698">
                                            <p:txEl>
                                              <p:pRg st="3" end="3"/>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14698">
                                            <p:txEl>
                                              <p:pRg st="4" end="4"/>
                                            </p:txEl>
                                          </p:spTgt>
                                        </p:tgtEl>
                                        <p:attrNameLst>
                                          <p:attrName>style.visibility</p:attrName>
                                        </p:attrNameLst>
                                      </p:cBhvr>
                                      <p:to>
                                        <p:strVal val="visible"/>
                                      </p:to>
                                    </p:set>
                                    <p:animEffect transition="in" filter="fade">
                                      <p:cBhvr>
                                        <p:cTn id="26" dur="1000"/>
                                        <p:tgtEl>
                                          <p:spTgt spid="114698">
                                            <p:txEl>
                                              <p:pRg st="4" end="4"/>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114698">
                                            <p:txEl>
                                              <p:pRg st="5" end="5"/>
                                            </p:txEl>
                                          </p:spTgt>
                                        </p:tgtEl>
                                        <p:attrNameLst>
                                          <p:attrName>style.visibility</p:attrName>
                                        </p:attrNameLst>
                                      </p:cBhvr>
                                      <p:to>
                                        <p:strVal val="visible"/>
                                      </p:to>
                                    </p:set>
                                    <p:animEffect transition="in" filter="fade">
                                      <p:cBhvr>
                                        <p:cTn id="29" dur="1000"/>
                                        <p:tgtEl>
                                          <p:spTgt spid="114698">
                                            <p:txEl>
                                              <p:pRg st="5" end="5"/>
                                            </p:txEl>
                                          </p:spTgt>
                                        </p:tgtEl>
                                      </p:cBhvr>
                                    </p:animEffect>
                                  </p:childTnLst>
                                </p:cTn>
                              </p:par>
                            </p:childTnLst>
                          </p:cTn>
                        </p:par>
                        <p:par>
                          <p:cTn id="30" fill="hold" nodeType="afterGroup">
                            <p:stCondLst>
                              <p:cond delay="2000"/>
                            </p:stCondLst>
                            <p:childTnLst>
                              <p:par>
                                <p:cTn id="31" presetID="9" presetClass="entr" presetSubtype="0" fill="hold" nodeType="afterEffect">
                                  <p:stCondLst>
                                    <p:cond delay="500"/>
                                  </p:stCondLst>
                                  <p:childTnLst>
                                    <p:set>
                                      <p:cBhvr>
                                        <p:cTn id="32" dur="1" fill="hold">
                                          <p:stCondLst>
                                            <p:cond delay="0"/>
                                          </p:stCondLst>
                                        </p:cTn>
                                        <p:tgtEl>
                                          <p:spTgt spid="114696"/>
                                        </p:tgtEl>
                                        <p:attrNameLst>
                                          <p:attrName>style.visibility</p:attrName>
                                        </p:attrNameLst>
                                      </p:cBhvr>
                                      <p:to>
                                        <p:strVal val="visible"/>
                                      </p:to>
                                    </p:set>
                                    <p:animEffect transition="in" filter="dissolve">
                                      <p:cBhvr>
                                        <p:cTn id="33" dur="1000"/>
                                        <p:tgtEl>
                                          <p:spTgt spid="114696"/>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47" presetClass="entr" presetSubtype="0" fill="hold" nodeType="clickEffect">
                                  <p:stCondLst>
                                    <p:cond delay="0"/>
                                  </p:stCondLst>
                                  <p:childTnLst>
                                    <p:set>
                                      <p:cBhvr>
                                        <p:cTn id="37" dur="1" fill="hold">
                                          <p:stCondLst>
                                            <p:cond delay="0"/>
                                          </p:stCondLst>
                                        </p:cTn>
                                        <p:tgtEl>
                                          <p:spTgt spid="114698">
                                            <p:txEl>
                                              <p:pRg st="7" end="7"/>
                                            </p:txEl>
                                          </p:spTgt>
                                        </p:tgtEl>
                                        <p:attrNameLst>
                                          <p:attrName>style.visibility</p:attrName>
                                        </p:attrNameLst>
                                      </p:cBhvr>
                                      <p:to>
                                        <p:strVal val="visible"/>
                                      </p:to>
                                    </p:set>
                                    <p:animEffect transition="in" filter="fade">
                                      <p:cBhvr>
                                        <p:cTn id="38" dur="1000"/>
                                        <p:tgtEl>
                                          <p:spTgt spid="114698">
                                            <p:txEl>
                                              <p:pRg st="7" end="7"/>
                                            </p:txEl>
                                          </p:spTgt>
                                        </p:tgtEl>
                                      </p:cBhvr>
                                    </p:animEffect>
                                    <p:anim calcmode="lin" valueType="num">
                                      <p:cBhvr>
                                        <p:cTn id="39" dur="1000" fill="hold"/>
                                        <p:tgtEl>
                                          <p:spTgt spid="114698">
                                            <p:txEl>
                                              <p:pRg st="7" end="7"/>
                                            </p:txEl>
                                          </p:spTgt>
                                        </p:tgtEl>
                                        <p:attrNameLst>
                                          <p:attrName>ppt_x</p:attrName>
                                        </p:attrNameLst>
                                      </p:cBhvr>
                                      <p:tavLst>
                                        <p:tav tm="0">
                                          <p:val>
                                            <p:strVal val="#ppt_x"/>
                                          </p:val>
                                        </p:tav>
                                        <p:tav tm="100000">
                                          <p:val>
                                            <p:strVal val="#ppt_x"/>
                                          </p:val>
                                        </p:tav>
                                      </p:tavLst>
                                    </p:anim>
                                    <p:anim calcmode="lin" valueType="num">
                                      <p:cBhvr>
                                        <p:cTn id="40" dur="1000" fill="hold"/>
                                        <p:tgtEl>
                                          <p:spTgt spid="114698">
                                            <p:txEl>
                                              <p:pRg st="7" end="7"/>
                                            </p:txEl>
                                          </p:spTgt>
                                        </p:tgtEl>
                                        <p:attrNameLst>
                                          <p:attrName>ppt_y</p:attrName>
                                        </p:attrNameLst>
                                      </p:cBhvr>
                                      <p:tavLst>
                                        <p:tav tm="0">
                                          <p:val>
                                            <p:strVal val="#ppt_y-.1"/>
                                          </p:val>
                                        </p:tav>
                                        <p:tav tm="100000">
                                          <p:val>
                                            <p:strVal val="#ppt_y"/>
                                          </p:val>
                                        </p:tav>
                                      </p:tavLst>
                                    </p:anim>
                                  </p:childTnLst>
                                </p:cTn>
                              </p:par>
                            </p:childTnLst>
                          </p:cTn>
                        </p:par>
                        <p:par>
                          <p:cTn id="41" fill="hold" nodeType="afterGroup">
                            <p:stCondLst>
                              <p:cond delay="1000"/>
                            </p:stCondLst>
                            <p:childTnLst>
                              <p:par>
                                <p:cTn id="42" presetID="10" presetClass="entr" presetSubtype="0" fill="hold" nodeType="afterEffect">
                                  <p:stCondLst>
                                    <p:cond delay="0"/>
                                  </p:stCondLst>
                                  <p:childTnLst>
                                    <p:set>
                                      <p:cBhvr>
                                        <p:cTn id="43" dur="1" fill="hold">
                                          <p:stCondLst>
                                            <p:cond delay="0"/>
                                          </p:stCondLst>
                                        </p:cTn>
                                        <p:tgtEl>
                                          <p:spTgt spid="114698">
                                            <p:txEl>
                                              <p:pRg st="10" end="10"/>
                                            </p:txEl>
                                          </p:spTgt>
                                        </p:tgtEl>
                                        <p:attrNameLst>
                                          <p:attrName>style.visibility</p:attrName>
                                        </p:attrNameLst>
                                      </p:cBhvr>
                                      <p:to>
                                        <p:strVal val="visible"/>
                                      </p:to>
                                    </p:set>
                                    <p:animEffect transition="in" filter="fade">
                                      <p:cBhvr>
                                        <p:cTn id="44" dur="2000"/>
                                        <p:tgtEl>
                                          <p:spTgt spid="114698">
                                            <p:txEl>
                                              <p:pRg st="10" end="10"/>
                                            </p:txEl>
                                          </p:spTgt>
                                        </p:tgtEl>
                                      </p:cBhvr>
                                    </p:animEffect>
                                  </p:childTnLst>
                                </p:cTn>
                              </p:par>
                            </p:childTnLst>
                          </p:cTn>
                        </p:par>
                        <p:par>
                          <p:cTn id="45" fill="hold" nodeType="afterGroup">
                            <p:stCondLst>
                              <p:cond delay="3000"/>
                            </p:stCondLst>
                            <p:childTnLst>
                              <p:par>
                                <p:cTn id="46" presetID="9" presetClass="entr" presetSubtype="0" fill="hold" nodeType="afterEffect">
                                  <p:stCondLst>
                                    <p:cond delay="0"/>
                                  </p:stCondLst>
                                  <p:childTnLst>
                                    <p:set>
                                      <p:cBhvr>
                                        <p:cTn id="47" dur="1" fill="hold">
                                          <p:stCondLst>
                                            <p:cond delay="0"/>
                                          </p:stCondLst>
                                        </p:cTn>
                                        <p:tgtEl>
                                          <p:spTgt spid="114700"/>
                                        </p:tgtEl>
                                        <p:attrNameLst>
                                          <p:attrName>style.visibility</p:attrName>
                                        </p:attrNameLst>
                                      </p:cBhvr>
                                      <p:to>
                                        <p:strVal val="visible"/>
                                      </p:to>
                                    </p:set>
                                    <p:animEffect transition="in" filter="dissolve">
                                      <p:cBhvr>
                                        <p:cTn id="48" dur="1000"/>
                                        <p:tgtEl>
                                          <p:spTgt spid="114700"/>
                                        </p:tgtEl>
                                      </p:cBhvr>
                                    </p:animEffect>
                                  </p:childTnLst>
                                </p:cTn>
                              </p:par>
                            </p:childTnLst>
                          </p:cTn>
                        </p:par>
                        <p:par>
                          <p:cTn id="49" fill="hold" nodeType="afterGroup">
                            <p:stCondLst>
                              <p:cond delay="4000"/>
                            </p:stCondLst>
                            <p:childTnLst>
                              <p:par>
                                <p:cTn id="50" presetID="10" presetClass="entr" presetSubtype="0" fill="hold" nodeType="afterEffect">
                                  <p:stCondLst>
                                    <p:cond delay="0"/>
                                  </p:stCondLst>
                                  <p:childTnLst>
                                    <p:set>
                                      <p:cBhvr>
                                        <p:cTn id="51" dur="1" fill="hold">
                                          <p:stCondLst>
                                            <p:cond delay="0"/>
                                          </p:stCondLst>
                                        </p:cTn>
                                        <p:tgtEl>
                                          <p:spTgt spid="114698">
                                            <p:txEl>
                                              <p:pRg st="11" end="11"/>
                                            </p:txEl>
                                          </p:spTgt>
                                        </p:tgtEl>
                                        <p:attrNameLst>
                                          <p:attrName>style.visibility</p:attrName>
                                        </p:attrNameLst>
                                      </p:cBhvr>
                                      <p:to>
                                        <p:strVal val="visible"/>
                                      </p:to>
                                    </p:set>
                                    <p:animEffect transition="in" filter="fade">
                                      <p:cBhvr>
                                        <p:cTn id="52" dur="2000"/>
                                        <p:tgtEl>
                                          <p:spTgt spid="114698">
                                            <p:txEl>
                                              <p:pRg st="11" end="11"/>
                                            </p:txEl>
                                          </p:spTgt>
                                        </p:tgtEl>
                                      </p:cBhvr>
                                    </p:animEffect>
                                  </p:childTnLst>
                                </p:cTn>
                              </p:par>
                            </p:childTnLst>
                          </p:cTn>
                        </p:par>
                        <p:par>
                          <p:cTn id="53" fill="hold" nodeType="afterGroup">
                            <p:stCondLst>
                              <p:cond delay="6000"/>
                            </p:stCondLst>
                            <p:childTnLst>
                              <p:par>
                                <p:cTn id="54" presetID="9" presetClass="entr" presetSubtype="0" fill="hold" nodeType="afterEffect">
                                  <p:stCondLst>
                                    <p:cond delay="0"/>
                                  </p:stCondLst>
                                  <p:childTnLst>
                                    <p:set>
                                      <p:cBhvr>
                                        <p:cTn id="55" dur="1" fill="hold">
                                          <p:stCondLst>
                                            <p:cond delay="0"/>
                                          </p:stCondLst>
                                        </p:cTn>
                                        <p:tgtEl>
                                          <p:spTgt spid="114701"/>
                                        </p:tgtEl>
                                        <p:attrNameLst>
                                          <p:attrName>style.visibility</p:attrName>
                                        </p:attrNameLst>
                                      </p:cBhvr>
                                      <p:to>
                                        <p:strVal val="visible"/>
                                      </p:to>
                                    </p:set>
                                    <p:animEffect transition="in" filter="dissolve">
                                      <p:cBhvr>
                                        <p:cTn id="56" dur="1000"/>
                                        <p:tgtEl>
                                          <p:spTgt spid="114701"/>
                                        </p:tgtEl>
                                      </p:cBhvr>
                                    </p:animEffect>
                                  </p:childTnLst>
                                </p:cTn>
                              </p:par>
                            </p:childTnLst>
                          </p:cTn>
                        </p:par>
                        <p:par>
                          <p:cTn id="57" fill="hold" nodeType="afterGroup">
                            <p:stCondLst>
                              <p:cond delay="7000"/>
                            </p:stCondLst>
                            <p:childTnLst>
                              <p:par>
                                <p:cTn id="58" presetID="10" presetClass="entr" presetSubtype="0" fill="hold" nodeType="afterEffect">
                                  <p:stCondLst>
                                    <p:cond delay="0"/>
                                  </p:stCondLst>
                                  <p:childTnLst>
                                    <p:set>
                                      <p:cBhvr>
                                        <p:cTn id="59" dur="1" fill="hold">
                                          <p:stCondLst>
                                            <p:cond delay="0"/>
                                          </p:stCondLst>
                                        </p:cTn>
                                        <p:tgtEl>
                                          <p:spTgt spid="114698">
                                            <p:txEl>
                                              <p:pRg st="12" end="12"/>
                                            </p:txEl>
                                          </p:spTgt>
                                        </p:tgtEl>
                                        <p:attrNameLst>
                                          <p:attrName>style.visibility</p:attrName>
                                        </p:attrNameLst>
                                      </p:cBhvr>
                                      <p:to>
                                        <p:strVal val="visible"/>
                                      </p:to>
                                    </p:set>
                                    <p:animEffect transition="in" filter="fade">
                                      <p:cBhvr>
                                        <p:cTn id="60" dur="2000"/>
                                        <p:tgtEl>
                                          <p:spTgt spid="114698">
                                            <p:txEl>
                                              <p:pRg st="12" end="12"/>
                                            </p:txEl>
                                          </p:spTgt>
                                        </p:tgtEl>
                                      </p:cBhvr>
                                    </p:animEffect>
                                  </p:childTnLst>
                                </p:cTn>
                              </p:par>
                            </p:childTnLst>
                          </p:cTn>
                        </p:par>
                        <p:par>
                          <p:cTn id="61" fill="hold" nodeType="afterGroup">
                            <p:stCondLst>
                              <p:cond delay="9000"/>
                            </p:stCondLst>
                            <p:childTnLst>
                              <p:par>
                                <p:cTn id="62" presetID="10" presetClass="entr" presetSubtype="0" fill="hold" nodeType="afterEffect">
                                  <p:stCondLst>
                                    <p:cond delay="0"/>
                                  </p:stCondLst>
                                  <p:childTnLst>
                                    <p:set>
                                      <p:cBhvr>
                                        <p:cTn id="63" dur="1" fill="hold">
                                          <p:stCondLst>
                                            <p:cond delay="0"/>
                                          </p:stCondLst>
                                        </p:cTn>
                                        <p:tgtEl>
                                          <p:spTgt spid="114698">
                                            <p:txEl>
                                              <p:pRg st="13" end="13"/>
                                            </p:txEl>
                                          </p:spTgt>
                                        </p:tgtEl>
                                        <p:attrNameLst>
                                          <p:attrName>style.visibility</p:attrName>
                                        </p:attrNameLst>
                                      </p:cBhvr>
                                      <p:to>
                                        <p:strVal val="visible"/>
                                      </p:to>
                                    </p:set>
                                    <p:animEffect transition="in" filter="fade">
                                      <p:cBhvr>
                                        <p:cTn id="64" dur="2000"/>
                                        <p:tgtEl>
                                          <p:spTgt spid="114698">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603" name="Rectangle 35"/>
          <p:cNvSpPr>
            <a:spLocks noGrp="1" noChangeArrowheads="1"/>
          </p:cNvSpPr>
          <p:nvPr>
            <p:ph type="title"/>
          </p:nvPr>
        </p:nvSpPr>
        <p:spPr>
          <a:xfrm>
            <a:off x="0" y="620713"/>
            <a:ext cx="8001000" cy="498475"/>
          </a:xfrm>
        </p:spPr>
        <p:txBody>
          <a:bodyPr rtlCol="0">
            <a:normAutofit fontScale="90000"/>
          </a:bodyPr>
          <a:lstStyle/>
          <a:p>
            <a:pPr fontAlgn="auto">
              <a:spcAft>
                <a:spcPts val="0"/>
              </a:spcAft>
              <a:buSzPct val="130000"/>
              <a:buFontTx/>
              <a:buChar char="•"/>
              <a:defRPr/>
            </a:pPr>
            <a:r>
              <a:rPr lang="it-IT" sz="2600" smtClean="0"/>
              <a:t> </a:t>
            </a:r>
            <a:r>
              <a:rPr lang="it-IT" sz="2600" u="sng" smtClean="0"/>
              <a:t>Fase sillabica</a:t>
            </a:r>
            <a:br>
              <a:rPr lang="it-IT" sz="2600" u="sng" smtClean="0"/>
            </a:br>
            <a:endParaRPr lang="it-IT" sz="2600" u="sng" smtClean="0"/>
          </a:p>
        </p:txBody>
      </p:sp>
      <p:sp>
        <p:nvSpPr>
          <p:cNvPr id="109580" name="Rectangle 12"/>
          <p:cNvSpPr>
            <a:spLocks noGrp="1" noChangeArrowheads="1"/>
          </p:cNvSpPr>
          <p:nvPr>
            <p:ph type="body" sz="half" idx="1"/>
          </p:nvPr>
        </p:nvSpPr>
        <p:spPr>
          <a:xfrm>
            <a:off x="0" y="333375"/>
            <a:ext cx="5003800" cy="6264275"/>
          </a:xfrm>
        </p:spPr>
        <p:txBody>
          <a:bodyPr/>
          <a:lstStyle/>
          <a:p>
            <a:pPr>
              <a:lnSpc>
                <a:spcPct val="80000"/>
              </a:lnSpc>
              <a:buFontTx/>
              <a:buNone/>
            </a:pPr>
            <a:endParaRPr lang="it-IT" altLang="fr-FR" sz="1600" smtClean="0"/>
          </a:p>
          <a:p>
            <a:pPr>
              <a:lnSpc>
                <a:spcPct val="80000"/>
              </a:lnSpc>
              <a:buFontTx/>
              <a:buNone/>
            </a:pPr>
            <a:endParaRPr lang="it-IT" altLang="fr-FR" sz="1600" smtClean="0"/>
          </a:p>
          <a:p>
            <a:pPr>
              <a:lnSpc>
                <a:spcPct val="80000"/>
              </a:lnSpc>
              <a:spcBef>
                <a:spcPct val="50000"/>
              </a:spcBef>
              <a:buFont typeface="Wingdings" pitchFamily="2" charset="2"/>
              <a:buNone/>
            </a:pPr>
            <a:r>
              <a:rPr lang="it-IT" altLang="fr-FR" sz="2400" smtClean="0"/>
              <a:t>- </a:t>
            </a:r>
            <a:r>
              <a:rPr lang="it-IT" altLang="fr-FR" sz="2400" u="sng" smtClean="0"/>
              <a:t>Non convenzionale</a:t>
            </a:r>
          </a:p>
          <a:p>
            <a:pPr>
              <a:lnSpc>
                <a:spcPct val="80000"/>
              </a:lnSpc>
              <a:buFontTx/>
              <a:buNone/>
            </a:pPr>
            <a:endParaRPr lang="it-IT" altLang="fr-FR" sz="1400" smtClean="0"/>
          </a:p>
          <a:p>
            <a:pPr>
              <a:lnSpc>
                <a:spcPct val="80000"/>
              </a:lnSpc>
              <a:buFontTx/>
              <a:buChar char="-"/>
            </a:pPr>
            <a:r>
              <a:rPr lang="it-IT" altLang="fr-FR" sz="2000" smtClean="0"/>
              <a:t>Il bambino tenta di attribuire un valore sonoro ad ognuna delle lettere che compongono la scrittura</a:t>
            </a:r>
          </a:p>
          <a:p>
            <a:pPr>
              <a:lnSpc>
                <a:spcPct val="80000"/>
              </a:lnSpc>
              <a:buFontTx/>
              <a:buNone/>
            </a:pPr>
            <a:endParaRPr lang="it-IT" altLang="fr-FR" sz="1000" smtClean="0"/>
          </a:p>
          <a:p>
            <a:pPr>
              <a:lnSpc>
                <a:spcPct val="80000"/>
              </a:lnSpc>
              <a:buFontTx/>
              <a:buChar char="-"/>
            </a:pPr>
            <a:r>
              <a:rPr lang="it-IT" altLang="fr-FR" sz="2000" smtClean="0"/>
              <a:t>Il bambino scopre l’esistenza di una relazione suono-segno</a:t>
            </a:r>
          </a:p>
          <a:p>
            <a:pPr>
              <a:lnSpc>
                <a:spcPct val="80000"/>
              </a:lnSpc>
              <a:buFontTx/>
              <a:buNone/>
            </a:pPr>
            <a:endParaRPr lang="it-IT" altLang="fr-FR" sz="1000" smtClean="0"/>
          </a:p>
          <a:p>
            <a:pPr algn="just">
              <a:lnSpc>
                <a:spcPct val="80000"/>
              </a:lnSpc>
              <a:buFontTx/>
              <a:buChar char="-"/>
            </a:pPr>
            <a:r>
              <a:rPr lang="it-IT" altLang="fr-FR" sz="2000" smtClean="0"/>
              <a:t>Il bambino fa corrispondere ogni lettera che scrive casualmente ad una sillaba fonetizzata, senza che vi sia un’esatta corrispondenza con il suono della parola</a:t>
            </a:r>
          </a:p>
          <a:p>
            <a:pPr>
              <a:lnSpc>
                <a:spcPct val="80000"/>
              </a:lnSpc>
              <a:buFontTx/>
              <a:buNone/>
            </a:pPr>
            <a:endParaRPr lang="it-IT" altLang="fr-FR" sz="1600" smtClean="0"/>
          </a:p>
          <a:p>
            <a:pPr>
              <a:lnSpc>
                <a:spcPct val="80000"/>
              </a:lnSpc>
              <a:spcBef>
                <a:spcPct val="50000"/>
              </a:spcBef>
              <a:buFontTx/>
              <a:buNone/>
            </a:pPr>
            <a:r>
              <a:rPr lang="it-IT" altLang="fr-FR" sz="2400" smtClean="0"/>
              <a:t>- </a:t>
            </a:r>
            <a:r>
              <a:rPr lang="it-IT" altLang="fr-FR" sz="2400" u="sng" smtClean="0"/>
              <a:t>Convenzionale</a:t>
            </a:r>
          </a:p>
          <a:p>
            <a:pPr>
              <a:lnSpc>
                <a:spcPct val="80000"/>
              </a:lnSpc>
              <a:spcBef>
                <a:spcPct val="50000"/>
              </a:spcBef>
              <a:buFontTx/>
              <a:buNone/>
            </a:pPr>
            <a:endParaRPr lang="it-IT" altLang="fr-FR" sz="1400" u="sng" smtClean="0"/>
          </a:p>
          <a:p>
            <a:pPr algn="just">
              <a:lnSpc>
                <a:spcPct val="80000"/>
              </a:lnSpc>
              <a:buFontTx/>
              <a:buChar char="-"/>
            </a:pPr>
            <a:r>
              <a:rPr lang="it-IT" altLang="fr-FR" sz="2000" smtClean="0"/>
              <a:t>Il bambino rappresenta ogni sillaba utilizzando una lettera che ha realmente a che fare con il suono che vuole produrre</a:t>
            </a:r>
          </a:p>
        </p:txBody>
      </p:sp>
      <p:pic>
        <p:nvPicPr>
          <p:cNvPr id="109601" name="Picture 33" descr="Copia di Roby1"/>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4859338" y="1773238"/>
            <a:ext cx="4038600" cy="1295400"/>
          </a:xfrm>
          <a:noFill/>
        </p:spPr>
      </p:pic>
      <p:pic>
        <p:nvPicPr>
          <p:cNvPr id="109602" name="Picture 34" descr="img056"/>
          <p:cNvPicPr>
            <a:picLocks noGrp="1" noChangeAspect="1" noChangeArrowheads="1"/>
          </p:cNvPicPr>
          <p:nvPr>
            <p:ph sz="quarter" idx="3"/>
          </p:nvPr>
        </p:nvPicPr>
        <p:blipFill>
          <a:blip r:embed="rId3" cstate="print">
            <a:extLst>
              <a:ext uri="{28A0092B-C50C-407E-A947-70E740481C1C}">
                <a14:useLocalDpi xmlns:a14="http://schemas.microsoft.com/office/drawing/2010/main" val="0"/>
              </a:ext>
            </a:extLst>
          </a:blip>
          <a:srcRect/>
          <a:stretch>
            <a:fillRect/>
          </a:stretch>
        </p:blipFill>
        <p:spPr>
          <a:xfrm>
            <a:off x="5537200" y="4000500"/>
            <a:ext cx="2260600" cy="2130425"/>
          </a:xfrm>
          <a:noFill/>
        </p:spPr>
      </p:pic>
      <p:sp>
        <p:nvSpPr>
          <p:cNvPr id="7174" name="Rectangle 21"/>
          <p:cNvSpPr>
            <a:spLocks noChangeArrowheads="1"/>
          </p:cNvSpPr>
          <p:nvPr/>
        </p:nvSpPr>
        <p:spPr bwMode="auto">
          <a:xfrm>
            <a:off x="0" y="4397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fr-FR" altLang="fr-FR"/>
          </a:p>
        </p:txBody>
      </p:sp>
      <p:sp>
        <p:nvSpPr>
          <p:cNvPr id="7175" name="Rectangle 22"/>
          <p:cNvSpPr>
            <a:spLocks noChangeArrowheads="1"/>
          </p:cNvSpPr>
          <p:nvPr/>
        </p:nvSpPr>
        <p:spPr bwMode="auto">
          <a:xfrm>
            <a:off x="0" y="3287713"/>
            <a:ext cx="22701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it-IT" altLang="fr-FR" sz="1200">
                <a:cs typeface="Times New Roman" pitchFamily="18" charset="0"/>
              </a:rPr>
              <a:t> </a:t>
            </a:r>
            <a:endParaRPr lang="it-IT" altLang="fr-FR"/>
          </a:p>
        </p:txBody>
      </p:sp>
    </p:spTree>
    <p:extLst>
      <p:ext uri="{BB962C8B-B14F-4D97-AF65-F5344CB8AC3E}">
        <p14:creationId xmlns:p14="http://schemas.microsoft.com/office/powerpoint/2010/main" val="24941054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09603"/>
                                        </p:tgtEl>
                                        <p:attrNameLst>
                                          <p:attrName>style.visibility</p:attrName>
                                        </p:attrNameLst>
                                      </p:cBhvr>
                                      <p:to>
                                        <p:strVal val="visible"/>
                                      </p:to>
                                    </p:set>
                                    <p:animEffect transition="in" filter="fade">
                                      <p:cBhvr>
                                        <p:cTn id="7" dur="1000"/>
                                        <p:tgtEl>
                                          <p:spTgt spid="109603"/>
                                        </p:tgtEl>
                                      </p:cBhvr>
                                    </p:animEffect>
                                    <p:anim calcmode="lin" valueType="num">
                                      <p:cBhvr>
                                        <p:cTn id="8" dur="1000" fill="hold"/>
                                        <p:tgtEl>
                                          <p:spTgt spid="109603"/>
                                        </p:tgtEl>
                                        <p:attrNameLst>
                                          <p:attrName>ppt_x</p:attrName>
                                        </p:attrNameLst>
                                      </p:cBhvr>
                                      <p:tavLst>
                                        <p:tav tm="0">
                                          <p:val>
                                            <p:strVal val="#ppt_x"/>
                                          </p:val>
                                        </p:tav>
                                        <p:tav tm="100000">
                                          <p:val>
                                            <p:strVal val="#ppt_x"/>
                                          </p:val>
                                        </p:tav>
                                      </p:tavLst>
                                    </p:anim>
                                    <p:anim calcmode="lin" valueType="num">
                                      <p:cBhvr>
                                        <p:cTn id="9" dur="1000" fill="hold"/>
                                        <p:tgtEl>
                                          <p:spTgt spid="109603"/>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7" presetClass="entr" presetSubtype="0" fill="hold" nodeType="afterEffect">
                                  <p:stCondLst>
                                    <p:cond delay="0"/>
                                  </p:stCondLst>
                                  <p:childTnLst>
                                    <p:set>
                                      <p:cBhvr>
                                        <p:cTn id="12" dur="1" fill="hold">
                                          <p:stCondLst>
                                            <p:cond delay="0"/>
                                          </p:stCondLst>
                                        </p:cTn>
                                        <p:tgtEl>
                                          <p:spTgt spid="109580">
                                            <p:txEl>
                                              <p:pRg st="2" end="2"/>
                                            </p:txEl>
                                          </p:spTgt>
                                        </p:tgtEl>
                                        <p:attrNameLst>
                                          <p:attrName>style.visibility</p:attrName>
                                        </p:attrNameLst>
                                      </p:cBhvr>
                                      <p:to>
                                        <p:strVal val="visible"/>
                                      </p:to>
                                    </p:set>
                                    <p:animEffect transition="in" filter="fade">
                                      <p:cBhvr>
                                        <p:cTn id="13" dur="1000"/>
                                        <p:tgtEl>
                                          <p:spTgt spid="109580">
                                            <p:txEl>
                                              <p:pRg st="2" end="2"/>
                                            </p:txEl>
                                          </p:spTgt>
                                        </p:tgtEl>
                                      </p:cBhvr>
                                    </p:animEffect>
                                    <p:anim calcmode="lin" valueType="num">
                                      <p:cBhvr>
                                        <p:cTn id="14" dur="1000" fill="hold"/>
                                        <p:tgtEl>
                                          <p:spTgt spid="109580">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109580">
                                            <p:txEl>
                                              <p:pRg st="2" end="2"/>
                                            </p:txEl>
                                          </p:spTgt>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2000"/>
                            </p:stCondLst>
                            <p:childTnLst>
                              <p:par>
                                <p:cTn id="17" presetID="10" presetClass="entr" presetSubtype="0" fill="hold" nodeType="afterEffect">
                                  <p:stCondLst>
                                    <p:cond delay="0"/>
                                  </p:stCondLst>
                                  <p:childTnLst>
                                    <p:set>
                                      <p:cBhvr>
                                        <p:cTn id="18" dur="1" fill="hold">
                                          <p:stCondLst>
                                            <p:cond delay="0"/>
                                          </p:stCondLst>
                                        </p:cTn>
                                        <p:tgtEl>
                                          <p:spTgt spid="109580">
                                            <p:txEl>
                                              <p:pRg st="4" end="4"/>
                                            </p:txEl>
                                          </p:spTgt>
                                        </p:tgtEl>
                                        <p:attrNameLst>
                                          <p:attrName>style.visibility</p:attrName>
                                        </p:attrNameLst>
                                      </p:cBhvr>
                                      <p:to>
                                        <p:strVal val="visible"/>
                                      </p:to>
                                    </p:set>
                                    <p:animEffect transition="in" filter="fade">
                                      <p:cBhvr>
                                        <p:cTn id="19" dur="2000"/>
                                        <p:tgtEl>
                                          <p:spTgt spid="109580">
                                            <p:txEl>
                                              <p:pRg st="4" end="4"/>
                                            </p:txEl>
                                          </p:spTgt>
                                        </p:tgtEl>
                                      </p:cBhvr>
                                    </p:animEffect>
                                  </p:childTnLst>
                                </p:cTn>
                              </p:par>
                            </p:childTnLst>
                          </p:cTn>
                        </p:par>
                        <p:par>
                          <p:cTn id="20" fill="hold" nodeType="afterGroup">
                            <p:stCondLst>
                              <p:cond delay="4000"/>
                            </p:stCondLst>
                            <p:childTnLst>
                              <p:par>
                                <p:cTn id="21" presetID="9" presetClass="entr" presetSubtype="0" fill="hold" nodeType="afterEffect">
                                  <p:stCondLst>
                                    <p:cond delay="0"/>
                                  </p:stCondLst>
                                  <p:childTnLst>
                                    <p:set>
                                      <p:cBhvr>
                                        <p:cTn id="22" dur="1" fill="hold">
                                          <p:stCondLst>
                                            <p:cond delay="0"/>
                                          </p:stCondLst>
                                        </p:cTn>
                                        <p:tgtEl>
                                          <p:spTgt spid="109601"/>
                                        </p:tgtEl>
                                        <p:attrNameLst>
                                          <p:attrName>style.visibility</p:attrName>
                                        </p:attrNameLst>
                                      </p:cBhvr>
                                      <p:to>
                                        <p:strVal val="visible"/>
                                      </p:to>
                                    </p:set>
                                    <p:animEffect transition="in" filter="dissolve">
                                      <p:cBhvr>
                                        <p:cTn id="23" dur="500"/>
                                        <p:tgtEl>
                                          <p:spTgt spid="109601"/>
                                        </p:tgtEl>
                                      </p:cBhvr>
                                    </p:animEffect>
                                  </p:childTnLst>
                                </p:cTn>
                              </p:par>
                            </p:childTnLst>
                          </p:cTn>
                        </p:par>
                        <p:par>
                          <p:cTn id="24" fill="hold" nodeType="afterGroup">
                            <p:stCondLst>
                              <p:cond delay="4500"/>
                            </p:stCondLst>
                            <p:childTnLst>
                              <p:par>
                                <p:cTn id="25" presetID="10" presetClass="entr" presetSubtype="0" fill="hold" nodeType="afterEffect">
                                  <p:stCondLst>
                                    <p:cond delay="0"/>
                                  </p:stCondLst>
                                  <p:childTnLst>
                                    <p:set>
                                      <p:cBhvr>
                                        <p:cTn id="26" dur="1" fill="hold">
                                          <p:stCondLst>
                                            <p:cond delay="0"/>
                                          </p:stCondLst>
                                        </p:cTn>
                                        <p:tgtEl>
                                          <p:spTgt spid="109580">
                                            <p:txEl>
                                              <p:pRg st="6" end="6"/>
                                            </p:txEl>
                                          </p:spTgt>
                                        </p:tgtEl>
                                        <p:attrNameLst>
                                          <p:attrName>style.visibility</p:attrName>
                                        </p:attrNameLst>
                                      </p:cBhvr>
                                      <p:to>
                                        <p:strVal val="visible"/>
                                      </p:to>
                                    </p:set>
                                    <p:animEffect transition="in" filter="fade">
                                      <p:cBhvr>
                                        <p:cTn id="27" dur="2000"/>
                                        <p:tgtEl>
                                          <p:spTgt spid="109580">
                                            <p:txEl>
                                              <p:pRg st="6" end="6"/>
                                            </p:txEl>
                                          </p:spTgt>
                                        </p:tgtEl>
                                      </p:cBhvr>
                                    </p:animEffect>
                                  </p:childTnLst>
                                </p:cTn>
                              </p:par>
                            </p:childTnLst>
                          </p:cTn>
                        </p:par>
                        <p:par>
                          <p:cTn id="28" fill="hold" nodeType="afterGroup">
                            <p:stCondLst>
                              <p:cond delay="6500"/>
                            </p:stCondLst>
                            <p:childTnLst>
                              <p:par>
                                <p:cTn id="29" presetID="10" presetClass="entr" presetSubtype="0" fill="hold" nodeType="afterEffect">
                                  <p:stCondLst>
                                    <p:cond delay="0"/>
                                  </p:stCondLst>
                                  <p:childTnLst>
                                    <p:set>
                                      <p:cBhvr>
                                        <p:cTn id="30" dur="1" fill="hold">
                                          <p:stCondLst>
                                            <p:cond delay="0"/>
                                          </p:stCondLst>
                                        </p:cTn>
                                        <p:tgtEl>
                                          <p:spTgt spid="109580">
                                            <p:txEl>
                                              <p:pRg st="8" end="8"/>
                                            </p:txEl>
                                          </p:spTgt>
                                        </p:tgtEl>
                                        <p:attrNameLst>
                                          <p:attrName>style.visibility</p:attrName>
                                        </p:attrNameLst>
                                      </p:cBhvr>
                                      <p:to>
                                        <p:strVal val="visible"/>
                                      </p:to>
                                    </p:set>
                                    <p:animEffect transition="in" filter="fade">
                                      <p:cBhvr>
                                        <p:cTn id="31" dur="2000"/>
                                        <p:tgtEl>
                                          <p:spTgt spid="109580">
                                            <p:txEl>
                                              <p:pRg st="8" end="8"/>
                                            </p:txEl>
                                          </p:spTgt>
                                        </p:tgtEl>
                                      </p:cBhvr>
                                    </p:animEffect>
                                  </p:childTnLst>
                                </p:cTn>
                              </p:par>
                            </p:childTnLst>
                          </p:cTn>
                        </p:par>
                        <p:par>
                          <p:cTn id="32" fill="hold" nodeType="afterGroup">
                            <p:stCondLst>
                              <p:cond delay="8500"/>
                            </p:stCondLst>
                            <p:childTnLst>
                              <p:par>
                                <p:cTn id="33" presetID="47" presetClass="entr" presetSubtype="0" fill="hold" nodeType="afterEffect">
                                  <p:stCondLst>
                                    <p:cond delay="0"/>
                                  </p:stCondLst>
                                  <p:childTnLst>
                                    <p:set>
                                      <p:cBhvr>
                                        <p:cTn id="34" dur="1" fill="hold">
                                          <p:stCondLst>
                                            <p:cond delay="0"/>
                                          </p:stCondLst>
                                        </p:cTn>
                                        <p:tgtEl>
                                          <p:spTgt spid="109580">
                                            <p:txEl>
                                              <p:pRg st="10" end="10"/>
                                            </p:txEl>
                                          </p:spTgt>
                                        </p:tgtEl>
                                        <p:attrNameLst>
                                          <p:attrName>style.visibility</p:attrName>
                                        </p:attrNameLst>
                                      </p:cBhvr>
                                      <p:to>
                                        <p:strVal val="visible"/>
                                      </p:to>
                                    </p:set>
                                    <p:animEffect transition="in" filter="fade">
                                      <p:cBhvr>
                                        <p:cTn id="35" dur="1000"/>
                                        <p:tgtEl>
                                          <p:spTgt spid="109580">
                                            <p:txEl>
                                              <p:pRg st="10" end="10"/>
                                            </p:txEl>
                                          </p:spTgt>
                                        </p:tgtEl>
                                      </p:cBhvr>
                                    </p:animEffect>
                                    <p:anim calcmode="lin" valueType="num">
                                      <p:cBhvr>
                                        <p:cTn id="36" dur="1000" fill="hold"/>
                                        <p:tgtEl>
                                          <p:spTgt spid="109580">
                                            <p:txEl>
                                              <p:pRg st="10" end="10"/>
                                            </p:txEl>
                                          </p:spTgt>
                                        </p:tgtEl>
                                        <p:attrNameLst>
                                          <p:attrName>ppt_x</p:attrName>
                                        </p:attrNameLst>
                                      </p:cBhvr>
                                      <p:tavLst>
                                        <p:tav tm="0">
                                          <p:val>
                                            <p:strVal val="#ppt_x"/>
                                          </p:val>
                                        </p:tav>
                                        <p:tav tm="100000">
                                          <p:val>
                                            <p:strVal val="#ppt_x"/>
                                          </p:val>
                                        </p:tav>
                                      </p:tavLst>
                                    </p:anim>
                                    <p:anim calcmode="lin" valueType="num">
                                      <p:cBhvr>
                                        <p:cTn id="37" dur="1000" fill="hold"/>
                                        <p:tgtEl>
                                          <p:spTgt spid="109580">
                                            <p:txEl>
                                              <p:pRg st="10" end="10"/>
                                            </p:txEl>
                                          </p:spTgt>
                                        </p:tgtEl>
                                        <p:attrNameLst>
                                          <p:attrName>ppt_y</p:attrName>
                                        </p:attrNameLst>
                                      </p:cBhvr>
                                      <p:tavLst>
                                        <p:tav tm="0">
                                          <p:val>
                                            <p:strVal val="#ppt_y-.1"/>
                                          </p:val>
                                        </p:tav>
                                        <p:tav tm="100000">
                                          <p:val>
                                            <p:strVal val="#ppt_y"/>
                                          </p:val>
                                        </p:tav>
                                      </p:tavLst>
                                    </p:anim>
                                  </p:childTnLst>
                                </p:cTn>
                              </p:par>
                            </p:childTnLst>
                          </p:cTn>
                        </p:par>
                        <p:par>
                          <p:cTn id="38" fill="hold" nodeType="afterGroup">
                            <p:stCondLst>
                              <p:cond delay="9500"/>
                            </p:stCondLst>
                            <p:childTnLst>
                              <p:par>
                                <p:cTn id="39" presetID="10" presetClass="entr" presetSubtype="0" fill="hold" nodeType="afterEffect">
                                  <p:stCondLst>
                                    <p:cond delay="0"/>
                                  </p:stCondLst>
                                  <p:childTnLst>
                                    <p:set>
                                      <p:cBhvr>
                                        <p:cTn id="40" dur="1" fill="hold">
                                          <p:stCondLst>
                                            <p:cond delay="0"/>
                                          </p:stCondLst>
                                        </p:cTn>
                                        <p:tgtEl>
                                          <p:spTgt spid="109580">
                                            <p:txEl>
                                              <p:pRg st="12" end="12"/>
                                            </p:txEl>
                                          </p:spTgt>
                                        </p:tgtEl>
                                        <p:attrNameLst>
                                          <p:attrName>style.visibility</p:attrName>
                                        </p:attrNameLst>
                                      </p:cBhvr>
                                      <p:to>
                                        <p:strVal val="visible"/>
                                      </p:to>
                                    </p:set>
                                    <p:animEffect transition="in" filter="fade">
                                      <p:cBhvr>
                                        <p:cTn id="41" dur="2000"/>
                                        <p:tgtEl>
                                          <p:spTgt spid="109580">
                                            <p:txEl>
                                              <p:pRg st="12" end="12"/>
                                            </p:txEl>
                                          </p:spTgt>
                                        </p:tgtEl>
                                      </p:cBhvr>
                                    </p:animEffect>
                                  </p:childTnLst>
                                </p:cTn>
                              </p:par>
                              <p:par>
                                <p:cTn id="42" presetID="9" presetClass="entr" presetSubtype="0" fill="hold" nodeType="withEffect">
                                  <p:stCondLst>
                                    <p:cond delay="500"/>
                                  </p:stCondLst>
                                  <p:childTnLst>
                                    <p:set>
                                      <p:cBhvr>
                                        <p:cTn id="43" dur="1" fill="hold">
                                          <p:stCondLst>
                                            <p:cond delay="0"/>
                                          </p:stCondLst>
                                        </p:cTn>
                                        <p:tgtEl>
                                          <p:spTgt spid="109602"/>
                                        </p:tgtEl>
                                        <p:attrNameLst>
                                          <p:attrName>style.visibility</p:attrName>
                                        </p:attrNameLst>
                                      </p:cBhvr>
                                      <p:to>
                                        <p:strVal val="visible"/>
                                      </p:to>
                                    </p:set>
                                    <p:animEffect transition="in" filter="dissolve">
                                      <p:cBhvr>
                                        <p:cTn id="44" dur="1000"/>
                                        <p:tgtEl>
                                          <p:spTgt spid="1096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60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10" name="Rectangle 6"/>
          <p:cNvSpPr>
            <a:spLocks noGrp="1" noChangeArrowheads="1"/>
          </p:cNvSpPr>
          <p:nvPr>
            <p:ph type="body" sz="half" idx="1"/>
          </p:nvPr>
        </p:nvSpPr>
        <p:spPr>
          <a:xfrm>
            <a:off x="0" y="0"/>
            <a:ext cx="6011863" cy="6669088"/>
          </a:xfrm>
        </p:spPr>
        <p:txBody>
          <a:bodyPr/>
          <a:lstStyle/>
          <a:p>
            <a:pPr>
              <a:lnSpc>
                <a:spcPct val="110000"/>
              </a:lnSpc>
            </a:pPr>
            <a:r>
              <a:rPr lang="it-IT" altLang="fr-FR" sz="2600" b="1" u="sng" smtClean="0"/>
              <a:t>Fase sillabico</a:t>
            </a:r>
            <a:r>
              <a:rPr lang="it-IT" altLang="fr-FR" sz="1800" b="1" u="sng" smtClean="0"/>
              <a:t> </a:t>
            </a:r>
            <a:r>
              <a:rPr lang="it-IT" altLang="fr-FR" sz="2600" b="1" u="sng" smtClean="0"/>
              <a:t>-</a:t>
            </a:r>
            <a:r>
              <a:rPr lang="it-IT" altLang="fr-FR" sz="1800" b="1" u="sng" smtClean="0"/>
              <a:t> </a:t>
            </a:r>
            <a:r>
              <a:rPr lang="it-IT" altLang="fr-FR" sz="2600" b="1" u="sng" smtClean="0"/>
              <a:t>alfabetica</a:t>
            </a:r>
          </a:p>
          <a:p>
            <a:pPr>
              <a:lnSpc>
                <a:spcPct val="90000"/>
              </a:lnSpc>
              <a:buFont typeface="Wingdings" pitchFamily="2" charset="2"/>
              <a:buNone/>
            </a:pPr>
            <a:endParaRPr lang="it-IT" altLang="fr-FR" sz="1400" smtClean="0"/>
          </a:p>
          <a:p>
            <a:pPr>
              <a:lnSpc>
                <a:spcPct val="90000"/>
              </a:lnSpc>
              <a:buFontTx/>
              <a:buNone/>
            </a:pPr>
            <a:r>
              <a:rPr lang="it-IT" altLang="fr-FR" sz="1600" smtClean="0"/>
              <a:t>- </a:t>
            </a:r>
            <a:r>
              <a:rPr lang="it-IT" altLang="fr-FR" sz="1800" smtClean="0"/>
              <a:t>  Il bambino affianca all’ipotesi</a:t>
            </a:r>
          </a:p>
          <a:p>
            <a:pPr>
              <a:lnSpc>
                <a:spcPct val="90000"/>
              </a:lnSpc>
              <a:buFontTx/>
              <a:buNone/>
            </a:pPr>
            <a:r>
              <a:rPr lang="it-IT" altLang="fr-FR" sz="1800" smtClean="0"/>
              <a:t>    sillabica una nuova ipotesi, </a:t>
            </a:r>
          </a:p>
          <a:p>
            <a:pPr>
              <a:lnSpc>
                <a:spcPct val="90000"/>
              </a:lnSpc>
              <a:buFontTx/>
              <a:buNone/>
            </a:pPr>
            <a:r>
              <a:rPr lang="it-IT" altLang="fr-FR" sz="1800" smtClean="0"/>
              <a:t>    quella alfabetica</a:t>
            </a:r>
          </a:p>
          <a:p>
            <a:pPr>
              <a:lnSpc>
                <a:spcPct val="90000"/>
              </a:lnSpc>
              <a:buFontTx/>
              <a:buNone/>
            </a:pPr>
            <a:endParaRPr lang="it-IT" altLang="fr-FR" sz="1000" smtClean="0"/>
          </a:p>
          <a:p>
            <a:pPr>
              <a:lnSpc>
                <a:spcPct val="90000"/>
              </a:lnSpc>
              <a:buFontTx/>
              <a:buNone/>
            </a:pPr>
            <a:r>
              <a:rPr lang="it-IT" altLang="fr-FR" sz="1600" smtClean="0"/>
              <a:t>-</a:t>
            </a:r>
            <a:r>
              <a:rPr lang="it-IT" altLang="fr-FR" sz="1800" smtClean="0"/>
              <a:t>  Le sue produzioni sono miste:</a:t>
            </a:r>
          </a:p>
          <a:p>
            <a:pPr>
              <a:lnSpc>
                <a:spcPct val="90000"/>
              </a:lnSpc>
              <a:buFontTx/>
              <a:buNone/>
            </a:pPr>
            <a:r>
              <a:rPr lang="it-IT" altLang="fr-FR" sz="1800" smtClean="0"/>
              <a:t>   passano dal sillabico all’alfabetico</a:t>
            </a:r>
          </a:p>
          <a:p>
            <a:pPr>
              <a:lnSpc>
                <a:spcPct val="90000"/>
              </a:lnSpc>
              <a:buFontTx/>
              <a:buNone/>
            </a:pPr>
            <a:r>
              <a:rPr lang="it-IT" altLang="fr-FR" sz="1800" smtClean="0"/>
              <a:t>   senza stabilizzarsi in nessuno dei</a:t>
            </a:r>
          </a:p>
          <a:p>
            <a:pPr>
              <a:lnSpc>
                <a:spcPct val="90000"/>
              </a:lnSpc>
              <a:buFontTx/>
              <a:buNone/>
            </a:pPr>
            <a:r>
              <a:rPr lang="it-IT" altLang="fr-FR" sz="1800" smtClean="0"/>
              <a:t>   due</a:t>
            </a:r>
          </a:p>
          <a:p>
            <a:pPr algn="just">
              <a:lnSpc>
                <a:spcPct val="90000"/>
              </a:lnSpc>
              <a:buFontTx/>
              <a:buNone/>
            </a:pPr>
            <a:endParaRPr lang="it-IT" altLang="fr-FR" smtClean="0"/>
          </a:p>
          <a:p>
            <a:pPr>
              <a:lnSpc>
                <a:spcPct val="90000"/>
              </a:lnSpc>
            </a:pPr>
            <a:r>
              <a:rPr lang="it-IT" altLang="fr-FR" sz="2600" b="1" u="sng" smtClean="0"/>
              <a:t>Fase alfabetica</a:t>
            </a:r>
          </a:p>
          <a:p>
            <a:pPr>
              <a:lnSpc>
                <a:spcPct val="90000"/>
              </a:lnSpc>
              <a:buFont typeface="Wingdings" pitchFamily="2" charset="2"/>
              <a:buNone/>
            </a:pPr>
            <a:endParaRPr lang="it-IT" altLang="fr-FR" sz="1400" b="1" u="sng" smtClean="0"/>
          </a:p>
          <a:p>
            <a:pPr algn="just">
              <a:buFontTx/>
              <a:buNone/>
            </a:pPr>
            <a:r>
              <a:rPr lang="it-IT" altLang="fr-FR" sz="1800" smtClean="0"/>
              <a:t>-   Il bambino stabilisce una corrispondenza biunivoca fra le singole lettere scritte e i suoni della lingua parlata. Ha compreso che ad ogni singolo segno della scrittura corrisponde un valore minore della sillaba, il fonema, ed attua con sistematicità un’accurata analisi sonora dei fonemi delle parole ogni volta che si accinge a scrivere.</a:t>
            </a:r>
          </a:p>
          <a:p>
            <a:pPr>
              <a:lnSpc>
                <a:spcPct val="90000"/>
              </a:lnSpc>
              <a:buFont typeface="Wingdings" pitchFamily="2" charset="2"/>
              <a:buNone/>
            </a:pPr>
            <a:endParaRPr lang="it-IT" altLang="fr-FR" sz="1600" smtClean="0"/>
          </a:p>
        </p:txBody>
      </p:sp>
      <p:pic>
        <p:nvPicPr>
          <p:cNvPr id="123913" name="Picture 9" descr="tommi1"/>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3779838" y="836613"/>
            <a:ext cx="2112962" cy="2376487"/>
          </a:xfrm>
          <a:noFill/>
        </p:spPr>
      </p:pic>
      <p:pic>
        <p:nvPicPr>
          <p:cNvPr id="123914" name="Picture 10" descr="tommi2"/>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5940425" y="836613"/>
            <a:ext cx="1957388" cy="2376487"/>
          </a:xfrm>
          <a:noFill/>
        </p:spPr>
      </p:pic>
      <p:pic>
        <p:nvPicPr>
          <p:cNvPr id="123915" name="Picture 11" descr="sofia_elise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4888" y="3716338"/>
            <a:ext cx="1760537" cy="299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69246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nodeType="afterEffect">
                                  <p:stCondLst>
                                    <p:cond delay="0"/>
                                  </p:stCondLst>
                                  <p:childTnLst>
                                    <p:set>
                                      <p:cBhvr>
                                        <p:cTn id="6" dur="1" fill="hold">
                                          <p:stCondLst>
                                            <p:cond delay="0"/>
                                          </p:stCondLst>
                                        </p:cTn>
                                        <p:tgtEl>
                                          <p:spTgt spid="123910">
                                            <p:txEl>
                                              <p:pRg st="0" end="0"/>
                                            </p:txEl>
                                          </p:spTgt>
                                        </p:tgtEl>
                                        <p:attrNameLst>
                                          <p:attrName>style.visibility</p:attrName>
                                        </p:attrNameLst>
                                      </p:cBhvr>
                                      <p:to>
                                        <p:strVal val="visible"/>
                                      </p:to>
                                    </p:set>
                                    <p:animEffect transition="in" filter="fade">
                                      <p:cBhvr>
                                        <p:cTn id="7" dur="1000"/>
                                        <p:tgtEl>
                                          <p:spTgt spid="123910">
                                            <p:txEl>
                                              <p:pRg st="0" end="0"/>
                                            </p:txEl>
                                          </p:spTgt>
                                        </p:tgtEl>
                                      </p:cBhvr>
                                    </p:animEffect>
                                    <p:anim calcmode="lin" valueType="num">
                                      <p:cBhvr>
                                        <p:cTn id="8" dur="1000" fill="hold"/>
                                        <p:tgtEl>
                                          <p:spTgt spid="12391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23910">
                                            <p:txEl>
                                              <p:pRg st="0" end="0"/>
                                            </p:txEl>
                                          </p:spTgt>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10" presetClass="entr" presetSubtype="0" fill="hold" nodeType="afterEffect">
                                  <p:stCondLst>
                                    <p:cond delay="0"/>
                                  </p:stCondLst>
                                  <p:childTnLst>
                                    <p:set>
                                      <p:cBhvr>
                                        <p:cTn id="12" dur="1" fill="hold">
                                          <p:stCondLst>
                                            <p:cond delay="0"/>
                                          </p:stCondLst>
                                        </p:cTn>
                                        <p:tgtEl>
                                          <p:spTgt spid="123910">
                                            <p:txEl>
                                              <p:pRg st="2" end="2"/>
                                            </p:txEl>
                                          </p:spTgt>
                                        </p:tgtEl>
                                        <p:attrNameLst>
                                          <p:attrName>style.visibility</p:attrName>
                                        </p:attrNameLst>
                                      </p:cBhvr>
                                      <p:to>
                                        <p:strVal val="visible"/>
                                      </p:to>
                                    </p:set>
                                    <p:animEffect transition="in" filter="fade">
                                      <p:cBhvr>
                                        <p:cTn id="13" dur="2000"/>
                                        <p:tgtEl>
                                          <p:spTgt spid="123910">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23910">
                                            <p:txEl>
                                              <p:pRg st="3" end="3"/>
                                            </p:txEl>
                                          </p:spTgt>
                                        </p:tgtEl>
                                        <p:attrNameLst>
                                          <p:attrName>style.visibility</p:attrName>
                                        </p:attrNameLst>
                                      </p:cBhvr>
                                      <p:to>
                                        <p:strVal val="visible"/>
                                      </p:to>
                                    </p:set>
                                    <p:animEffect transition="in" filter="fade">
                                      <p:cBhvr>
                                        <p:cTn id="16" dur="2000"/>
                                        <p:tgtEl>
                                          <p:spTgt spid="123910">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23910">
                                            <p:txEl>
                                              <p:pRg st="4" end="4"/>
                                            </p:txEl>
                                          </p:spTgt>
                                        </p:tgtEl>
                                        <p:attrNameLst>
                                          <p:attrName>style.visibility</p:attrName>
                                        </p:attrNameLst>
                                      </p:cBhvr>
                                      <p:to>
                                        <p:strVal val="visible"/>
                                      </p:to>
                                    </p:set>
                                    <p:animEffect transition="in" filter="fade">
                                      <p:cBhvr>
                                        <p:cTn id="19" dur="2000"/>
                                        <p:tgtEl>
                                          <p:spTgt spid="123910">
                                            <p:txEl>
                                              <p:pRg st="4" end="4"/>
                                            </p:txEl>
                                          </p:spTgt>
                                        </p:tgtEl>
                                      </p:cBhvr>
                                    </p:animEffect>
                                  </p:childTnLst>
                                </p:cTn>
                              </p:par>
                              <p:par>
                                <p:cTn id="20" presetID="9" presetClass="entr" presetSubtype="0" fill="hold" nodeType="withEffect">
                                  <p:stCondLst>
                                    <p:cond delay="500"/>
                                  </p:stCondLst>
                                  <p:childTnLst>
                                    <p:set>
                                      <p:cBhvr>
                                        <p:cTn id="21" dur="1" fill="hold">
                                          <p:stCondLst>
                                            <p:cond delay="0"/>
                                          </p:stCondLst>
                                        </p:cTn>
                                        <p:tgtEl>
                                          <p:spTgt spid="123913"/>
                                        </p:tgtEl>
                                        <p:attrNameLst>
                                          <p:attrName>style.visibility</p:attrName>
                                        </p:attrNameLst>
                                      </p:cBhvr>
                                      <p:to>
                                        <p:strVal val="visible"/>
                                      </p:to>
                                    </p:set>
                                    <p:animEffect transition="in" filter="dissolve">
                                      <p:cBhvr>
                                        <p:cTn id="22" dur="1000"/>
                                        <p:tgtEl>
                                          <p:spTgt spid="123913"/>
                                        </p:tgtEl>
                                      </p:cBhvr>
                                    </p:animEffect>
                                  </p:childTnLst>
                                </p:cTn>
                              </p:par>
                            </p:childTnLst>
                          </p:cTn>
                        </p:par>
                        <p:par>
                          <p:cTn id="23" fill="hold" nodeType="afterGroup">
                            <p:stCondLst>
                              <p:cond delay="3000"/>
                            </p:stCondLst>
                            <p:childTnLst>
                              <p:par>
                                <p:cTn id="24" presetID="9" presetClass="entr" presetSubtype="0" fill="hold" nodeType="afterEffect">
                                  <p:stCondLst>
                                    <p:cond delay="0"/>
                                  </p:stCondLst>
                                  <p:childTnLst>
                                    <p:set>
                                      <p:cBhvr>
                                        <p:cTn id="25" dur="1" fill="hold">
                                          <p:stCondLst>
                                            <p:cond delay="0"/>
                                          </p:stCondLst>
                                        </p:cTn>
                                        <p:tgtEl>
                                          <p:spTgt spid="123914"/>
                                        </p:tgtEl>
                                        <p:attrNameLst>
                                          <p:attrName>style.visibility</p:attrName>
                                        </p:attrNameLst>
                                      </p:cBhvr>
                                      <p:to>
                                        <p:strVal val="visible"/>
                                      </p:to>
                                    </p:set>
                                    <p:animEffect transition="in" filter="dissolve">
                                      <p:cBhvr>
                                        <p:cTn id="26" dur="1000"/>
                                        <p:tgtEl>
                                          <p:spTgt spid="123914"/>
                                        </p:tgtEl>
                                      </p:cBhvr>
                                    </p:animEffect>
                                  </p:childTnLst>
                                </p:cTn>
                              </p:par>
                              <p:par>
                                <p:cTn id="27" presetID="10" presetClass="entr" presetSubtype="0" fill="hold" nodeType="withEffect">
                                  <p:stCondLst>
                                    <p:cond delay="0"/>
                                  </p:stCondLst>
                                  <p:childTnLst>
                                    <p:set>
                                      <p:cBhvr>
                                        <p:cTn id="28" dur="1" fill="hold">
                                          <p:stCondLst>
                                            <p:cond delay="0"/>
                                          </p:stCondLst>
                                        </p:cTn>
                                        <p:tgtEl>
                                          <p:spTgt spid="123910">
                                            <p:txEl>
                                              <p:pRg st="6" end="6"/>
                                            </p:txEl>
                                          </p:spTgt>
                                        </p:tgtEl>
                                        <p:attrNameLst>
                                          <p:attrName>style.visibility</p:attrName>
                                        </p:attrNameLst>
                                      </p:cBhvr>
                                      <p:to>
                                        <p:strVal val="visible"/>
                                      </p:to>
                                    </p:set>
                                    <p:animEffect transition="in" filter="fade">
                                      <p:cBhvr>
                                        <p:cTn id="29" dur="2000"/>
                                        <p:tgtEl>
                                          <p:spTgt spid="123910">
                                            <p:txEl>
                                              <p:pRg st="6" end="6"/>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123910">
                                            <p:txEl>
                                              <p:pRg st="7" end="7"/>
                                            </p:txEl>
                                          </p:spTgt>
                                        </p:tgtEl>
                                        <p:attrNameLst>
                                          <p:attrName>style.visibility</p:attrName>
                                        </p:attrNameLst>
                                      </p:cBhvr>
                                      <p:to>
                                        <p:strVal val="visible"/>
                                      </p:to>
                                    </p:set>
                                    <p:animEffect transition="in" filter="fade">
                                      <p:cBhvr>
                                        <p:cTn id="32" dur="2000"/>
                                        <p:tgtEl>
                                          <p:spTgt spid="123910">
                                            <p:txEl>
                                              <p:pRg st="7" end="7"/>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123910">
                                            <p:txEl>
                                              <p:pRg st="8" end="8"/>
                                            </p:txEl>
                                          </p:spTgt>
                                        </p:tgtEl>
                                        <p:attrNameLst>
                                          <p:attrName>style.visibility</p:attrName>
                                        </p:attrNameLst>
                                      </p:cBhvr>
                                      <p:to>
                                        <p:strVal val="visible"/>
                                      </p:to>
                                    </p:set>
                                    <p:animEffect transition="in" filter="fade">
                                      <p:cBhvr>
                                        <p:cTn id="35" dur="2000"/>
                                        <p:tgtEl>
                                          <p:spTgt spid="123910">
                                            <p:txEl>
                                              <p:pRg st="8" end="8"/>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123910">
                                            <p:txEl>
                                              <p:pRg st="9" end="9"/>
                                            </p:txEl>
                                          </p:spTgt>
                                        </p:tgtEl>
                                        <p:attrNameLst>
                                          <p:attrName>style.visibility</p:attrName>
                                        </p:attrNameLst>
                                      </p:cBhvr>
                                      <p:to>
                                        <p:strVal val="visible"/>
                                      </p:to>
                                    </p:set>
                                    <p:animEffect transition="in" filter="fade">
                                      <p:cBhvr>
                                        <p:cTn id="38" dur="2000"/>
                                        <p:tgtEl>
                                          <p:spTgt spid="123910">
                                            <p:txEl>
                                              <p:pRg st="9" end="9"/>
                                            </p:txEl>
                                          </p:spTgt>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47" presetClass="entr" presetSubtype="0" fill="hold" nodeType="clickEffect">
                                  <p:stCondLst>
                                    <p:cond delay="0"/>
                                  </p:stCondLst>
                                  <p:childTnLst>
                                    <p:set>
                                      <p:cBhvr>
                                        <p:cTn id="42" dur="1" fill="hold">
                                          <p:stCondLst>
                                            <p:cond delay="0"/>
                                          </p:stCondLst>
                                        </p:cTn>
                                        <p:tgtEl>
                                          <p:spTgt spid="123910">
                                            <p:txEl>
                                              <p:pRg st="11" end="11"/>
                                            </p:txEl>
                                          </p:spTgt>
                                        </p:tgtEl>
                                        <p:attrNameLst>
                                          <p:attrName>style.visibility</p:attrName>
                                        </p:attrNameLst>
                                      </p:cBhvr>
                                      <p:to>
                                        <p:strVal val="visible"/>
                                      </p:to>
                                    </p:set>
                                    <p:animEffect transition="in" filter="fade">
                                      <p:cBhvr>
                                        <p:cTn id="43" dur="1000"/>
                                        <p:tgtEl>
                                          <p:spTgt spid="123910">
                                            <p:txEl>
                                              <p:pRg st="11" end="11"/>
                                            </p:txEl>
                                          </p:spTgt>
                                        </p:tgtEl>
                                      </p:cBhvr>
                                    </p:animEffect>
                                    <p:anim calcmode="lin" valueType="num">
                                      <p:cBhvr>
                                        <p:cTn id="44" dur="1000" fill="hold"/>
                                        <p:tgtEl>
                                          <p:spTgt spid="123910">
                                            <p:txEl>
                                              <p:pRg st="11" end="11"/>
                                            </p:txEl>
                                          </p:spTgt>
                                        </p:tgtEl>
                                        <p:attrNameLst>
                                          <p:attrName>ppt_x</p:attrName>
                                        </p:attrNameLst>
                                      </p:cBhvr>
                                      <p:tavLst>
                                        <p:tav tm="0">
                                          <p:val>
                                            <p:strVal val="#ppt_x"/>
                                          </p:val>
                                        </p:tav>
                                        <p:tav tm="100000">
                                          <p:val>
                                            <p:strVal val="#ppt_x"/>
                                          </p:val>
                                        </p:tav>
                                      </p:tavLst>
                                    </p:anim>
                                    <p:anim calcmode="lin" valueType="num">
                                      <p:cBhvr>
                                        <p:cTn id="45" dur="1000" fill="hold"/>
                                        <p:tgtEl>
                                          <p:spTgt spid="123910">
                                            <p:txEl>
                                              <p:pRg st="11" end="11"/>
                                            </p:txEl>
                                          </p:spTgt>
                                        </p:tgtEl>
                                        <p:attrNameLst>
                                          <p:attrName>ppt_y</p:attrName>
                                        </p:attrNameLst>
                                      </p:cBhvr>
                                      <p:tavLst>
                                        <p:tav tm="0">
                                          <p:val>
                                            <p:strVal val="#ppt_y-.1"/>
                                          </p:val>
                                        </p:tav>
                                        <p:tav tm="100000">
                                          <p:val>
                                            <p:strVal val="#ppt_y"/>
                                          </p:val>
                                        </p:tav>
                                      </p:tavLst>
                                    </p:anim>
                                  </p:childTnLst>
                                </p:cTn>
                              </p:par>
                            </p:childTnLst>
                          </p:cTn>
                        </p:par>
                        <p:par>
                          <p:cTn id="46" fill="hold" nodeType="afterGroup">
                            <p:stCondLst>
                              <p:cond delay="1000"/>
                            </p:stCondLst>
                            <p:childTnLst>
                              <p:par>
                                <p:cTn id="47" presetID="10" presetClass="entr" presetSubtype="0" fill="hold" nodeType="afterEffect">
                                  <p:stCondLst>
                                    <p:cond delay="0"/>
                                  </p:stCondLst>
                                  <p:childTnLst>
                                    <p:set>
                                      <p:cBhvr>
                                        <p:cTn id="48" dur="1" fill="hold">
                                          <p:stCondLst>
                                            <p:cond delay="0"/>
                                          </p:stCondLst>
                                        </p:cTn>
                                        <p:tgtEl>
                                          <p:spTgt spid="123910">
                                            <p:txEl>
                                              <p:pRg st="13" end="13"/>
                                            </p:txEl>
                                          </p:spTgt>
                                        </p:tgtEl>
                                        <p:attrNameLst>
                                          <p:attrName>style.visibility</p:attrName>
                                        </p:attrNameLst>
                                      </p:cBhvr>
                                      <p:to>
                                        <p:strVal val="visible"/>
                                      </p:to>
                                    </p:set>
                                    <p:animEffect transition="in" filter="fade">
                                      <p:cBhvr>
                                        <p:cTn id="49" dur="2000"/>
                                        <p:tgtEl>
                                          <p:spTgt spid="123910">
                                            <p:txEl>
                                              <p:pRg st="13" end="13"/>
                                            </p:txEl>
                                          </p:spTgt>
                                        </p:tgtEl>
                                      </p:cBhvr>
                                    </p:animEffect>
                                  </p:childTnLst>
                                </p:cTn>
                              </p:par>
                              <p:par>
                                <p:cTn id="50" presetID="9" presetClass="entr" presetSubtype="0" fill="hold" nodeType="withEffect">
                                  <p:stCondLst>
                                    <p:cond delay="1000"/>
                                  </p:stCondLst>
                                  <p:childTnLst>
                                    <p:set>
                                      <p:cBhvr>
                                        <p:cTn id="51" dur="1" fill="hold">
                                          <p:stCondLst>
                                            <p:cond delay="0"/>
                                          </p:stCondLst>
                                        </p:cTn>
                                        <p:tgtEl>
                                          <p:spTgt spid="123915"/>
                                        </p:tgtEl>
                                        <p:attrNameLst>
                                          <p:attrName>style.visibility</p:attrName>
                                        </p:attrNameLst>
                                      </p:cBhvr>
                                      <p:to>
                                        <p:strVal val="visible"/>
                                      </p:to>
                                    </p:set>
                                    <p:animEffect transition="in" filter="dissolve">
                                      <p:cBhvr>
                                        <p:cTn id="52" dur="500"/>
                                        <p:tgtEl>
                                          <p:spTgt spid="1239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Mediatori a confronto</a:t>
            </a:r>
            <a:endParaRPr lang="it-IT" dirty="0"/>
          </a:p>
        </p:txBody>
      </p:sp>
      <p:sp>
        <p:nvSpPr>
          <p:cNvPr id="3" name="Segnaposto contenuto 2"/>
          <p:cNvSpPr>
            <a:spLocks noGrp="1"/>
          </p:cNvSpPr>
          <p:nvPr>
            <p:ph idx="1"/>
          </p:nvPr>
        </p:nvSpPr>
        <p:spPr/>
        <p:txBody>
          <a:bodyPr/>
          <a:lstStyle/>
          <a:p>
            <a:r>
              <a:rPr lang="it-IT" dirty="0">
                <a:hlinkClick r:id="rId2"/>
              </a:rPr>
              <a:t>https://</a:t>
            </a:r>
            <a:r>
              <a:rPr lang="it-IT" dirty="0" smtClean="0">
                <a:hlinkClick r:id="rId2"/>
              </a:rPr>
              <a:t>www.youtube.com/watch?v=qiFjnKQBTl8</a:t>
            </a:r>
            <a:endParaRPr lang="it-IT" dirty="0" smtClean="0"/>
          </a:p>
          <a:p>
            <a:r>
              <a:rPr lang="it-IT" dirty="0" smtClean="0"/>
              <a:t>(film Gli ultimi giorni di Pompei)</a:t>
            </a:r>
          </a:p>
          <a:p>
            <a:r>
              <a:rPr lang="it-IT" dirty="0">
                <a:hlinkClick r:id="rId3"/>
              </a:rPr>
              <a:t>https://</a:t>
            </a:r>
            <a:r>
              <a:rPr lang="it-IT" dirty="0" smtClean="0">
                <a:hlinkClick r:id="rId3"/>
              </a:rPr>
              <a:t>www.youtube.com/watch?v=KbeDsp1yHbU</a:t>
            </a:r>
            <a:endParaRPr lang="it-IT" dirty="0" smtClean="0"/>
          </a:p>
          <a:p>
            <a:r>
              <a:rPr lang="it-IT" dirty="0" smtClean="0"/>
              <a:t>(documentario Piero Angela)</a:t>
            </a:r>
          </a:p>
          <a:p>
            <a:endParaRPr lang="it-IT" dirty="0" smtClean="0"/>
          </a:p>
          <a:p>
            <a:endParaRPr lang="it-IT" dirty="0" smtClean="0"/>
          </a:p>
          <a:p>
            <a:endParaRPr lang="it-IT"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536" y="3497341"/>
            <a:ext cx="2095500" cy="2705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3848" y="3730571"/>
            <a:ext cx="2466975" cy="184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56176" y="3482921"/>
            <a:ext cx="2857500" cy="209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442881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E ancora…..</a:t>
            </a:r>
            <a:endParaRPr lang="it-IT" dirty="0"/>
          </a:p>
        </p:txBody>
      </p:sp>
      <p:sp>
        <p:nvSpPr>
          <p:cNvPr id="3" name="Segnaposto contenuto 2"/>
          <p:cNvSpPr>
            <a:spLocks noGrp="1"/>
          </p:cNvSpPr>
          <p:nvPr>
            <p:ph idx="1"/>
          </p:nvPr>
        </p:nvSpPr>
        <p:spPr/>
        <p:txBody>
          <a:bodyPr/>
          <a:lstStyle/>
          <a:p>
            <a:r>
              <a:rPr lang="it-IT" dirty="0">
                <a:hlinkClick r:id="rId2"/>
              </a:rPr>
              <a:t>http://www.pi.ingv.it/focus/simulazioni.html</a:t>
            </a:r>
            <a:r>
              <a:rPr lang="it-IT" dirty="0"/>
              <a:t> </a:t>
            </a:r>
            <a:endParaRPr lang="it-IT" dirty="0" smtClean="0"/>
          </a:p>
          <a:p>
            <a:r>
              <a:rPr lang="it-IT" dirty="0" smtClean="0"/>
              <a:t>SIMULAZIONE</a:t>
            </a:r>
            <a:endParaRPr lang="it-IT" dirty="0"/>
          </a:p>
          <a:p>
            <a:endParaRPr lang="it-IT" dirty="0" smtClean="0">
              <a:hlinkClick r:id="rId3"/>
            </a:endParaRPr>
          </a:p>
          <a:p>
            <a:r>
              <a:rPr lang="it-IT" dirty="0" smtClean="0">
                <a:hlinkClick r:id="rId3"/>
              </a:rPr>
              <a:t>http</a:t>
            </a:r>
            <a:r>
              <a:rPr lang="it-IT" dirty="0">
                <a:hlinkClick r:id="rId3"/>
              </a:rPr>
              <a:t>://</a:t>
            </a:r>
            <a:r>
              <a:rPr lang="it-IT" dirty="0" smtClean="0">
                <a:hlinkClick r:id="rId3"/>
              </a:rPr>
              <a:t>www.ov.ingv.it/ov/eruzione-di-pompei.html</a:t>
            </a:r>
            <a:endParaRPr lang="it-IT" dirty="0" smtClean="0"/>
          </a:p>
          <a:p>
            <a:r>
              <a:rPr lang="it-IT" dirty="0" smtClean="0"/>
              <a:t>(descrizione)</a:t>
            </a:r>
          </a:p>
          <a:p>
            <a:r>
              <a:rPr lang="it-IT" dirty="0">
                <a:hlinkClick r:id="rId4"/>
              </a:rPr>
              <a:t>http://</a:t>
            </a:r>
            <a:r>
              <a:rPr lang="it-IT" dirty="0" smtClean="0">
                <a:hlinkClick r:id="rId4"/>
              </a:rPr>
              <a:t>www.pompei.net/storia/eruzione-secondo-plinio-il-giovane</a:t>
            </a:r>
            <a:endParaRPr lang="it-IT" dirty="0" smtClean="0"/>
          </a:p>
          <a:p>
            <a:r>
              <a:rPr lang="it-IT" dirty="0" smtClean="0"/>
              <a:t>(testimonianza storica)</a:t>
            </a:r>
            <a:endParaRPr lang="it-IT" dirty="0"/>
          </a:p>
        </p:txBody>
      </p:sp>
    </p:spTree>
    <p:extLst>
      <p:ext uri="{BB962C8B-B14F-4D97-AF65-F5344CB8AC3E}">
        <p14:creationId xmlns:p14="http://schemas.microsoft.com/office/powerpoint/2010/main" val="24465655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Come metterli a sistema e perché?</a:t>
            </a:r>
            <a:endParaRPr lang="it-IT" dirty="0"/>
          </a:p>
        </p:txBody>
      </p:sp>
      <p:sp>
        <p:nvSpPr>
          <p:cNvPr id="3" name="Segnaposto contenuto 2"/>
          <p:cNvSpPr>
            <a:spLocks noGrp="1"/>
          </p:cNvSpPr>
          <p:nvPr>
            <p:ph idx="1"/>
          </p:nvPr>
        </p:nvSpPr>
        <p:spPr/>
        <p:txBody>
          <a:bodyPr/>
          <a:lstStyle/>
          <a:p>
            <a:r>
              <a:rPr lang="it-IT" dirty="0" smtClean="0">
                <a:solidFill>
                  <a:schemeClr val="tx2"/>
                </a:solidFill>
              </a:rPr>
              <a:t>Regole</a:t>
            </a:r>
          </a:p>
          <a:p>
            <a:pPr lvl="1"/>
            <a:r>
              <a:rPr lang="it-IT" dirty="0" smtClean="0"/>
              <a:t>Mediatori attivi con iconici e simbolici</a:t>
            </a:r>
          </a:p>
          <a:p>
            <a:pPr lvl="1"/>
            <a:r>
              <a:rPr lang="it-IT" dirty="0" smtClean="0"/>
              <a:t>Mediatori iconici con simbolici e attivi</a:t>
            </a:r>
          </a:p>
          <a:p>
            <a:pPr lvl="1"/>
            <a:r>
              <a:rPr lang="it-IT" dirty="0" smtClean="0"/>
              <a:t>Mediatori analogici con simbolici e iconici</a:t>
            </a:r>
          </a:p>
          <a:p>
            <a:pPr lvl="1"/>
            <a:r>
              <a:rPr lang="it-IT" dirty="0" smtClean="0"/>
              <a:t>Mediatori simbolici insieme agli altri mediatori</a:t>
            </a:r>
          </a:p>
          <a:p>
            <a:pPr lvl="1"/>
            <a:endParaRPr lang="it-IT" dirty="0" smtClean="0"/>
          </a:p>
          <a:p>
            <a:pPr marL="182880" lvl="1"/>
            <a:r>
              <a:rPr lang="it-IT" sz="2400" dirty="0">
                <a:solidFill>
                  <a:schemeClr val="tx2"/>
                </a:solidFill>
              </a:rPr>
              <a:t>Il </a:t>
            </a:r>
            <a:r>
              <a:rPr lang="it-IT" sz="2400" dirty="0" smtClean="0">
                <a:solidFill>
                  <a:schemeClr val="tx2"/>
                </a:solidFill>
              </a:rPr>
              <a:t>sistema dei mediatori nei percorsi</a:t>
            </a:r>
          </a:p>
          <a:p>
            <a:pPr marL="457200" lvl="2"/>
            <a:r>
              <a:rPr lang="it-IT" sz="2200" dirty="0" smtClean="0">
                <a:solidFill>
                  <a:schemeClr val="tx2"/>
                </a:solidFill>
              </a:rPr>
              <a:t>Avvio con mediatori caldi (attivi, analogici, iconici): quando e perché?</a:t>
            </a:r>
          </a:p>
          <a:p>
            <a:pPr marL="457200" lvl="2"/>
            <a:r>
              <a:rPr lang="it-IT" sz="2200" dirty="0" smtClean="0">
                <a:solidFill>
                  <a:schemeClr val="tx2"/>
                </a:solidFill>
              </a:rPr>
              <a:t>Avvio con mediatori freddi (simbolici, iconici): quando e perché?</a:t>
            </a:r>
          </a:p>
          <a:p>
            <a:pPr marL="182880" lvl="1"/>
            <a:endParaRPr lang="it-IT" sz="2400" dirty="0">
              <a:solidFill>
                <a:schemeClr val="tx2"/>
              </a:solidFill>
            </a:endParaRPr>
          </a:p>
          <a:p>
            <a:pPr lvl="1"/>
            <a:endParaRPr lang="it-IT" dirty="0"/>
          </a:p>
        </p:txBody>
      </p:sp>
    </p:spTree>
    <p:extLst>
      <p:ext uri="{BB962C8B-B14F-4D97-AF65-F5344CB8AC3E}">
        <p14:creationId xmlns:p14="http://schemas.microsoft.com/office/powerpoint/2010/main" val="11814428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Cosa si vuol favorire?</a:t>
            </a:r>
            <a:endParaRPr lang="it-IT" dirty="0"/>
          </a:p>
        </p:txBody>
      </p:sp>
      <p:sp>
        <p:nvSpPr>
          <p:cNvPr id="3" name="Segnaposto contenuto 2"/>
          <p:cNvSpPr>
            <a:spLocks noGrp="1"/>
          </p:cNvSpPr>
          <p:nvPr>
            <p:ph idx="1"/>
          </p:nvPr>
        </p:nvSpPr>
        <p:spPr/>
        <p:txBody>
          <a:bodyPr/>
          <a:lstStyle/>
          <a:p>
            <a:r>
              <a:rPr lang="it-IT" dirty="0" smtClean="0"/>
              <a:t>Dalla concretezza all’astrazione</a:t>
            </a:r>
          </a:p>
          <a:p>
            <a:r>
              <a:rPr lang="it-IT" dirty="0" smtClean="0"/>
              <a:t>Dalla complessità/integrazione di molte informazioni all’analisi</a:t>
            </a:r>
          </a:p>
          <a:p>
            <a:r>
              <a:rPr lang="it-IT" dirty="0" smtClean="0"/>
              <a:t>Dall’immediatezza al distanziamento</a:t>
            </a:r>
          </a:p>
          <a:p>
            <a:r>
              <a:rPr lang="it-IT" dirty="0" smtClean="0"/>
              <a:t>Il contenimento della distorsione e dispersione attraverso esperienze-focus</a:t>
            </a:r>
          </a:p>
          <a:p>
            <a:endParaRPr lang="it-IT" dirty="0"/>
          </a:p>
          <a:p>
            <a:endParaRPr lang="it-IT" dirty="0" smtClean="0"/>
          </a:p>
          <a:p>
            <a:pPr marL="0" indent="0">
              <a:buNone/>
            </a:pPr>
            <a:r>
              <a:rPr lang="it-IT" dirty="0" smtClean="0">
                <a:solidFill>
                  <a:schemeClr val="tx2"/>
                </a:solidFill>
              </a:rPr>
              <a:t>La scelta dei mediatori e la </a:t>
            </a:r>
            <a:r>
              <a:rPr lang="it-IT" smtClean="0">
                <a:solidFill>
                  <a:schemeClr val="tx2"/>
                </a:solidFill>
              </a:rPr>
              <a:t>loro integrazione </a:t>
            </a:r>
            <a:r>
              <a:rPr lang="it-IT" dirty="0" smtClean="0">
                <a:solidFill>
                  <a:schemeClr val="tx2"/>
                </a:solidFill>
              </a:rPr>
              <a:t>va ripensata in funzione di un «buon uso» del tempo </a:t>
            </a:r>
            <a:endParaRPr lang="it-IT" dirty="0">
              <a:solidFill>
                <a:schemeClr val="tx2"/>
              </a:solidFill>
            </a:endParaRPr>
          </a:p>
        </p:txBody>
      </p:sp>
    </p:spTree>
    <p:extLst>
      <p:ext uri="{BB962C8B-B14F-4D97-AF65-F5344CB8AC3E}">
        <p14:creationId xmlns:p14="http://schemas.microsoft.com/office/powerpoint/2010/main" val="8332830"/>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hiaro">
  <a:themeElements>
    <a:clrScheme name="Chiaro">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o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hiaro">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2008</TotalTime>
  <Words>989</Words>
  <Application>Microsoft Office PowerPoint</Application>
  <PresentationFormat>Presentazione su schermo (4:3)</PresentationFormat>
  <Paragraphs>150</Paragraphs>
  <Slides>27</Slides>
  <Notes>0</Notes>
  <HiddenSlides>0</HiddenSlides>
  <MMClips>0</MMClips>
  <ScaleCrop>false</ScaleCrop>
  <HeadingPairs>
    <vt:vector size="4" baseType="variant">
      <vt:variant>
        <vt:lpstr>Tema</vt:lpstr>
      </vt:variant>
      <vt:variant>
        <vt:i4>2</vt:i4>
      </vt:variant>
      <vt:variant>
        <vt:lpstr>Titoli diapositive</vt:lpstr>
      </vt:variant>
      <vt:variant>
        <vt:i4>27</vt:i4>
      </vt:variant>
    </vt:vector>
  </HeadingPairs>
  <TitlesOfParts>
    <vt:vector size="29" baseType="lpstr">
      <vt:lpstr>Tema di Office</vt:lpstr>
      <vt:lpstr>Chiaro</vt:lpstr>
      <vt:lpstr>Teoria e metodi di programmazione e valutazione scolastica</vt:lpstr>
      <vt:lpstr>I mediatori iconici</vt:lpstr>
      <vt:lpstr>Presentazione standard di PowerPoint</vt:lpstr>
      <vt:lpstr>Il non visibile</vt:lpstr>
      <vt:lpstr>Presentazione standard di PowerPoint</vt:lpstr>
      <vt:lpstr>Presentazione standard di PowerPoint</vt:lpstr>
      <vt:lpstr>Presentazione standard di PowerPoint</vt:lpstr>
      <vt:lpstr>Requisiti didattici dei mediatori iconici</vt:lpstr>
      <vt:lpstr>Presentazione standard di PowerPoint</vt:lpstr>
      <vt:lpstr>La densità </vt:lpstr>
      <vt:lpstr>Comprendere un elevato numero di informazioni in rappresentazioni rapide e concise </vt:lpstr>
      <vt:lpstr>Presentazione standard di PowerPoint</vt:lpstr>
      <vt:lpstr>Le mappe – Marco Guastavigna</vt:lpstr>
      <vt:lpstr>Presentazione standard di PowerPoint</vt:lpstr>
      <vt:lpstr>Le linee del tempo….</vt:lpstr>
      <vt:lpstr>E ancora…..</vt:lpstr>
      <vt:lpstr>I mediatori analogici</vt:lpstr>
      <vt:lpstr>I mediatori simbolici</vt:lpstr>
      <vt:lpstr>I concetti</vt:lpstr>
      <vt:lpstr>Ferreiro e Teberosky</vt:lpstr>
      <vt:lpstr>Emilia Ferreiro ed Ana Teberosky</vt:lpstr>
      <vt:lpstr> Fase sillabica </vt:lpstr>
      <vt:lpstr>Presentazione standard di PowerPoint</vt:lpstr>
      <vt:lpstr>Mediatori a confronto</vt:lpstr>
      <vt:lpstr>E ancora…..</vt:lpstr>
      <vt:lpstr>Come metterli a sistema e perché?</vt:lpstr>
      <vt:lpstr>Cosa si vuol favorire?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Teoria e metodi di programmazione e valutazione scolastica</dc:title>
  <dc:creator>standard</dc:creator>
  <cp:lastModifiedBy>standard</cp:lastModifiedBy>
  <cp:revision>20</cp:revision>
  <dcterms:created xsi:type="dcterms:W3CDTF">2014-04-01T16:04:29Z</dcterms:created>
  <dcterms:modified xsi:type="dcterms:W3CDTF">2014-04-06T18:56:24Z</dcterms:modified>
</cp:coreProperties>
</file>