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ms-office.legacyDiagramTex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legacyDocTextInfo.bin" ContentType="application/vnd.ms-office.legacyDocTextInfo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Default Extension="wmf" ContentType="image/x-wmf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8"/>
  </p:notesMasterIdLst>
  <p:handoutMasterIdLst>
    <p:handoutMasterId r:id="rId59"/>
  </p:handoutMasterIdLst>
  <p:sldIdLst>
    <p:sldId id="395" r:id="rId2"/>
    <p:sldId id="377" r:id="rId3"/>
    <p:sldId id="383" r:id="rId4"/>
    <p:sldId id="384" r:id="rId5"/>
    <p:sldId id="385" r:id="rId6"/>
    <p:sldId id="386" r:id="rId7"/>
    <p:sldId id="387" r:id="rId8"/>
    <p:sldId id="322" r:id="rId9"/>
    <p:sldId id="343" r:id="rId10"/>
    <p:sldId id="344" r:id="rId11"/>
    <p:sldId id="346" r:id="rId12"/>
    <p:sldId id="360" r:id="rId13"/>
    <p:sldId id="361" r:id="rId14"/>
    <p:sldId id="362" r:id="rId15"/>
    <p:sldId id="363" r:id="rId16"/>
    <p:sldId id="368" r:id="rId17"/>
    <p:sldId id="382" r:id="rId18"/>
    <p:sldId id="370" r:id="rId19"/>
    <p:sldId id="348" r:id="rId20"/>
    <p:sldId id="350" r:id="rId21"/>
    <p:sldId id="352" r:id="rId22"/>
    <p:sldId id="353" r:id="rId23"/>
    <p:sldId id="354" r:id="rId24"/>
    <p:sldId id="381" r:id="rId25"/>
    <p:sldId id="375" r:id="rId26"/>
    <p:sldId id="391" r:id="rId27"/>
    <p:sldId id="392" r:id="rId28"/>
    <p:sldId id="397" r:id="rId29"/>
    <p:sldId id="398" r:id="rId30"/>
    <p:sldId id="399" r:id="rId31"/>
    <p:sldId id="400" r:id="rId32"/>
    <p:sldId id="401" r:id="rId33"/>
    <p:sldId id="402" r:id="rId34"/>
    <p:sldId id="403" r:id="rId35"/>
    <p:sldId id="404" r:id="rId36"/>
    <p:sldId id="405" r:id="rId37"/>
    <p:sldId id="407" r:id="rId38"/>
    <p:sldId id="408" r:id="rId39"/>
    <p:sldId id="409" r:id="rId40"/>
    <p:sldId id="410" r:id="rId41"/>
    <p:sldId id="411" r:id="rId42"/>
    <p:sldId id="412" r:id="rId43"/>
    <p:sldId id="416" r:id="rId44"/>
    <p:sldId id="417" r:id="rId45"/>
    <p:sldId id="419" r:id="rId46"/>
    <p:sldId id="420" r:id="rId47"/>
    <p:sldId id="421" r:id="rId48"/>
    <p:sldId id="422" r:id="rId49"/>
    <p:sldId id="423" r:id="rId50"/>
    <p:sldId id="424" r:id="rId51"/>
    <p:sldId id="430" r:id="rId52"/>
    <p:sldId id="431" r:id="rId53"/>
    <p:sldId id="432" r:id="rId54"/>
    <p:sldId id="434" r:id="rId55"/>
    <p:sldId id="435" r:id="rId56"/>
    <p:sldId id="436" r:id="rId57"/>
  </p:sldIdLst>
  <p:sldSz cx="9144000" cy="6858000" type="screen4x3"/>
  <p:notesSz cx="6888163" cy="96234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FFFFCC"/>
    <a:srgbClr val="FF0000"/>
    <a:srgbClr val="33CCFF"/>
    <a:srgbClr val="008000"/>
    <a:srgbClr val="33CC33"/>
    <a:srgbClr val="FF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15" autoAdjust="0"/>
    <p:restoredTop sz="86420" autoAdjust="0"/>
  </p:normalViewPr>
  <p:slideViewPr>
    <p:cSldViewPr>
      <p:cViewPr>
        <p:scale>
          <a:sx n="54" d="100"/>
          <a:sy n="54" d="100"/>
        </p:scale>
        <p:origin x="-606" y="-3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66" y="201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microsoft.com/office/2006/relationships/legacyDocTextInfo" Target="legacyDocTextInfo.bin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Relationship Id="rId4" Type="http://schemas.microsoft.com/office/2006/relationships/legacyDiagramText" Target="legacyDiagramText4.bin"/></Relationships>
</file>

<file path=ppt/drawings/_rels/vmlDrawing2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7.bin"/><Relationship Id="rId2" Type="http://schemas.microsoft.com/office/2006/relationships/legacyDiagramText" Target="legacyDiagramText6.bin"/><Relationship Id="rId1" Type="http://schemas.microsoft.com/office/2006/relationships/legacyDiagramText" Target="legacyDiagramText5.bin"/><Relationship Id="rId4" Type="http://schemas.microsoft.com/office/2006/relationships/legacyDiagramText" Target="legacyDiagramText8.bin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2075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40825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2075" y="9140825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F12B2DC4-37DC-4B71-AD0A-DED4B0EF7E5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2075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39813" y="722313"/>
            <a:ext cx="4808537" cy="3608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975" y="4570413"/>
            <a:ext cx="5510213" cy="433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135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0825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35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2075" y="9140825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65D95757-A828-4F9A-ACEA-D3133191C63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786C0F-5017-4A29-A193-D7ADB73647E5}" type="slidenum">
              <a:rPr lang="it-IT"/>
              <a:pPr/>
              <a:t>2</a:t>
            </a:fld>
            <a:endParaRPr lang="it-IT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D3AADF-F8AD-4EBB-9CCE-598ED79A131D}" type="slidenum">
              <a:rPr lang="it-IT"/>
              <a:pPr/>
              <a:t>3</a:t>
            </a:fld>
            <a:endParaRPr lang="it-IT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922243-AA9D-48A7-9E2E-A9F4D5461E99}" type="slidenum">
              <a:rPr lang="it-IT"/>
              <a:pPr/>
              <a:t>4</a:t>
            </a:fld>
            <a:endParaRPr lang="it-IT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98A096-6166-4563-B588-D5627A3463C8}" type="slidenum">
              <a:rPr lang="it-IT"/>
              <a:pPr/>
              <a:t>5</a:t>
            </a:fld>
            <a:endParaRPr lang="it-IT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616F92-0409-4F91-B2B5-B0E7909581CF}" type="slidenum">
              <a:rPr lang="it-IT"/>
              <a:pPr/>
              <a:t>6</a:t>
            </a:fld>
            <a:endParaRPr lang="it-IT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BD218A-52EF-43EE-ACF6-260264E42B3D}" type="slidenum">
              <a:rPr lang="it-IT"/>
              <a:pPr/>
              <a:t>7</a:t>
            </a:fld>
            <a:endParaRPr lang="it-IT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646986-2883-4D01-8B15-20C446F07C52}" type="slidenum">
              <a:rPr lang="it-IT"/>
              <a:pPr/>
              <a:t>8</a:t>
            </a:fld>
            <a:endParaRPr lang="it-IT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48C042-308E-48EE-BDE7-BAF51DB5B454}" type="slidenum">
              <a:rPr lang="it-IT"/>
              <a:pPr/>
              <a:t>9</a:t>
            </a:fld>
            <a:endParaRPr lang="it-IT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38225" y="722313"/>
            <a:ext cx="4811713" cy="3608387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9F1779-D8C7-4D6F-878E-8354E64FFC99}" type="slidenum">
              <a:rPr lang="it-IT"/>
              <a:pPr/>
              <a:t>10</a:t>
            </a:fld>
            <a:endParaRPr lang="it-IT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38225" y="722313"/>
            <a:ext cx="4811713" cy="3608387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61C99C-1E8D-4EC6-8D7A-2115383A4E42}" type="slidenum">
              <a:rPr lang="it-IT"/>
              <a:pPr/>
              <a:t>11</a:t>
            </a:fld>
            <a:endParaRPr lang="it-IT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D72DCB-59E0-45C8-B90C-0F555AFABB57}" type="slidenum">
              <a:rPr lang="it-IT"/>
              <a:pPr/>
              <a:t>12</a:t>
            </a:fld>
            <a:endParaRPr lang="it-IT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76468C-872F-4958-ADC9-75DEC280CCD9}" type="slidenum">
              <a:rPr lang="it-IT"/>
              <a:pPr/>
              <a:t>13</a:t>
            </a:fld>
            <a:endParaRPr lang="it-IT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861774-77E3-4C78-A088-08F322379BD4}" type="slidenum">
              <a:rPr lang="it-IT"/>
              <a:pPr/>
              <a:t>14</a:t>
            </a:fld>
            <a:endParaRPr lang="it-IT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DBD603-1E1E-473B-BABE-6823CAD3C9CB}" type="slidenum">
              <a:rPr lang="it-IT"/>
              <a:pPr/>
              <a:t>15</a:t>
            </a:fld>
            <a:endParaRPr lang="it-IT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552C49-7305-4AE3-BDFA-A8C19122F3ED}" type="slidenum">
              <a:rPr lang="it-IT"/>
              <a:pPr/>
              <a:t>16</a:t>
            </a:fld>
            <a:endParaRPr lang="it-IT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30510C-858B-41ED-B218-B447A20B7345}" type="slidenum">
              <a:rPr lang="it-IT"/>
              <a:pPr/>
              <a:t>17</a:t>
            </a:fld>
            <a:endParaRPr lang="it-IT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D7922C-7248-4A78-B1CD-30412346AB79}" type="slidenum">
              <a:rPr lang="it-IT"/>
              <a:pPr/>
              <a:t>18</a:t>
            </a:fld>
            <a:endParaRPr lang="it-IT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50B581-7424-492E-9F89-61A1D27A2833}" type="slidenum">
              <a:rPr lang="it-IT"/>
              <a:pPr/>
              <a:t>19</a:t>
            </a:fld>
            <a:endParaRPr lang="it-IT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4A0EE8-DB57-4F06-832A-58C714C5D096}" type="slidenum">
              <a:rPr lang="it-IT"/>
              <a:pPr/>
              <a:t>20</a:t>
            </a:fld>
            <a:endParaRPr lang="it-IT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37618C-6473-48E8-9292-2BD22A7AC3F2}" type="slidenum">
              <a:rPr lang="it-IT"/>
              <a:pPr/>
              <a:t>21</a:t>
            </a:fld>
            <a:endParaRPr lang="it-IT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16DE3E-C47C-471C-867C-07A5E5F29EE9}" type="slidenum">
              <a:rPr lang="it-IT"/>
              <a:pPr/>
              <a:t>22</a:t>
            </a:fld>
            <a:endParaRPr lang="it-IT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4F06CC-A5D2-4058-9E03-A26EB05B281D}" type="slidenum">
              <a:rPr lang="it-IT"/>
              <a:pPr/>
              <a:t>23</a:t>
            </a:fld>
            <a:endParaRPr lang="it-IT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2574E6-423D-4635-B3C5-A098DB86E9FE}" type="slidenum">
              <a:rPr lang="it-IT"/>
              <a:pPr/>
              <a:t>24</a:t>
            </a:fld>
            <a:endParaRPr lang="it-IT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1DC063-3332-4AE9-B236-FCB2DBB420DF}" type="slidenum">
              <a:rPr lang="it-IT"/>
              <a:pPr/>
              <a:t>25</a:t>
            </a:fld>
            <a:endParaRPr lang="it-IT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C03B0C-29A6-4C36-B0C0-52AD8513584C}" type="slidenum">
              <a:rPr lang="it-IT"/>
              <a:pPr/>
              <a:t>26</a:t>
            </a:fld>
            <a:endParaRPr lang="it-IT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38225" y="722313"/>
            <a:ext cx="4811713" cy="3608387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CD95A8-FD82-4345-AF5E-C2689BBD1681}" type="slidenum">
              <a:rPr lang="it-IT"/>
              <a:pPr/>
              <a:t>27</a:t>
            </a:fld>
            <a:endParaRPr lang="it-IT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38225" y="722313"/>
            <a:ext cx="4811713" cy="3608387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0B67B4-C562-4992-B774-0A6D9C05937C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A711A4-2CF6-4C01-88F1-F88BE183B2A6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1D7A01-A4D0-42F8-9D90-4BCBA6DB4BBE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EF7A5E-8380-41A4-9383-5E9779C47FC8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284AF9-BE2C-4FF3-89A4-BA2AB174BCC3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B72825-860F-46D2-9272-EF711D6D25A2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67F654-1D6A-47DC-9000-CBFDBE8543AD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613FA-0D7A-4A0E-A8E0-6443E143775A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ACA367C9-1EBC-49EE-BD46-B3C868B1BEFA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E5BA18-1528-4B13-99F8-9B652B4F0BAC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DE39BD-D1B9-4456-A32C-2AE3A7E661E0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7CA02547-656F-4FC2-A219-5F68E9253610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3400" y="928670"/>
            <a:ext cx="7851648" cy="928694"/>
          </a:xfrm>
        </p:spPr>
        <p:txBody>
          <a:bodyPr>
            <a:normAutofit/>
          </a:bodyPr>
          <a:lstStyle/>
          <a:p>
            <a:r>
              <a:rPr lang="it-IT" dirty="0" smtClean="0"/>
              <a:t>La valutazione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572132" y="5857892"/>
            <a:ext cx="3343276" cy="638164"/>
          </a:xfrm>
        </p:spPr>
        <p:txBody>
          <a:bodyPr>
            <a:normAutofit fontScale="62500" lnSpcReduction="20000"/>
          </a:bodyPr>
          <a:lstStyle/>
          <a:p>
            <a:r>
              <a:rPr lang="it-IT" dirty="0" smtClean="0"/>
              <a:t>Introduzione e concetti di base</a:t>
            </a:r>
          </a:p>
          <a:p>
            <a:pPr algn="r"/>
            <a:endParaRPr lang="it-IT" sz="1800" dirty="0" smtClean="0"/>
          </a:p>
          <a:p>
            <a:pPr algn="r"/>
            <a:r>
              <a:rPr lang="it-IT" sz="1800" dirty="0" smtClean="0"/>
              <a:t>l.giannandrea@unimc.it</a:t>
            </a:r>
            <a:endParaRPr lang="it-IT" sz="1800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857224" y="2143116"/>
            <a:ext cx="8001055" cy="3214710"/>
          </a:xfrm>
          <a:prstGeom prst="rect">
            <a:avLst/>
          </a:prstGeom>
        </p:spPr>
        <p:txBody>
          <a:bodyPr vert="horz" lIns="0" rIns="18288">
            <a:normAutofit fontScale="92500"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it-IT" sz="16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Times" pitchFamily="18" charset="0"/>
              <a:cs typeface="Times" pitchFamily="18" charset="0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it-IT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Times" pitchFamily="18" charset="0"/>
                <a:cs typeface="Times" pitchFamily="18" charset="0"/>
              </a:rPr>
              <a:t>Scopo basilare della valutazione è stimolare la crescita e il miglioramento. Tutte le altre finalità, pur rispettabili, sono solo sfaccettature dello sforzo generale che consiste nel valutare le condizioni presenti come base per migliorare. Una valutazione che non porti a un perfezionamento delle pratiche è sterile </a:t>
            </a: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Times" pitchFamily="18" charset="0"/>
                <a:cs typeface="Times" pitchFamily="18" charset="0"/>
              </a:rPr>
              <a:t>(</a:t>
            </a:r>
            <a:r>
              <a:rPr kumimoji="0" lang="it-I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Times" pitchFamily="18" charset="0"/>
                <a:cs typeface="Times" pitchFamily="18" charset="0"/>
              </a:rPr>
              <a:t>Kempfer</a:t>
            </a: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Times" pitchFamily="18" charset="0"/>
                <a:cs typeface="Times" pitchFamily="18" charset="0"/>
              </a:rPr>
              <a:t> H. H., 1955, p. 399, citato in </a:t>
            </a:r>
            <a:r>
              <a:rPr kumimoji="0" lang="it-I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Times" pitchFamily="18" charset="0"/>
                <a:cs typeface="Times" pitchFamily="18" charset="0"/>
              </a:rPr>
              <a:t>Knowles</a:t>
            </a: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Times" pitchFamily="18" charset="0"/>
                <a:cs typeface="Times" pitchFamily="18" charset="0"/>
              </a:rPr>
              <a:t> M., 1996).</a:t>
            </a: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Times" pitchFamily="18" charset="0"/>
              <a:cs typeface="Times" pitchFamily="18" charset="0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dirty="0" smtClean="0"/>
              <a:t>Evaluation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it-IT" sz="2400" dirty="0" smtClean="0">
                <a:latin typeface="Times New Roman" pitchFamily="18" charset="0"/>
              </a:rPr>
              <a:t>Il termine </a:t>
            </a:r>
            <a:r>
              <a:rPr lang="it-IT" sz="2400" i="1" dirty="0" smtClean="0">
                <a:latin typeface="Times New Roman" pitchFamily="18" charset="0"/>
              </a:rPr>
              <a:t>“evaluation”</a:t>
            </a:r>
            <a:r>
              <a:rPr lang="it-IT" sz="2400" dirty="0" smtClean="0">
                <a:latin typeface="Times New Roman" pitchFamily="18" charset="0"/>
              </a:rPr>
              <a:t>, può essere utilizzato in molteplici contesti, situazioni, circostanze e attività di vario genere. </a:t>
            </a:r>
          </a:p>
          <a:p>
            <a:pPr eaLnBrk="1" hangingPunct="1">
              <a:lnSpc>
                <a:spcPct val="90000"/>
              </a:lnSpc>
            </a:pPr>
            <a:r>
              <a:rPr lang="it-IT" sz="2400" dirty="0" smtClean="0">
                <a:latin typeface="Times New Roman" pitchFamily="18" charset="0"/>
              </a:rPr>
              <a:t>Il termine </a:t>
            </a:r>
            <a:r>
              <a:rPr lang="it-IT" sz="2400" i="1" dirty="0" smtClean="0">
                <a:latin typeface="Times New Roman" pitchFamily="18" charset="0"/>
              </a:rPr>
              <a:t>evaluation</a:t>
            </a:r>
            <a:r>
              <a:rPr lang="it-IT" sz="2400" dirty="0" smtClean="0">
                <a:latin typeface="Times New Roman" pitchFamily="18" charset="0"/>
              </a:rPr>
              <a:t> per alcuni significa </a:t>
            </a:r>
          </a:p>
          <a:p>
            <a:pPr eaLnBrk="1" hangingPunct="1">
              <a:lnSpc>
                <a:spcPct val="90000"/>
              </a:lnSpc>
            </a:pPr>
            <a:r>
              <a:rPr lang="it-IT" sz="2400" i="1" dirty="0" err="1" smtClean="0">
                <a:latin typeface="Times New Roman" pitchFamily="18" charset="0"/>
              </a:rPr>
              <a:t>inspection</a:t>
            </a:r>
            <a:r>
              <a:rPr lang="it-IT" sz="2400" i="1" dirty="0" smtClean="0">
                <a:latin typeface="Times New Roman" pitchFamily="18" charset="0"/>
              </a:rPr>
              <a:t>, </a:t>
            </a:r>
          </a:p>
          <a:p>
            <a:pPr eaLnBrk="1" hangingPunct="1">
              <a:lnSpc>
                <a:spcPct val="90000"/>
              </a:lnSpc>
            </a:pPr>
            <a:r>
              <a:rPr lang="it-IT" sz="2400" i="1" dirty="0" err="1" smtClean="0">
                <a:latin typeface="Times New Roman" pitchFamily="18" charset="0"/>
              </a:rPr>
              <a:t>monitoring</a:t>
            </a:r>
            <a:r>
              <a:rPr lang="it-IT" sz="2400" i="1" dirty="0" smtClean="0">
                <a:latin typeface="Times New Roman" pitchFamily="18" charset="0"/>
              </a:rPr>
              <a:t>, </a:t>
            </a:r>
          </a:p>
          <a:p>
            <a:pPr eaLnBrk="1" hangingPunct="1">
              <a:lnSpc>
                <a:spcPct val="90000"/>
              </a:lnSpc>
            </a:pPr>
            <a:r>
              <a:rPr lang="it-IT" sz="2400" i="1" dirty="0" err="1" smtClean="0">
                <a:latin typeface="Times New Roman" pitchFamily="18" charset="0"/>
              </a:rPr>
              <a:t>appraisal</a:t>
            </a:r>
            <a:r>
              <a:rPr lang="it-IT" sz="2400" i="1" dirty="0" smtClean="0">
                <a:latin typeface="Times New Roman" pitchFamily="18" charset="0"/>
              </a:rPr>
              <a:t>, </a:t>
            </a:r>
          </a:p>
          <a:p>
            <a:pPr eaLnBrk="1" hangingPunct="1">
              <a:lnSpc>
                <a:spcPct val="90000"/>
              </a:lnSpc>
            </a:pPr>
            <a:r>
              <a:rPr lang="it-IT" sz="2400" i="1" dirty="0" err="1" smtClean="0">
                <a:latin typeface="Times New Roman" pitchFamily="18" charset="0"/>
              </a:rPr>
              <a:t>accountability</a:t>
            </a:r>
            <a:r>
              <a:rPr lang="it-IT" sz="2400" i="1" dirty="0" smtClean="0">
                <a:latin typeface="Times New Roman" pitchFamily="18" charset="0"/>
              </a:rPr>
              <a:t>, </a:t>
            </a:r>
          </a:p>
          <a:p>
            <a:pPr eaLnBrk="1" hangingPunct="1">
              <a:lnSpc>
                <a:spcPct val="90000"/>
              </a:lnSpc>
            </a:pPr>
            <a:r>
              <a:rPr lang="it-IT" sz="2400" i="1" dirty="0" err="1" smtClean="0">
                <a:latin typeface="Times New Roman" pitchFamily="18" charset="0"/>
              </a:rPr>
              <a:t>review</a:t>
            </a:r>
            <a:r>
              <a:rPr lang="it-IT" sz="2400" dirty="0" smtClean="0">
                <a:latin typeface="Times New Roman" pitchFamily="18" charset="0"/>
              </a:rPr>
              <a:t>; </a:t>
            </a:r>
          </a:p>
          <a:p>
            <a:pPr eaLnBrk="1" hangingPunct="1">
              <a:lnSpc>
                <a:spcPct val="90000"/>
              </a:lnSpc>
            </a:pPr>
            <a:r>
              <a:rPr lang="it-IT" sz="2400" dirty="0" smtClean="0">
                <a:latin typeface="Times New Roman" pitchFamily="18" charset="0"/>
              </a:rPr>
              <a:t>per altri significa fornire informazioni, </a:t>
            </a:r>
          </a:p>
          <a:p>
            <a:pPr eaLnBrk="1" hangingPunct="1">
              <a:lnSpc>
                <a:spcPct val="90000"/>
              </a:lnSpc>
            </a:pPr>
            <a:r>
              <a:rPr lang="it-IT" sz="2400" dirty="0" smtClean="0">
                <a:latin typeface="Times New Roman" pitchFamily="18" charset="0"/>
              </a:rPr>
              <a:t>raccogliere dati, </a:t>
            </a:r>
          </a:p>
          <a:p>
            <a:pPr eaLnBrk="1" hangingPunct="1">
              <a:lnSpc>
                <a:spcPct val="90000"/>
              </a:lnSpc>
            </a:pPr>
            <a:r>
              <a:rPr lang="it-IT" sz="2400" dirty="0" smtClean="0">
                <a:latin typeface="Times New Roman" pitchFamily="18" charset="0"/>
              </a:rPr>
              <a:t>registrare l’esistente; </a:t>
            </a:r>
          </a:p>
          <a:p>
            <a:pPr eaLnBrk="1" hangingPunct="1">
              <a:lnSpc>
                <a:spcPct val="90000"/>
              </a:lnSpc>
            </a:pPr>
            <a:endParaRPr lang="it-IT" sz="2400" dirty="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dirty="0" smtClean="0"/>
              <a:t>Evaluation/Assessment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sz="half"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eaLnBrk="1" hangingPunct="1"/>
            <a:r>
              <a:rPr lang="it-IT" sz="3200" dirty="0" smtClean="0">
                <a:latin typeface="Times New Roman" pitchFamily="18" charset="0"/>
              </a:rPr>
              <a:t>l'</a:t>
            </a:r>
            <a:r>
              <a:rPr lang="it-IT" sz="3200" i="1" dirty="0" smtClean="0">
                <a:latin typeface="Times New Roman" pitchFamily="18" charset="0"/>
              </a:rPr>
              <a:t>evaluation</a:t>
            </a:r>
            <a:r>
              <a:rPr lang="it-IT" sz="3200" dirty="0" smtClean="0">
                <a:latin typeface="Times New Roman" pitchFamily="18" charset="0"/>
              </a:rPr>
              <a:t> può essere </a:t>
            </a:r>
          </a:p>
          <a:p>
            <a:pPr eaLnBrk="1" hangingPunct="1"/>
            <a:r>
              <a:rPr lang="it-IT" sz="3200" dirty="0" smtClean="0">
                <a:latin typeface="Times New Roman" pitchFamily="18" charset="0"/>
              </a:rPr>
              <a:t>formativa e sommativa, </a:t>
            </a:r>
          </a:p>
          <a:p>
            <a:pPr eaLnBrk="1" hangingPunct="1"/>
            <a:r>
              <a:rPr lang="it-IT" sz="3200" i="1" dirty="0" smtClean="0">
                <a:latin typeface="Times New Roman" pitchFamily="18" charset="0"/>
              </a:rPr>
              <a:t>goal free</a:t>
            </a:r>
            <a:r>
              <a:rPr lang="it-IT" sz="3200" dirty="0" smtClean="0">
                <a:latin typeface="Times New Roman" pitchFamily="18" charset="0"/>
              </a:rPr>
              <a:t>, </a:t>
            </a:r>
          </a:p>
          <a:p>
            <a:pPr eaLnBrk="1" hangingPunct="1"/>
            <a:r>
              <a:rPr lang="it-IT" sz="3200" dirty="0" smtClean="0">
                <a:latin typeface="Times New Roman" pitchFamily="18" charset="0"/>
              </a:rPr>
              <a:t>analitica e globale, </a:t>
            </a:r>
          </a:p>
          <a:p>
            <a:pPr eaLnBrk="1" hangingPunct="1"/>
            <a:r>
              <a:rPr lang="it-IT" sz="3200" dirty="0" smtClean="0">
                <a:latin typeface="Times New Roman" pitchFamily="18" charset="0"/>
              </a:rPr>
              <a:t>informale e formale, </a:t>
            </a:r>
          </a:p>
          <a:p>
            <a:pPr eaLnBrk="1" hangingPunct="1"/>
            <a:r>
              <a:rPr lang="it-IT" sz="3200" dirty="0" smtClean="0">
                <a:latin typeface="Times New Roman" pitchFamily="18" charset="0"/>
              </a:rPr>
              <a:t>prescrittiva e descrittiva, ecc. </a:t>
            </a:r>
          </a:p>
          <a:p>
            <a:pPr eaLnBrk="1" hangingPunct="1"/>
            <a:endParaRPr lang="it-IT" sz="2400" dirty="0" smtClean="0">
              <a:latin typeface="Times New Roman" pitchFamily="18" charset="0"/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it-IT" sz="2800" i="1" dirty="0" smtClean="0">
                <a:latin typeface="Times New Roman" pitchFamily="18" charset="0"/>
              </a:rPr>
              <a:t>L’assessment si riferisce di solito </a:t>
            </a:r>
          </a:p>
          <a:p>
            <a:r>
              <a:rPr lang="it-IT" sz="2800" dirty="0" smtClean="0">
                <a:latin typeface="Times New Roman" pitchFamily="18" charset="0"/>
              </a:rPr>
              <a:t>al</a:t>
            </a:r>
            <a:r>
              <a:rPr lang="it-IT" sz="2800" i="1" dirty="0" smtClean="0">
                <a:latin typeface="Times New Roman" pitchFamily="18" charset="0"/>
              </a:rPr>
              <a:t> </a:t>
            </a:r>
            <a:r>
              <a:rPr lang="it-IT" sz="2800" i="1" dirty="0" err="1" smtClean="0">
                <a:latin typeface="Times New Roman" pitchFamily="18" charset="0"/>
              </a:rPr>
              <a:t>testing</a:t>
            </a:r>
            <a:r>
              <a:rPr lang="it-IT" sz="2800" dirty="0" smtClean="0">
                <a:latin typeface="Times New Roman" pitchFamily="18" charset="0"/>
              </a:rPr>
              <a:t>, </a:t>
            </a:r>
          </a:p>
          <a:p>
            <a:r>
              <a:rPr lang="it-IT" sz="2800" dirty="0" smtClean="0">
                <a:latin typeface="Times New Roman" pitchFamily="18" charset="0"/>
              </a:rPr>
              <a:t>alla misurazione dell’apprendimento dello studente </a:t>
            </a:r>
          </a:p>
          <a:p>
            <a:r>
              <a:rPr lang="it-IT" sz="2800" i="1" dirty="0" err="1" smtClean="0">
                <a:latin typeface="Times New Roman" pitchFamily="18" charset="0"/>
              </a:rPr>
              <a:t>Measuring</a:t>
            </a:r>
            <a:r>
              <a:rPr lang="it-IT" sz="2800" i="1" dirty="0" smtClean="0">
                <a:latin typeface="Times New Roman" pitchFamily="18" charset="0"/>
              </a:rPr>
              <a:t> </a:t>
            </a:r>
            <a:r>
              <a:rPr lang="it-IT" sz="2800" dirty="0" smtClean="0">
                <a:latin typeface="Times New Roman" pitchFamily="18" charset="0"/>
              </a:rPr>
              <a:t>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/>
          <a:lstStyle/>
          <a:p>
            <a:pPr eaLnBrk="1" hangingPunct="1"/>
            <a:r>
              <a:rPr lang="it-IT" sz="3200" i="1" dirty="0" smtClean="0"/>
              <a:t>Il modello legato agli obiettivi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85926"/>
            <a:ext cx="8229600" cy="4538674"/>
          </a:xfrm>
        </p:spPr>
        <p:txBody>
          <a:bodyPr>
            <a:normAutofit/>
          </a:bodyPr>
          <a:lstStyle/>
          <a:p>
            <a:pPr eaLnBrk="1" hangingPunct="1"/>
            <a:r>
              <a:rPr lang="it-IT" sz="2800" dirty="0" smtClean="0">
                <a:latin typeface="Times New Roman" pitchFamily="18" charset="0"/>
              </a:rPr>
              <a:t>Il modello </a:t>
            </a:r>
            <a:r>
              <a:rPr lang="it-IT" sz="2800" i="1" dirty="0" err="1" smtClean="0">
                <a:latin typeface="Times New Roman" pitchFamily="18" charset="0"/>
              </a:rPr>
              <a:t>Goal-Attainment</a:t>
            </a:r>
            <a:r>
              <a:rPr lang="it-IT" sz="2800" dirty="0" smtClean="0">
                <a:latin typeface="Times New Roman" pitchFamily="18" charset="0"/>
              </a:rPr>
              <a:t> di valutazione educativa concepisce l’</a:t>
            </a:r>
            <a:r>
              <a:rPr lang="it-IT" sz="2800" i="1" dirty="0" smtClean="0">
                <a:latin typeface="Times New Roman" pitchFamily="18" charset="0"/>
              </a:rPr>
              <a:t>evaluation</a:t>
            </a:r>
            <a:r>
              <a:rPr lang="it-IT" sz="2800" dirty="0" smtClean="0">
                <a:latin typeface="Times New Roman" pitchFamily="18" charset="0"/>
              </a:rPr>
              <a:t> soprattutto come la determinazione del livello raggiunto rispetto agli obiettivi di un programma formativo e di istruzione . </a:t>
            </a:r>
          </a:p>
          <a:p>
            <a:pPr eaLnBrk="1" hangingPunct="1"/>
            <a:r>
              <a:rPr lang="it-IT" sz="2800" dirty="0" smtClean="0">
                <a:latin typeface="Times New Roman" pitchFamily="18" charset="0"/>
              </a:rPr>
              <a:t>L’origine di questo modello si riferisce, di solito, al lavoro svolto da </a:t>
            </a:r>
            <a:r>
              <a:rPr lang="it-IT" sz="2800" dirty="0" err="1" smtClean="0">
                <a:latin typeface="Times New Roman" pitchFamily="18" charset="0"/>
              </a:rPr>
              <a:t>Ralph.W.Tyler</a:t>
            </a:r>
            <a:r>
              <a:rPr lang="it-IT" sz="2800" dirty="0" smtClean="0">
                <a:latin typeface="Times New Roman" pitchFamily="18" charset="0"/>
              </a:rPr>
              <a:t> negli anni ’30 e alla sua ricerca nota come “</a:t>
            </a:r>
            <a:r>
              <a:rPr lang="it-IT" sz="2800" i="1" dirty="0" err="1" smtClean="0">
                <a:latin typeface="Times New Roman" pitchFamily="18" charset="0"/>
              </a:rPr>
              <a:t>Eight</a:t>
            </a:r>
            <a:r>
              <a:rPr lang="it-IT" sz="2800" i="1" dirty="0" smtClean="0">
                <a:latin typeface="Times New Roman" pitchFamily="18" charset="0"/>
              </a:rPr>
              <a:t> </a:t>
            </a:r>
            <a:r>
              <a:rPr lang="it-IT" sz="2800" i="1" dirty="0" err="1" smtClean="0">
                <a:latin typeface="Times New Roman" pitchFamily="18" charset="0"/>
              </a:rPr>
              <a:t>Year</a:t>
            </a:r>
            <a:r>
              <a:rPr lang="it-IT" sz="2800" i="1" dirty="0" smtClean="0">
                <a:latin typeface="Times New Roman" pitchFamily="18" charset="0"/>
              </a:rPr>
              <a:t> </a:t>
            </a:r>
            <a:r>
              <a:rPr lang="it-IT" sz="2800" i="1" dirty="0" err="1" smtClean="0">
                <a:latin typeface="Times New Roman" pitchFamily="18" charset="0"/>
              </a:rPr>
              <a:t>Study</a:t>
            </a:r>
            <a:r>
              <a:rPr lang="it-IT" sz="2800" dirty="0" smtClean="0">
                <a:latin typeface="Times New Roman" pitchFamily="18" charset="0"/>
              </a:rPr>
              <a:t>”. Tyler (1950) afferma che ”la valutazione dovrebbe giudicare che un programma è buono se, e solo se, i suoi obiettivi sono stati raggiunti”;</a:t>
            </a:r>
          </a:p>
          <a:p>
            <a:pPr eaLnBrk="1" hangingPunct="1"/>
            <a:endParaRPr lang="it-IT" sz="2400" dirty="0" smtClean="0">
              <a:latin typeface="Times New Roman" pitchFamily="18" charset="0"/>
            </a:endParaRPr>
          </a:p>
          <a:p>
            <a:pPr eaLnBrk="1" hangingPunct="1"/>
            <a:endParaRPr lang="it-IT" sz="2400" dirty="0" smtClean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rmAutofit/>
          </a:bodyPr>
          <a:lstStyle/>
          <a:p>
            <a:pPr eaLnBrk="1" hangingPunct="1"/>
            <a:r>
              <a:rPr lang="it-IT" sz="4000" i="1" dirty="0" smtClean="0"/>
              <a:t>goal-free evaluation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it-IT" sz="2800" dirty="0" err="1" smtClean="0">
                <a:latin typeface="Times New Roman" pitchFamily="18" charset="0"/>
              </a:rPr>
              <a:t>Scriven</a:t>
            </a:r>
            <a:r>
              <a:rPr lang="it-IT" sz="2800" dirty="0" smtClean="0">
                <a:latin typeface="Times New Roman" pitchFamily="18" charset="0"/>
              </a:rPr>
              <a:t> (1973b) propone, in contrasto con la </a:t>
            </a:r>
            <a:r>
              <a:rPr lang="it-IT" sz="2800" i="1" dirty="0" err="1" smtClean="0">
                <a:latin typeface="Times New Roman" pitchFamily="18" charset="0"/>
              </a:rPr>
              <a:t>goal-based</a:t>
            </a:r>
            <a:r>
              <a:rPr lang="it-IT" sz="2800" i="1" dirty="0" smtClean="0">
                <a:latin typeface="Times New Roman" pitchFamily="18" charset="0"/>
              </a:rPr>
              <a:t> evaluation</a:t>
            </a:r>
            <a:r>
              <a:rPr lang="it-IT" sz="2800" dirty="0" smtClean="0">
                <a:latin typeface="Times New Roman" pitchFamily="18" charset="0"/>
              </a:rPr>
              <a:t>, la </a:t>
            </a:r>
            <a:r>
              <a:rPr lang="it-IT" sz="2800" i="1" dirty="0" smtClean="0">
                <a:latin typeface="Times New Roman" pitchFamily="18" charset="0"/>
              </a:rPr>
              <a:t>goal-free evaluation</a:t>
            </a:r>
            <a:r>
              <a:rPr lang="it-IT" sz="2800" dirty="0" smtClean="0">
                <a:latin typeface="Times New Roman" pitchFamily="18" charset="0"/>
              </a:rPr>
              <a:t>, ovvero la valutazione libera da obiettivi, nella quale il valutatore cerca di comprendere lo sviluppo e l’evoluzione del progetto educativo e i risultati conseguiti, senza farsi condizionare dagli obiettivi di partenza. </a:t>
            </a:r>
          </a:p>
          <a:p>
            <a:pPr eaLnBrk="1" hangingPunct="1"/>
            <a:r>
              <a:rPr lang="it-IT" sz="2800" dirty="0" smtClean="0">
                <a:latin typeface="Times New Roman" pitchFamily="18" charset="0"/>
              </a:rPr>
              <a:t>Il valutatore,  in questo caso, può avere una funzione interna e/o esterna alla valutazione, è attento  alla qualità degli obiettivi del programma educativo, ma anche al livello che essi  raggiungono.</a:t>
            </a:r>
          </a:p>
          <a:p>
            <a:pPr eaLnBrk="1" hangingPunct="1"/>
            <a:endParaRPr lang="it-IT" sz="2400" dirty="0" smtClean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704088"/>
            <a:ext cx="8929718" cy="724648"/>
          </a:xfrm>
        </p:spPr>
        <p:txBody>
          <a:bodyPr>
            <a:noAutofit/>
          </a:bodyPr>
          <a:lstStyle/>
          <a:p>
            <a:pPr eaLnBrk="1" hangingPunct="1"/>
            <a:r>
              <a:rPr lang="it-IT" sz="3600" dirty="0" smtClean="0"/>
              <a:t>valutazione </a:t>
            </a:r>
            <a:r>
              <a:rPr lang="it-IT" sz="3600" i="1" dirty="0" smtClean="0"/>
              <a:t>formativa /</a:t>
            </a:r>
            <a:r>
              <a:rPr lang="it-IT" sz="3600" dirty="0" smtClean="0"/>
              <a:t>valutazione </a:t>
            </a:r>
            <a:r>
              <a:rPr lang="it-IT" sz="3600" i="1" dirty="0" smtClean="0"/>
              <a:t>sommativa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85926"/>
            <a:ext cx="8229600" cy="4538674"/>
          </a:xfrm>
        </p:spPr>
        <p:txBody>
          <a:bodyPr>
            <a:normAutofit/>
          </a:bodyPr>
          <a:lstStyle/>
          <a:p>
            <a:pPr eaLnBrk="1" hangingPunct="1"/>
            <a:r>
              <a:rPr lang="it-IT" sz="2800" dirty="0" smtClean="0">
                <a:latin typeface="Times New Roman" pitchFamily="18" charset="0"/>
              </a:rPr>
              <a:t>La valutazione </a:t>
            </a:r>
            <a:r>
              <a:rPr lang="it-IT" sz="2800" i="1" dirty="0" smtClean="0">
                <a:latin typeface="Times New Roman" pitchFamily="18" charset="0"/>
              </a:rPr>
              <a:t>formativa</a:t>
            </a:r>
            <a:r>
              <a:rPr lang="it-IT" sz="2800" dirty="0" smtClean="0">
                <a:latin typeface="Times New Roman" pitchFamily="18" charset="0"/>
              </a:rPr>
              <a:t> è la valutazione di  un programma di intervento </a:t>
            </a:r>
            <a:r>
              <a:rPr lang="it-I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durante </a:t>
            </a:r>
            <a:r>
              <a:rPr lang="it-IT" sz="2800" dirty="0" smtClean="0">
                <a:latin typeface="Times New Roman" pitchFamily="18" charset="0"/>
              </a:rPr>
              <a:t>la sua fase di attuazione, allo scopo di apporvi parziali adattamenti e verificare il reale contributo delle attività che si stanno svolgendo.  </a:t>
            </a:r>
          </a:p>
          <a:p>
            <a:pPr eaLnBrk="1" hangingPunct="1"/>
            <a:r>
              <a:rPr lang="it-IT" sz="2800" dirty="0" smtClean="0">
                <a:latin typeface="Times New Roman" pitchFamily="18" charset="0"/>
              </a:rPr>
              <a:t>La valutazione </a:t>
            </a:r>
            <a:r>
              <a:rPr lang="it-IT" sz="2800" i="1" dirty="0" smtClean="0">
                <a:latin typeface="Times New Roman" pitchFamily="18" charset="0"/>
              </a:rPr>
              <a:t>sommativa</a:t>
            </a:r>
            <a:r>
              <a:rPr lang="it-IT" sz="2800" dirty="0" smtClean="0">
                <a:latin typeface="Times New Roman" pitchFamily="18" charset="0"/>
              </a:rPr>
              <a:t> è la valutazione di un programma di  intervento giunto alla sua conclusione, dopo gli eventuali aggiustamenti determinati dalla valutazione formativa, in cui </a:t>
            </a:r>
            <a:r>
              <a:rPr lang="it-IT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si valuta la totalità del programma e degli effetti </a:t>
            </a:r>
            <a:r>
              <a:rPr lang="it-IT" sz="2800" dirty="0" smtClean="0">
                <a:latin typeface="Times New Roman" pitchFamily="18" charset="0"/>
              </a:rPr>
              <a:t>ottenuti. </a:t>
            </a:r>
          </a:p>
          <a:p>
            <a:pPr eaLnBrk="1" hangingPunct="1"/>
            <a:endParaRPr lang="it-IT" sz="2400" dirty="0" smtClean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it-IT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z="2400" smtClean="0">
                <a:latin typeface="Times New Roman" pitchFamily="18" charset="0"/>
              </a:rPr>
              <a:t>Bondioli e Ferrari (2000), a proposito della distinzione operata da Scriven,  affermano che “un intervento valutativo centrato sul processo educativo può essere relativo all’articolarsi di un progetto o di  un programma formativo (</a:t>
            </a:r>
            <a:r>
              <a:rPr lang="it-IT" sz="2400" i="1" smtClean="0">
                <a:latin typeface="Times New Roman" pitchFamily="18" charset="0"/>
              </a:rPr>
              <a:t>formative evaluation</a:t>
            </a:r>
            <a:r>
              <a:rPr lang="it-IT" sz="2400" smtClean="0">
                <a:latin typeface="Times New Roman" pitchFamily="18" charset="0"/>
              </a:rPr>
              <a:t>) o piuttosto può essere connesso con l’analisi della sua efficacia (</a:t>
            </a:r>
            <a:r>
              <a:rPr lang="it-IT" sz="2400" i="1" smtClean="0">
                <a:latin typeface="Times New Roman" pitchFamily="18" charset="0"/>
              </a:rPr>
              <a:t>summative evaluation</a:t>
            </a:r>
            <a:r>
              <a:rPr lang="it-IT" sz="2400" smtClean="0">
                <a:latin typeface="Times New Roman" pitchFamily="18" charset="0"/>
              </a:rPr>
              <a:t>).” </a:t>
            </a:r>
          </a:p>
          <a:p>
            <a:pPr eaLnBrk="1" hangingPunct="1"/>
            <a:r>
              <a:rPr lang="it-IT" sz="2400" smtClean="0">
                <a:latin typeface="Times New Roman" pitchFamily="18" charset="0"/>
              </a:rPr>
              <a:t>Studiosi come Beeby, Wolf, Scriven e altri sono quelli che maggiormente hanno cercato di definire la </a:t>
            </a:r>
            <a:r>
              <a:rPr lang="it-IT" sz="2400" b="1" smtClean="0">
                <a:latin typeface="Times New Roman" pitchFamily="18" charset="0"/>
              </a:rPr>
              <a:t>natura dell’atto valutativo</a:t>
            </a:r>
            <a:r>
              <a:rPr lang="it-IT" sz="2400" smtClean="0">
                <a:latin typeface="Times New Roman" pitchFamily="18" charset="0"/>
              </a:rPr>
              <a:t> e il </a:t>
            </a:r>
            <a:r>
              <a:rPr lang="it-IT" sz="2400" b="1" smtClean="0">
                <a:latin typeface="Times New Roman" pitchFamily="18" charset="0"/>
              </a:rPr>
              <a:t>campo epistemico</a:t>
            </a:r>
            <a:r>
              <a:rPr lang="it-IT" sz="2400" smtClean="0">
                <a:latin typeface="Times New Roman" pitchFamily="18" charset="0"/>
              </a:rPr>
              <a:t>, i </a:t>
            </a:r>
            <a:r>
              <a:rPr lang="it-IT" sz="2400" b="1" smtClean="0">
                <a:latin typeface="Times New Roman" pitchFamily="18" charset="0"/>
              </a:rPr>
              <a:t>confini</a:t>
            </a:r>
            <a:r>
              <a:rPr lang="it-IT" sz="2400" smtClean="0">
                <a:latin typeface="Times New Roman" pitchFamily="18" charset="0"/>
              </a:rPr>
              <a:t> di questo </a:t>
            </a:r>
            <a:r>
              <a:rPr lang="it-IT" sz="2400" b="1" smtClean="0">
                <a:latin typeface="Times New Roman" pitchFamily="18" charset="0"/>
              </a:rPr>
              <a:t>territorio</a:t>
            </a:r>
            <a:r>
              <a:rPr lang="it-IT" sz="2400" smtClean="0">
                <a:latin typeface="Times New Roman" pitchFamily="18" charset="0"/>
              </a:rPr>
              <a:t>.</a:t>
            </a:r>
          </a:p>
          <a:p>
            <a:pPr eaLnBrk="1" hangingPunct="1"/>
            <a:endParaRPr lang="it-IT" sz="2400" smtClean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 descr="Pergamena"/>
          <p:cNvSpPr>
            <a:spLocks noGrp="1" noChangeArrowheads="1"/>
          </p:cNvSpPr>
          <p:nvPr>
            <p:ph type="title"/>
          </p:nvPr>
        </p:nvSpPr>
        <p:spPr>
          <a:xfrm>
            <a:off x="457200" y="857232"/>
            <a:ext cx="8229600" cy="71438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it-IT" sz="3600" dirty="0" smtClean="0"/>
              <a:t>Il concetto di  valutazione educativa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z="2800" dirty="0" smtClean="0">
                <a:latin typeface="Times New Roman" pitchFamily="18" charset="0"/>
              </a:rPr>
              <a:t>Nel campo dell’analisi dei contesti educativi, </a:t>
            </a:r>
            <a:r>
              <a:rPr lang="it-IT" sz="2800" b="1" dirty="0" smtClean="0">
                <a:latin typeface="Times New Roman" pitchFamily="18" charset="0"/>
              </a:rPr>
              <a:t>contesti complessi</a:t>
            </a:r>
            <a:r>
              <a:rPr lang="it-IT" sz="2800" dirty="0" smtClean="0">
                <a:latin typeface="Times New Roman" pitchFamily="18" charset="0"/>
              </a:rPr>
              <a:t> che chiamano in causa </a:t>
            </a:r>
            <a:r>
              <a:rPr lang="it-IT" sz="2800" b="1" dirty="0" smtClean="0">
                <a:latin typeface="Times New Roman" pitchFamily="18" charset="0"/>
              </a:rPr>
              <a:t>diversi livelli sistemici interagenti</a:t>
            </a:r>
            <a:r>
              <a:rPr lang="it-IT" sz="2800" dirty="0" smtClean="0">
                <a:latin typeface="Times New Roman" pitchFamily="18" charset="0"/>
              </a:rPr>
              <a:t> e che implicano </a:t>
            </a:r>
            <a:r>
              <a:rPr lang="it-IT" sz="2800" b="1" dirty="0" smtClean="0">
                <a:latin typeface="Times New Roman" pitchFamily="18" charset="0"/>
              </a:rPr>
              <a:t>fenomeni complessi</a:t>
            </a:r>
            <a:r>
              <a:rPr lang="it-IT" sz="2800" dirty="0" smtClean="0">
                <a:latin typeface="Times New Roman" pitchFamily="18" charset="0"/>
              </a:rPr>
              <a:t> che hanno </a:t>
            </a:r>
            <a:r>
              <a:rPr lang="it-IT" sz="2800" b="1" dirty="0" smtClean="0">
                <a:latin typeface="Times New Roman" pitchFamily="18" charset="0"/>
              </a:rPr>
              <a:t>diretta incidenza sulla vita del singolo individuo</a:t>
            </a:r>
            <a:r>
              <a:rPr lang="it-IT" sz="2800" dirty="0" smtClean="0">
                <a:latin typeface="Times New Roman" pitchFamily="18" charset="0"/>
              </a:rPr>
              <a:t>, valutazione può essere definita anche come “raccolta sistematica di dati secondo strumenti affidabili,  interpretazione di tali “dati” in vista di un impatto di cambiamento sulla situazione di partenza” (</a:t>
            </a:r>
            <a:r>
              <a:rPr lang="it-IT" sz="2800" dirty="0" err="1" smtClean="0">
                <a:latin typeface="Times New Roman" pitchFamily="18" charset="0"/>
              </a:rPr>
              <a:t>Beeby</a:t>
            </a:r>
            <a:r>
              <a:rPr lang="it-IT" sz="2800" dirty="0" smtClean="0">
                <a:latin typeface="Times New Roman" pitchFamily="18" charset="0"/>
              </a:rPr>
              <a:t>, 1977 ; </a:t>
            </a:r>
            <a:r>
              <a:rPr lang="it-IT" sz="2800" dirty="0" err="1" smtClean="0">
                <a:latin typeface="Times New Roman" pitchFamily="18" charset="0"/>
              </a:rPr>
              <a:t>Wolf</a:t>
            </a:r>
            <a:r>
              <a:rPr lang="it-IT" sz="2800" dirty="0" smtClean="0">
                <a:latin typeface="Times New Roman" pitchFamily="18" charset="0"/>
              </a:rPr>
              <a:t>, 1987), </a:t>
            </a:r>
          </a:p>
          <a:p>
            <a:pPr eaLnBrk="1" hangingPunct="1"/>
            <a:endParaRPr lang="it-IT" sz="2800" dirty="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3200" dirty="0" err="1" smtClean="0">
                <a:latin typeface="Times New Roman" pitchFamily="18" charset="0"/>
              </a:rPr>
              <a:t>Beeby</a:t>
            </a:r>
            <a:r>
              <a:rPr lang="it-IT" sz="3200" dirty="0" smtClean="0">
                <a:latin typeface="Times New Roman" pitchFamily="18" charset="0"/>
              </a:rPr>
              <a:t>  e la natura politica della valutazione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it-IT" sz="2800" dirty="0" err="1" smtClean="0">
                <a:latin typeface="Times New Roman" pitchFamily="18" charset="0"/>
              </a:rPr>
              <a:t>Beeby</a:t>
            </a:r>
            <a:r>
              <a:rPr lang="it-IT" sz="2800" dirty="0" smtClean="0">
                <a:latin typeface="Times New Roman" pitchFamily="18" charset="0"/>
              </a:rPr>
              <a:t> (1977), ad esempio, definisce l’</a:t>
            </a:r>
            <a:r>
              <a:rPr lang="it-IT" sz="2800" i="1" dirty="0" smtClean="0">
                <a:latin typeface="Times New Roman" pitchFamily="18" charset="0"/>
              </a:rPr>
              <a:t>evaluation</a:t>
            </a:r>
            <a:r>
              <a:rPr lang="it-IT" sz="2800" dirty="0" smtClean="0">
                <a:latin typeface="Times New Roman" pitchFamily="18" charset="0"/>
              </a:rPr>
              <a:t> come “</a:t>
            </a:r>
            <a:r>
              <a:rPr lang="it-IT" sz="2800" b="1" dirty="0" smtClean="0">
                <a:latin typeface="Times New Roman" pitchFamily="18" charset="0"/>
              </a:rPr>
              <a:t>la raccolta sistematica e l’interpretazione dei dati relativi a realtà educative che conduce, come parte integrante del processo, ad un giudizio di valore che mira all’azione</a:t>
            </a:r>
            <a:r>
              <a:rPr lang="it-IT" sz="2800" dirty="0" smtClean="0">
                <a:latin typeface="Times New Roman" pitchFamily="18" charset="0"/>
              </a:rPr>
              <a:t>”, </a:t>
            </a:r>
          </a:p>
          <a:p>
            <a:pPr eaLnBrk="1" hangingPunct="1">
              <a:buFontTx/>
              <a:buNone/>
            </a:pPr>
            <a:r>
              <a:rPr lang="it-IT" sz="2800" dirty="0" smtClean="0">
                <a:latin typeface="Times New Roman" pitchFamily="18" charset="0"/>
              </a:rPr>
              <a:t>Si sottolinea la </a:t>
            </a:r>
            <a:r>
              <a:rPr lang="it-IT" sz="28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natura politica della valutazione </a:t>
            </a:r>
            <a:r>
              <a:rPr lang="it-IT" sz="2800" dirty="0" smtClean="0">
                <a:latin typeface="Times New Roman" pitchFamily="18" charset="0"/>
              </a:rPr>
              <a:t>perché consente di far emergere </a:t>
            </a:r>
            <a:r>
              <a:rPr lang="it-IT" sz="28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gli aspetti transattivi </a:t>
            </a:r>
            <a:r>
              <a:rPr lang="it-IT" sz="2800" dirty="0" smtClean="0">
                <a:latin typeface="Times New Roman" pitchFamily="18" charset="0"/>
              </a:rPr>
              <a:t>tra gli individui e la tendenza ad esprimere un giudizio e una valutazione fortemente </a:t>
            </a:r>
            <a:r>
              <a:rPr lang="it-IT" sz="28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orientati all’azione</a:t>
            </a:r>
            <a:r>
              <a:rPr lang="it-IT" sz="2800" dirty="0" smtClean="0">
                <a:latin typeface="Times New Roman" pitchFamily="18" charset="0"/>
              </a:rPr>
              <a:t>. </a:t>
            </a:r>
          </a:p>
          <a:p>
            <a:pPr eaLnBrk="1" hangingPunct="1"/>
            <a:endParaRPr lang="it-IT" sz="2800" dirty="0" smtClean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3200" dirty="0" smtClean="0"/>
              <a:t>Caratteristiche dell’azione valutativa - Ferrari (2000)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half"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0" indent="-457200" eaLnBrk="1" hangingPunct="1">
              <a:buNone/>
            </a:pPr>
            <a:r>
              <a:rPr lang="it-IT" sz="2400" dirty="0" smtClean="0">
                <a:latin typeface="Times New Roman" pitchFamily="18" charset="0"/>
              </a:rPr>
              <a:t>1. l’impiego di</a:t>
            </a:r>
            <a:r>
              <a:rPr lang="it-IT" sz="2400" b="1" dirty="0" smtClean="0">
                <a:latin typeface="Times New Roman" pitchFamily="18" charset="0"/>
              </a:rPr>
              <a:t> procedure sistematiche </a:t>
            </a:r>
          </a:p>
          <a:p>
            <a:pPr eaLnBrk="1" hangingPunct="1"/>
            <a:r>
              <a:rPr lang="it-IT" sz="2400" dirty="0" smtClean="0">
                <a:latin typeface="Times New Roman" pitchFamily="18" charset="0"/>
              </a:rPr>
              <a:t>di</a:t>
            </a:r>
            <a:r>
              <a:rPr lang="it-IT" sz="2400" b="1" dirty="0" smtClean="0">
                <a:latin typeface="Times New Roman" pitchFamily="18" charset="0"/>
              </a:rPr>
              <a:t> strumenti scientificamente rigorosi </a:t>
            </a:r>
            <a:r>
              <a:rPr lang="it-IT" sz="2400" dirty="0" smtClean="0">
                <a:latin typeface="Times New Roman" pitchFamily="18" charset="0"/>
              </a:rPr>
              <a:t>per </a:t>
            </a:r>
          </a:p>
          <a:p>
            <a:pPr eaLnBrk="1" hangingPunct="1"/>
            <a:r>
              <a:rPr lang="it-IT" sz="2400" dirty="0" smtClean="0">
                <a:latin typeface="Times New Roman" pitchFamily="18" charset="0"/>
              </a:rPr>
              <a:t>la rilevazione e la</a:t>
            </a:r>
            <a:r>
              <a:rPr lang="it-IT" sz="2400" b="1" dirty="0" smtClean="0">
                <a:latin typeface="Times New Roman" pitchFamily="18" charset="0"/>
              </a:rPr>
              <a:t> raccolta di informazioni </a:t>
            </a:r>
            <a:r>
              <a:rPr lang="it-IT" sz="2400" dirty="0" smtClean="0">
                <a:latin typeface="Times New Roman" pitchFamily="18" charset="0"/>
              </a:rPr>
              <a:t>circa un particolare evento (osservazioni, questionari, interviste, ecc.), </a:t>
            </a:r>
          </a:p>
          <a:p>
            <a:pPr eaLnBrk="1" hangingPunct="1"/>
            <a:endParaRPr lang="it-IT" sz="2400" dirty="0" smtClean="0">
              <a:latin typeface="Times New Roman" pitchFamily="18" charset="0"/>
            </a:endParaRPr>
          </a:p>
          <a:p>
            <a:pPr eaLnBrk="1" hangingPunct="1"/>
            <a:endParaRPr lang="it-IT" sz="2400" dirty="0" smtClean="0">
              <a:latin typeface="Times New Roman" pitchFamily="18" charset="0"/>
            </a:endParaRPr>
          </a:p>
          <a:p>
            <a:pPr eaLnBrk="1" hangingPunct="1"/>
            <a:endParaRPr lang="it-IT" sz="2400" dirty="0" smtClean="0">
              <a:latin typeface="Times New Roman" pitchFamily="18" charset="0"/>
            </a:endParaRPr>
          </a:p>
        </p:txBody>
      </p:sp>
      <p:sp>
        <p:nvSpPr>
          <p:cNvPr id="7" name="Segnaposto contenuto 6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457200" indent="-457200">
              <a:buNone/>
            </a:pPr>
            <a:r>
              <a:rPr lang="it-IT" sz="2800" dirty="0" smtClean="0">
                <a:latin typeface="Times New Roman" pitchFamily="18" charset="0"/>
              </a:rPr>
              <a:t>2. l’attivazione di un </a:t>
            </a:r>
            <a:r>
              <a:rPr lang="it-IT" sz="2800" b="1" dirty="0" smtClean="0">
                <a:latin typeface="Times New Roman" pitchFamily="18" charset="0"/>
              </a:rPr>
              <a:t>processo dinamico</a:t>
            </a:r>
            <a:r>
              <a:rPr lang="it-IT" sz="2800" dirty="0" smtClean="0">
                <a:latin typeface="Times New Roman" pitchFamily="18" charset="0"/>
              </a:rPr>
              <a:t>, </a:t>
            </a:r>
          </a:p>
          <a:p>
            <a:r>
              <a:rPr lang="it-IT" sz="2800" dirty="0" smtClean="0">
                <a:latin typeface="Times New Roman" pitchFamily="18" charset="0"/>
              </a:rPr>
              <a:t>Che impegni tutti i </a:t>
            </a:r>
            <a:r>
              <a:rPr lang="it-IT" sz="2800" b="1" dirty="0" smtClean="0">
                <a:latin typeface="Times New Roman" pitchFamily="18" charset="0"/>
              </a:rPr>
              <a:t>soggetti coinvolti</a:t>
            </a:r>
            <a:r>
              <a:rPr lang="it-IT" sz="2800" dirty="0" smtClean="0">
                <a:latin typeface="Times New Roman" pitchFamily="18" charset="0"/>
              </a:rPr>
              <a:t> </a:t>
            </a:r>
          </a:p>
          <a:p>
            <a:r>
              <a:rPr lang="it-IT" sz="2800" dirty="0" smtClean="0">
                <a:latin typeface="Times New Roman" pitchFamily="18" charset="0"/>
              </a:rPr>
              <a:t>ad intraprendere </a:t>
            </a:r>
            <a:r>
              <a:rPr lang="it-IT" sz="2800" b="1" dirty="0" smtClean="0">
                <a:latin typeface="Times New Roman" pitchFamily="18" charset="0"/>
              </a:rPr>
              <a:t>azioni di miglioramento</a:t>
            </a:r>
            <a:r>
              <a:rPr lang="it-IT" sz="2800" dirty="0" smtClean="0">
                <a:latin typeface="Times New Roman" pitchFamily="18" charset="0"/>
              </a:rPr>
              <a:t>, </a:t>
            </a:r>
          </a:p>
          <a:p>
            <a:r>
              <a:rPr lang="it-IT" sz="2800" dirty="0" smtClean="0">
                <a:latin typeface="Times New Roman" pitchFamily="18" charset="0"/>
              </a:rPr>
              <a:t>di cambiamento,</a:t>
            </a:r>
          </a:p>
          <a:p>
            <a:r>
              <a:rPr lang="it-IT" sz="2800" dirty="0" smtClean="0">
                <a:latin typeface="Times New Roman" pitchFamily="18" charset="0"/>
              </a:rPr>
              <a:t>di pratiche innovative.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 descr="Pergamena"/>
          <p:cNvSpPr>
            <a:spLocks noGrp="1" noChangeArrowheads="1"/>
          </p:cNvSpPr>
          <p:nvPr>
            <p:ph type="ctrTitle"/>
          </p:nvPr>
        </p:nvSpPr>
        <p:spPr>
          <a:blipFill dpi="0" rotWithShape="1">
            <a:blip r:embed="rId3"/>
            <a:srcRect/>
            <a:tile tx="0" ty="0" sx="100000" sy="100000" flip="none" algn="tl"/>
          </a:blipFill>
        </p:spPr>
        <p:txBody>
          <a:bodyPr/>
          <a:lstStyle/>
          <a:p>
            <a:pPr eaLnBrk="1" hangingPunct="1"/>
            <a:r>
              <a:rPr lang="it-IT" dirty="0" smtClean="0">
                <a:latin typeface="Times New Roman" pitchFamily="18" charset="0"/>
              </a:rPr>
              <a:t>Definizioni di evaluation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it-IT" sz="3200" dirty="0" smtClean="0">
                <a:latin typeface="Times New Roman" pitchFamily="18" charset="0"/>
              </a:rPr>
              <a:t>Secondo </a:t>
            </a:r>
            <a:r>
              <a:rPr lang="it-IT" sz="3200" dirty="0" err="1" smtClean="0">
                <a:latin typeface="Times New Roman" pitchFamily="18" charset="0"/>
              </a:rPr>
              <a:t>Wolf</a:t>
            </a:r>
            <a:r>
              <a:rPr lang="it-IT" sz="3200" dirty="0" smtClean="0">
                <a:latin typeface="Times New Roman" pitchFamily="18" charset="0"/>
              </a:rPr>
              <a:t> (1987) </a:t>
            </a:r>
            <a:r>
              <a:rPr lang="it-IT" sz="3200" i="1" dirty="0" smtClean="0">
                <a:latin typeface="Times New Roman" pitchFamily="18" charset="0"/>
              </a:rPr>
              <a:t>evaluation</a:t>
            </a:r>
            <a:r>
              <a:rPr lang="it-IT" sz="3200" dirty="0" smtClean="0">
                <a:latin typeface="Times New Roman" pitchFamily="18" charset="0"/>
              </a:rPr>
              <a:t> in campo educativo significa “raccogliere sistematicamente dei dati, interpretarli secondo un giudizio di valore che ha immediati risvolti operativi” </a:t>
            </a:r>
          </a:p>
          <a:p>
            <a:pPr eaLnBrk="1" hangingPunct="1">
              <a:buFontTx/>
              <a:buNone/>
            </a:pPr>
            <a:r>
              <a:rPr lang="it-IT" sz="3200" dirty="0" smtClean="0">
                <a:latin typeface="Times New Roman" pitchFamily="18" charset="0"/>
              </a:rPr>
              <a:t>La valutazione viene vista come pratica indiziaria, in grado di fornire informazioni utili, ma solo probabili.</a:t>
            </a:r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Wolf</a:t>
            </a:r>
            <a:r>
              <a:rPr lang="it-IT" dirty="0" smtClean="0"/>
              <a:t> (1987)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dirty="0" smtClean="0">
                <a:latin typeface="Times New Roman" pitchFamily="18" charset="0"/>
              </a:rPr>
              <a:t> </a:t>
            </a:r>
            <a:r>
              <a:rPr lang="it-IT" sz="4000" dirty="0" smtClean="0">
                <a:latin typeface="Times New Roman" pitchFamily="18" charset="0"/>
              </a:rPr>
              <a:t>“la </a:t>
            </a:r>
            <a:r>
              <a:rPr lang="it-IT" sz="4000" b="1" dirty="0" smtClean="0">
                <a:latin typeface="Times New Roman" pitchFamily="18" charset="0"/>
              </a:rPr>
              <a:t>valutazione </a:t>
            </a:r>
            <a:r>
              <a:rPr lang="it-IT" sz="4000" dirty="0" smtClean="0">
                <a:latin typeface="Times New Roman" pitchFamily="18" charset="0"/>
              </a:rPr>
              <a:t>non può terminare nella pratica dell’accertamento e della misurazione, perché è un </a:t>
            </a:r>
            <a:r>
              <a:rPr lang="it-IT" sz="4000" b="1" dirty="0" smtClean="0">
                <a:latin typeface="Times New Roman" pitchFamily="18" charset="0"/>
              </a:rPr>
              <a:t>processo dinamico</a:t>
            </a:r>
            <a:r>
              <a:rPr lang="it-IT" sz="4000" dirty="0" smtClean="0">
                <a:latin typeface="Times New Roman" pitchFamily="18" charset="0"/>
              </a:rPr>
              <a:t> il cui oggetto è in continuo cambiamento” (</a:t>
            </a:r>
            <a:r>
              <a:rPr lang="it-IT" sz="4000" dirty="0" err="1" smtClean="0">
                <a:latin typeface="Times New Roman" pitchFamily="18" charset="0"/>
              </a:rPr>
              <a:t>Bondioli</a:t>
            </a:r>
            <a:r>
              <a:rPr lang="it-IT" sz="4000" dirty="0" smtClean="0">
                <a:latin typeface="Times New Roman" pitchFamily="18" charset="0"/>
              </a:rPr>
              <a:t>, Ferrari, 2000, pp. 11-12). </a:t>
            </a:r>
            <a:endParaRPr lang="it-IT" sz="3200" dirty="0" smtClean="0">
              <a:latin typeface="Times New Roman" pitchFamily="18" charset="0"/>
            </a:endParaRPr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Valutare è un processo dinamico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z="4000" dirty="0" smtClean="0">
                <a:latin typeface="Times New Roman" pitchFamily="18" charset="0"/>
              </a:rPr>
              <a:t>La valutazione educativa non è riducibile all’accertamento dell’esistente, ma implica operazioni complesse che comportano l’assunzione di </a:t>
            </a:r>
            <a:r>
              <a:rPr lang="it-IT" sz="4000" b="1" dirty="0" smtClean="0">
                <a:latin typeface="Times New Roman" pitchFamily="18" charset="0"/>
              </a:rPr>
              <a:t>scelte e di decisioni da parte dei soggetti coinvolti</a:t>
            </a:r>
            <a:r>
              <a:rPr lang="it-IT" sz="4000" dirty="0" smtClean="0">
                <a:latin typeface="Times New Roman" pitchFamily="18" charset="0"/>
              </a:rPr>
              <a:t>. </a:t>
            </a:r>
            <a:endParaRPr lang="it-IT" sz="3200" dirty="0" smtClean="0">
              <a:latin typeface="Times New Roman" pitchFamily="18" charset="0"/>
            </a:endParaRPr>
          </a:p>
          <a:p>
            <a:pPr eaLnBrk="1" hangingPunct="1"/>
            <a:endParaRPr lang="it-IT" sz="1800" dirty="0" smtClean="0">
              <a:latin typeface="Times New Roman" pitchFamily="18" charset="0"/>
            </a:endParaRPr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Valutare come fare scelte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z="3200" dirty="0" smtClean="0">
                <a:latin typeface="Times New Roman" pitchFamily="18" charset="0"/>
              </a:rPr>
              <a:t>Cresce la domanda di </a:t>
            </a:r>
            <a:r>
              <a:rPr lang="it-IT" sz="3200" i="1" dirty="0" smtClean="0">
                <a:latin typeface="Times New Roman" pitchFamily="18" charset="0"/>
              </a:rPr>
              <a:t>evaluation </a:t>
            </a:r>
            <a:r>
              <a:rPr lang="it-IT" sz="3200" dirty="0" smtClean="0">
                <a:latin typeface="Times New Roman" pitchFamily="18" charset="0"/>
              </a:rPr>
              <a:t>in ambito educativo e in particolare del sistema scolastico e formativo nel suo complesso e questo porta a interrogarsi su quali siano gli </a:t>
            </a:r>
            <a:r>
              <a:rPr lang="it-IT" sz="3200" b="1" dirty="0" smtClean="0">
                <a:latin typeface="Times New Roman" pitchFamily="18" charset="0"/>
              </a:rPr>
              <a:t>scopi</a:t>
            </a:r>
            <a:r>
              <a:rPr lang="it-IT" sz="3200" dirty="0" smtClean="0">
                <a:latin typeface="Times New Roman" pitchFamily="18" charset="0"/>
              </a:rPr>
              <a:t> e qual è l’</a:t>
            </a:r>
            <a:r>
              <a:rPr lang="it-IT" sz="3200" b="1" dirty="0" smtClean="0">
                <a:latin typeface="Times New Roman" pitchFamily="18" charset="0"/>
              </a:rPr>
              <a:t>oggetto</a:t>
            </a:r>
            <a:r>
              <a:rPr lang="it-IT" sz="3200" dirty="0" smtClean="0">
                <a:latin typeface="Times New Roman" pitchFamily="18" charset="0"/>
              </a:rPr>
              <a:t> della valutazione, perché valutiamo una certa cosa e non un’altra, con quali </a:t>
            </a:r>
            <a:r>
              <a:rPr lang="it-IT" sz="3200" b="1" dirty="0" smtClean="0">
                <a:latin typeface="Times New Roman" pitchFamily="18" charset="0"/>
              </a:rPr>
              <a:t>strumenti</a:t>
            </a:r>
            <a:r>
              <a:rPr lang="it-IT" sz="3200" dirty="0" smtClean="0">
                <a:latin typeface="Times New Roman" pitchFamily="18" charset="0"/>
              </a:rPr>
              <a:t> e con quali </a:t>
            </a:r>
            <a:r>
              <a:rPr lang="it-IT" sz="3200" b="1" dirty="0" smtClean="0">
                <a:latin typeface="Times New Roman" pitchFamily="18" charset="0"/>
              </a:rPr>
              <a:t>metodologie</a:t>
            </a:r>
            <a:r>
              <a:rPr lang="it-IT" sz="3200" dirty="0" smtClean="0">
                <a:latin typeface="Times New Roman" pitchFamily="18" charset="0"/>
              </a:rPr>
              <a:t>.</a:t>
            </a:r>
          </a:p>
          <a:p>
            <a:pPr eaLnBrk="1" hangingPunct="1"/>
            <a:endParaRPr lang="it-IT" sz="2800" dirty="0" smtClean="0">
              <a:latin typeface="Times New Roman" pitchFamily="18" charset="0"/>
            </a:endParaRPr>
          </a:p>
          <a:p>
            <a:pPr eaLnBrk="1" hangingPunct="1"/>
            <a:endParaRPr lang="it-IT" sz="2800" dirty="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it-IT" sz="3200" dirty="0" smtClean="0">
                <a:latin typeface="Times New Roman" pitchFamily="18" charset="0"/>
              </a:rPr>
              <a:t>Il campo epistemologico appare dunque centrato sul tema di giudizi di valore che informano di sé gli strumenti di indagine, un </a:t>
            </a:r>
            <a:r>
              <a:rPr lang="it-IT" sz="3200" b="1" dirty="0" smtClean="0">
                <a:latin typeface="Times New Roman" pitchFamily="18" charset="0"/>
              </a:rPr>
              <a:t>percorso a spirale aperta</a:t>
            </a:r>
            <a:r>
              <a:rPr lang="it-IT" sz="3200" dirty="0" smtClean="0">
                <a:latin typeface="Times New Roman" pitchFamily="18" charset="0"/>
              </a:rPr>
              <a:t> che mira al cambiamento migliorativo della situazione di partenza grazie ad una condivisione di significato che porta ad una crescita di consapevolezza del gruppo docente (</a:t>
            </a:r>
            <a:r>
              <a:rPr lang="it-IT" sz="3200" dirty="0" err="1" smtClean="0">
                <a:latin typeface="Times New Roman" pitchFamily="18" charset="0"/>
              </a:rPr>
              <a:t>Bondioli</a:t>
            </a:r>
            <a:r>
              <a:rPr lang="it-IT" sz="3200" dirty="0" smtClean="0">
                <a:latin typeface="Times New Roman" pitchFamily="18" charset="0"/>
              </a:rPr>
              <a:t>, Ferrari, 2000).</a:t>
            </a:r>
          </a:p>
          <a:p>
            <a:pPr eaLnBrk="1" hangingPunct="1"/>
            <a:endParaRPr lang="it-IT" sz="1800" dirty="0" smtClean="0">
              <a:latin typeface="Times New Roman" pitchFamily="18" charset="0"/>
            </a:endParaRPr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Un percorso a spirale aperta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dirty="0" smtClean="0">
                <a:latin typeface="Times New Roman" pitchFamily="18" charset="0"/>
              </a:rPr>
              <a:t>Si parte da una determinazione dell’oggetto dell’indagine valutativa, da una discussione degli strumenti e dei metodi che consentono l’operazione di accertamento fino a </a:t>
            </a:r>
            <a:r>
              <a:rPr lang="it-IT" dirty="0" err="1" smtClean="0">
                <a:latin typeface="Times New Roman" pitchFamily="18" charset="0"/>
              </a:rPr>
              <a:t>riorientare</a:t>
            </a:r>
            <a:r>
              <a:rPr lang="it-IT" dirty="0" smtClean="0">
                <a:latin typeface="Times New Roman" pitchFamily="18" charset="0"/>
              </a:rPr>
              <a:t> il percorso valutativo sulla base dell’impatto e delle ricadute dell’esperienza.</a:t>
            </a:r>
          </a:p>
          <a:p>
            <a:pPr eaLnBrk="1" hangingPunct="1"/>
            <a:r>
              <a:rPr lang="it-IT" dirty="0" smtClean="0">
                <a:latin typeface="Times New Roman" pitchFamily="18" charset="0"/>
              </a:rPr>
              <a:t>(</a:t>
            </a:r>
            <a:r>
              <a:rPr lang="it-IT" dirty="0" err="1" smtClean="0">
                <a:latin typeface="Times New Roman" pitchFamily="18" charset="0"/>
              </a:rPr>
              <a:t>Bondioli</a:t>
            </a:r>
            <a:r>
              <a:rPr lang="it-IT" dirty="0" smtClean="0">
                <a:latin typeface="Times New Roman" pitchFamily="18" charset="0"/>
              </a:rPr>
              <a:t>, Ferrari, 2000).</a:t>
            </a:r>
          </a:p>
          <a:p>
            <a:pPr eaLnBrk="1" hangingPunct="1"/>
            <a:endParaRPr lang="it-IT" sz="1800" dirty="0" smtClean="0">
              <a:latin typeface="Times New Roman" pitchFamily="18" charset="0"/>
            </a:endParaRPr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Un percorso a spirale aperta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z="2800" dirty="0" smtClean="0"/>
              <a:t>Valutare, misurare, verificare, accreditare non sono sinonimi, anche se non si discriminano sempre tali termini nel quotidiano agire a scuola, nel lessico della normativa o in quello della comunità scientifica (Becchi, 1995). </a:t>
            </a:r>
          </a:p>
          <a:p>
            <a:pPr eaLnBrk="1" hangingPunct="1"/>
            <a:r>
              <a:rPr lang="it-IT" sz="2800" dirty="0" smtClean="0"/>
              <a:t>E’ interessante cercare di rintracciare il </a:t>
            </a:r>
            <a:r>
              <a:rPr lang="it-IT" sz="2800" b="1" dirty="0" smtClean="0"/>
              <a:t>significato</a:t>
            </a:r>
            <a:r>
              <a:rPr lang="it-IT" sz="2800" dirty="0" smtClean="0"/>
              <a:t> del termine e </a:t>
            </a:r>
            <a:r>
              <a:rPr lang="it-IT" sz="2800" b="1" dirty="0" smtClean="0"/>
              <a:t>l’uso </a:t>
            </a:r>
            <a:r>
              <a:rPr lang="it-IT" sz="2800" dirty="0" smtClean="0"/>
              <a:t>che si è fatto di tale vocabolo nell’ambito della vasta letteratura sull’argomento. </a:t>
            </a:r>
          </a:p>
          <a:p>
            <a:pPr eaLnBrk="1" hangingPunct="1"/>
            <a:endParaRPr lang="it-IT" sz="2800" dirty="0" smtClean="0"/>
          </a:p>
          <a:p>
            <a:pPr eaLnBrk="1" hangingPunct="1"/>
            <a:endParaRPr lang="it-IT" sz="1600" dirty="0" smtClean="0"/>
          </a:p>
          <a:p>
            <a:pPr eaLnBrk="1" hangingPunct="1"/>
            <a:endParaRPr lang="it-IT" sz="1600" dirty="0" smtClean="0"/>
          </a:p>
        </p:txBody>
      </p:sp>
      <p:sp>
        <p:nvSpPr>
          <p:cNvPr id="5" name="Rectangle 2" descr="Pergamena"/>
          <p:cNvSpPr txBox="1"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Polisemia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571472" y="2000240"/>
            <a:ext cx="8229600" cy="4097334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it-IT" sz="2800" dirty="0" smtClean="0">
                <a:latin typeface="Times New Roman" pitchFamily="18" charset="0"/>
              </a:rPr>
              <a:t>si utilizza il termine </a:t>
            </a:r>
            <a:r>
              <a:rPr lang="it-IT" sz="2800" i="1" dirty="0" smtClean="0">
                <a:latin typeface="Times New Roman" pitchFamily="18" charset="0"/>
              </a:rPr>
              <a:t>evaluation </a:t>
            </a:r>
          </a:p>
          <a:p>
            <a:pPr eaLnBrk="1" hangingPunct="1">
              <a:lnSpc>
                <a:spcPct val="90000"/>
              </a:lnSpc>
            </a:pPr>
            <a:r>
              <a:rPr lang="it-IT" sz="2800" dirty="0" smtClean="0">
                <a:latin typeface="Times New Roman" pitchFamily="18" charset="0"/>
              </a:rPr>
              <a:t>“Nel caso dell'apprezzamento di sistemi, scuole, progetti, realtà educative che non si esauriscono nel profitto degli allievi, il lavoro è quello di stabilire degli </a:t>
            </a:r>
            <a:r>
              <a:rPr lang="it-IT" sz="2800" b="1" dirty="0" smtClean="0">
                <a:latin typeface="Times New Roman" pitchFamily="18" charset="0"/>
              </a:rPr>
              <a:t>standard</a:t>
            </a:r>
            <a:r>
              <a:rPr lang="it-IT" sz="2800" dirty="0" smtClean="0">
                <a:latin typeface="Times New Roman" pitchFamily="18" charset="0"/>
              </a:rPr>
              <a:t>, di considerare se la realtà in esame si avvicina o meno a questi standard, e quali sono le condizioni che hanno consentito e consentono tale avvicinamento o distanza”, </a:t>
            </a:r>
          </a:p>
          <a:p>
            <a:pPr eaLnBrk="1" hangingPunct="1">
              <a:lnSpc>
                <a:spcPct val="90000"/>
              </a:lnSpc>
            </a:pPr>
            <a:endParaRPr lang="it-IT" sz="28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it-IT" sz="2800" dirty="0" smtClean="0">
              <a:latin typeface="Times New Roman" pitchFamily="18" charset="0"/>
            </a:endParaRPr>
          </a:p>
        </p:txBody>
      </p:sp>
      <p:sp>
        <p:nvSpPr>
          <p:cNvPr id="5" name="Rectangle 2" descr="Pergamena"/>
          <p:cNvSpPr txBox="1">
            <a:spLocks noChangeArrowheads="1"/>
          </p:cNvSpPr>
          <p:nvPr/>
        </p:nvSpPr>
        <p:spPr>
          <a:xfrm>
            <a:off x="571472" y="642918"/>
            <a:ext cx="8229600" cy="11430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Evaluation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357430"/>
            <a:ext cx="8229600" cy="3967170"/>
          </a:xfrm>
        </p:spPr>
        <p:txBody>
          <a:bodyPr/>
          <a:lstStyle/>
          <a:p>
            <a:pPr eaLnBrk="1" hangingPunct="1"/>
            <a:r>
              <a:rPr lang="it-IT" sz="3600" dirty="0" smtClean="0">
                <a:latin typeface="Times New Roman" pitchFamily="18" charset="0"/>
              </a:rPr>
              <a:t>mentre il vocabolo </a:t>
            </a:r>
            <a:r>
              <a:rPr lang="it-IT" sz="3600" i="1" dirty="0" smtClean="0">
                <a:latin typeface="Times New Roman" pitchFamily="18" charset="0"/>
              </a:rPr>
              <a:t>assessment</a:t>
            </a:r>
            <a:r>
              <a:rPr lang="it-IT" sz="3600" dirty="0" smtClean="0">
                <a:latin typeface="Times New Roman" pitchFamily="18" charset="0"/>
              </a:rPr>
              <a:t> si utilizza “Nel caso della valutazione come </a:t>
            </a:r>
            <a:r>
              <a:rPr lang="it-IT" sz="3600" b="1" dirty="0" smtClean="0">
                <a:latin typeface="Times New Roman" pitchFamily="18" charset="0"/>
              </a:rPr>
              <a:t>accertamento del profitto</a:t>
            </a:r>
            <a:r>
              <a:rPr lang="it-IT" sz="3600" dirty="0" smtClean="0">
                <a:latin typeface="Times New Roman" pitchFamily="18" charset="0"/>
              </a:rPr>
              <a:t>[…] si definiscono le prestazioni degli allievi e le si apprezza secondo una gamma di valori che non sempre costituisce una scala.”(Becchi, 1995). </a:t>
            </a:r>
          </a:p>
          <a:p>
            <a:pPr eaLnBrk="1" hangingPunct="1"/>
            <a:endParaRPr lang="it-IT" sz="2800" dirty="0" smtClean="0">
              <a:latin typeface="Times New Roman" pitchFamily="18" charset="0"/>
            </a:endParaRPr>
          </a:p>
        </p:txBody>
      </p:sp>
      <p:sp>
        <p:nvSpPr>
          <p:cNvPr id="5" name="Rectangle 2" descr="Pergamena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it-IT" sz="4800" dirty="0" smtClean="0">
                <a:latin typeface="Times New Roman" pitchFamily="18" charset="0"/>
              </a:rPr>
              <a:t>Assessment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z="2800" smtClean="0">
                <a:latin typeface="Times New Roman" pitchFamily="18" charset="0"/>
              </a:rPr>
              <a:t>Sempre Egle Becchi sostiene che sia con l’</a:t>
            </a:r>
            <a:r>
              <a:rPr lang="it-IT" sz="2800" i="1" smtClean="0">
                <a:latin typeface="Times New Roman" pitchFamily="18" charset="0"/>
              </a:rPr>
              <a:t>evaluation</a:t>
            </a:r>
            <a:r>
              <a:rPr lang="it-IT" sz="2800" smtClean="0">
                <a:latin typeface="Times New Roman" pitchFamily="18" charset="0"/>
              </a:rPr>
              <a:t> che con l’</a:t>
            </a:r>
            <a:r>
              <a:rPr lang="it-IT" sz="2800" i="1" smtClean="0">
                <a:latin typeface="Times New Roman" pitchFamily="18" charset="0"/>
              </a:rPr>
              <a:t>assessment</a:t>
            </a:r>
            <a:r>
              <a:rPr lang="it-IT" sz="2800" smtClean="0">
                <a:latin typeface="Times New Roman" pitchFamily="18" charset="0"/>
              </a:rPr>
              <a:t> </a:t>
            </a:r>
            <a:r>
              <a:rPr lang="it-IT" sz="2800" b="1" smtClean="0">
                <a:latin typeface="Times New Roman" pitchFamily="18" charset="0"/>
              </a:rPr>
              <a:t>si verificano e si accertano dei fatti </a:t>
            </a:r>
            <a:r>
              <a:rPr lang="it-IT" sz="2800" smtClean="0">
                <a:latin typeface="Times New Roman" pitchFamily="18" charset="0"/>
              </a:rPr>
              <a:t>”ma nel primo (</a:t>
            </a:r>
            <a:r>
              <a:rPr lang="it-IT" sz="2800" i="1" smtClean="0">
                <a:latin typeface="Times New Roman" pitchFamily="18" charset="0"/>
              </a:rPr>
              <a:t>evaluation</a:t>
            </a:r>
            <a:r>
              <a:rPr lang="it-IT" sz="2800" smtClean="0">
                <a:latin typeface="Times New Roman" pitchFamily="18" charset="0"/>
              </a:rPr>
              <a:t>) tale accertamento avviene relativamente a insiemi di varia natura (organizzazioni, persone, investimenti e spese finanziarie, atteggiamenti, competenze, attrezzature, programmi, progetti), tenendo presenti connessioni causali e interpretandole, con un uso privilegiato ed esplicito di un ragionamento ipotetico, </a:t>
            </a:r>
          </a:p>
          <a:p>
            <a:pPr eaLnBrk="1" hangingPunct="1"/>
            <a:endParaRPr lang="it-IT" sz="2800" smtClean="0">
              <a:latin typeface="Times New Roman" pitchFamily="18" charset="0"/>
            </a:endParaRPr>
          </a:p>
        </p:txBody>
      </p:sp>
      <p:sp>
        <p:nvSpPr>
          <p:cNvPr id="5" name="Rectangle 2" descr="Pergamena"/>
          <p:cNvSpPr txBox="1">
            <a:spLocks noChangeArrowheads="1"/>
          </p:cNvSpPr>
          <p:nvPr/>
        </p:nvSpPr>
        <p:spPr>
          <a:xfrm>
            <a:off x="571472" y="642918"/>
            <a:ext cx="8229600" cy="11430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0" rIns="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Evaluation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it-IT" sz="3600" dirty="0" smtClean="0">
                <a:latin typeface="Times New Roman" pitchFamily="18" charset="0"/>
              </a:rPr>
              <a:t>mentre nel caso della diagnosi del profitto (</a:t>
            </a:r>
            <a:r>
              <a:rPr lang="it-IT" sz="3600" i="1" dirty="0" smtClean="0">
                <a:latin typeface="Times New Roman" pitchFamily="18" charset="0"/>
              </a:rPr>
              <a:t>assessment) </a:t>
            </a:r>
            <a:r>
              <a:rPr lang="it-IT" sz="3600" dirty="0" smtClean="0">
                <a:latin typeface="Times New Roman" pitchFamily="18" charset="0"/>
              </a:rPr>
              <a:t>tale panorama complesso si riduce a un numero minore di variabili, si concentra per lo più su determinate condotte intellettuali, e nella prassi di chi realizza tale diagnosi si evidenzia meno la natura ipotetica del procedere“ (Becchi , 1995, p.6).</a:t>
            </a:r>
            <a:r>
              <a:rPr lang="it-IT" sz="3600" b="1" dirty="0" smtClean="0">
                <a:latin typeface="Times New Roman" pitchFamily="18" charset="0"/>
              </a:rPr>
              <a:t> </a:t>
            </a:r>
            <a:endParaRPr lang="it-IT" sz="3600" dirty="0" smtClean="0">
              <a:latin typeface="Times New Roman" pitchFamily="18" charset="0"/>
            </a:endParaRPr>
          </a:p>
          <a:p>
            <a:pPr eaLnBrk="1" hangingPunct="1"/>
            <a:endParaRPr lang="it-IT" sz="1800" dirty="0" smtClean="0">
              <a:latin typeface="Times New Roman" pitchFamily="18" charset="0"/>
            </a:endParaRPr>
          </a:p>
        </p:txBody>
      </p:sp>
      <p:sp>
        <p:nvSpPr>
          <p:cNvPr id="5" name="Rectangle 2" descr="Pergamena"/>
          <p:cNvSpPr>
            <a:spLocks noGrp="1" noChangeArrowheads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it-IT" sz="4800" dirty="0" smtClean="0">
                <a:latin typeface="Times New Roman" pitchFamily="18" charset="0"/>
              </a:rPr>
              <a:t>Assessment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928801"/>
            <a:ext cx="8229600" cy="4413261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it-IT" sz="2800" dirty="0" smtClean="0"/>
              <a:t>Se per valutazione si intende “</a:t>
            </a:r>
            <a:r>
              <a:rPr lang="it-IT" sz="2800" b="1" dirty="0" smtClean="0"/>
              <a:t>il processo con cui si determina il valore, il merito o la significatività di qualche entità</a:t>
            </a:r>
            <a:r>
              <a:rPr lang="it-IT" sz="2800" dirty="0" smtClean="0"/>
              <a:t>” (</a:t>
            </a:r>
            <a:r>
              <a:rPr lang="it-IT" sz="2800" dirty="0" err="1" smtClean="0"/>
              <a:t>Scriven</a:t>
            </a:r>
            <a:r>
              <a:rPr lang="it-IT" sz="2800" dirty="0" smtClean="0"/>
              <a:t>, 2000),  tale disciplina pare essere complemento di molti percorsi di ricerca scientifica. </a:t>
            </a:r>
          </a:p>
          <a:p>
            <a:pPr eaLnBrk="1" hangingPunct="1">
              <a:lnSpc>
                <a:spcPct val="90000"/>
              </a:lnSpc>
            </a:pPr>
            <a:r>
              <a:rPr lang="it-IT" sz="2800" dirty="0" smtClean="0"/>
              <a:t>Ma tale processo non è neutro, non si risolve in una mera operazione conoscitiva circa il fenomeno indagato; </a:t>
            </a:r>
          </a:p>
          <a:p>
            <a:pPr eaLnBrk="1" hangingPunct="1">
              <a:lnSpc>
                <a:spcPct val="90000"/>
              </a:lnSpc>
            </a:pPr>
            <a:r>
              <a:rPr lang="it-IT" sz="2800" dirty="0" smtClean="0"/>
              <a:t>valutare significa </a:t>
            </a:r>
            <a:r>
              <a:rPr lang="it-IT" sz="2800" b="1" dirty="0" smtClean="0"/>
              <a:t>esprimere un giudizio di valore </a:t>
            </a:r>
            <a:r>
              <a:rPr lang="it-IT" sz="2800" dirty="0" smtClean="0"/>
              <a:t>che orienta all’azione, al cambiamento rispetto alla situazione di partenza.</a:t>
            </a:r>
          </a:p>
          <a:p>
            <a:pPr eaLnBrk="1" hangingPunct="1">
              <a:lnSpc>
                <a:spcPct val="90000"/>
              </a:lnSpc>
            </a:pPr>
            <a:endParaRPr lang="it-IT" sz="2800" dirty="0" smtClean="0"/>
          </a:p>
        </p:txBody>
      </p:sp>
      <p:sp>
        <p:nvSpPr>
          <p:cNvPr id="5" name="Rectangle 2" descr="Pergamena"/>
          <p:cNvSpPr>
            <a:spLocks noGrp="1" noChangeArrowheads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it-IT" sz="4800" dirty="0" err="1" smtClean="0">
                <a:latin typeface="Times New Roman" pitchFamily="18" charset="0"/>
              </a:rPr>
              <a:t>Scriven</a:t>
            </a:r>
            <a:r>
              <a:rPr lang="it-IT" sz="4800" dirty="0" smtClean="0">
                <a:latin typeface="Times New Roman" pitchFamily="18" charset="0"/>
              </a:rPr>
              <a:t> (2000)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Pergamena"/>
          <p:cNvSpPr>
            <a:spLocks noGrp="1" noChangeArrowheads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it-IT" sz="4800" dirty="0" err="1" smtClean="0">
                <a:latin typeface="Times New Roman" pitchFamily="18" charset="0"/>
              </a:rPr>
              <a:t>Scriven</a:t>
            </a:r>
            <a:r>
              <a:rPr lang="it-IT" sz="4800" dirty="0" smtClean="0">
                <a:latin typeface="Times New Roman" pitchFamily="18" charset="0"/>
              </a:rPr>
              <a:t> (2000)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2143115"/>
            <a:ext cx="8229600" cy="4198947"/>
          </a:xfrm>
        </p:spPr>
        <p:txBody>
          <a:bodyPr>
            <a:normAutofit/>
          </a:bodyPr>
          <a:lstStyle/>
          <a:p>
            <a:pPr eaLnBrk="1" hangingPunct="1"/>
            <a:r>
              <a:rPr lang="it-IT" sz="3200" dirty="0" err="1" smtClean="0">
                <a:latin typeface="Times New Roman" pitchFamily="18" charset="0"/>
              </a:rPr>
              <a:t>Scriven</a:t>
            </a:r>
            <a:r>
              <a:rPr lang="it-IT" sz="3200" dirty="0" smtClean="0">
                <a:latin typeface="Times New Roman" pitchFamily="18" charset="0"/>
              </a:rPr>
              <a:t> evidenzia, inoltre, la specificità del campo della valutazione che intende come  una pratica trasversale a diverse discipline.</a:t>
            </a:r>
          </a:p>
          <a:p>
            <a:pPr eaLnBrk="1" hangingPunct="1"/>
            <a:r>
              <a:rPr lang="it-IT" sz="3200" dirty="0" smtClean="0">
                <a:latin typeface="Times New Roman" pitchFamily="18" charset="0"/>
              </a:rPr>
              <a:t>Le valutazioni sono il risultato di tale processo” e aggiunge che la valutazione è una “transdisciplina”, una disciplina che fornisce strumenti ad altre discipline (</a:t>
            </a:r>
            <a:r>
              <a:rPr lang="it-IT" sz="3200" dirty="0" err="1" smtClean="0">
                <a:latin typeface="Times New Roman" pitchFamily="18" charset="0"/>
              </a:rPr>
              <a:t>Scriven</a:t>
            </a:r>
            <a:r>
              <a:rPr lang="it-IT" sz="3200" dirty="0" smtClean="0">
                <a:latin typeface="Times New Roman" pitchFamily="18" charset="0"/>
              </a:rPr>
              <a:t>, 2000 in </a:t>
            </a:r>
            <a:r>
              <a:rPr lang="it-IT" sz="3200" dirty="0" err="1" smtClean="0">
                <a:latin typeface="Times New Roman" pitchFamily="18" charset="0"/>
              </a:rPr>
              <a:t>Bondioli</a:t>
            </a:r>
            <a:r>
              <a:rPr lang="it-IT" sz="3200" dirty="0" smtClean="0">
                <a:latin typeface="Times New Roman" pitchFamily="18" charset="0"/>
              </a:rPr>
              <a:t>,Ferrari, p. 39).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 descr="Pergamena"/>
          <p:cNvSpPr>
            <a:spLocks noGrp="1" noChangeArrowheads="1"/>
          </p:cNvSpPr>
          <p:nvPr>
            <p:ph type="title"/>
          </p:nvPr>
        </p:nvSpPr>
        <p:spPr>
          <a:xfrm>
            <a:off x="457200" y="857232"/>
            <a:ext cx="8229600" cy="714380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/>
            <a:r>
              <a:rPr lang="it-IT" sz="3200" dirty="0" smtClean="0">
                <a:latin typeface="Times New Roman" pitchFamily="18" charset="0"/>
              </a:rPr>
              <a:t>Valutazione di contesto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z="2800" smtClean="0">
                <a:latin typeface="Times New Roman" pitchFamily="18" charset="0"/>
              </a:rPr>
              <a:t>“procedure di attribuzione  di giudizio riferito ad entità astratte, oggetti che non sono singoli individui, ma piuttosto fenomeni educativi complessi o diverse sfaccettature di soggetti istituzionali collocati a diversi livelli sistemici tra loro interagenti (classe, scuola, rapporti scuola/famiglia, scuola/territorio, scuola/altri livelli contesto scolare, politiche scolastiche nazionali)”.</a:t>
            </a:r>
          </a:p>
          <a:p>
            <a:pPr eaLnBrk="1" hangingPunct="1">
              <a:buFontTx/>
              <a:buNone/>
            </a:pPr>
            <a:r>
              <a:rPr lang="it-IT" sz="2800" smtClean="0">
                <a:latin typeface="Times New Roman" pitchFamily="18" charset="0"/>
              </a:rPr>
              <a:t>Cfr. in Bondioli, Ferrari, 2000</a:t>
            </a:r>
          </a:p>
          <a:p>
            <a:pPr eaLnBrk="1" hangingPunct="1"/>
            <a:endParaRPr lang="it-IT" sz="280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3200" smtClean="0"/>
              <a:t>Il concetto di transazione di Dewey (1946). </a:t>
            </a:r>
            <a:br>
              <a:rPr lang="it-IT" sz="3200" smtClean="0"/>
            </a:br>
            <a:endParaRPr lang="it-IT" sz="3200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it-IT" sz="2800" smtClean="0"/>
              <a:t>Tale concetto è essenziale per introdurre a quell’aspetto di valutazione negoziata che ispira il processo di </a:t>
            </a:r>
            <a:r>
              <a:rPr lang="it-IT" sz="2800" i="1" smtClean="0"/>
              <a:t>selfevaluation</a:t>
            </a:r>
            <a:r>
              <a:rPr lang="it-IT" sz="2800" smtClean="0"/>
              <a:t> che si possono  promuovere grazie all’uso di strumenti di valutazione. </a:t>
            </a:r>
          </a:p>
          <a:p>
            <a:pPr eaLnBrk="1" hangingPunct="1">
              <a:lnSpc>
                <a:spcPct val="80000"/>
              </a:lnSpc>
            </a:pPr>
            <a:r>
              <a:rPr lang="it-IT" sz="2800" smtClean="0"/>
              <a:t>Dewey afferma esplicitamente che l’organismo e il suo ambiente formano a tal punto un tutto unico che ogni comportamento dell’uomo, compresa anche la sua attività conoscitiva, non va intesa come opera del soggetto, ma è un processo che appartiene all’intero sistema organismo-ambiente.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3200" smtClean="0"/>
              <a:t>Ecologia dello sviluppo umano Bronfenbrenner (1979) 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z="2400" smtClean="0"/>
              <a:t>Bronfenbrenner (1979), in una prospettiva eco-sistemica, afferma che, dando il primato al contesto, uomo e ambiente non possono essere concepiti come separati e  definisce l'ambiente ecologico come un'insieme di strutture che, incluse l'una nell'altra, si estendono al di là della situazione immediata.</a:t>
            </a:r>
          </a:p>
          <a:p>
            <a:pPr eaLnBrk="1" hangingPunct="1"/>
            <a:r>
              <a:rPr lang="it-IT" sz="2400" smtClean="0"/>
              <a:t>Questa prospettiva di ricerca, chiamata “ecologia dello sviluppo umano”, implica lo studio scientifico del progressivo adattamento reciproco tra un essere umano e il suo ambiente.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olo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4000" b="1" smtClean="0">
                <a:ea typeface="Bauhaus 93" pitchFamily="-105" charset="0"/>
                <a:cs typeface="Bauhaus 93" pitchFamily="-105" charset="0"/>
              </a:rPr>
              <a:t>LE DIFFICOLTA’ DEL VALUTARE A SCUOLA</a:t>
            </a:r>
            <a:endParaRPr lang="it-IT" sz="3200" b="1" smtClean="0">
              <a:latin typeface="Bauhaus 93" pitchFamily="-105" charset="0"/>
              <a:ea typeface="Bauhaus 93" pitchFamily="-105" charset="0"/>
              <a:cs typeface="Bauhaus 93" pitchFamily="-105" charset="0"/>
            </a:endParaRPr>
          </a:p>
        </p:txBody>
      </p:sp>
      <p:pic>
        <p:nvPicPr>
          <p:cNvPr id="8195" name="Segnaposto contenuto 3"/>
          <p:cNvPicPr>
            <a:picLocks noGrp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07988" y="1597025"/>
            <a:ext cx="8328025" cy="4535488"/>
          </a:xfrm>
        </p:spPr>
      </p:pic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1371600" y="6172200"/>
            <a:ext cx="65452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1400">
                <a:latin typeface="Constantia" pitchFamily="18" charset="0"/>
              </a:rPr>
              <a:t>Poseidon 2007/08 Valutazione 2 Gruppo</a:t>
            </a:r>
          </a:p>
          <a:p>
            <a:pPr algn="ctr"/>
            <a:r>
              <a:rPr lang="it-IT" sz="1400">
                <a:latin typeface="Constantia" pitchFamily="18" charset="0"/>
              </a:rPr>
              <a:t> Deiana - Fogliato -  Gentile - Traversa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0" y="188913"/>
            <a:ext cx="9145588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70000"/>
              <a:buFont typeface="Wingdings" pitchFamily="2" charset="2"/>
              <a:buNone/>
              <a:defRPr/>
            </a:pPr>
            <a:r>
              <a:rPr lang="it-IT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it-IT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Valutazione e raccolta di informazioni</a:t>
            </a:r>
          </a:p>
          <a:p>
            <a:pPr marL="533400" indent="-53340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it-IT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1116013" y="981075"/>
            <a:ext cx="7559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="1">
                <a:solidFill>
                  <a:schemeClr val="hlink"/>
                </a:solidFill>
              </a:rPr>
              <a:t>VALUTARE                                           MISURARE</a:t>
            </a:r>
          </a:p>
        </p:txBody>
      </p:sp>
      <p:graphicFrame>
        <p:nvGraphicFramePr>
          <p:cNvPr id="13353" name="Group 41"/>
          <p:cNvGraphicFramePr>
            <a:graphicFrameLocks noGrp="1"/>
          </p:cNvGraphicFramePr>
          <p:nvPr/>
        </p:nvGraphicFramePr>
        <p:xfrm>
          <a:off x="0" y="1557338"/>
          <a:ext cx="9144000" cy="6634607"/>
        </p:xfrm>
        <a:graphic>
          <a:graphicData uri="http://schemas.openxmlformats.org/drawingml/2006/table">
            <a:tbl>
              <a:tblPr/>
              <a:tblGrid>
                <a:gridCol w="4211638"/>
                <a:gridCol w="4932362"/>
              </a:tblGrid>
              <a:tr h="3078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         </a:t>
                      </a:r>
                      <a:r>
                        <a:rPr kumimoji="0" lang="it-IT" sz="2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Arial" charset="0"/>
                        </a:rPr>
                        <a:t>attribuire valore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it-IT" sz="22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it-IT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it-IT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implica: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l’adesione a un ideale, a </a:t>
                      </a: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una fonte valoriale di riferimento;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Char char="n"/>
                        <a:tabLst/>
                      </a:pPr>
                      <a:endParaRPr kumimoji="0" lang="it-IT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it-IT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it-IT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è legato ai concetti di interpretazione, di </a:t>
                      </a:r>
                      <a:r>
                        <a:rPr kumimoji="0" lang="it-IT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attribuzione </a:t>
                      </a:r>
                      <a:r>
                        <a:rPr kumimoji="0" lang="it-IT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  valore, di giudizio,                        di decisione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              </a:t>
                      </a:r>
                      <a:r>
                        <a:rPr kumimoji="0" lang="it-IT" sz="2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raccolta di informazioni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Implica: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Considerazione di una </a:t>
                      </a:r>
                      <a:r>
                        <a:rPr kumimoji="0" lang="it-IT" sz="2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qualità</a:t>
                      </a: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particolare degli oggetti come peso, lunghezza, grandezza, spessore;  </a:t>
                      </a: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 </a:t>
                      </a: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per le persone intelligenza, prestazione </a:t>
                      </a: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ecc.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scelta </a:t>
                      </a: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 una </a:t>
                      </a:r>
                      <a:r>
                        <a:rPr kumimoji="0" lang="it-IT" sz="2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unità di </a:t>
                      </a:r>
                      <a:r>
                        <a:rPr kumimoji="0" lang="it-IT" sz="2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misura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it-IT" sz="2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confronto</a:t>
                      </a: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della qualità presente in un oggetto o in una persona con quella scelta come unità di </a:t>
                      </a: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misura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reperimento </a:t>
                      </a:r>
                      <a:r>
                        <a:rPr kumimoji="0" 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 informazioni valide          e la loro rappresentazione sotto forma numerica o verbale </a:t>
                      </a:r>
                      <a:endParaRPr kumimoji="0" lang="it-IT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01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it-IT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it-IT" sz="2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000"/>
                                        <p:tgtEl>
                                          <p:spTgt spid="13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it-IT" smtClean="0">
                <a:latin typeface="Arial" charset="0"/>
              </a:rPr>
              <a:t>Valutare</a:t>
            </a:r>
            <a:r>
              <a:rPr lang="it-IT" smtClean="0"/>
              <a:t> =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628775"/>
            <a:ext cx="8964612" cy="4679950"/>
          </a:xfrm>
        </p:spPr>
        <p:txBody>
          <a:bodyPr/>
          <a:lstStyle/>
          <a:p>
            <a:pPr eaLnBrk="1" hangingPunct="1"/>
            <a:r>
              <a:rPr lang="it-IT" smtClean="0">
                <a:latin typeface="Arial" charset="0"/>
              </a:rPr>
              <a:t>Esprimere un </a:t>
            </a:r>
            <a:r>
              <a:rPr lang="it-IT" u="sng" smtClean="0">
                <a:latin typeface="Arial" charset="0"/>
              </a:rPr>
              <a:t>giudizio di valore</a:t>
            </a:r>
            <a:r>
              <a:rPr lang="it-IT" smtClean="0">
                <a:latin typeface="Arial" charset="0"/>
              </a:rPr>
              <a:t> circa i dati raccolti e le informazioni disponibili</a:t>
            </a:r>
          </a:p>
          <a:p>
            <a:pPr eaLnBrk="1" hangingPunct="1"/>
            <a:endParaRPr lang="it-IT" smtClean="0">
              <a:latin typeface="Arial" charset="0"/>
            </a:endParaRPr>
          </a:p>
          <a:p>
            <a:pPr eaLnBrk="1" hangingPunct="1"/>
            <a:r>
              <a:rPr lang="it-IT" smtClean="0">
                <a:latin typeface="Arial" charset="0"/>
              </a:rPr>
              <a:t>Due processi:</a:t>
            </a:r>
          </a:p>
          <a:p>
            <a:pPr eaLnBrk="1" hangingPunct="1"/>
            <a:endParaRPr lang="it-IT" smtClean="0">
              <a:latin typeface="Arial" charset="0"/>
            </a:endParaRPr>
          </a:p>
          <a:p>
            <a:pPr lvl="2" eaLnBrk="1" hangingPunct="1"/>
            <a:r>
              <a:rPr lang="it-IT" smtClean="0">
                <a:latin typeface="Arial" charset="0"/>
              </a:rPr>
              <a:t> richiamare alla mente </a:t>
            </a:r>
            <a:r>
              <a:rPr lang="it-IT" u="sng" smtClean="0">
                <a:latin typeface="Arial" charset="0"/>
              </a:rPr>
              <a:t>principi o criteri di riferimento</a:t>
            </a:r>
            <a:r>
              <a:rPr lang="it-IT" smtClean="0">
                <a:latin typeface="Arial" charset="0"/>
              </a:rPr>
              <a:t>              e interpretare alla loro luce i dati e le informazioni</a:t>
            </a:r>
          </a:p>
          <a:p>
            <a:pPr lvl="2" eaLnBrk="1" hangingPunct="1"/>
            <a:endParaRPr lang="it-IT" smtClean="0">
              <a:latin typeface="Arial" charset="0"/>
            </a:endParaRPr>
          </a:p>
          <a:p>
            <a:pPr lvl="2" eaLnBrk="1" hangingPunct="1"/>
            <a:r>
              <a:rPr lang="it-IT" smtClean="0">
                <a:latin typeface="Arial" charset="0"/>
              </a:rPr>
              <a:t> avere chiaro il motivo e la </a:t>
            </a:r>
            <a:r>
              <a:rPr lang="it-IT" u="sng" smtClean="0">
                <a:latin typeface="Arial" charset="0"/>
              </a:rPr>
              <a:t>finalità della valutazione</a:t>
            </a:r>
          </a:p>
        </p:txBody>
      </p:sp>
      <p:sp>
        <p:nvSpPr>
          <p:cNvPr id="14340" name="AutoShape 4"/>
          <p:cNvSpPr>
            <a:spLocks/>
          </p:cNvSpPr>
          <p:nvPr/>
        </p:nvSpPr>
        <p:spPr bwMode="auto">
          <a:xfrm>
            <a:off x="428625" y="3786188"/>
            <a:ext cx="431800" cy="1728787"/>
          </a:xfrm>
          <a:prstGeom prst="leftBrace">
            <a:avLst>
              <a:gd name="adj1" fmla="val 33364"/>
              <a:gd name="adj2" fmla="val 50000"/>
            </a:avLst>
          </a:prstGeom>
          <a:noFill/>
          <a:ln w="38100">
            <a:solidFill>
              <a:srgbClr val="FFFF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0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  <p:bldP spid="1434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Rot="1"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Valutazione nel contesto educativo</a:t>
            </a:r>
            <a:endParaRPr lang="it-IT" sz="40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1547813" y="1268413"/>
            <a:ext cx="7272337" cy="579437"/>
          </a:xfrm>
          <a:prstGeom prst="rect">
            <a:avLst/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2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Obiettivi – </a:t>
            </a:r>
            <a:r>
              <a:rPr lang="it-IT"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criteri e principi di riferimento</a:t>
            </a: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179388" y="2276475"/>
            <a:ext cx="8964612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it-IT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Raccolta delle informazioni adeguate: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it-IT" sz="2800" i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Qualitative</a:t>
            </a:r>
            <a:r>
              <a:rPr lang="it-IT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 – osservando le persone nella loro  			      attività quotidiana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it-IT" sz="2800" i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Quantitative</a:t>
            </a:r>
            <a:r>
              <a:rPr lang="it-IT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 – sottoponendo a una prova più 			      strutturata</a:t>
            </a:r>
          </a:p>
        </p:txBody>
      </p:sp>
      <p:sp>
        <p:nvSpPr>
          <p:cNvPr id="15368" name="AutoShape 8"/>
          <p:cNvSpPr>
            <a:spLocks noChangeArrowheads="1"/>
          </p:cNvSpPr>
          <p:nvPr/>
        </p:nvSpPr>
        <p:spPr bwMode="auto">
          <a:xfrm>
            <a:off x="179388" y="5589588"/>
            <a:ext cx="935037" cy="504825"/>
          </a:xfrm>
          <a:prstGeom prst="rightArrow">
            <a:avLst>
              <a:gd name="adj1" fmla="val 50000"/>
              <a:gd name="adj2" fmla="val 46305"/>
            </a:avLst>
          </a:prstGeom>
          <a:gradFill rotWithShape="1">
            <a:gsLst>
              <a:gs pos="0">
                <a:srgbClr val="5E6D76"/>
              </a:gs>
              <a:gs pos="50000">
                <a:srgbClr val="CCECFF"/>
              </a:gs>
              <a:gs pos="100000">
                <a:srgbClr val="5E6D7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onstantia" pitchFamily="18" charset="0"/>
            </a:endParaRPr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827088" y="5157788"/>
            <a:ext cx="8137525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 fontAlgn="auto">
              <a:spcBef>
                <a:spcPct val="20000"/>
              </a:spcBef>
              <a:spcAft>
                <a:spcPts val="0"/>
              </a:spcAft>
              <a:buClr>
                <a:srgbClr val="FFFF99"/>
              </a:buClr>
              <a:buSzPct val="70000"/>
              <a:buFontTx/>
              <a:buChar char="•"/>
              <a:defRPr/>
            </a:pPr>
            <a:r>
              <a:rPr lang="it-IT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it-IT" sz="2400" i="1">
                <a:effectLst>
                  <a:outerShdw blurRad="38100" dist="38100" dir="2700000" algn="tl">
                    <a:srgbClr val="000000"/>
                  </a:outerShdw>
                </a:effectLst>
              </a:rPr>
              <a:t>Ci si può ritenere soddisfatti per i risultati conseguiti ?</a:t>
            </a:r>
          </a:p>
          <a:p>
            <a:pPr lvl="1" fontAlgn="auto">
              <a:spcBef>
                <a:spcPct val="20000"/>
              </a:spcBef>
              <a:spcAft>
                <a:spcPts val="0"/>
              </a:spcAft>
              <a:buClr>
                <a:srgbClr val="FFFF99"/>
              </a:buClr>
              <a:buSzPct val="70000"/>
              <a:buFontTx/>
              <a:buChar char="•"/>
              <a:defRPr/>
            </a:pPr>
            <a:r>
              <a:rPr lang="it-IT" sz="2400" i="1">
                <a:effectLst>
                  <a:outerShdw blurRad="38100" dist="38100" dir="2700000" algn="tl">
                    <a:srgbClr val="000000"/>
                  </a:outerShdw>
                </a:effectLst>
              </a:rPr>
              <a:t> Occorra continuare ancora il cammino intrapreso ?</a:t>
            </a:r>
          </a:p>
          <a:p>
            <a:pPr lvl="1" fontAlgn="auto">
              <a:spcBef>
                <a:spcPct val="20000"/>
              </a:spcBef>
              <a:spcAft>
                <a:spcPts val="0"/>
              </a:spcAft>
              <a:buClr>
                <a:srgbClr val="FFFF99"/>
              </a:buClr>
              <a:buSzPct val="70000"/>
              <a:buFontTx/>
              <a:buChar char="•"/>
              <a:defRPr/>
            </a:pPr>
            <a:r>
              <a:rPr lang="it-IT" sz="2400" i="1">
                <a:effectLst>
                  <a:outerShdw blurRad="38100" dist="38100" dir="2700000" algn="tl">
                    <a:srgbClr val="000000"/>
                  </a:outerShdw>
                </a:effectLst>
              </a:rPr>
              <a:t> Modificare il progetto operativo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6" grpId="0" animBg="1"/>
      <p:bldP spid="15367" grpId="0"/>
      <p:bldP spid="15368" grpId="0" animBg="1"/>
      <p:bldP spid="1537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250825" y="1196975"/>
            <a:ext cx="1873250" cy="457200"/>
          </a:xfrm>
          <a:prstGeom prst="rect">
            <a:avLst/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INIZIALE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179388" y="3284538"/>
            <a:ext cx="2016125" cy="457200"/>
          </a:xfrm>
          <a:prstGeom prst="rect">
            <a:avLst/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FORMATIVA</a:t>
            </a: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250825" y="5780088"/>
            <a:ext cx="1873250" cy="457200"/>
          </a:xfrm>
          <a:prstGeom prst="rect">
            <a:avLst/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FINALE</a:t>
            </a:r>
          </a:p>
        </p:txBody>
      </p:sp>
      <p:sp>
        <p:nvSpPr>
          <p:cNvPr id="16391" name="Rectangle 7"/>
          <p:cNvSpPr>
            <a:spLocks noRot="1"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Valutazione iniziale, continua e finale</a:t>
            </a:r>
            <a:endParaRPr lang="it-IT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2411413" y="1052513"/>
            <a:ext cx="59404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/>
              <a:t>Ha valore diagnostico, mira a descrivere uno stato di cose prima di un intervento</a:t>
            </a:r>
          </a:p>
        </p:txBody>
      </p:sp>
      <p:graphicFrame>
        <p:nvGraphicFramePr>
          <p:cNvPr id="16394" name="Organization Chart 10"/>
          <p:cNvGraphicFramePr>
            <a:graphicFrameLocks/>
          </p:cNvGraphicFramePr>
          <p:nvPr/>
        </p:nvGraphicFramePr>
        <p:xfrm>
          <a:off x="4143372" y="1785926"/>
          <a:ext cx="4532316" cy="1214446"/>
        </p:xfrm>
        <a:graphic>
          <a:graphicData uri="http://schemas.openxmlformats.org/drawingml/2006/compatibility">
            <com:legacyDrawing xmlns:com="http://schemas.openxmlformats.org/drawingml/2006/compatibility" spid="_x0000_s1026"/>
          </a:graphicData>
        </a:graphic>
      </p:graphicFrame>
      <p:sp>
        <p:nvSpPr>
          <p:cNvPr id="16404" name="Text Box 20"/>
          <p:cNvSpPr txBox="1">
            <a:spLocks noChangeArrowheads="1"/>
          </p:cNvSpPr>
          <p:nvPr/>
        </p:nvSpPr>
        <p:spPr bwMode="auto">
          <a:xfrm>
            <a:off x="2268538" y="3284538"/>
            <a:ext cx="6875462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it-IT" sz="2000" dirty="0"/>
              <a:t>Valutazione del progetto (controllo della Q del progetto)</a:t>
            </a:r>
          </a:p>
          <a:p>
            <a:pPr marL="800100" lvl="1" indent="-342900">
              <a:spcBef>
                <a:spcPct val="50000"/>
              </a:spcBef>
              <a:buFontTx/>
              <a:buChar char="•"/>
            </a:pPr>
            <a:r>
              <a:rPr lang="it-IT" sz="2000" dirty="0"/>
              <a:t>mentre si sta sviluppando</a:t>
            </a:r>
          </a:p>
          <a:p>
            <a:pPr marL="800100" lvl="1" indent="-342900">
              <a:spcBef>
                <a:spcPct val="50000"/>
              </a:spcBef>
              <a:buFontTx/>
              <a:buChar char="•"/>
            </a:pPr>
            <a:r>
              <a:rPr lang="it-IT" sz="2000" dirty="0"/>
              <a:t>quando esso sia stato completato</a:t>
            </a:r>
          </a:p>
          <a:p>
            <a:pPr marL="342900" indent="-342900">
              <a:spcBef>
                <a:spcPct val="50000"/>
              </a:spcBef>
            </a:pPr>
            <a:r>
              <a:rPr lang="it-IT" sz="2000" dirty="0"/>
              <a:t>2. Valutazione della realizzazione del progetto (controllo della Q dell’azione educativa)</a:t>
            </a:r>
          </a:p>
        </p:txBody>
      </p:sp>
      <p:sp>
        <p:nvSpPr>
          <p:cNvPr id="16405" name="Text Box 21"/>
          <p:cNvSpPr txBox="1">
            <a:spLocks noChangeArrowheads="1"/>
          </p:cNvSpPr>
          <p:nvPr/>
        </p:nvSpPr>
        <p:spPr bwMode="auto">
          <a:xfrm>
            <a:off x="2339975" y="5680075"/>
            <a:ext cx="70564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/>
              <a:t>Valutazione </a:t>
            </a:r>
            <a:r>
              <a:rPr lang="it-IT" sz="2000">
                <a:solidFill>
                  <a:schemeClr val="hlink"/>
                </a:solidFill>
              </a:rPr>
              <a:t>sommativa</a:t>
            </a:r>
            <a:r>
              <a:rPr lang="it-IT" sz="2000"/>
              <a:t> di quanto realizzato, utilizzando    tutti i dati, quelle raccolte all’inizio, durante la realizzazione,  a conclusione delle attività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animBg="1"/>
      <p:bldP spid="16389" grpId="0" animBg="1"/>
      <p:bldP spid="16390" grpId="0" animBg="1"/>
      <p:bldP spid="16392" grpId="0"/>
      <p:bldDgm spid="16394" grpId="0"/>
      <p:bldP spid="16404" grpId="0"/>
      <p:bldP spid="1640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/>
          <p:cNvSpPr>
            <a:spLocks noRot="1"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Autovalutazione</a:t>
            </a:r>
            <a:endParaRPr lang="it-IT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684213" y="1557338"/>
            <a:ext cx="2362200" cy="581025"/>
          </a:xfrm>
          <a:prstGeom prst="rect">
            <a:avLst/>
          </a:prstGeom>
          <a:gradFill rotWithShape="1">
            <a:gsLst>
              <a:gs pos="0">
                <a:srgbClr val="5E6D76"/>
              </a:gs>
              <a:gs pos="50000">
                <a:srgbClr val="CCECFF"/>
              </a:gs>
              <a:gs pos="100000">
                <a:srgbClr val="5E6D76"/>
              </a:gs>
            </a:gsLst>
            <a:lin ang="5400000" scaled="1"/>
          </a:gra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1600" b="1">
                <a:solidFill>
                  <a:srgbClr val="000000"/>
                </a:solidFill>
              </a:rPr>
              <a:t>SITUAZIONE PERCEPITA</a:t>
            </a:r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6372225" y="1557338"/>
            <a:ext cx="2286000" cy="581025"/>
          </a:xfrm>
          <a:prstGeom prst="rect">
            <a:avLst/>
          </a:prstGeom>
          <a:gradFill rotWithShape="1">
            <a:gsLst>
              <a:gs pos="0">
                <a:srgbClr val="5E6D76"/>
              </a:gs>
              <a:gs pos="50000">
                <a:srgbClr val="CCECFF"/>
              </a:gs>
              <a:gs pos="100000">
                <a:srgbClr val="5E6D76"/>
              </a:gs>
            </a:gsLst>
            <a:lin ang="5400000" scaled="1"/>
          </a:gra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1600" b="1">
                <a:solidFill>
                  <a:srgbClr val="000000"/>
                </a:solidFill>
              </a:rPr>
              <a:t>SITUAZIONE DESIDERATA</a:t>
            </a:r>
          </a:p>
        </p:txBody>
      </p:sp>
      <p:sp>
        <p:nvSpPr>
          <p:cNvPr id="17418" name="AutoShape 10"/>
          <p:cNvSpPr>
            <a:spLocks noChangeArrowheads="1"/>
          </p:cNvSpPr>
          <p:nvPr/>
        </p:nvSpPr>
        <p:spPr bwMode="auto">
          <a:xfrm>
            <a:off x="3276600" y="1557338"/>
            <a:ext cx="2813050" cy="581025"/>
          </a:xfrm>
          <a:prstGeom prst="leftRightArrow">
            <a:avLst>
              <a:gd name="adj1" fmla="val 50000"/>
              <a:gd name="adj2" fmla="val 96831"/>
            </a:avLst>
          </a:prstGeom>
          <a:gradFill rotWithShape="1">
            <a:gsLst>
              <a:gs pos="0">
                <a:srgbClr val="5E6D76"/>
              </a:gs>
              <a:gs pos="50000">
                <a:srgbClr val="CCECFF"/>
              </a:gs>
              <a:gs pos="100000">
                <a:srgbClr val="5E6D76"/>
              </a:gs>
            </a:gsLst>
            <a:lin ang="5400000" scaled="1"/>
          </a:gra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1600" b="1">
                <a:solidFill>
                  <a:srgbClr val="000000"/>
                </a:solidFill>
              </a:rPr>
              <a:t>valutazione</a:t>
            </a:r>
          </a:p>
        </p:txBody>
      </p:sp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250825" y="2420938"/>
            <a:ext cx="2665413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65125" lvl="2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it-IT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it-IT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valori</a:t>
            </a:r>
          </a:p>
          <a:p>
            <a:pPr marL="365125" lvl="2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it-IT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significati motivi </a:t>
            </a:r>
          </a:p>
          <a:p>
            <a:pPr marL="365125" lvl="2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it-IT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convinzioni</a:t>
            </a:r>
          </a:p>
          <a:p>
            <a:pPr marL="365125" lvl="2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it-IT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concezioni</a:t>
            </a:r>
          </a:p>
          <a:p>
            <a:pPr marL="365125" lvl="2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it-IT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principi</a:t>
            </a:r>
          </a:p>
          <a:p>
            <a:pPr marL="365125" lvl="2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it-IT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criteri di giudizio</a:t>
            </a:r>
          </a:p>
          <a:p>
            <a:pPr marL="365125" lvl="2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it-IT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percezioni</a:t>
            </a:r>
          </a:p>
          <a:p>
            <a:pPr marL="365125" lvl="2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it-IT" sz="20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emozioni</a:t>
            </a:r>
          </a:p>
        </p:txBody>
      </p:sp>
      <p:sp>
        <p:nvSpPr>
          <p:cNvPr id="17420" name="AutoShape 12"/>
          <p:cNvSpPr>
            <a:spLocks/>
          </p:cNvSpPr>
          <p:nvPr/>
        </p:nvSpPr>
        <p:spPr bwMode="auto">
          <a:xfrm>
            <a:off x="2700338" y="2420938"/>
            <a:ext cx="431800" cy="2520950"/>
          </a:xfrm>
          <a:prstGeom prst="rightBrace">
            <a:avLst>
              <a:gd name="adj1" fmla="val 4865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onstantia" pitchFamily="18" charset="0"/>
            </a:endParaRPr>
          </a:p>
        </p:txBody>
      </p: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3419475" y="3500438"/>
            <a:ext cx="22320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/>
              <a:t>SISTEMA DEL SÉ</a:t>
            </a:r>
          </a:p>
        </p:txBody>
      </p: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3995738" y="4149725"/>
            <a:ext cx="38893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>
                <a:latin typeface="Constantia" pitchFamily="18" charset="0"/>
              </a:rPr>
              <a:t>NB. “Stima di sé” – forma di valutazione</a:t>
            </a:r>
          </a:p>
        </p:txBody>
      </p:sp>
      <p:sp>
        <p:nvSpPr>
          <p:cNvPr id="17423" name="Text Box 15"/>
          <p:cNvSpPr txBox="1">
            <a:spLocks noChangeArrowheads="1"/>
          </p:cNvSpPr>
          <p:nvPr/>
        </p:nvSpPr>
        <p:spPr bwMode="auto">
          <a:xfrm>
            <a:off x="1547813" y="5373688"/>
            <a:ext cx="71278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 dirty="0" err="1" smtClean="0">
                <a:latin typeface="Constantia" pitchFamily="18" charset="0"/>
              </a:rPr>
              <a:t>Basic</a:t>
            </a:r>
            <a:r>
              <a:rPr lang="it-IT" b="1" dirty="0" smtClean="0">
                <a:latin typeface="Constantia" pitchFamily="18" charset="0"/>
              </a:rPr>
              <a:t> </a:t>
            </a:r>
            <a:r>
              <a:rPr lang="it-IT" b="1" dirty="0" err="1">
                <a:latin typeface="Constantia" pitchFamily="18" charset="0"/>
              </a:rPr>
              <a:t>Psychological</a:t>
            </a:r>
            <a:r>
              <a:rPr lang="it-IT" b="1" dirty="0">
                <a:latin typeface="Constantia" pitchFamily="18" charset="0"/>
              </a:rPr>
              <a:t> </a:t>
            </a:r>
            <a:r>
              <a:rPr lang="it-IT" b="1" dirty="0" err="1">
                <a:latin typeface="Constantia" pitchFamily="18" charset="0"/>
              </a:rPr>
              <a:t>Needs</a:t>
            </a:r>
            <a:r>
              <a:rPr lang="it-IT" b="1" dirty="0">
                <a:latin typeface="Constantia" pitchFamily="18" charset="0"/>
              </a:rPr>
              <a:t> </a:t>
            </a:r>
            <a:r>
              <a:rPr lang="it-IT" b="1" dirty="0" err="1">
                <a:latin typeface="Constantia" pitchFamily="18" charset="0"/>
              </a:rPr>
              <a:t>Satisfaction</a:t>
            </a:r>
            <a:r>
              <a:rPr lang="it-IT" b="1" dirty="0">
                <a:latin typeface="Constantia" pitchFamily="18" charset="0"/>
              </a:rPr>
              <a:t> (BPNS) – </a:t>
            </a:r>
            <a:r>
              <a:rPr lang="it-IT" b="1" dirty="0" err="1">
                <a:latin typeface="Constantia" pitchFamily="18" charset="0"/>
              </a:rPr>
              <a:t>Deci</a:t>
            </a:r>
            <a:r>
              <a:rPr lang="it-IT" b="1" dirty="0">
                <a:latin typeface="Constantia" pitchFamily="18" charset="0"/>
              </a:rPr>
              <a:t>, Ryan 2000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30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5" grpId="0" animBg="1"/>
      <p:bldP spid="17416" grpId="0" animBg="1"/>
      <p:bldP spid="17418" grpId="0" animBg="1"/>
      <p:bldP spid="17419" grpId="0"/>
      <p:bldP spid="17420" grpId="0" animBg="1"/>
      <p:bldP spid="17421" grpId="0"/>
      <p:bldP spid="17422" grpId="0"/>
      <p:bldP spid="1742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1116013" y="1052513"/>
            <a:ext cx="7559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="1"/>
              <a:t>VALUTAZIONE                                   CONTROLLO</a:t>
            </a:r>
          </a:p>
        </p:txBody>
      </p:sp>
      <p:graphicFrame>
        <p:nvGraphicFramePr>
          <p:cNvPr id="18470" name="Group 38"/>
          <p:cNvGraphicFramePr>
            <a:graphicFrameLocks noGrp="1"/>
          </p:cNvGraphicFramePr>
          <p:nvPr/>
        </p:nvGraphicFramePr>
        <p:xfrm>
          <a:off x="0" y="1773238"/>
          <a:ext cx="9144000" cy="3893947"/>
        </p:xfrm>
        <a:graphic>
          <a:graphicData uri="http://schemas.openxmlformats.org/drawingml/2006/table">
            <a:tbl>
              <a:tblPr/>
              <a:tblGrid>
                <a:gridCol w="4572000"/>
                <a:gridCol w="4572000"/>
              </a:tblGrid>
              <a:tr h="151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  </a:t>
                      </a:r>
                      <a:r>
                        <a:rPr kumimoji="0" lang="it-IT" sz="2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attribuzione di senso e valore</a:t>
                      </a:r>
                      <a:endParaRPr kumimoji="0" lang="it-IT" sz="2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it-IT" sz="2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it-IT" sz="2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it-IT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determinare il significato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it-IT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apprezzamento della situazione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it-IT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giudizio comparativo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22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 verifica di ciò che ci si aspetta     che ci sia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it-IT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it-IT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raccolta ed elaborazione delle informazioni</a:t>
                      </a: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es. controllo delle presenze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99"/>
                        </a:buClr>
                        <a:buSzPct val="70000"/>
                        <a:buFontTx/>
                        <a:buChar char="•"/>
                        <a:tabLst/>
                      </a:pPr>
                      <a:endParaRPr kumimoji="0" lang="it-IT" sz="22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60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it-IT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it-IT" sz="2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454" name="AutoShape 22"/>
          <p:cNvSpPr>
            <a:spLocks noChangeArrowheads="1"/>
          </p:cNvSpPr>
          <p:nvPr/>
        </p:nvSpPr>
        <p:spPr bwMode="auto">
          <a:xfrm>
            <a:off x="1187450" y="4243388"/>
            <a:ext cx="215900" cy="649287"/>
          </a:xfrm>
          <a:prstGeom prst="downArrow">
            <a:avLst>
              <a:gd name="adj1" fmla="val 50000"/>
              <a:gd name="adj2" fmla="val 75184"/>
            </a:avLst>
          </a:prstGeom>
          <a:gradFill rotWithShape="1">
            <a:gsLst>
              <a:gs pos="0">
                <a:srgbClr val="5E6D76"/>
              </a:gs>
              <a:gs pos="50000">
                <a:srgbClr val="CCECFF"/>
              </a:gs>
              <a:gs pos="100000">
                <a:srgbClr val="5E6D76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onstantia" pitchFamily="18" charset="0"/>
            </a:endParaRPr>
          </a:p>
        </p:txBody>
      </p:sp>
      <p:sp>
        <p:nvSpPr>
          <p:cNvPr id="18455" name="AutoShape 23"/>
          <p:cNvSpPr>
            <a:spLocks noChangeArrowheads="1"/>
          </p:cNvSpPr>
          <p:nvPr/>
        </p:nvSpPr>
        <p:spPr bwMode="auto">
          <a:xfrm>
            <a:off x="7812088" y="4171950"/>
            <a:ext cx="215900" cy="649288"/>
          </a:xfrm>
          <a:prstGeom prst="downArrow">
            <a:avLst>
              <a:gd name="adj1" fmla="val 50000"/>
              <a:gd name="adj2" fmla="val 75184"/>
            </a:avLst>
          </a:prstGeom>
          <a:gradFill rotWithShape="1">
            <a:gsLst>
              <a:gs pos="0">
                <a:srgbClr val="5E6D76"/>
              </a:gs>
              <a:gs pos="50000">
                <a:srgbClr val="CCECFF"/>
              </a:gs>
              <a:gs pos="100000">
                <a:srgbClr val="5E6D76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onstantia" pitchFamily="18" charset="0"/>
            </a:endParaRPr>
          </a:p>
        </p:txBody>
      </p:sp>
      <p:sp>
        <p:nvSpPr>
          <p:cNvPr id="18456" name="Text Box 24"/>
          <p:cNvSpPr txBox="1">
            <a:spLocks noChangeArrowheads="1"/>
          </p:cNvSpPr>
          <p:nvPr/>
        </p:nvSpPr>
        <p:spPr bwMode="auto">
          <a:xfrm>
            <a:off x="395288" y="4964113"/>
            <a:ext cx="1871662" cy="336550"/>
          </a:xfrm>
          <a:prstGeom prst="rect">
            <a:avLst/>
          </a:prstGeom>
          <a:gradFill rotWithShape="1">
            <a:gsLst>
              <a:gs pos="0">
                <a:srgbClr val="5E6D76"/>
              </a:gs>
              <a:gs pos="50000">
                <a:srgbClr val="CCECFF"/>
              </a:gs>
              <a:gs pos="100000">
                <a:srgbClr val="5E6D76"/>
              </a:gs>
            </a:gsLst>
            <a:lin ang="5400000" scaled="1"/>
          </a:gra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1600" b="1">
                <a:solidFill>
                  <a:srgbClr val="000000"/>
                </a:solidFill>
              </a:rPr>
              <a:t>SOGGETTIVITÀ</a:t>
            </a:r>
          </a:p>
        </p:txBody>
      </p:sp>
      <p:sp>
        <p:nvSpPr>
          <p:cNvPr id="18458" name="Text Box 26"/>
          <p:cNvSpPr txBox="1">
            <a:spLocks noChangeArrowheads="1"/>
          </p:cNvSpPr>
          <p:nvPr/>
        </p:nvSpPr>
        <p:spPr bwMode="auto">
          <a:xfrm>
            <a:off x="7021513" y="4892675"/>
            <a:ext cx="1727200" cy="336550"/>
          </a:xfrm>
          <a:prstGeom prst="rect">
            <a:avLst/>
          </a:prstGeom>
          <a:gradFill rotWithShape="1">
            <a:gsLst>
              <a:gs pos="0">
                <a:srgbClr val="5E6D76"/>
              </a:gs>
              <a:gs pos="50000">
                <a:srgbClr val="CCECFF"/>
              </a:gs>
              <a:gs pos="100000">
                <a:srgbClr val="5E6D76"/>
              </a:gs>
            </a:gsLst>
            <a:lin ang="5400000" scaled="1"/>
          </a:gra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1600" b="1">
                <a:solidFill>
                  <a:srgbClr val="000000"/>
                </a:solidFill>
              </a:rPr>
              <a:t>OGGETTIVITÀ</a:t>
            </a:r>
          </a:p>
        </p:txBody>
      </p:sp>
      <p:sp>
        <p:nvSpPr>
          <p:cNvPr id="18459" name="Line 27"/>
          <p:cNvSpPr>
            <a:spLocks noChangeShapeType="1"/>
          </p:cNvSpPr>
          <p:nvPr/>
        </p:nvSpPr>
        <p:spPr bwMode="auto">
          <a:xfrm>
            <a:off x="971550" y="6021388"/>
            <a:ext cx="73453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8460" name="Oval 28"/>
          <p:cNvSpPr>
            <a:spLocks noChangeArrowheads="1"/>
          </p:cNvSpPr>
          <p:nvPr/>
        </p:nvSpPr>
        <p:spPr bwMode="auto">
          <a:xfrm>
            <a:off x="900113" y="5949950"/>
            <a:ext cx="142875" cy="1428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onstantia" pitchFamily="18" charset="0"/>
            </a:endParaRPr>
          </a:p>
        </p:txBody>
      </p:sp>
      <p:sp>
        <p:nvSpPr>
          <p:cNvPr id="18461" name="Oval 29"/>
          <p:cNvSpPr>
            <a:spLocks noChangeArrowheads="1"/>
          </p:cNvSpPr>
          <p:nvPr/>
        </p:nvSpPr>
        <p:spPr bwMode="auto">
          <a:xfrm>
            <a:off x="3421063" y="5949950"/>
            <a:ext cx="142875" cy="1428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onstantia" pitchFamily="18" charset="0"/>
            </a:endParaRPr>
          </a:p>
        </p:txBody>
      </p:sp>
      <p:sp>
        <p:nvSpPr>
          <p:cNvPr id="18462" name="Oval 30"/>
          <p:cNvSpPr>
            <a:spLocks noChangeArrowheads="1"/>
          </p:cNvSpPr>
          <p:nvPr/>
        </p:nvSpPr>
        <p:spPr bwMode="auto">
          <a:xfrm>
            <a:off x="5868988" y="5949950"/>
            <a:ext cx="142875" cy="1428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it-IT">
                <a:latin typeface="Constantia" pitchFamily="18" charset="0"/>
              </a:rPr>
              <a:t> </a:t>
            </a:r>
          </a:p>
        </p:txBody>
      </p:sp>
      <p:sp>
        <p:nvSpPr>
          <p:cNvPr id="18463" name="Oval 31"/>
          <p:cNvSpPr>
            <a:spLocks noChangeArrowheads="1"/>
          </p:cNvSpPr>
          <p:nvPr/>
        </p:nvSpPr>
        <p:spPr bwMode="auto">
          <a:xfrm>
            <a:off x="8243888" y="5949950"/>
            <a:ext cx="142875" cy="1428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onstantia" pitchFamily="18" charset="0"/>
            </a:endParaRPr>
          </a:p>
        </p:txBody>
      </p:sp>
      <p:sp>
        <p:nvSpPr>
          <p:cNvPr id="18464" name="Text Box 32"/>
          <p:cNvSpPr txBox="1">
            <a:spLocks noChangeArrowheads="1"/>
          </p:cNvSpPr>
          <p:nvPr/>
        </p:nvSpPr>
        <p:spPr bwMode="auto">
          <a:xfrm>
            <a:off x="0" y="558323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b="1">
                <a:latin typeface="Century Gothic" pitchFamily="34" charset="0"/>
              </a:rPr>
              <a:t>COMPRENDERE                 APPREZZARE                     STIMARE                       MISURARE</a:t>
            </a:r>
          </a:p>
        </p:txBody>
      </p:sp>
      <p:sp>
        <p:nvSpPr>
          <p:cNvPr id="18465" name="Text Box 33"/>
          <p:cNvSpPr txBox="1">
            <a:spLocks noChangeArrowheads="1"/>
          </p:cNvSpPr>
          <p:nvPr/>
        </p:nvSpPr>
        <p:spPr bwMode="auto">
          <a:xfrm>
            <a:off x="250825" y="6381750"/>
            <a:ext cx="4749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>
                <a:latin typeface="Constantia" pitchFamily="18" charset="0"/>
              </a:rPr>
              <a:t>NB. È una rappresentazione della realtà </a:t>
            </a:r>
          </a:p>
        </p:txBody>
      </p:sp>
      <p:sp>
        <p:nvSpPr>
          <p:cNvPr id="18466" name="Rectangle 34"/>
          <p:cNvSpPr>
            <a:spLocks noRot="1" noChangeArrowheads="1"/>
          </p:cNvSpPr>
          <p:nvPr/>
        </p:nvSpPr>
        <p:spPr bwMode="auto">
          <a:xfrm>
            <a:off x="0" y="-26988"/>
            <a:ext cx="9144000" cy="765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Polarità della valutazione</a:t>
            </a:r>
            <a:endParaRPr lang="it-IT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8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8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8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8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8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8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8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 autoUpdateAnimBg="0"/>
      <p:bldP spid="18454" grpId="0" animBg="1"/>
      <p:bldP spid="18455" grpId="0" animBg="1"/>
      <p:bldP spid="18456" grpId="0" animBg="1" autoUpdateAnimBg="0"/>
      <p:bldP spid="18458" grpId="0" animBg="1" autoUpdateAnimBg="0"/>
      <p:bldP spid="18459" grpId="0" animBg="1"/>
      <p:bldP spid="18460" grpId="0" animBg="1"/>
      <p:bldP spid="18461" grpId="0" animBg="1"/>
      <p:bldP spid="18462" grpId="0" animBg="1" autoUpdateAnimBg="0"/>
      <p:bldP spid="18463" grpId="0" animBg="1"/>
      <p:bldP spid="18464" grpId="0" autoUpdateAnimBg="0"/>
      <p:bldP spid="18465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1" name="Line 15"/>
          <p:cNvSpPr>
            <a:spLocks noChangeShapeType="1"/>
          </p:cNvSpPr>
          <p:nvPr/>
        </p:nvSpPr>
        <p:spPr bwMode="auto">
          <a:xfrm flipV="1">
            <a:off x="2339975" y="1844675"/>
            <a:ext cx="2160588" cy="27368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9472" name="Line 16"/>
          <p:cNvSpPr>
            <a:spLocks noChangeShapeType="1"/>
          </p:cNvSpPr>
          <p:nvPr/>
        </p:nvSpPr>
        <p:spPr bwMode="auto">
          <a:xfrm>
            <a:off x="2339975" y="4581525"/>
            <a:ext cx="42481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9473" name="Line 17"/>
          <p:cNvSpPr>
            <a:spLocks noChangeShapeType="1"/>
          </p:cNvSpPr>
          <p:nvPr/>
        </p:nvSpPr>
        <p:spPr bwMode="auto">
          <a:xfrm flipH="1" flipV="1">
            <a:off x="4500563" y="1844675"/>
            <a:ext cx="2159000" cy="27368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9475" name="Oval 19"/>
          <p:cNvSpPr>
            <a:spLocks noChangeArrowheads="1"/>
          </p:cNvSpPr>
          <p:nvPr/>
        </p:nvSpPr>
        <p:spPr bwMode="auto">
          <a:xfrm>
            <a:off x="2268538" y="4508500"/>
            <a:ext cx="142875" cy="1428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onstantia" pitchFamily="18" charset="0"/>
            </a:endParaRPr>
          </a:p>
        </p:txBody>
      </p:sp>
      <p:sp>
        <p:nvSpPr>
          <p:cNvPr id="19476" name="Oval 20"/>
          <p:cNvSpPr>
            <a:spLocks noChangeArrowheads="1"/>
          </p:cNvSpPr>
          <p:nvPr/>
        </p:nvSpPr>
        <p:spPr bwMode="auto">
          <a:xfrm>
            <a:off x="6588125" y="4508500"/>
            <a:ext cx="142875" cy="1428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onstantia" pitchFamily="18" charset="0"/>
            </a:endParaRPr>
          </a:p>
        </p:txBody>
      </p:sp>
      <p:sp>
        <p:nvSpPr>
          <p:cNvPr id="19477" name="Oval 21"/>
          <p:cNvSpPr>
            <a:spLocks noChangeArrowheads="1"/>
          </p:cNvSpPr>
          <p:nvPr/>
        </p:nvSpPr>
        <p:spPr bwMode="auto">
          <a:xfrm>
            <a:off x="4427538" y="1773238"/>
            <a:ext cx="142875" cy="1428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>
              <a:latin typeface="Constantia" pitchFamily="18" charset="0"/>
            </a:endParaRPr>
          </a:p>
        </p:txBody>
      </p:sp>
      <p:sp>
        <p:nvSpPr>
          <p:cNvPr id="19479" name="Rectangle 23"/>
          <p:cNvSpPr>
            <a:spLocks noChangeArrowheads="1"/>
          </p:cNvSpPr>
          <p:nvPr/>
        </p:nvSpPr>
        <p:spPr bwMode="auto">
          <a:xfrm>
            <a:off x="3779838" y="908050"/>
            <a:ext cx="1463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it-IT" b="1">
                <a:latin typeface="Century Gothic" pitchFamily="34" charset="0"/>
              </a:rPr>
              <a:t>POLARITÀ </a:t>
            </a:r>
          </a:p>
          <a:p>
            <a:pPr algn="ctr"/>
            <a:r>
              <a:rPr lang="it-IT" b="1">
                <a:latin typeface="Century Gothic" pitchFamily="34" charset="0"/>
              </a:rPr>
              <a:t>OGGETTIVA</a:t>
            </a:r>
          </a:p>
        </p:txBody>
      </p:sp>
      <p:sp>
        <p:nvSpPr>
          <p:cNvPr id="19480" name="Rectangle 24"/>
          <p:cNvSpPr>
            <a:spLocks noChangeArrowheads="1"/>
          </p:cNvSpPr>
          <p:nvPr/>
        </p:nvSpPr>
        <p:spPr bwMode="auto">
          <a:xfrm>
            <a:off x="611188" y="4149725"/>
            <a:ext cx="15827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it-IT" b="1">
                <a:latin typeface="Century Gothic" pitchFamily="34" charset="0"/>
              </a:rPr>
              <a:t>POLARITÀ </a:t>
            </a:r>
          </a:p>
          <a:p>
            <a:pPr algn="ctr"/>
            <a:r>
              <a:rPr lang="it-IT" b="1">
                <a:latin typeface="Century Gothic" pitchFamily="34" charset="0"/>
              </a:rPr>
              <a:t>SOGGETTIVA</a:t>
            </a:r>
          </a:p>
        </p:txBody>
      </p:sp>
      <p:sp>
        <p:nvSpPr>
          <p:cNvPr id="19481" name="Rectangle 25"/>
          <p:cNvSpPr>
            <a:spLocks noChangeArrowheads="1"/>
          </p:cNvSpPr>
          <p:nvPr/>
        </p:nvSpPr>
        <p:spPr bwMode="auto">
          <a:xfrm>
            <a:off x="6732588" y="4149725"/>
            <a:ext cx="21637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it-IT" b="1">
                <a:latin typeface="Century Gothic" pitchFamily="34" charset="0"/>
              </a:rPr>
              <a:t>POLARITÀ </a:t>
            </a:r>
          </a:p>
          <a:p>
            <a:pPr algn="ctr"/>
            <a:r>
              <a:rPr lang="it-IT" b="1">
                <a:latin typeface="Century Gothic" pitchFamily="34" charset="0"/>
              </a:rPr>
              <a:t>INTERSOGGETTIVA</a:t>
            </a:r>
          </a:p>
        </p:txBody>
      </p:sp>
      <p:sp>
        <p:nvSpPr>
          <p:cNvPr id="19482" name="Text Box 26"/>
          <p:cNvSpPr txBox="1">
            <a:spLocks noChangeArrowheads="1"/>
          </p:cNvSpPr>
          <p:nvPr/>
        </p:nvSpPr>
        <p:spPr bwMode="auto">
          <a:xfrm>
            <a:off x="3492500" y="4652963"/>
            <a:ext cx="208915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/>
              <a:t>consenso pubblico</a:t>
            </a:r>
          </a:p>
        </p:txBody>
      </p:sp>
      <p:sp>
        <p:nvSpPr>
          <p:cNvPr id="19485" name="Text Box 29"/>
          <p:cNvSpPr txBox="1">
            <a:spLocks noChangeArrowheads="1"/>
          </p:cNvSpPr>
          <p:nvPr/>
        </p:nvSpPr>
        <p:spPr bwMode="auto">
          <a:xfrm rot="-3035706">
            <a:off x="1253331" y="2499520"/>
            <a:ext cx="3527425" cy="7794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/>
              <a:t>interpretazione, </a:t>
            </a:r>
          </a:p>
          <a:p>
            <a:pPr algn="ctr">
              <a:spcBef>
                <a:spcPct val="50000"/>
              </a:spcBef>
            </a:pPr>
            <a:r>
              <a:rPr lang="it-IT"/>
              <a:t>comprensione della situazione</a:t>
            </a:r>
          </a:p>
        </p:txBody>
      </p:sp>
      <p:sp>
        <p:nvSpPr>
          <p:cNvPr id="19486" name="Text Box 30"/>
          <p:cNvSpPr txBox="1">
            <a:spLocks noChangeArrowheads="1"/>
          </p:cNvSpPr>
          <p:nvPr/>
        </p:nvSpPr>
        <p:spPr bwMode="auto">
          <a:xfrm rot="3141027">
            <a:off x="4461669" y="2604294"/>
            <a:ext cx="2735262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/>
              <a:t>accordo sulle procedure di misurazione</a:t>
            </a:r>
          </a:p>
        </p:txBody>
      </p:sp>
      <p:sp>
        <p:nvSpPr>
          <p:cNvPr id="19487" name="Text Box 31"/>
          <p:cNvSpPr txBox="1">
            <a:spLocks noChangeArrowheads="1"/>
          </p:cNvSpPr>
          <p:nvPr/>
        </p:nvSpPr>
        <p:spPr bwMode="auto">
          <a:xfrm>
            <a:off x="1403350" y="5589588"/>
            <a:ext cx="2447925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it-IT"/>
              <a:t> confronto    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/>
              <a:t> accordo sul giudizio</a:t>
            </a:r>
          </a:p>
        </p:txBody>
      </p:sp>
      <p:sp>
        <p:nvSpPr>
          <p:cNvPr id="19488" name="AutoShape 32"/>
          <p:cNvSpPr>
            <a:spLocks noChangeArrowheads="1"/>
          </p:cNvSpPr>
          <p:nvPr/>
        </p:nvSpPr>
        <p:spPr bwMode="auto">
          <a:xfrm>
            <a:off x="4067175" y="5734050"/>
            <a:ext cx="720725" cy="431800"/>
          </a:xfrm>
          <a:prstGeom prst="rightArrow">
            <a:avLst>
              <a:gd name="adj1" fmla="val 50000"/>
              <a:gd name="adj2" fmla="val 41728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onstantia" pitchFamily="18" charset="0"/>
            </a:endParaRPr>
          </a:p>
        </p:txBody>
      </p:sp>
      <p:sp>
        <p:nvSpPr>
          <p:cNvPr id="19489" name="Text Box 33"/>
          <p:cNvSpPr txBox="1">
            <a:spLocks noChangeArrowheads="1"/>
          </p:cNvSpPr>
          <p:nvPr/>
        </p:nvSpPr>
        <p:spPr bwMode="auto">
          <a:xfrm>
            <a:off x="5143500" y="5572125"/>
            <a:ext cx="35274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/>
              <a:t>PER </a:t>
            </a:r>
            <a:r>
              <a:rPr lang="it-IT">
                <a:sym typeface="Wingdings" pitchFamily="2" charset="2"/>
              </a:rPr>
              <a:t> </a:t>
            </a:r>
            <a:r>
              <a:rPr lang="it-IT"/>
              <a:t>ottenere una maggiore affidabilità del giudizio</a:t>
            </a:r>
          </a:p>
        </p:txBody>
      </p:sp>
      <p:sp>
        <p:nvSpPr>
          <p:cNvPr id="19490" name="Rectangle 34"/>
          <p:cNvSpPr>
            <a:spLocks noRot="1" noChangeArrowheads="1"/>
          </p:cNvSpPr>
          <p:nvPr/>
        </p:nvSpPr>
        <p:spPr bwMode="auto">
          <a:xfrm>
            <a:off x="0" y="0"/>
            <a:ext cx="9144000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Triplice polarità</a:t>
            </a:r>
            <a:endParaRPr lang="it-IT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94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94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9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9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9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9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9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71" grpId="0" animBg="1"/>
      <p:bldP spid="19472" grpId="0" animBg="1"/>
      <p:bldP spid="19473" grpId="0" animBg="1"/>
      <p:bldP spid="19475" grpId="0" animBg="1"/>
      <p:bldP spid="19476" grpId="0" animBg="1"/>
      <p:bldP spid="19477" grpId="0" animBg="1"/>
      <p:bldP spid="19479" grpId="0"/>
      <p:bldP spid="19480" grpId="0"/>
      <p:bldP spid="19481" grpId="0"/>
      <p:bldP spid="19482" grpId="0"/>
      <p:bldP spid="19485" grpId="0"/>
      <p:bldP spid="19486" grpId="0"/>
      <p:bldP spid="19487" grpId="0"/>
      <p:bldP spid="19488" grpId="0" animBg="1"/>
      <p:bldP spid="1948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Rot="1"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Paradigmi e modelli della valutazione</a:t>
            </a:r>
            <a:endParaRPr lang="it-IT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762000" y="1268413"/>
            <a:ext cx="2827338" cy="854075"/>
          </a:xfrm>
          <a:prstGeom prst="rect">
            <a:avLst/>
          </a:prstGeom>
          <a:gradFill rotWithShape="1">
            <a:gsLst>
              <a:gs pos="0">
                <a:srgbClr val="5E6D76"/>
              </a:gs>
              <a:gs pos="50000">
                <a:srgbClr val="CCECFF"/>
              </a:gs>
              <a:gs pos="100000">
                <a:srgbClr val="5E6D76"/>
              </a:gs>
            </a:gsLst>
            <a:lin ang="5400000" scaled="1"/>
          </a:gra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000" b="1">
                <a:solidFill>
                  <a:srgbClr val="000000"/>
                </a:solidFill>
              </a:rPr>
              <a:t>VALUTAZIONE </a:t>
            </a:r>
          </a:p>
          <a:p>
            <a:pPr algn="ctr" eaLnBrk="0" hangingPunct="0">
              <a:spcBef>
                <a:spcPct val="50000"/>
              </a:spcBef>
            </a:pPr>
            <a:r>
              <a:rPr lang="it-IT" sz="2000" b="1">
                <a:solidFill>
                  <a:srgbClr val="000000"/>
                </a:solidFill>
              </a:rPr>
              <a:t>COMPARATIVA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5724525" y="1268413"/>
            <a:ext cx="2735263" cy="854075"/>
          </a:xfrm>
          <a:prstGeom prst="rect">
            <a:avLst/>
          </a:prstGeom>
          <a:gradFill rotWithShape="1">
            <a:gsLst>
              <a:gs pos="0">
                <a:srgbClr val="5E6D76"/>
              </a:gs>
              <a:gs pos="50000">
                <a:srgbClr val="CCECFF"/>
              </a:gs>
              <a:gs pos="100000">
                <a:srgbClr val="5E6D76"/>
              </a:gs>
            </a:gsLst>
            <a:lin ang="5400000" scaled="1"/>
          </a:gra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000" b="1">
                <a:solidFill>
                  <a:srgbClr val="000000"/>
                </a:solidFill>
              </a:rPr>
              <a:t>VALUTAZIONE</a:t>
            </a:r>
          </a:p>
          <a:p>
            <a:pPr algn="ctr" eaLnBrk="0" hangingPunct="0">
              <a:spcBef>
                <a:spcPct val="50000"/>
              </a:spcBef>
            </a:pPr>
            <a:r>
              <a:rPr lang="it-IT" sz="2000" b="1">
                <a:solidFill>
                  <a:srgbClr val="000000"/>
                </a:solidFill>
              </a:rPr>
              <a:t>IN BASE A CRITERI</a:t>
            </a:r>
          </a:p>
        </p:txBody>
      </p:sp>
      <p:graphicFrame>
        <p:nvGraphicFramePr>
          <p:cNvPr id="20531" name="Group 51"/>
          <p:cNvGraphicFramePr>
            <a:graphicFrameLocks noGrp="1"/>
          </p:cNvGraphicFramePr>
          <p:nvPr/>
        </p:nvGraphicFramePr>
        <p:xfrm>
          <a:off x="34925" y="2205038"/>
          <a:ext cx="9144000" cy="5458384"/>
        </p:xfrm>
        <a:graphic>
          <a:graphicData uri="http://schemas.openxmlformats.org/drawingml/2006/table">
            <a:tbl>
              <a:tblPr/>
              <a:tblGrid>
                <a:gridCol w="4572000"/>
                <a:gridCol w="4572000"/>
              </a:tblGrid>
              <a:tr h="35705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it-IT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si confrontano i comportamenti degli educandi tra di loro                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es. </a:t>
                      </a:r>
                      <a:r>
                        <a:rPr kumimoji="0" lang="it-IT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nr</a:t>
                      </a:r>
                      <a:r>
                        <a:rPr kumimoji="0" 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degli errori nel compito di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   matematica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it-IT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è di tipo relativo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Char char="n"/>
                        <a:tabLst/>
                      </a:pPr>
                      <a:endParaRPr kumimoji="0" lang="it-IT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it-IT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protagonista è l’</a:t>
                      </a:r>
                      <a:r>
                        <a:rPr kumimoji="0" lang="it-IT" sz="2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educatore</a:t>
                      </a: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compito interpretativo</a:t>
                      </a: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formulazione delle decisioni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it-IT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si confrontano i comportamenti degli educandi con gli obiettivi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Char char="n"/>
                        <a:tabLst/>
                      </a:pPr>
                      <a:endParaRPr kumimoji="0" lang="it-IT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it-IT" sz="2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it-IT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è più individuale, personale           e non collettiva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it-IT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protagonista è l’</a:t>
                      </a:r>
                      <a:r>
                        <a:rPr kumimoji="0" lang="it-IT" sz="2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educando</a:t>
                      </a: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it-IT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</a:t>
                      </a:r>
                      <a:r>
                        <a:rPr kumimoji="0" 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è colui che con l’aiuto dell’educatore deve educare se stesso</a:t>
                      </a:r>
                    </a:p>
                    <a:p>
                      <a:pPr marL="914400" marR="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Char char="n"/>
                        <a:tabLst/>
                      </a:pPr>
                      <a:r>
                        <a:rPr kumimoji="0" 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l’educatore garantisce un feedback perché l’educando possa </a:t>
                      </a:r>
                      <a:r>
                        <a:rPr kumimoji="0" lang="it-IT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autovalutarsi</a:t>
                      </a:r>
                      <a:r>
                        <a:rPr kumimoji="0" 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e prendere in mano la propria trasformazione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80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it-IT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it-IT" sz="22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2000"/>
                                        <p:tgtEl>
                                          <p:spTgt spid="20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 animBg="1"/>
      <p:bldP spid="2048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1" name="Rectangle 7"/>
          <p:cNvSpPr>
            <a:spLocks noRot="1" noChangeArrowheads="1"/>
          </p:cNvSpPr>
          <p:nvPr/>
        </p:nvSpPr>
        <p:spPr bwMode="auto">
          <a:xfrm>
            <a:off x="0" y="714375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Valutazione dei e nei progetti educativi</a:t>
            </a:r>
            <a:endParaRPr lang="it-IT" sz="36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17411" name="Rectangle 21"/>
          <p:cNvSpPr>
            <a:spLocks noGrp="1" noChangeArrowheads="1"/>
          </p:cNvSpPr>
          <p:nvPr>
            <p:ph type="body" idx="1"/>
          </p:nvPr>
        </p:nvSpPr>
        <p:spPr>
          <a:xfrm>
            <a:off x="1331913" y="2132013"/>
            <a:ext cx="3394075" cy="2017712"/>
          </a:xfrm>
        </p:spPr>
        <p:txBody>
          <a:bodyPr/>
          <a:lstStyle/>
          <a:p>
            <a:pPr eaLnBrk="1" hangingPunct="1"/>
            <a:r>
              <a:rPr lang="it-IT" smtClean="0">
                <a:latin typeface="Verdana" pitchFamily="34" charset="0"/>
              </a:rPr>
              <a:t>INIZIALE</a:t>
            </a:r>
          </a:p>
          <a:p>
            <a:pPr eaLnBrk="1" hangingPunct="1"/>
            <a:r>
              <a:rPr lang="it-IT" smtClean="0">
                <a:latin typeface="Verdana" pitchFamily="34" charset="0"/>
              </a:rPr>
              <a:t>FORMATIVA</a:t>
            </a:r>
          </a:p>
          <a:p>
            <a:pPr eaLnBrk="1" hangingPunct="1"/>
            <a:r>
              <a:rPr lang="it-IT" smtClean="0">
                <a:latin typeface="Verdana" pitchFamily="34" charset="0"/>
              </a:rPr>
              <a:t>SOMMATIVA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250825" y="2035175"/>
            <a:ext cx="1873250" cy="457200"/>
          </a:xfrm>
          <a:prstGeom prst="rect">
            <a:avLst/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INIZIALE</a:t>
            </a:r>
          </a:p>
        </p:txBody>
      </p:sp>
      <p:sp>
        <p:nvSpPr>
          <p:cNvPr id="40967" name="Rectangle 7"/>
          <p:cNvSpPr>
            <a:spLocks noRot="1" noChangeArrowheads="1"/>
          </p:cNvSpPr>
          <p:nvPr/>
        </p:nvSpPr>
        <p:spPr bwMode="auto">
          <a:xfrm>
            <a:off x="0" y="857250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Valutazione iniziale, continua e finale</a:t>
            </a:r>
            <a:endParaRPr lang="it-IT" sz="36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2411413" y="2006600"/>
            <a:ext cx="59404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/>
              <a:t>Ha valore diagnostico, mira a descrivere uno stato di cose prima di un intervento</a:t>
            </a:r>
          </a:p>
        </p:txBody>
      </p:sp>
      <p:graphicFrame>
        <p:nvGraphicFramePr>
          <p:cNvPr id="40969" name="Organization Chart 9"/>
          <p:cNvGraphicFramePr>
            <a:graphicFrameLocks/>
          </p:cNvGraphicFramePr>
          <p:nvPr/>
        </p:nvGraphicFramePr>
        <p:xfrm>
          <a:off x="2339975" y="3500438"/>
          <a:ext cx="5472113" cy="2736850"/>
        </p:xfrm>
        <a:graphic>
          <a:graphicData uri="http://schemas.openxmlformats.org/drawingml/2006/compatibility">
            <com:legacyDrawing xmlns:com="http://schemas.openxmlformats.org/drawingml/2006/compatibility" spid="_x0000_s2050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4" grpId="0" animBg="1"/>
      <p:bldP spid="40968" grpId="0"/>
      <p:bldDgm spid="4096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179388" y="908050"/>
            <a:ext cx="2016125" cy="457200"/>
          </a:xfrm>
          <a:prstGeom prst="rect">
            <a:avLst/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FORMATIVA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684213" y="1612900"/>
            <a:ext cx="8208962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it-IT" sz="2000" dirty="0"/>
              <a:t>Valutazione del progetto mentre si sta sviluppando                     (controllo della </a:t>
            </a:r>
            <a:r>
              <a:rPr lang="it-IT" sz="2000" dirty="0" smtClean="0"/>
              <a:t>Qualità  </a:t>
            </a:r>
            <a:r>
              <a:rPr lang="it-IT" sz="2000" dirty="0"/>
              <a:t>del progetto) </a:t>
            </a:r>
          </a:p>
          <a:p>
            <a:pPr marL="342900" indent="-342900">
              <a:spcBef>
                <a:spcPct val="50000"/>
              </a:spcBef>
            </a:pPr>
            <a:r>
              <a:rPr lang="it-IT" sz="2000" dirty="0"/>
              <a:t>2. Valutazione della realizzazione del progetto mentre viene realizzato</a:t>
            </a:r>
          </a:p>
          <a:p>
            <a:pPr marL="342900" indent="-342900">
              <a:spcBef>
                <a:spcPct val="50000"/>
              </a:spcBef>
            </a:pPr>
            <a:r>
              <a:rPr lang="it-IT" sz="2000" dirty="0"/>
              <a:t>     (controllo della </a:t>
            </a:r>
            <a:r>
              <a:rPr lang="it-IT" sz="2000" dirty="0" smtClean="0"/>
              <a:t>Qualità </a:t>
            </a:r>
            <a:r>
              <a:rPr lang="it-IT" sz="2000" dirty="0"/>
              <a:t>dell’azione educativa)</a:t>
            </a:r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323850" y="3989388"/>
            <a:ext cx="2016125" cy="457200"/>
          </a:xfrm>
          <a:prstGeom prst="rect">
            <a:avLst/>
          </a:prstGeom>
          <a:gradFill rotWithShape="1">
            <a:gsLst>
              <a:gs pos="0">
                <a:schemeClr val="tx2">
                  <a:gamma/>
                  <a:shade val="46275"/>
                  <a:invGamma/>
                </a:schemeClr>
              </a:gs>
              <a:gs pos="50000">
                <a:schemeClr val="tx2"/>
              </a:gs>
              <a:gs pos="100000">
                <a:schemeClr val="tx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SOMMATIVA</a:t>
            </a: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755650" y="4637088"/>
            <a:ext cx="813752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it-IT" sz="2000" dirty="0"/>
              <a:t>Valutazione del progetto già elaborato in tutte le sue componenti (controllo della </a:t>
            </a:r>
            <a:r>
              <a:rPr lang="it-IT" sz="2000" dirty="0" smtClean="0"/>
              <a:t>Qualità  </a:t>
            </a:r>
            <a:r>
              <a:rPr lang="it-IT" sz="2000" dirty="0"/>
              <a:t>del progetto)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it-IT" sz="2000" dirty="0"/>
              <a:t>Valutazione di quanto realizzato a conclusione delle attività</a:t>
            </a:r>
          </a:p>
          <a:p>
            <a:pPr marL="342900" indent="-342900">
              <a:spcBef>
                <a:spcPct val="50000"/>
              </a:spcBef>
            </a:pPr>
            <a:r>
              <a:rPr lang="it-IT" sz="2000" dirty="0"/>
              <a:t>     (controllo della </a:t>
            </a:r>
            <a:r>
              <a:rPr lang="it-IT" sz="2000" dirty="0" smtClean="0"/>
              <a:t>Qualità </a:t>
            </a:r>
            <a:r>
              <a:rPr lang="it-IT" sz="2000" dirty="0"/>
              <a:t>dell’azione educativa)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animBg="1"/>
      <p:bldP spid="22533" grpId="0"/>
      <p:bldP spid="22535" grpId="0" animBg="1"/>
      <p:bldP spid="2253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Rot="1" noChangeArrowheads="1"/>
          </p:cNvSpPr>
          <p:nvPr/>
        </p:nvSpPr>
        <p:spPr bwMode="auto">
          <a:xfrm>
            <a:off x="0" y="500063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 valutazione dei risultati dell’azione educativa</a:t>
            </a:r>
            <a:endParaRPr lang="it-IT" sz="3600" b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0" y="1412875"/>
            <a:ext cx="9144000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800"/>
              <a:t>1° La valutazione sommativa fornisce informazioni generali circa </a:t>
            </a:r>
            <a:r>
              <a:rPr lang="it-IT" sz="28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 qualità del</a:t>
            </a:r>
            <a:r>
              <a:rPr lang="it-IT" sz="2800"/>
              <a:t> </a:t>
            </a:r>
            <a:r>
              <a:rPr lang="it-IT" sz="28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progetto elaborato</a:t>
            </a:r>
            <a:r>
              <a:rPr lang="it-IT" sz="2800"/>
              <a:t> e dell’azione educativa sviluppata.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/>
              <a:t>Viene valutato:</a:t>
            </a:r>
          </a:p>
          <a:p>
            <a:pPr marL="633413" lvl="2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it-IT" sz="2000"/>
              <a:t> il modello di pratica educativa adottato,</a:t>
            </a:r>
          </a:p>
          <a:p>
            <a:pPr marL="633413" lvl="2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it-IT" sz="2000"/>
              <a:t> l’approccio metodologico sviluppato,</a:t>
            </a:r>
          </a:p>
          <a:p>
            <a:pPr marL="633413" lvl="2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it-IT" sz="2000"/>
              <a:t> la competenza pedagogica degli educatori coinvolti</a:t>
            </a: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0" y="4076700"/>
            <a:ext cx="9144000" cy="277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800" dirty="0"/>
              <a:t>2° La valutazione sommativa permette di elaborare un </a:t>
            </a:r>
            <a:r>
              <a:rPr lang="it-IT" sz="2800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bilancio personale per ciascuno degli educandi</a:t>
            </a:r>
            <a:r>
              <a:rPr lang="it-IT" sz="2800" dirty="0"/>
              <a:t>: confrontando la loro situazione iniziale con quella finale, esaminando il percorso da loro seguito e i punti di forza e di debolezza manifestati.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 err="1"/>
              <a:t>NB</a:t>
            </a:r>
            <a:r>
              <a:rPr lang="it-IT" dirty="0"/>
              <a:t>. Portfolio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7" grpId="0"/>
      <p:bldP spid="2867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609600" y="188913"/>
            <a:ext cx="822960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it-IT" sz="24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Obiettivo</a:t>
            </a:r>
            <a:r>
              <a:rPr lang="it-IT" sz="2400" dirty="0"/>
              <a:t> = intento espresso in modo chiaro e non ambiguo, rispetto al quale è possibile </a:t>
            </a:r>
            <a:r>
              <a:rPr lang="it-IT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verificare</a:t>
            </a:r>
            <a:r>
              <a:rPr lang="it-IT" sz="2400" dirty="0"/>
              <a:t>                              se un percorso o un processo è giunto al termine                       e </a:t>
            </a:r>
            <a:r>
              <a:rPr lang="it-IT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valutare</a:t>
            </a:r>
            <a:r>
              <a:rPr lang="it-IT" sz="2400" dirty="0"/>
              <a:t> se è valido per giungervi.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990600" y="3962400"/>
            <a:ext cx="1600200" cy="457200"/>
          </a:xfrm>
          <a:prstGeom prst="rect">
            <a:avLst/>
          </a:prstGeom>
          <a:gradFill rotWithShape="1">
            <a:gsLst>
              <a:gs pos="0">
                <a:srgbClr val="5E7676"/>
              </a:gs>
              <a:gs pos="50000">
                <a:srgbClr val="CCFFFF"/>
              </a:gs>
              <a:gs pos="100000">
                <a:srgbClr val="5E7676"/>
              </a:gs>
            </a:gsLst>
            <a:lin ang="5400000" scaled="1"/>
          </a:gradFill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sz="2400">
                <a:solidFill>
                  <a:srgbClr val="000099"/>
                </a:solidFill>
              </a:rPr>
              <a:t>Obiettivi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3429000" y="3962400"/>
            <a:ext cx="2971800" cy="457200"/>
          </a:xfrm>
          <a:prstGeom prst="rect">
            <a:avLst/>
          </a:prstGeom>
          <a:gradFill rotWithShape="1">
            <a:gsLst>
              <a:gs pos="0">
                <a:srgbClr val="5E7676"/>
              </a:gs>
              <a:gs pos="50000">
                <a:srgbClr val="CCFFFF"/>
              </a:gs>
              <a:gs pos="100000">
                <a:srgbClr val="5E7676"/>
              </a:gs>
            </a:gsLst>
            <a:lin ang="5400000" scaled="1"/>
          </a:gradFill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000099"/>
                </a:solidFill>
              </a:rPr>
              <a:t>Percorso Educativo </a:t>
            </a: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3733800" y="5029200"/>
            <a:ext cx="2209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sz="1400" b="1" i="1"/>
              <a:t>(processo Intenzionale)</a:t>
            </a:r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7086600" y="3962400"/>
            <a:ext cx="1371600" cy="457200"/>
          </a:xfrm>
          <a:prstGeom prst="rect">
            <a:avLst/>
          </a:prstGeom>
          <a:gradFill rotWithShape="1">
            <a:gsLst>
              <a:gs pos="0">
                <a:srgbClr val="5E7676"/>
              </a:gs>
              <a:gs pos="50000">
                <a:srgbClr val="CCFFFF"/>
              </a:gs>
              <a:gs pos="100000">
                <a:srgbClr val="5E7676"/>
              </a:gs>
            </a:gsLst>
            <a:lin ang="5400000" scaled="1"/>
          </a:gradFill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sz="2400">
                <a:solidFill>
                  <a:srgbClr val="000099"/>
                </a:solidFill>
              </a:rPr>
              <a:t>Verifica</a:t>
            </a:r>
          </a:p>
        </p:txBody>
      </p:sp>
      <p:sp>
        <p:nvSpPr>
          <p:cNvPr id="23562" name="AutoShape 10"/>
          <p:cNvSpPr>
            <a:spLocks noChangeArrowheads="1"/>
          </p:cNvSpPr>
          <p:nvPr/>
        </p:nvSpPr>
        <p:spPr bwMode="auto">
          <a:xfrm rot="-10794018">
            <a:off x="1763713" y="3213100"/>
            <a:ext cx="6096000" cy="297338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21183" y="9911"/>
                </a:moveTo>
                <a:cubicBezTo>
                  <a:pt x="20721" y="4520"/>
                  <a:pt x="16210" y="379"/>
                  <a:pt x="10800" y="379"/>
                </a:cubicBezTo>
                <a:cubicBezTo>
                  <a:pt x="5044" y="379"/>
                  <a:pt x="379" y="5044"/>
                  <a:pt x="379" y="10800"/>
                </a:cubicBezTo>
                <a:cubicBezTo>
                  <a:pt x="378" y="11172"/>
                  <a:pt x="398" y="11545"/>
                  <a:pt x="438" y="11915"/>
                </a:cubicBezTo>
                <a:lnTo>
                  <a:pt x="62" y="11956"/>
                </a:lnTo>
                <a:cubicBezTo>
                  <a:pt x="20" y="11572"/>
                  <a:pt x="0" y="11186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407" y="-1"/>
                  <a:pt x="21082" y="4291"/>
                  <a:pt x="21560" y="9878"/>
                </a:cubicBezTo>
                <a:lnTo>
                  <a:pt x="24250" y="9648"/>
                </a:lnTo>
                <a:lnTo>
                  <a:pt x="21619" y="12774"/>
                </a:lnTo>
                <a:lnTo>
                  <a:pt x="18492" y="10141"/>
                </a:lnTo>
                <a:lnTo>
                  <a:pt x="21183" y="9911"/>
                </a:lnTo>
                <a:close/>
              </a:path>
            </a:pathLst>
          </a:custGeom>
          <a:gradFill rotWithShape="1">
            <a:gsLst>
              <a:gs pos="0">
                <a:srgbClr val="5E7676"/>
              </a:gs>
              <a:gs pos="50000">
                <a:srgbClr val="CCFFFF"/>
              </a:gs>
              <a:gs pos="100000">
                <a:srgbClr val="5E767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onstantia" pitchFamily="18" charset="0"/>
            </a:endParaRPr>
          </a:p>
        </p:txBody>
      </p:sp>
      <p:sp>
        <p:nvSpPr>
          <p:cNvPr id="23563" name="AutoShape 11"/>
          <p:cNvSpPr>
            <a:spLocks noChangeArrowheads="1"/>
          </p:cNvSpPr>
          <p:nvPr/>
        </p:nvSpPr>
        <p:spPr bwMode="auto">
          <a:xfrm>
            <a:off x="2819400" y="4114800"/>
            <a:ext cx="533400" cy="152400"/>
          </a:xfrm>
          <a:prstGeom prst="rightArrow">
            <a:avLst>
              <a:gd name="adj1" fmla="val 50000"/>
              <a:gd name="adj2" fmla="val 87500"/>
            </a:avLst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onstantia" pitchFamily="18" charset="0"/>
            </a:endParaRPr>
          </a:p>
        </p:txBody>
      </p:sp>
      <p:sp>
        <p:nvSpPr>
          <p:cNvPr id="23564" name="AutoShape 12"/>
          <p:cNvSpPr>
            <a:spLocks noChangeArrowheads="1"/>
          </p:cNvSpPr>
          <p:nvPr/>
        </p:nvSpPr>
        <p:spPr bwMode="auto">
          <a:xfrm>
            <a:off x="6477000" y="4114800"/>
            <a:ext cx="533400" cy="152400"/>
          </a:xfrm>
          <a:prstGeom prst="rightArrow">
            <a:avLst>
              <a:gd name="adj1" fmla="val 50000"/>
              <a:gd name="adj2" fmla="val 87500"/>
            </a:avLst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onstantia" pitchFamily="18" charset="0"/>
            </a:endParaRPr>
          </a:p>
        </p:txBody>
      </p:sp>
      <p:sp>
        <p:nvSpPr>
          <p:cNvPr id="23566" name="AutoShape 14"/>
          <p:cNvSpPr>
            <a:spLocks noChangeArrowheads="1"/>
          </p:cNvSpPr>
          <p:nvPr/>
        </p:nvSpPr>
        <p:spPr bwMode="auto">
          <a:xfrm>
            <a:off x="1619250" y="2205038"/>
            <a:ext cx="6096000" cy="2951162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21183" y="9911"/>
                </a:moveTo>
                <a:cubicBezTo>
                  <a:pt x="20721" y="4520"/>
                  <a:pt x="16210" y="379"/>
                  <a:pt x="10800" y="379"/>
                </a:cubicBezTo>
                <a:cubicBezTo>
                  <a:pt x="5044" y="379"/>
                  <a:pt x="379" y="5044"/>
                  <a:pt x="379" y="10800"/>
                </a:cubicBezTo>
                <a:cubicBezTo>
                  <a:pt x="378" y="11172"/>
                  <a:pt x="398" y="11545"/>
                  <a:pt x="438" y="11915"/>
                </a:cubicBezTo>
                <a:lnTo>
                  <a:pt x="62" y="11956"/>
                </a:lnTo>
                <a:cubicBezTo>
                  <a:pt x="20" y="11572"/>
                  <a:pt x="0" y="11186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407" y="-1"/>
                  <a:pt x="21082" y="4291"/>
                  <a:pt x="21560" y="9878"/>
                </a:cubicBezTo>
                <a:lnTo>
                  <a:pt x="24250" y="9648"/>
                </a:lnTo>
                <a:lnTo>
                  <a:pt x="21619" y="12774"/>
                </a:lnTo>
                <a:lnTo>
                  <a:pt x="18492" y="10141"/>
                </a:lnTo>
                <a:lnTo>
                  <a:pt x="21183" y="9911"/>
                </a:lnTo>
                <a:close/>
              </a:path>
            </a:pathLst>
          </a:custGeom>
          <a:gradFill rotWithShape="1">
            <a:gsLst>
              <a:gs pos="0">
                <a:srgbClr val="5E7676"/>
              </a:gs>
              <a:gs pos="50000">
                <a:srgbClr val="CCFFFF"/>
              </a:gs>
              <a:gs pos="100000">
                <a:srgbClr val="5E767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it-IT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8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7" grpId="0" autoUpdateAnimBg="0"/>
      <p:bldP spid="23558" grpId="0" animBg="1"/>
      <p:bldP spid="23559" grpId="0" animBg="1"/>
      <p:bldP spid="23560" grpId="0" autoUpdateAnimBg="0"/>
      <p:bldP spid="23561" grpId="0" animBg="1"/>
      <p:bldP spid="23562" grpId="0" animBg="1"/>
      <p:bldP spid="23563" grpId="0" animBg="1"/>
      <p:bldP spid="23564" grpId="0" animBg="1"/>
      <p:bldP spid="2356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Rot="1"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Valutazione della pratica educativa</a:t>
            </a:r>
            <a:endParaRPr lang="it-IT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179388" y="1052513"/>
            <a:ext cx="2879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Pratica educativa:</a:t>
            </a:r>
            <a:endParaRPr lang="it-IT" sz="2400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3059113" y="1052513"/>
            <a:ext cx="608488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/>
              <a:t>è una pratica umana sociale di natura etica. È un intreccio di azioni educative.</a:t>
            </a:r>
          </a:p>
        </p:txBody>
      </p:sp>
      <p:pic>
        <p:nvPicPr>
          <p:cNvPr id="26633" name="Picture 9" descr="j021295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2138" y="2349500"/>
            <a:ext cx="1830387" cy="114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0" y="3860800"/>
            <a:ext cx="91440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Pratica educativa</a:t>
            </a:r>
            <a:r>
              <a:rPr lang="it-IT" sz="2400"/>
              <a:t> può essere paragonata con la guida dell’automobile, il pilota ha bisogno di una vettura che funzioni correttamente: </a:t>
            </a:r>
            <a:r>
              <a:rPr lang="it-IT" sz="24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 controlli</a:t>
            </a:r>
            <a:r>
              <a:rPr lang="it-IT" sz="2400"/>
              <a:t> permettono di verificare questo “buon” funzionamento. Ma egli non si sposta senza </a:t>
            </a:r>
            <a:r>
              <a:rPr lang="it-IT" sz="24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motivo</a:t>
            </a:r>
            <a:r>
              <a:rPr lang="it-IT" sz="2400"/>
              <a:t>. Per questa ragione dovrà </a:t>
            </a:r>
            <a:r>
              <a:rPr lang="it-IT" sz="240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pronunciarsi</a:t>
            </a:r>
            <a:r>
              <a:rPr lang="it-IT" sz="2400"/>
              <a:t> sull’interesse del viaggio, per decidere se è opportuno o no continuare, o se bisogna cambiare strada.    È questo lo scopo della valutazione.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2000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0" grpId="0"/>
      <p:bldP spid="26632" grpId="0"/>
      <p:bldP spid="2663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rmAutofit fontScale="90000"/>
          </a:bodyPr>
          <a:lstStyle/>
          <a:p>
            <a:r>
              <a:rPr lang="it-IT" dirty="0"/>
              <a:t>Tre criteri: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73163" y="1447800"/>
            <a:ext cx="7772400" cy="4648200"/>
          </a:xfrm>
        </p:spPr>
        <p:txBody>
          <a:bodyPr/>
          <a:lstStyle/>
          <a:p>
            <a:r>
              <a:rPr kumimoji="0" lang="it-IT" dirty="0"/>
              <a:t> </a:t>
            </a:r>
            <a:r>
              <a:rPr kumimoji="0" lang="it-IT" sz="2400" dirty="0"/>
              <a:t>giudizio di efficacia: assumono rilievo gli obiettivi; ci si chiede </a:t>
            </a:r>
            <a:r>
              <a:rPr kumimoji="0" lang="it-IT" sz="2400" i="1" dirty="0"/>
              <a:t>quali sono, se sono stati raggiunti, se c’è rispondenza tra obiettivi e risultati</a:t>
            </a:r>
          </a:p>
          <a:p>
            <a:r>
              <a:rPr kumimoji="0" lang="it-IT" sz="2400" dirty="0"/>
              <a:t> giudizio di efficienza: si pone l’accento sul rapporto </a:t>
            </a:r>
            <a:r>
              <a:rPr kumimoji="0" lang="it-IT" sz="2400" i="1" dirty="0" err="1"/>
              <a:t>mezzi-fini</a:t>
            </a:r>
            <a:r>
              <a:rPr kumimoji="0" lang="it-IT" sz="2400" dirty="0"/>
              <a:t>; i risultati ottenuti vengono valutati in base alle risorse utilizzate</a:t>
            </a:r>
          </a:p>
          <a:p>
            <a:r>
              <a:rPr kumimoji="0" lang="it-IT" sz="2400" dirty="0"/>
              <a:t> giudizio di ragionevolezza: viene presa in considerazione la rilevanza dell’esperienza formativa per i soggetti coinvolti; si valuta pertanto la corrispondenza con i bisogni sociali, l’uso effettivo delle competenze acquisite.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Verifica/Valutazione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it-IT" sz="2400">
                <a:solidFill>
                  <a:schemeClr val="accent2"/>
                </a:solidFill>
              </a:rPr>
              <a:t>Con il termine </a:t>
            </a:r>
            <a:r>
              <a:rPr lang="it-IT" sz="2400" b="1">
                <a:solidFill>
                  <a:schemeClr val="accent2"/>
                </a:solidFill>
              </a:rPr>
              <a:t>verifica</a:t>
            </a:r>
            <a:r>
              <a:rPr lang="it-IT" sz="2400">
                <a:solidFill>
                  <a:schemeClr val="accent2"/>
                </a:solidFill>
              </a:rPr>
              <a:t> si denota l’insieme delle operazioni di </a:t>
            </a:r>
            <a:r>
              <a:rPr lang="it-IT" sz="2400" b="1">
                <a:solidFill>
                  <a:schemeClr val="accent2"/>
                </a:solidFill>
              </a:rPr>
              <a:t>rilevazione</a:t>
            </a:r>
            <a:r>
              <a:rPr lang="it-IT" sz="2400">
                <a:solidFill>
                  <a:schemeClr val="accent2"/>
                </a:solidFill>
              </a:rPr>
              <a:t> e di </a:t>
            </a:r>
            <a:r>
              <a:rPr lang="it-IT" sz="2400" b="1">
                <a:solidFill>
                  <a:schemeClr val="accent2"/>
                </a:solidFill>
              </a:rPr>
              <a:t>misurazione </a:t>
            </a:r>
            <a:r>
              <a:rPr lang="it-IT" sz="2400">
                <a:solidFill>
                  <a:schemeClr val="accent2"/>
                </a:solidFill>
              </a:rPr>
              <a:t>    dell’apprendimento promosso intenzionalmente, ovvero insegnato, oppure delle conoscenze, abilità e competenze comunque possedute.</a:t>
            </a:r>
          </a:p>
          <a:p>
            <a:pPr>
              <a:lnSpc>
                <a:spcPct val="90000"/>
              </a:lnSpc>
            </a:pPr>
            <a:r>
              <a:rPr lang="it-IT" sz="2400">
                <a:solidFill>
                  <a:schemeClr val="accent2"/>
                </a:solidFill>
              </a:rPr>
              <a:t>Le attività di </a:t>
            </a:r>
            <a:r>
              <a:rPr lang="it-IT" sz="2400" b="1">
                <a:solidFill>
                  <a:schemeClr val="accent2"/>
                </a:solidFill>
              </a:rPr>
              <a:t>valutazione</a:t>
            </a:r>
            <a:r>
              <a:rPr lang="it-IT" sz="2400">
                <a:solidFill>
                  <a:schemeClr val="accent2"/>
                </a:solidFill>
              </a:rPr>
              <a:t>, pur fondate sulla base dei dati quantitativi assunti con la verifica e la   misurazione, coinvolgono una gamma più ampia di </a:t>
            </a:r>
            <a:r>
              <a:rPr lang="it-IT" sz="2400" b="1">
                <a:solidFill>
                  <a:schemeClr val="accent2"/>
                </a:solidFill>
              </a:rPr>
              <a:t>operazioni di</a:t>
            </a:r>
            <a:r>
              <a:rPr lang="it-IT" sz="2400">
                <a:solidFill>
                  <a:schemeClr val="accent2"/>
                </a:solidFill>
              </a:rPr>
              <a:t> </a:t>
            </a:r>
            <a:r>
              <a:rPr lang="it-IT" sz="2400" b="1">
                <a:solidFill>
                  <a:schemeClr val="accent2"/>
                </a:solidFill>
              </a:rPr>
              <a:t>analisi, di considerazioni e di interpretazioni qualitative</a:t>
            </a:r>
            <a:r>
              <a:rPr lang="it-IT" sz="2400">
                <a:solidFill>
                  <a:schemeClr val="accent2"/>
                </a:solidFill>
              </a:rPr>
              <a:t> dei fattori che hanno prodotto gli esiti registrati con gli strumenti di rilevazione usati (Domenici, 1991).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1010400"/>
          </a:xfrm>
        </p:spPr>
        <p:txBody>
          <a:bodyPr/>
          <a:lstStyle/>
          <a:p>
            <a:r>
              <a:rPr lang="it-IT" b="1" i="1" dirty="0"/>
              <a:t>Qualitativo</a:t>
            </a:r>
            <a:r>
              <a:rPr lang="it-IT" dirty="0"/>
              <a:t>/</a:t>
            </a:r>
            <a:r>
              <a:rPr lang="it-IT" sz="4000" dirty="0"/>
              <a:t>quantitativo</a:t>
            </a:r>
            <a:endParaRPr lang="it-IT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73163" y="1676400"/>
            <a:ext cx="7772400" cy="4800600"/>
          </a:xfrm>
        </p:spPr>
        <p:txBody>
          <a:bodyPr/>
          <a:lstStyle/>
          <a:p>
            <a:r>
              <a:rPr kumimoji="0" lang="it-IT" sz="2400" dirty="0">
                <a:solidFill>
                  <a:srgbClr val="000000"/>
                </a:solidFill>
              </a:rPr>
              <a:t>Nella valutazione di tipo </a:t>
            </a:r>
            <a:r>
              <a:rPr kumimoji="0" lang="it-IT" sz="2400" i="1" dirty="0">
                <a:solidFill>
                  <a:schemeClr val="accent2"/>
                </a:solidFill>
              </a:rPr>
              <a:t>qualitativo</a:t>
            </a:r>
            <a:r>
              <a:rPr kumimoji="0" lang="it-IT" sz="2400" dirty="0">
                <a:solidFill>
                  <a:srgbClr val="000000"/>
                </a:solidFill>
              </a:rPr>
              <a:t> emerge con chiarezza un interesse per aspetti aventi a che fare con la descrizione di un evento nel suo svolgersi in situazione.</a:t>
            </a:r>
          </a:p>
          <a:p>
            <a:r>
              <a:rPr kumimoji="0" lang="it-IT" sz="2400" dirty="0">
                <a:solidFill>
                  <a:srgbClr val="000000"/>
                </a:solidFill>
              </a:rPr>
              <a:t>Chi valuta non è distaccato o estraneo al contesto; anzi vengono messe in gioco le abilità soggettive di entrare in contatto con l’oggetto di studio, di comprendere la situazione in atto.</a:t>
            </a:r>
          </a:p>
          <a:p>
            <a:r>
              <a:rPr kumimoji="0" lang="it-IT" sz="2400" dirty="0">
                <a:solidFill>
                  <a:srgbClr val="000000"/>
                </a:solidFill>
              </a:rPr>
              <a:t>Gli strumenti sono aperti e flessibili. Non esiste una </a:t>
            </a:r>
            <a:r>
              <a:rPr kumimoji="0" lang="it-IT" sz="2400" i="1" dirty="0">
                <a:solidFill>
                  <a:srgbClr val="000000"/>
                </a:solidFill>
              </a:rPr>
              <a:t>sola risposta corretta</a:t>
            </a:r>
            <a:r>
              <a:rPr kumimoji="0" lang="it-IT" sz="2400" dirty="0">
                <a:solidFill>
                  <a:srgbClr val="000000"/>
                </a:solidFill>
              </a:rPr>
              <a:t>. La risposta si costruisce sul campo. </a:t>
            </a:r>
          </a:p>
          <a:p>
            <a:r>
              <a:rPr kumimoji="0" lang="it-IT" sz="2400" dirty="0">
                <a:solidFill>
                  <a:srgbClr val="000000"/>
                </a:solidFill>
              </a:rPr>
              <a:t>Non è possibile il trattamento statistico dei dati.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/>
          <a:lstStyle/>
          <a:p>
            <a:r>
              <a:rPr lang="it-IT" sz="3600" dirty="0"/>
              <a:t>Qualitativo</a:t>
            </a:r>
            <a:r>
              <a:rPr lang="it-IT" dirty="0"/>
              <a:t>/</a:t>
            </a:r>
            <a:r>
              <a:rPr lang="it-IT" b="1" i="1" dirty="0"/>
              <a:t>Quantitativo</a:t>
            </a:r>
            <a:endParaRPr lang="it-IT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643050"/>
            <a:ext cx="8445529" cy="4681550"/>
          </a:xfrm>
        </p:spPr>
        <p:txBody>
          <a:bodyPr>
            <a:normAutofit/>
          </a:bodyPr>
          <a:lstStyle/>
          <a:p>
            <a:r>
              <a:rPr kumimoji="0" lang="it-IT" sz="2400" dirty="0">
                <a:solidFill>
                  <a:srgbClr val="000000"/>
                </a:solidFill>
              </a:rPr>
              <a:t>La valutazione che si esprime con un punteggio è di tipo </a:t>
            </a:r>
            <a:r>
              <a:rPr kumimoji="0" lang="it-IT" sz="2400" dirty="0">
                <a:solidFill>
                  <a:schemeClr val="accent2"/>
                </a:solidFill>
              </a:rPr>
              <a:t>quantitativo</a:t>
            </a:r>
            <a:r>
              <a:rPr kumimoji="0" lang="it-IT" sz="2400" dirty="0">
                <a:solidFill>
                  <a:srgbClr val="000000"/>
                </a:solidFill>
              </a:rPr>
              <a:t>;presenta una tendenza ad isolare e ad astrarre l’evento di cui si vuole cogliere la forma finale raggiunta.</a:t>
            </a:r>
          </a:p>
          <a:p>
            <a:r>
              <a:rPr kumimoji="0" lang="it-IT" sz="2400" dirty="0">
                <a:solidFill>
                  <a:srgbClr val="000000"/>
                </a:solidFill>
              </a:rPr>
              <a:t>Chi valuta, estraneo alla situazione, tende a definire con accuratezza le variabili per poterle controllare e per evitare che fattori diversi, come le caratteristiche personali,incidano sulla valutazione. </a:t>
            </a:r>
          </a:p>
          <a:p>
            <a:r>
              <a:rPr kumimoji="0" lang="it-IT" sz="2400" dirty="0">
                <a:solidFill>
                  <a:srgbClr val="000000"/>
                </a:solidFill>
              </a:rPr>
              <a:t>Gli strumenti sono strutturati e rigidi. Gli eventi che si intende studiare sono codificati. </a:t>
            </a:r>
          </a:p>
          <a:p>
            <a:r>
              <a:rPr kumimoji="0" lang="it-IT" sz="2400" dirty="0">
                <a:solidFill>
                  <a:srgbClr val="000000"/>
                </a:solidFill>
              </a:rPr>
              <a:t>Le risposte corrette sono definite in origine. I dati ottenuti sono sottoposti a procedure statistiche.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173163" y="228600"/>
            <a:ext cx="7772400" cy="914400"/>
          </a:xfrm>
        </p:spPr>
        <p:txBody>
          <a:bodyPr/>
          <a:lstStyle/>
          <a:p>
            <a:r>
              <a:rPr kumimoji="0" lang="it-IT" sz="3200" b="1" i="1"/>
              <a:t>Misura - Oggettività - Validità - Attendibilità</a:t>
            </a:r>
            <a:endParaRPr kumimoji="0" lang="it-IT" b="1" i="1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73163" y="1524000"/>
            <a:ext cx="7772400" cy="4572000"/>
          </a:xfrm>
        </p:spPr>
        <p:txBody>
          <a:bodyPr>
            <a:normAutofit lnSpcReduction="10000"/>
          </a:bodyPr>
          <a:lstStyle/>
          <a:p>
            <a:pPr>
              <a:buFont typeface="Monotype Sorts" pitchFamily="2" charset="2"/>
              <a:buNone/>
            </a:pPr>
            <a:r>
              <a:rPr kumimoji="0" lang="it-IT" sz="2400"/>
              <a:t>Nel modello positivista e funzionalista si assumono le seguenti posizioni:</a:t>
            </a:r>
          </a:p>
          <a:p>
            <a:r>
              <a:rPr kumimoji="0" lang="it-IT" sz="2000">
                <a:solidFill>
                  <a:schemeClr val="accent2"/>
                </a:solidFill>
              </a:rPr>
              <a:t>la misura</a:t>
            </a:r>
            <a:r>
              <a:rPr kumimoji="0" lang="it-IT" sz="2000"/>
              <a:t> consiste in una rappresentazione univoca ed esatta dell’oggetto di studio, prodotta dal confronto con il modello adottato ed espressa attraverso un numero o un simbolo</a:t>
            </a:r>
          </a:p>
          <a:p>
            <a:r>
              <a:rPr kumimoji="0" lang="it-IT" sz="2000">
                <a:solidFill>
                  <a:schemeClr val="accent2"/>
                </a:solidFill>
              </a:rPr>
              <a:t> l’oggettività</a:t>
            </a:r>
            <a:r>
              <a:rPr kumimoji="0" lang="it-IT" sz="2000"/>
              <a:t> esprime la caratteristica di controllare e, se possibile, escludere gli aspetti soggettivi che potrebbero inquinare la qualità della verifica</a:t>
            </a:r>
          </a:p>
          <a:p>
            <a:r>
              <a:rPr kumimoji="0" lang="it-IT" sz="2000"/>
              <a:t> </a:t>
            </a:r>
            <a:r>
              <a:rPr kumimoji="0" lang="it-IT" sz="2000">
                <a:solidFill>
                  <a:schemeClr val="accent2"/>
                </a:solidFill>
              </a:rPr>
              <a:t>la validità</a:t>
            </a:r>
            <a:r>
              <a:rPr kumimoji="0" lang="it-IT" sz="2000"/>
              <a:t> riguarda la corrispondenza tra ciò che si vuole valutare e l’oggetto realmente valutato</a:t>
            </a:r>
          </a:p>
          <a:p>
            <a:r>
              <a:rPr kumimoji="0" lang="it-IT" sz="2000"/>
              <a:t> </a:t>
            </a:r>
            <a:r>
              <a:rPr kumimoji="0" lang="it-IT" sz="2000">
                <a:solidFill>
                  <a:schemeClr val="accent2"/>
                </a:solidFill>
              </a:rPr>
              <a:t>l’attendibilità</a:t>
            </a:r>
            <a:r>
              <a:rPr kumimoji="0" lang="it-IT" sz="2000"/>
              <a:t> è in relazione con il concetto di ripetibilità; per cui </a:t>
            </a:r>
            <a:r>
              <a:rPr kumimoji="0" lang="it-IT" sz="2000" i="1"/>
              <a:t>le misure che si ottengono dalla somministrazione di una prova di verifica si definiscono attendibili quando risultano costanti al variare del soggetto che le rileva e al ripetersi della prova stessa</a:t>
            </a:r>
            <a:endParaRPr kumimoji="0" lang="it-IT" sz="2000"/>
          </a:p>
          <a:p>
            <a:endParaRPr lang="it-IT" sz="24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Validità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>
                <a:solidFill>
                  <a:srgbClr val="000080"/>
                </a:solidFill>
              </a:rPr>
              <a:t>Uno strumento di misura sarà </a:t>
            </a:r>
            <a:r>
              <a:rPr lang="it-IT" b="1" i="1">
                <a:solidFill>
                  <a:srgbClr val="000080"/>
                </a:solidFill>
              </a:rPr>
              <a:t>valido</a:t>
            </a:r>
            <a:r>
              <a:rPr lang="it-IT" b="1">
                <a:solidFill>
                  <a:srgbClr val="000080"/>
                </a:solidFill>
              </a:rPr>
              <a:t> </a:t>
            </a:r>
            <a:r>
              <a:rPr lang="it-IT">
                <a:solidFill>
                  <a:srgbClr val="000080"/>
                </a:solidFill>
              </a:rPr>
              <a:t>quando gli esiti delle rilevazioni, che con esso si registrano, risultano congruenti con gli scopi che con esso si vogliono perseguire. </a:t>
            </a:r>
            <a:br>
              <a:rPr lang="it-IT">
                <a:solidFill>
                  <a:srgbClr val="000080"/>
                </a:solidFill>
              </a:rPr>
            </a:br>
            <a:endParaRPr lang="it-IT">
              <a:solidFill>
                <a:srgbClr val="000080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Attendibilità: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</a:pPr>
            <a:r>
              <a:rPr lang="it-IT">
                <a:solidFill>
                  <a:srgbClr val="000080"/>
                </a:solidFill>
              </a:rPr>
              <a:t>Una rilevazione è </a:t>
            </a:r>
            <a:r>
              <a:rPr lang="it-IT" b="1" i="1">
                <a:solidFill>
                  <a:srgbClr val="000080"/>
                </a:solidFill>
              </a:rPr>
              <a:t>attendibile</a:t>
            </a:r>
            <a:r>
              <a:rPr lang="it-IT">
                <a:solidFill>
                  <a:srgbClr val="000080"/>
                </a:solidFill>
              </a:rPr>
              <a:t> quando:</a:t>
            </a:r>
          </a:p>
          <a:p>
            <a:pPr>
              <a:buFont typeface="Monotype Sorts" pitchFamily="2" charset="2"/>
              <a:buNone/>
            </a:pPr>
            <a:endParaRPr lang="it-IT">
              <a:solidFill>
                <a:srgbClr val="000080"/>
              </a:solidFill>
            </a:endParaRPr>
          </a:p>
          <a:p>
            <a:r>
              <a:rPr lang="it-IT">
                <a:solidFill>
                  <a:srgbClr val="000080"/>
                </a:solidFill>
              </a:rPr>
              <a:t> risulta la stessa chiunque sia il soggetto che la rileva e </a:t>
            </a:r>
          </a:p>
          <a:p>
            <a:r>
              <a:rPr lang="it-IT">
                <a:solidFill>
                  <a:srgbClr val="000080"/>
                </a:solidFill>
              </a:rPr>
              <a:t>la stessa quando sia l’esito di successive rilevazioni fatte dalla</a:t>
            </a:r>
            <a:r>
              <a:rPr lang="it-IT" b="1">
                <a:solidFill>
                  <a:srgbClr val="000080"/>
                </a:solidFill>
              </a:rPr>
              <a:t> </a:t>
            </a:r>
            <a:r>
              <a:rPr lang="it-IT">
                <a:solidFill>
                  <a:srgbClr val="000080"/>
                </a:solidFill>
              </a:rPr>
              <a:t>stessa persona</a:t>
            </a:r>
            <a:r>
              <a:rPr lang="it-IT" b="1">
                <a:solidFill>
                  <a:srgbClr val="000080"/>
                </a:solidFill>
              </a:rPr>
              <a:t>. </a:t>
            </a:r>
            <a:br>
              <a:rPr lang="it-IT" b="1">
                <a:solidFill>
                  <a:srgbClr val="000080"/>
                </a:solidFill>
              </a:rPr>
            </a:br>
            <a:endParaRPr lang="it-IT" b="1">
              <a:solidFill>
                <a:srgbClr val="000080"/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700213"/>
            <a:ext cx="7839075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928662" y="1000108"/>
            <a:ext cx="70104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4400" dirty="0">
                <a:solidFill>
                  <a:schemeClr val="tx2"/>
                </a:solidFill>
              </a:rPr>
              <a:t>Strumenti e prove</a:t>
            </a:r>
            <a:endParaRPr lang="it-IT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Ad esempio:</a:t>
            </a:r>
          </a:p>
        </p:txBody>
      </p:sp>
      <p:pic>
        <p:nvPicPr>
          <p:cNvPr id="2969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/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Invece...</a:t>
            </a:r>
          </a:p>
        </p:txBody>
      </p:sp>
      <p:pic>
        <p:nvPicPr>
          <p:cNvPr id="1638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6096000"/>
            <a:ext cx="725805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Oppure...</a:t>
            </a:r>
          </a:p>
        </p:txBody>
      </p:sp>
      <p:pic>
        <p:nvPicPr>
          <p:cNvPr id="1741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43000" y="1905000"/>
            <a:ext cx="7772400" cy="4114800"/>
          </a:xfrm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6019800"/>
            <a:ext cx="288607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/>
              <a:t>Dalla prospettiva “docimologica tradizionale”</a:t>
            </a:r>
            <a:endParaRPr lang="it-IT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2285992"/>
            <a:ext cx="8445529" cy="3810008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kumimoji="0" lang="it-IT" dirty="0">
                <a:latin typeface="Times New Roman" pitchFamily="18" charset="0"/>
                <a:ea typeface="Times" pitchFamily="18" charset="0"/>
                <a:cs typeface="Times" pitchFamily="18" charset="0"/>
              </a:rPr>
              <a:t>La valutazione è</a:t>
            </a:r>
          </a:p>
          <a:p>
            <a:r>
              <a:rPr kumimoji="0" lang="it-IT" dirty="0">
                <a:latin typeface="Times New Roman" pitchFamily="18" charset="0"/>
                <a:ea typeface="Times" pitchFamily="18" charset="0"/>
                <a:cs typeface="Times" pitchFamily="18" charset="0"/>
              </a:rPr>
              <a:t> un controllo di raggiungimento degli obiettivi didattici </a:t>
            </a:r>
          </a:p>
          <a:p>
            <a:r>
              <a:rPr kumimoji="0" lang="it-IT" dirty="0">
                <a:latin typeface="Times New Roman" pitchFamily="18" charset="0"/>
                <a:ea typeface="Times" pitchFamily="18" charset="0"/>
                <a:cs typeface="Times" pitchFamily="18" charset="0"/>
              </a:rPr>
              <a:t>secondo criteri e standard pre-definiti, </a:t>
            </a:r>
          </a:p>
          <a:p>
            <a:r>
              <a:rPr kumimoji="0" lang="it-IT" dirty="0">
                <a:latin typeface="Times New Roman" pitchFamily="18" charset="0"/>
                <a:ea typeface="Times" pitchFamily="18" charset="0"/>
                <a:cs typeface="Times" pitchFamily="18" charset="0"/>
              </a:rPr>
              <a:t>con relativa formulazione di giudizi di merito e di una </a:t>
            </a:r>
          </a:p>
          <a:p>
            <a:r>
              <a:rPr kumimoji="0" lang="it-IT" dirty="0">
                <a:latin typeface="Times New Roman" pitchFamily="18" charset="0"/>
                <a:ea typeface="Times" pitchFamily="18" charset="0"/>
                <a:cs typeface="Times" pitchFamily="18" charset="0"/>
              </a:rPr>
              <a:t>classificazione del livello di adeguatezza raggiunto dalla singola prestazione valutata.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Al “new assessment”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2000240"/>
            <a:ext cx="7772400" cy="4495800"/>
          </a:xfrm>
        </p:spPr>
        <p:txBody>
          <a:bodyPr>
            <a:normAutofit lnSpcReduction="10000"/>
          </a:bodyPr>
          <a:lstStyle/>
          <a:p>
            <a:r>
              <a:rPr kumimoji="0" lang="it-IT" sz="2800" dirty="0">
                <a:latin typeface="Times New Roman" pitchFamily="18" charset="0"/>
                <a:ea typeface="Times" pitchFamily="18" charset="0"/>
                <a:cs typeface="Times" pitchFamily="18" charset="0"/>
              </a:rPr>
              <a:t>È rivolto soprattutto alla </a:t>
            </a:r>
            <a:r>
              <a:rPr kumimoji="0" lang="it-IT" sz="2800" b="1" dirty="0">
                <a:latin typeface="Times New Roman" pitchFamily="18" charset="0"/>
                <a:ea typeface="Times" pitchFamily="18" charset="0"/>
                <a:cs typeface="Times" pitchFamily="18" charset="0"/>
              </a:rPr>
              <a:t>comprensione </a:t>
            </a:r>
            <a:r>
              <a:rPr kumimoji="0" lang="it-IT" sz="2800" dirty="0">
                <a:latin typeface="Times New Roman" pitchFamily="18" charset="0"/>
                <a:ea typeface="Times" pitchFamily="18" charset="0"/>
                <a:cs typeface="Times" pitchFamily="18" charset="0"/>
              </a:rPr>
              <a:t>e al</a:t>
            </a:r>
          </a:p>
          <a:p>
            <a:r>
              <a:rPr kumimoji="0" lang="it-IT" sz="2800" b="1" dirty="0">
                <a:latin typeface="Times New Roman" pitchFamily="18" charset="0"/>
                <a:ea typeface="Times" pitchFamily="18" charset="0"/>
                <a:cs typeface="Times" pitchFamily="18" charset="0"/>
              </a:rPr>
              <a:t>miglioramento continuo</a:t>
            </a:r>
            <a:r>
              <a:rPr kumimoji="0" lang="it-IT" sz="2800" dirty="0">
                <a:latin typeface="Times New Roman" pitchFamily="18" charset="0"/>
                <a:ea typeface="Times" pitchFamily="18" charset="0"/>
                <a:cs typeface="Times" pitchFamily="18" charset="0"/>
              </a:rPr>
              <a:t> di prestazioni di competenza analizzate e lette nel loro sviluppo; </a:t>
            </a:r>
          </a:p>
          <a:p>
            <a:r>
              <a:rPr kumimoji="0" lang="it-IT" sz="2800" dirty="0">
                <a:latin typeface="Times New Roman" pitchFamily="18" charset="0"/>
                <a:ea typeface="Times" pitchFamily="18" charset="0"/>
                <a:cs typeface="Times" pitchFamily="18" charset="0"/>
              </a:rPr>
              <a:t>attenzione al </a:t>
            </a:r>
            <a:r>
              <a:rPr kumimoji="0" lang="it-IT" sz="2800" b="1" dirty="0">
                <a:latin typeface="Times New Roman" pitchFamily="18" charset="0"/>
                <a:ea typeface="Times" pitchFamily="18" charset="0"/>
                <a:cs typeface="Times" pitchFamily="18" charset="0"/>
              </a:rPr>
              <a:t>processo</a:t>
            </a:r>
            <a:r>
              <a:rPr kumimoji="0" lang="it-IT" sz="2800" dirty="0">
                <a:latin typeface="Times New Roman" pitchFamily="18" charset="0"/>
                <a:ea typeface="Times" pitchFamily="18" charset="0"/>
                <a:cs typeface="Times" pitchFamily="18" charset="0"/>
              </a:rPr>
              <a:t>, a livello </a:t>
            </a:r>
            <a:r>
              <a:rPr kumimoji="0" lang="it-IT" sz="2800" b="1" dirty="0">
                <a:latin typeface="Times New Roman" pitchFamily="18" charset="0"/>
                <a:ea typeface="Times" pitchFamily="18" charset="0"/>
                <a:cs typeface="Times" pitchFamily="18" charset="0"/>
              </a:rPr>
              <a:t>micro </a:t>
            </a:r>
            <a:r>
              <a:rPr kumimoji="0" lang="it-IT" sz="2800" dirty="0">
                <a:latin typeface="Times New Roman" pitchFamily="18" charset="0"/>
                <a:ea typeface="Times" pitchFamily="18" charset="0"/>
                <a:cs typeface="Times" pitchFamily="18" charset="0"/>
              </a:rPr>
              <a:t>e</a:t>
            </a:r>
            <a:r>
              <a:rPr kumimoji="0" lang="it-IT" sz="2800" b="1" dirty="0">
                <a:latin typeface="Times New Roman" pitchFamily="18" charset="0"/>
                <a:ea typeface="Times" pitchFamily="18" charset="0"/>
                <a:cs typeface="Times" pitchFamily="18" charset="0"/>
              </a:rPr>
              <a:t> macro </a:t>
            </a:r>
            <a:r>
              <a:rPr kumimoji="0" lang="it-IT" sz="2800" dirty="0">
                <a:latin typeface="Times New Roman" pitchFamily="18" charset="0"/>
                <a:ea typeface="Times" pitchFamily="18" charset="0"/>
                <a:cs typeface="Times" pitchFamily="18" charset="0"/>
              </a:rPr>
              <a:t>e al</a:t>
            </a:r>
          </a:p>
          <a:p>
            <a:r>
              <a:rPr kumimoji="0" lang="it-IT" sz="2800" b="1" dirty="0">
                <a:latin typeface="Times New Roman" pitchFamily="18" charset="0"/>
                <a:ea typeface="Times" pitchFamily="18" charset="0"/>
                <a:cs typeface="Times" pitchFamily="18" charset="0"/>
              </a:rPr>
              <a:t>legame </a:t>
            </a:r>
            <a:r>
              <a:rPr kumimoji="0" lang="it-IT" sz="2800" dirty="0">
                <a:latin typeface="Times New Roman" pitchFamily="18" charset="0"/>
                <a:ea typeface="Times" pitchFamily="18" charset="0"/>
                <a:cs typeface="Times" pitchFamily="18" charset="0"/>
              </a:rPr>
              <a:t>con il</a:t>
            </a:r>
            <a:r>
              <a:rPr kumimoji="0" lang="it-IT" sz="2800" b="1" dirty="0">
                <a:latin typeface="Times New Roman" pitchFamily="18" charset="0"/>
                <a:ea typeface="Times" pitchFamily="18" charset="0"/>
                <a:cs typeface="Times" pitchFamily="18" charset="0"/>
              </a:rPr>
              <a:t> curricolo</a:t>
            </a:r>
            <a:r>
              <a:rPr kumimoji="0" lang="it-IT" sz="2800" dirty="0">
                <a:latin typeface="Times New Roman" pitchFamily="18" charset="0"/>
                <a:ea typeface="Times" pitchFamily="18" charset="0"/>
                <a:cs typeface="Times" pitchFamily="18" charset="0"/>
              </a:rPr>
              <a:t> e con la </a:t>
            </a:r>
            <a:r>
              <a:rPr kumimoji="0" lang="it-IT" sz="2800" b="1" dirty="0">
                <a:latin typeface="Times New Roman" pitchFamily="18" charset="0"/>
                <a:ea typeface="Times" pitchFamily="18" charset="0"/>
                <a:cs typeface="Times" pitchFamily="18" charset="0"/>
              </a:rPr>
              <a:t>progettazione didattica</a:t>
            </a:r>
            <a:r>
              <a:rPr kumimoji="0" lang="it-IT" sz="2800" dirty="0">
                <a:latin typeface="Times New Roman" pitchFamily="18" charset="0"/>
                <a:ea typeface="Times" pitchFamily="18" charset="0"/>
                <a:cs typeface="Times" pitchFamily="18" charset="0"/>
              </a:rPr>
              <a:t> (valutazione formativa, educativa o conseguente)</a:t>
            </a:r>
          </a:p>
          <a:p>
            <a:r>
              <a:rPr kumimoji="0" lang="it-IT" sz="2800" dirty="0">
                <a:latin typeface="Times New Roman" pitchFamily="18" charset="0"/>
                <a:ea typeface="Times" pitchFamily="18" charset="0"/>
                <a:cs typeface="Times" pitchFamily="18" charset="0"/>
              </a:rPr>
              <a:t>importanza della </a:t>
            </a:r>
            <a:r>
              <a:rPr kumimoji="0" lang="it-IT" sz="2800" b="1" dirty="0" err="1">
                <a:latin typeface="Times New Roman" pitchFamily="18" charset="0"/>
                <a:ea typeface="Times" pitchFamily="18" charset="0"/>
                <a:cs typeface="Times" pitchFamily="18" charset="0"/>
              </a:rPr>
              <a:t>co-partecipazione</a:t>
            </a:r>
            <a:r>
              <a:rPr kumimoji="0" lang="it-IT" sz="2800" dirty="0">
                <a:latin typeface="Times New Roman" pitchFamily="18" charset="0"/>
                <a:ea typeface="Times" pitchFamily="18" charset="0"/>
                <a:cs typeface="Times" pitchFamily="18" charset="0"/>
              </a:rPr>
              <a:t> del soggetto al processo valutativo</a:t>
            </a:r>
            <a:endParaRPr kumimoji="0" lang="it-IT" dirty="0">
              <a:latin typeface="Times New Roman" pitchFamily="18" charset="0"/>
              <a:ea typeface="Times" pitchFamily="18" charset="0"/>
              <a:cs typeface="Times" pitchFamily="18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Per un valutazione “di qualità”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it-IT" sz="2800">
                <a:latin typeface="Times New Roman" pitchFamily="18" charset="0"/>
                <a:ea typeface="Times" pitchFamily="18" charset="0"/>
                <a:cs typeface="Times" pitchFamily="18" charset="0"/>
              </a:rPr>
              <a:t>“…La </a:t>
            </a:r>
            <a:r>
              <a:rPr kumimoji="0" lang="it-IT" sz="2800" b="1">
                <a:latin typeface="Times New Roman" pitchFamily="18" charset="0"/>
                <a:ea typeface="Times" pitchFamily="18" charset="0"/>
                <a:cs typeface="Times" pitchFamily="18" charset="0"/>
              </a:rPr>
              <a:t>co-partecipazione</a:t>
            </a:r>
            <a:r>
              <a:rPr kumimoji="0" lang="it-IT" sz="2800">
                <a:latin typeface="Times New Roman" pitchFamily="18" charset="0"/>
                <a:ea typeface="Times" pitchFamily="18" charset="0"/>
                <a:cs typeface="Times" pitchFamily="18" charset="0"/>
              </a:rPr>
              <a:t> di insegnanti e allievi nel processo d’</a:t>
            </a:r>
            <a:r>
              <a:rPr kumimoji="0" lang="it-IT" sz="2800" i="1">
                <a:latin typeface="Times New Roman" pitchFamily="18" charset="0"/>
                <a:ea typeface="Times" pitchFamily="18" charset="0"/>
                <a:cs typeface="Times" pitchFamily="18" charset="0"/>
              </a:rPr>
              <a:t>assessment</a:t>
            </a:r>
            <a:r>
              <a:rPr kumimoji="0" lang="it-IT" sz="2800">
                <a:latin typeface="Times New Roman" pitchFamily="18" charset="0"/>
                <a:ea typeface="Times" pitchFamily="18" charset="0"/>
                <a:cs typeface="Times" pitchFamily="18" charset="0"/>
              </a:rPr>
              <a:t> di apprendimenti e competenze è allora una strategia che permette, non solo di cercare di gestire nel modo migliore una </a:t>
            </a:r>
            <a:r>
              <a:rPr kumimoji="0" lang="it-IT" sz="2800" b="1">
                <a:latin typeface="Times New Roman" pitchFamily="18" charset="0"/>
                <a:ea typeface="Times" pitchFamily="18" charset="0"/>
                <a:cs typeface="Times" pitchFamily="18" charset="0"/>
              </a:rPr>
              <a:t>complessità</a:t>
            </a:r>
            <a:r>
              <a:rPr kumimoji="0" lang="it-IT" sz="2800">
                <a:latin typeface="Times New Roman" pitchFamily="18" charset="0"/>
                <a:ea typeface="Times" pitchFamily="18" charset="0"/>
                <a:cs typeface="Times" pitchFamily="18" charset="0"/>
              </a:rPr>
              <a:t> comunque mai completamente gestibile, ma anche di aumentare il livello della </a:t>
            </a:r>
            <a:r>
              <a:rPr kumimoji="0" lang="it-IT" sz="2800" b="1">
                <a:latin typeface="Times New Roman" pitchFamily="18" charset="0"/>
                <a:ea typeface="Times" pitchFamily="18" charset="0"/>
                <a:cs typeface="Times" pitchFamily="18" charset="0"/>
              </a:rPr>
              <a:t>qualità </a:t>
            </a:r>
            <a:r>
              <a:rPr kumimoji="0" lang="it-IT" sz="2800">
                <a:latin typeface="Times New Roman" pitchFamily="18" charset="0"/>
                <a:ea typeface="Times" pitchFamily="18" charset="0"/>
                <a:cs typeface="Times" pitchFamily="18" charset="0"/>
              </a:rPr>
              <a:t>e dei risvolti educativi degli stessi processi valutativi”.</a:t>
            </a:r>
          </a:p>
          <a:p>
            <a:pPr algn="r">
              <a:buFont typeface="Monotype Sorts" pitchFamily="2" charset="2"/>
              <a:buNone/>
            </a:pPr>
            <a:r>
              <a:rPr kumimoji="0" lang="it-IT" sz="1800">
                <a:latin typeface="Times New Roman" pitchFamily="18" charset="0"/>
                <a:ea typeface="Times" pitchFamily="18" charset="0"/>
                <a:cs typeface="Times" pitchFamily="18" charset="0"/>
              </a:rPr>
              <a:t>(Varisco, 2004)</a:t>
            </a:r>
            <a:endParaRPr kumimoji="0" lang="it-IT">
              <a:latin typeface="Times" pitchFamily="18" charset="0"/>
              <a:ea typeface="Times" pitchFamily="18" charset="0"/>
              <a:cs typeface="Times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807</TotalTime>
  <Words>3317</Words>
  <Application>Microsoft Office PowerPoint</Application>
  <PresentationFormat>Presentazione su schermo (4:3)</PresentationFormat>
  <Paragraphs>326</Paragraphs>
  <Slides>56</Slides>
  <Notes>26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56</vt:i4>
      </vt:variant>
    </vt:vector>
  </HeadingPairs>
  <TitlesOfParts>
    <vt:vector size="57" baseType="lpstr">
      <vt:lpstr>Equinozio</vt:lpstr>
      <vt:lpstr>La valutazione</vt:lpstr>
      <vt:lpstr>Evaluation </vt:lpstr>
      <vt:lpstr>Evaluation/Assessment</vt:lpstr>
      <vt:lpstr>Il modello legato agli obiettivi</vt:lpstr>
      <vt:lpstr>goal-free evaluation</vt:lpstr>
      <vt:lpstr>valutazione formativa /valutazione sommativa</vt:lpstr>
      <vt:lpstr>Diapositiva 7</vt:lpstr>
      <vt:lpstr>Il concetto di  valutazione educativa</vt:lpstr>
      <vt:lpstr>Beeby  e la natura politica della valutazione</vt:lpstr>
      <vt:lpstr>Caratteristiche dell’azione valutativa - Ferrari (2000)</vt:lpstr>
      <vt:lpstr>Definizioni di evaluation</vt:lpstr>
      <vt:lpstr>Wolf (1987)</vt:lpstr>
      <vt:lpstr>Valutare è un processo dinamico</vt:lpstr>
      <vt:lpstr>Valutare come fare scelte</vt:lpstr>
      <vt:lpstr>Diapositiva 15</vt:lpstr>
      <vt:lpstr>Un percorso a spirale aperta</vt:lpstr>
      <vt:lpstr>Un percorso a spirale aperta</vt:lpstr>
      <vt:lpstr>Polisemia</vt:lpstr>
      <vt:lpstr>Diapositiva 19</vt:lpstr>
      <vt:lpstr>Assessment</vt:lpstr>
      <vt:lpstr>Diapositiva 21</vt:lpstr>
      <vt:lpstr>Assessment</vt:lpstr>
      <vt:lpstr>Scriven (2000)</vt:lpstr>
      <vt:lpstr>Scriven (2000)</vt:lpstr>
      <vt:lpstr>Valutazione di contesto</vt:lpstr>
      <vt:lpstr>Il concetto di transazione di Dewey (1946).  </vt:lpstr>
      <vt:lpstr>Ecologia dello sviluppo umano Bronfenbrenner (1979) </vt:lpstr>
      <vt:lpstr>LE DIFFICOLTA’ DEL VALUTARE A SCUOLA</vt:lpstr>
      <vt:lpstr>Diapositiva 29</vt:lpstr>
      <vt:lpstr>Valutare =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Tre criteri:</vt:lpstr>
      <vt:lpstr>Verifica/Valutazione</vt:lpstr>
      <vt:lpstr>Qualitativo/quantitativo</vt:lpstr>
      <vt:lpstr>Qualitativo/Quantitativo</vt:lpstr>
      <vt:lpstr>Misura - Oggettività - Validità - Attendibilità</vt:lpstr>
      <vt:lpstr>Validità</vt:lpstr>
      <vt:lpstr>Attendibilità:</vt:lpstr>
      <vt:lpstr>Diapositiva 50</vt:lpstr>
      <vt:lpstr>Ad esempio:</vt:lpstr>
      <vt:lpstr>Invece...</vt:lpstr>
      <vt:lpstr>Oppure...</vt:lpstr>
      <vt:lpstr>Dalla prospettiva “docimologica tradizionale”</vt:lpstr>
      <vt:lpstr>Al “new assessment”</vt:lpstr>
      <vt:lpstr>Per un valutazione “di qualità”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Daniele Pitturelli</dc:creator>
  <cp:lastModifiedBy>Lorella Giannandrea</cp:lastModifiedBy>
  <cp:revision>82</cp:revision>
  <cp:lastPrinted>2002-03-26T12:48:26Z</cp:lastPrinted>
  <dcterms:created xsi:type="dcterms:W3CDTF">2003-03-20T16:03:35Z</dcterms:created>
  <dcterms:modified xsi:type="dcterms:W3CDTF">2009-12-16T22:59:10Z</dcterms:modified>
</cp:coreProperties>
</file>