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4"/>
  </p:notesMasterIdLst>
  <p:sldIdLst>
    <p:sldId id="256" r:id="rId2"/>
    <p:sldId id="379" r:id="rId3"/>
    <p:sldId id="393" r:id="rId4"/>
    <p:sldId id="394" r:id="rId5"/>
    <p:sldId id="396" r:id="rId6"/>
    <p:sldId id="397" r:id="rId7"/>
    <p:sldId id="386" r:id="rId8"/>
    <p:sldId id="380" r:id="rId9"/>
    <p:sldId id="381" r:id="rId10"/>
    <p:sldId id="382" r:id="rId11"/>
    <p:sldId id="383" r:id="rId12"/>
    <p:sldId id="384" r:id="rId13"/>
    <p:sldId id="385" r:id="rId14"/>
    <p:sldId id="399" r:id="rId15"/>
    <p:sldId id="398" r:id="rId16"/>
    <p:sldId id="373" r:id="rId17"/>
    <p:sldId id="374" r:id="rId18"/>
    <p:sldId id="375" r:id="rId19"/>
    <p:sldId id="376" r:id="rId20"/>
    <p:sldId id="377" r:id="rId21"/>
    <p:sldId id="378" r:id="rId22"/>
    <p:sldId id="363" r:id="rId23"/>
    <p:sldId id="365" r:id="rId24"/>
    <p:sldId id="273" r:id="rId25"/>
    <p:sldId id="275" r:id="rId26"/>
    <p:sldId id="276" r:id="rId27"/>
    <p:sldId id="343" r:id="rId28"/>
    <p:sldId id="344" r:id="rId29"/>
    <p:sldId id="352" r:id="rId30"/>
    <p:sldId id="353" r:id="rId31"/>
    <p:sldId id="354" r:id="rId32"/>
    <p:sldId id="355" r:id="rId33"/>
    <p:sldId id="347" r:id="rId34"/>
    <p:sldId id="349" r:id="rId35"/>
    <p:sldId id="289" r:id="rId36"/>
    <p:sldId id="290" r:id="rId37"/>
    <p:sldId id="291" r:id="rId38"/>
    <p:sldId id="292" r:id="rId39"/>
    <p:sldId id="293" r:id="rId40"/>
    <p:sldId id="294" r:id="rId41"/>
    <p:sldId id="295" r:id="rId42"/>
    <p:sldId id="400" r:id="rId4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1440" y="43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F047E6-6BD9-4504-BD26-2B50B1D1B79A}" type="doc">
      <dgm:prSet loTypeId="urn:microsoft.com/office/officeart/2005/8/layout/venn1" loCatId="relationship" qsTypeId="urn:microsoft.com/office/officeart/2005/8/quickstyle/simple4" qsCatId="simple" csTypeId="urn:microsoft.com/office/officeart/2005/8/colors/accent1_2" csCatId="accent1" phldr="1"/>
      <dgm:spPr/>
    </dgm:pt>
    <dgm:pt modelId="{49BFA763-FBE8-4864-88D9-E6605997D01D}">
      <dgm:prSet phldrT="[Testo]" custT="1"/>
      <dgm:spPr/>
      <dgm:t>
        <a:bodyPr/>
        <a:lstStyle/>
        <a:p>
          <a:r>
            <a:rPr lang="it-IT" sz="2400" dirty="0" smtClean="0"/>
            <a:t>soggettiva</a:t>
          </a:r>
          <a:endParaRPr lang="it-IT" sz="2400" dirty="0"/>
        </a:p>
      </dgm:t>
    </dgm:pt>
    <dgm:pt modelId="{C367452F-8B78-4F49-B112-21A238B82D8E}" type="parTrans" cxnId="{197BFF7B-D648-4961-A994-04F9A9BF1FC4}">
      <dgm:prSet/>
      <dgm:spPr/>
      <dgm:t>
        <a:bodyPr/>
        <a:lstStyle/>
        <a:p>
          <a:endParaRPr lang="it-IT"/>
        </a:p>
      </dgm:t>
    </dgm:pt>
    <dgm:pt modelId="{BA847E84-A044-47D9-A578-DFAE5201439C}" type="sibTrans" cxnId="{197BFF7B-D648-4961-A994-04F9A9BF1FC4}">
      <dgm:prSet/>
      <dgm:spPr/>
      <dgm:t>
        <a:bodyPr/>
        <a:lstStyle/>
        <a:p>
          <a:endParaRPr lang="it-IT"/>
        </a:p>
      </dgm:t>
    </dgm:pt>
    <dgm:pt modelId="{0C216933-27B6-4C2A-8BB2-9A1406ABE7E8}">
      <dgm:prSet phldrT="[Testo]" custT="1"/>
      <dgm:spPr/>
      <dgm:t>
        <a:bodyPr/>
        <a:lstStyle/>
        <a:p>
          <a:r>
            <a:rPr lang="it-IT" sz="2400" dirty="0" smtClean="0"/>
            <a:t>intersoggettiva</a:t>
          </a:r>
          <a:endParaRPr lang="it-IT" sz="2400" dirty="0"/>
        </a:p>
      </dgm:t>
    </dgm:pt>
    <dgm:pt modelId="{F93F3F20-4CE9-4DC2-B748-23BA184B426A}" type="parTrans" cxnId="{8DA2C24F-90F3-42DC-B248-0D3978679CF7}">
      <dgm:prSet/>
      <dgm:spPr/>
      <dgm:t>
        <a:bodyPr/>
        <a:lstStyle/>
        <a:p>
          <a:endParaRPr lang="it-IT"/>
        </a:p>
      </dgm:t>
    </dgm:pt>
    <dgm:pt modelId="{C17E1F20-FFFE-4BBF-83DB-07C3D36238B4}" type="sibTrans" cxnId="{8DA2C24F-90F3-42DC-B248-0D3978679CF7}">
      <dgm:prSet/>
      <dgm:spPr/>
      <dgm:t>
        <a:bodyPr/>
        <a:lstStyle/>
        <a:p>
          <a:endParaRPr lang="it-IT"/>
        </a:p>
      </dgm:t>
    </dgm:pt>
    <dgm:pt modelId="{A72235A3-D59E-45F6-B3FD-637E5B9A84B6}">
      <dgm:prSet phldrT="[Testo]" custT="1"/>
      <dgm:spPr/>
      <dgm:t>
        <a:bodyPr/>
        <a:lstStyle/>
        <a:p>
          <a:r>
            <a:rPr lang="it-IT" sz="2000" dirty="0" smtClean="0"/>
            <a:t>oggettiva</a:t>
          </a:r>
          <a:endParaRPr lang="it-IT" sz="2000" dirty="0"/>
        </a:p>
      </dgm:t>
    </dgm:pt>
    <dgm:pt modelId="{F5290CF6-8097-4381-A9F9-5293E98C918E}" type="parTrans" cxnId="{A7E0E34B-7BF4-4B7B-8A2D-4B956CD3F4DE}">
      <dgm:prSet/>
      <dgm:spPr/>
      <dgm:t>
        <a:bodyPr/>
        <a:lstStyle/>
        <a:p>
          <a:endParaRPr lang="it-IT"/>
        </a:p>
      </dgm:t>
    </dgm:pt>
    <dgm:pt modelId="{FD0C984A-33D5-481B-AD0F-313A9271FEDC}" type="sibTrans" cxnId="{A7E0E34B-7BF4-4B7B-8A2D-4B956CD3F4DE}">
      <dgm:prSet/>
      <dgm:spPr/>
      <dgm:t>
        <a:bodyPr/>
        <a:lstStyle/>
        <a:p>
          <a:endParaRPr lang="it-IT"/>
        </a:p>
      </dgm:t>
    </dgm:pt>
    <dgm:pt modelId="{FA91123C-A5F3-4AC3-9767-4AF982014308}" type="pres">
      <dgm:prSet presAssocID="{FFF047E6-6BD9-4504-BD26-2B50B1D1B79A}" presName="compositeShape" presStyleCnt="0">
        <dgm:presLayoutVars>
          <dgm:chMax val="7"/>
          <dgm:dir/>
          <dgm:resizeHandles val="exact"/>
        </dgm:presLayoutVars>
      </dgm:prSet>
      <dgm:spPr/>
    </dgm:pt>
    <dgm:pt modelId="{EAA576F8-7DE8-4222-9727-03142CBCBA4C}" type="pres">
      <dgm:prSet presAssocID="{49BFA763-FBE8-4864-88D9-E6605997D01D}" presName="circ1" presStyleLbl="vennNode1" presStyleIdx="0" presStyleCnt="3"/>
      <dgm:spPr/>
      <dgm:t>
        <a:bodyPr/>
        <a:lstStyle/>
        <a:p>
          <a:endParaRPr lang="it-IT"/>
        </a:p>
      </dgm:t>
    </dgm:pt>
    <dgm:pt modelId="{BC41C785-E111-4A6A-B59E-63D256D3477A}" type="pres">
      <dgm:prSet presAssocID="{49BFA763-FBE8-4864-88D9-E6605997D01D}" presName="circ1Tx" presStyleLbl="revTx" presStyleIdx="0" presStyleCnt="0">
        <dgm:presLayoutVars>
          <dgm:chMax val="0"/>
          <dgm:chPref val="0"/>
          <dgm:bulletEnabled val="1"/>
        </dgm:presLayoutVars>
      </dgm:prSet>
      <dgm:spPr/>
      <dgm:t>
        <a:bodyPr/>
        <a:lstStyle/>
        <a:p>
          <a:endParaRPr lang="it-IT"/>
        </a:p>
      </dgm:t>
    </dgm:pt>
    <dgm:pt modelId="{ABDF8588-F93B-4E14-8E6E-5D9498159E5C}" type="pres">
      <dgm:prSet presAssocID="{0C216933-27B6-4C2A-8BB2-9A1406ABE7E8}" presName="circ2" presStyleLbl="vennNode1" presStyleIdx="1" presStyleCnt="3"/>
      <dgm:spPr/>
      <dgm:t>
        <a:bodyPr/>
        <a:lstStyle/>
        <a:p>
          <a:endParaRPr lang="it-IT"/>
        </a:p>
      </dgm:t>
    </dgm:pt>
    <dgm:pt modelId="{665B218A-27A2-43D7-8796-3A71F18D9535}" type="pres">
      <dgm:prSet presAssocID="{0C216933-27B6-4C2A-8BB2-9A1406ABE7E8}" presName="circ2Tx" presStyleLbl="revTx" presStyleIdx="0" presStyleCnt="0">
        <dgm:presLayoutVars>
          <dgm:chMax val="0"/>
          <dgm:chPref val="0"/>
          <dgm:bulletEnabled val="1"/>
        </dgm:presLayoutVars>
      </dgm:prSet>
      <dgm:spPr/>
      <dgm:t>
        <a:bodyPr/>
        <a:lstStyle/>
        <a:p>
          <a:endParaRPr lang="it-IT"/>
        </a:p>
      </dgm:t>
    </dgm:pt>
    <dgm:pt modelId="{A63AA528-1AB4-4CC3-BD4D-5F77AB2547D5}" type="pres">
      <dgm:prSet presAssocID="{A72235A3-D59E-45F6-B3FD-637E5B9A84B6}" presName="circ3" presStyleLbl="vennNode1" presStyleIdx="2" presStyleCnt="3" custLinFactNeighborX="-372" custLinFactNeighborY="1218"/>
      <dgm:spPr/>
      <dgm:t>
        <a:bodyPr/>
        <a:lstStyle/>
        <a:p>
          <a:endParaRPr lang="it-IT"/>
        </a:p>
      </dgm:t>
    </dgm:pt>
    <dgm:pt modelId="{D5255B35-C65A-4818-9344-A4D987BEC561}" type="pres">
      <dgm:prSet presAssocID="{A72235A3-D59E-45F6-B3FD-637E5B9A84B6}" presName="circ3Tx" presStyleLbl="revTx" presStyleIdx="0" presStyleCnt="0">
        <dgm:presLayoutVars>
          <dgm:chMax val="0"/>
          <dgm:chPref val="0"/>
          <dgm:bulletEnabled val="1"/>
        </dgm:presLayoutVars>
      </dgm:prSet>
      <dgm:spPr/>
      <dgm:t>
        <a:bodyPr/>
        <a:lstStyle/>
        <a:p>
          <a:endParaRPr lang="it-IT"/>
        </a:p>
      </dgm:t>
    </dgm:pt>
  </dgm:ptLst>
  <dgm:cxnLst>
    <dgm:cxn modelId="{104CC780-BAB4-4DC0-80BE-F03C5DA22D7C}" type="presOf" srcId="{A72235A3-D59E-45F6-B3FD-637E5B9A84B6}" destId="{A63AA528-1AB4-4CC3-BD4D-5F77AB2547D5}" srcOrd="0" destOrd="0" presId="urn:microsoft.com/office/officeart/2005/8/layout/venn1"/>
    <dgm:cxn modelId="{EEDE8521-8E47-418D-B206-442DB189129D}" type="presOf" srcId="{49BFA763-FBE8-4864-88D9-E6605997D01D}" destId="{BC41C785-E111-4A6A-B59E-63D256D3477A}" srcOrd="1" destOrd="0" presId="urn:microsoft.com/office/officeart/2005/8/layout/venn1"/>
    <dgm:cxn modelId="{6866D5BF-CF55-4D33-912D-075C589C0A4D}" type="presOf" srcId="{FFF047E6-6BD9-4504-BD26-2B50B1D1B79A}" destId="{FA91123C-A5F3-4AC3-9767-4AF982014308}" srcOrd="0" destOrd="0" presId="urn:microsoft.com/office/officeart/2005/8/layout/venn1"/>
    <dgm:cxn modelId="{197BFF7B-D648-4961-A994-04F9A9BF1FC4}" srcId="{FFF047E6-6BD9-4504-BD26-2B50B1D1B79A}" destId="{49BFA763-FBE8-4864-88D9-E6605997D01D}" srcOrd="0" destOrd="0" parTransId="{C367452F-8B78-4F49-B112-21A238B82D8E}" sibTransId="{BA847E84-A044-47D9-A578-DFAE5201439C}"/>
    <dgm:cxn modelId="{A7EDEDDB-61D9-4B64-A257-CB62EBE7F1A9}" type="presOf" srcId="{49BFA763-FBE8-4864-88D9-E6605997D01D}" destId="{EAA576F8-7DE8-4222-9727-03142CBCBA4C}" srcOrd="0" destOrd="0" presId="urn:microsoft.com/office/officeart/2005/8/layout/venn1"/>
    <dgm:cxn modelId="{7E6ECF96-0D49-403F-B571-40B100035618}" type="presOf" srcId="{A72235A3-D59E-45F6-B3FD-637E5B9A84B6}" destId="{D5255B35-C65A-4818-9344-A4D987BEC561}" srcOrd="1" destOrd="0" presId="urn:microsoft.com/office/officeart/2005/8/layout/venn1"/>
    <dgm:cxn modelId="{A7E0E34B-7BF4-4B7B-8A2D-4B956CD3F4DE}" srcId="{FFF047E6-6BD9-4504-BD26-2B50B1D1B79A}" destId="{A72235A3-D59E-45F6-B3FD-637E5B9A84B6}" srcOrd="2" destOrd="0" parTransId="{F5290CF6-8097-4381-A9F9-5293E98C918E}" sibTransId="{FD0C984A-33D5-481B-AD0F-313A9271FEDC}"/>
    <dgm:cxn modelId="{8DA2C24F-90F3-42DC-B248-0D3978679CF7}" srcId="{FFF047E6-6BD9-4504-BD26-2B50B1D1B79A}" destId="{0C216933-27B6-4C2A-8BB2-9A1406ABE7E8}" srcOrd="1" destOrd="0" parTransId="{F93F3F20-4CE9-4DC2-B748-23BA184B426A}" sibTransId="{C17E1F20-FFFE-4BBF-83DB-07C3D36238B4}"/>
    <dgm:cxn modelId="{14E33639-F9AD-4D12-B3AB-93B8E72FD992}" type="presOf" srcId="{0C216933-27B6-4C2A-8BB2-9A1406ABE7E8}" destId="{ABDF8588-F93B-4E14-8E6E-5D9498159E5C}" srcOrd="0" destOrd="0" presId="urn:microsoft.com/office/officeart/2005/8/layout/venn1"/>
    <dgm:cxn modelId="{1FF7CFB6-4AE1-41B9-8C84-992D535DD919}" type="presOf" srcId="{0C216933-27B6-4C2A-8BB2-9A1406ABE7E8}" destId="{665B218A-27A2-43D7-8796-3A71F18D9535}" srcOrd="1" destOrd="0" presId="urn:microsoft.com/office/officeart/2005/8/layout/venn1"/>
    <dgm:cxn modelId="{BE3F5471-29AC-481D-87C7-D880B8FF4502}" type="presParOf" srcId="{FA91123C-A5F3-4AC3-9767-4AF982014308}" destId="{EAA576F8-7DE8-4222-9727-03142CBCBA4C}" srcOrd="0" destOrd="0" presId="urn:microsoft.com/office/officeart/2005/8/layout/venn1"/>
    <dgm:cxn modelId="{CE32995F-4266-4EB3-99B4-ADFEC73F3C7D}" type="presParOf" srcId="{FA91123C-A5F3-4AC3-9767-4AF982014308}" destId="{BC41C785-E111-4A6A-B59E-63D256D3477A}" srcOrd="1" destOrd="0" presId="urn:microsoft.com/office/officeart/2005/8/layout/venn1"/>
    <dgm:cxn modelId="{F878DA35-508F-406E-A37D-D2CFE1EE27E7}" type="presParOf" srcId="{FA91123C-A5F3-4AC3-9767-4AF982014308}" destId="{ABDF8588-F93B-4E14-8E6E-5D9498159E5C}" srcOrd="2" destOrd="0" presId="urn:microsoft.com/office/officeart/2005/8/layout/venn1"/>
    <dgm:cxn modelId="{ED9FB2E5-B4A0-4EBE-8CCF-EEECECC7BFB6}" type="presParOf" srcId="{FA91123C-A5F3-4AC3-9767-4AF982014308}" destId="{665B218A-27A2-43D7-8796-3A71F18D9535}" srcOrd="3" destOrd="0" presId="urn:microsoft.com/office/officeart/2005/8/layout/venn1"/>
    <dgm:cxn modelId="{AA080B36-22D6-411C-8B02-F40565CAD9AE}" type="presParOf" srcId="{FA91123C-A5F3-4AC3-9767-4AF982014308}" destId="{A63AA528-1AB4-4CC3-BD4D-5F77AB2547D5}" srcOrd="4" destOrd="0" presId="urn:microsoft.com/office/officeart/2005/8/layout/venn1"/>
    <dgm:cxn modelId="{DC4F4D1C-AA6E-4DF5-ADC4-6A2BD28147AF}" type="presParOf" srcId="{FA91123C-A5F3-4AC3-9767-4AF982014308}" destId="{D5255B35-C65A-4818-9344-A4D987BEC561}" srcOrd="5"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E04AC9-53B1-49E6-815D-22936B9C2B94}" type="doc">
      <dgm:prSet loTypeId="urn:microsoft.com/office/officeart/2005/8/layout/arrow2" loCatId="process" qsTypeId="urn:microsoft.com/office/officeart/2005/8/quickstyle/simple1" qsCatId="simple" csTypeId="urn:microsoft.com/office/officeart/2005/8/colors/accent1_2" csCatId="accent1" phldr="1"/>
      <dgm:spPr/>
    </dgm:pt>
    <dgm:pt modelId="{28DEDB01-7F79-4C07-9A37-7BB609AB6B39}">
      <dgm:prSet phldrT="[Testo]" custT="1"/>
      <dgm:spPr/>
      <dgm:t>
        <a:bodyPr/>
        <a:lstStyle/>
        <a:p>
          <a:r>
            <a:rPr lang="it-IT" sz="1800" dirty="0" smtClean="0"/>
            <a:t>Test e prove strutturate</a:t>
          </a:r>
          <a:endParaRPr lang="it-IT" sz="1800" dirty="0"/>
        </a:p>
      </dgm:t>
    </dgm:pt>
    <dgm:pt modelId="{D9E9860D-A93D-460A-936E-4AF2C8D1947A}" type="parTrans" cxnId="{10BCA7EE-C625-479B-8B2C-B0E89C318800}">
      <dgm:prSet/>
      <dgm:spPr/>
      <dgm:t>
        <a:bodyPr/>
        <a:lstStyle/>
        <a:p>
          <a:endParaRPr lang="it-IT"/>
        </a:p>
      </dgm:t>
    </dgm:pt>
    <dgm:pt modelId="{EC72F3FA-C96C-4224-A060-AE4CF01B5059}" type="sibTrans" cxnId="{10BCA7EE-C625-479B-8B2C-B0E89C318800}">
      <dgm:prSet/>
      <dgm:spPr/>
      <dgm:t>
        <a:bodyPr/>
        <a:lstStyle/>
        <a:p>
          <a:endParaRPr lang="it-IT"/>
        </a:p>
      </dgm:t>
    </dgm:pt>
    <dgm:pt modelId="{C9771CB8-1E5E-4814-8F9C-42BC2A6233D4}">
      <dgm:prSet phldrT="[Testo]" custT="1"/>
      <dgm:spPr/>
      <dgm:t>
        <a:bodyPr/>
        <a:lstStyle/>
        <a:p>
          <a:r>
            <a:rPr lang="it-IT" sz="2400" dirty="0" smtClean="0"/>
            <a:t>Rubriche</a:t>
          </a:r>
          <a:endParaRPr lang="it-IT" sz="2400" dirty="0"/>
        </a:p>
      </dgm:t>
    </dgm:pt>
    <dgm:pt modelId="{850857BC-BAC1-4D7C-A613-CA229E555224}" type="parTrans" cxnId="{071EFED0-F94D-4A8E-ACB7-3EF554980B53}">
      <dgm:prSet/>
      <dgm:spPr/>
      <dgm:t>
        <a:bodyPr/>
        <a:lstStyle/>
        <a:p>
          <a:endParaRPr lang="it-IT"/>
        </a:p>
      </dgm:t>
    </dgm:pt>
    <dgm:pt modelId="{66E66F22-2492-4C79-A4CA-518EFC07C1DC}" type="sibTrans" cxnId="{071EFED0-F94D-4A8E-ACB7-3EF554980B53}">
      <dgm:prSet/>
      <dgm:spPr/>
      <dgm:t>
        <a:bodyPr/>
        <a:lstStyle/>
        <a:p>
          <a:endParaRPr lang="it-IT"/>
        </a:p>
      </dgm:t>
    </dgm:pt>
    <dgm:pt modelId="{6ABCB406-6F9D-4825-B7A3-1F0CBD1A7FC3}">
      <dgm:prSet phldrT="[Testo]" custT="1"/>
      <dgm:spPr/>
      <dgm:t>
        <a:bodyPr/>
        <a:lstStyle/>
        <a:p>
          <a:r>
            <a:rPr lang="it-IT" sz="2000" dirty="0" smtClean="0"/>
            <a:t>Valutazione tra pari</a:t>
          </a:r>
          <a:endParaRPr lang="it-IT" sz="2000" dirty="0"/>
        </a:p>
      </dgm:t>
    </dgm:pt>
    <dgm:pt modelId="{33024D4E-F291-43F3-9D74-B7C9547C6351}" type="parTrans" cxnId="{8369A650-4144-49BA-AAE7-2FCC3A80606F}">
      <dgm:prSet/>
      <dgm:spPr/>
      <dgm:t>
        <a:bodyPr/>
        <a:lstStyle/>
        <a:p>
          <a:endParaRPr lang="it-IT"/>
        </a:p>
      </dgm:t>
    </dgm:pt>
    <dgm:pt modelId="{20A3AD94-2AA9-4B6B-A98B-0FD4ABE04E2F}" type="sibTrans" cxnId="{8369A650-4144-49BA-AAE7-2FCC3A80606F}">
      <dgm:prSet/>
      <dgm:spPr/>
      <dgm:t>
        <a:bodyPr/>
        <a:lstStyle/>
        <a:p>
          <a:endParaRPr lang="it-IT"/>
        </a:p>
      </dgm:t>
    </dgm:pt>
    <dgm:pt modelId="{4D9E6918-6104-4716-A99D-3C654E1142EA}">
      <dgm:prSet/>
      <dgm:spPr/>
      <dgm:t>
        <a:bodyPr/>
        <a:lstStyle/>
        <a:p>
          <a:endParaRPr lang="it-IT" dirty="0"/>
        </a:p>
      </dgm:t>
    </dgm:pt>
    <dgm:pt modelId="{8AB67F33-9A39-4B66-9A5A-975DBB1F88DD}" type="parTrans" cxnId="{A622062A-C17E-491E-995D-8293ED84FAD2}">
      <dgm:prSet/>
      <dgm:spPr/>
      <dgm:t>
        <a:bodyPr/>
        <a:lstStyle/>
        <a:p>
          <a:endParaRPr lang="it-IT"/>
        </a:p>
      </dgm:t>
    </dgm:pt>
    <dgm:pt modelId="{38EB336C-6218-45D6-84C2-C92C81D788FC}" type="sibTrans" cxnId="{A622062A-C17E-491E-995D-8293ED84FAD2}">
      <dgm:prSet/>
      <dgm:spPr/>
      <dgm:t>
        <a:bodyPr/>
        <a:lstStyle/>
        <a:p>
          <a:endParaRPr lang="it-IT"/>
        </a:p>
      </dgm:t>
    </dgm:pt>
    <dgm:pt modelId="{234F3A77-23B1-4C10-B89C-E31157538EC0}">
      <dgm:prSet custT="1"/>
      <dgm:spPr/>
      <dgm:t>
        <a:bodyPr/>
        <a:lstStyle/>
        <a:p>
          <a:r>
            <a:rPr lang="it-IT" sz="2400" dirty="0" smtClean="0"/>
            <a:t>Prestazioni </a:t>
          </a:r>
          <a:endParaRPr lang="it-IT" sz="2400" dirty="0"/>
        </a:p>
      </dgm:t>
    </dgm:pt>
    <dgm:pt modelId="{F7EE924B-D8AD-4D36-B14C-CE81F039FB1F}" type="parTrans" cxnId="{295CE119-9D63-420A-B48C-AEB46C20536F}">
      <dgm:prSet/>
      <dgm:spPr/>
      <dgm:t>
        <a:bodyPr/>
        <a:lstStyle/>
        <a:p>
          <a:endParaRPr lang="it-IT"/>
        </a:p>
      </dgm:t>
    </dgm:pt>
    <dgm:pt modelId="{99CB25CE-6AF3-4324-A813-5454B5733286}" type="sibTrans" cxnId="{295CE119-9D63-420A-B48C-AEB46C20536F}">
      <dgm:prSet/>
      <dgm:spPr/>
      <dgm:t>
        <a:bodyPr/>
        <a:lstStyle/>
        <a:p>
          <a:endParaRPr lang="it-IT"/>
        </a:p>
      </dgm:t>
    </dgm:pt>
    <dgm:pt modelId="{932E1EA3-2B87-450F-9697-BF41BE5B458B}" type="pres">
      <dgm:prSet presAssocID="{42E04AC9-53B1-49E6-815D-22936B9C2B94}" presName="arrowDiagram" presStyleCnt="0">
        <dgm:presLayoutVars>
          <dgm:chMax val="5"/>
          <dgm:dir/>
          <dgm:resizeHandles val="exact"/>
        </dgm:presLayoutVars>
      </dgm:prSet>
      <dgm:spPr/>
    </dgm:pt>
    <dgm:pt modelId="{C5F8A698-9585-48F9-885A-77FF784AA217}" type="pres">
      <dgm:prSet presAssocID="{42E04AC9-53B1-49E6-815D-22936B9C2B94}" presName="arrow" presStyleLbl="bgShp" presStyleIdx="0" presStyleCnt="1"/>
      <dgm:spPr/>
    </dgm:pt>
    <dgm:pt modelId="{6BE47B0B-4F30-4D60-B98A-777198732CFF}" type="pres">
      <dgm:prSet presAssocID="{42E04AC9-53B1-49E6-815D-22936B9C2B94}" presName="arrowDiagram5" presStyleCnt="0"/>
      <dgm:spPr/>
    </dgm:pt>
    <dgm:pt modelId="{90E1A1A8-202D-4913-9E20-EF6D8D03D578}" type="pres">
      <dgm:prSet presAssocID="{28DEDB01-7F79-4C07-9A37-7BB609AB6B39}" presName="bullet5a" presStyleLbl="node1" presStyleIdx="0" presStyleCnt="5"/>
      <dgm:spPr/>
    </dgm:pt>
    <dgm:pt modelId="{E43B59E5-1B07-482C-BD79-D3A624873824}" type="pres">
      <dgm:prSet presAssocID="{28DEDB01-7F79-4C07-9A37-7BB609AB6B39}" presName="textBox5a" presStyleLbl="revTx" presStyleIdx="0" presStyleCnt="5" custScaleX="168685" custScaleY="78253">
        <dgm:presLayoutVars>
          <dgm:bulletEnabled val="1"/>
        </dgm:presLayoutVars>
      </dgm:prSet>
      <dgm:spPr/>
      <dgm:t>
        <a:bodyPr/>
        <a:lstStyle/>
        <a:p>
          <a:endParaRPr lang="it-IT"/>
        </a:p>
      </dgm:t>
    </dgm:pt>
    <dgm:pt modelId="{9BF145A6-95FF-4370-9459-608708E2B392}" type="pres">
      <dgm:prSet presAssocID="{234F3A77-23B1-4C10-B89C-E31157538EC0}" presName="bullet5b" presStyleLbl="node1" presStyleIdx="1" presStyleCnt="5"/>
      <dgm:spPr/>
    </dgm:pt>
    <dgm:pt modelId="{AD02ED69-6FE4-4D43-AEA3-ACA03335A581}" type="pres">
      <dgm:prSet presAssocID="{234F3A77-23B1-4C10-B89C-E31157538EC0}" presName="textBox5b" presStyleLbl="revTx" presStyleIdx="1" presStyleCnt="5" custScaleX="170980" custScaleY="27678" custLinFactNeighborX="5545" custLinFactNeighborY="-26564">
        <dgm:presLayoutVars>
          <dgm:bulletEnabled val="1"/>
        </dgm:presLayoutVars>
      </dgm:prSet>
      <dgm:spPr/>
      <dgm:t>
        <a:bodyPr/>
        <a:lstStyle/>
        <a:p>
          <a:endParaRPr lang="it-IT"/>
        </a:p>
      </dgm:t>
    </dgm:pt>
    <dgm:pt modelId="{BE4F533D-7A5E-4D83-84E1-4B19E46FD90D}" type="pres">
      <dgm:prSet presAssocID="{C9771CB8-1E5E-4814-8F9C-42BC2A6233D4}" presName="bullet5c" presStyleLbl="node1" presStyleIdx="2" presStyleCnt="5"/>
      <dgm:spPr/>
    </dgm:pt>
    <dgm:pt modelId="{1916AE8B-BC19-4EC2-BCA6-09F9AACCB0CD}" type="pres">
      <dgm:prSet presAssocID="{C9771CB8-1E5E-4814-8F9C-42BC2A6233D4}" presName="textBox5c" presStyleLbl="revTx" presStyleIdx="2" presStyleCnt="5" custScaleX="116408" custScaleY="39020" custLinFactNeighborX="-5265" custLinFactNeighborY="-27429">
        <dgm:presLayoutVars>
          <dgm:bulletEnabled val="1"/>
        </dgm:presLayoutVars>
      </dgm:prSet>
      <dgm:spPr/>
      <dgm:t>
        <a:bodyPr/>
        <a:lstStyle/>
        <a:p>
          <a:endParaRPr lang="it-IT"/>
        </a:p>
      </dgm:t>
    </dgm:pt>
    <dgm:pt modelId="{52649342-7C7E-41DF-AECC-DF155AC38F49}" type="pres">
      <dgm:prSet presAssocID="{6ABCB406-6F9D-4825-B7A3-1F0CBD1A7FC3}" presName="bullet5d" presStyleLbl="node1" presStyleIdx="3" presStyleCnt="5"/>
      <dgm:spPr/>
    </dgm:pt>
    <dgm:pt modelId="{669EE052-18DC-479F-9C94-C6962026F2AB}" type="pres">
      <dgm:prSet presAssocID="{6ABCB406-6F9D-4825-B7A3-1F0CBD1A7FC3}" presName="textBox5d" presStyleLbl="revTx" presStyleIdx="3" presStyleCnt="5" custScaleX="125761">
        <dgm:presLayoutVars>
          <dgm:bulletEnabled val="1"/>
        </dgm:presLayoutVars>
      </dgm:prSet>
      <dgm:spPr/>
      <dgm:t>
        <a:bodyPr/>
        <a:lstStyle/>
        <a:p>
          <a:endParaRPr lang="it-IT"/>
        </a:p>
      </dgm:t>
    </dgm:pt>
    <dgm:pt modelId="{D1F570D7-EAC0-4CD1-9EB1-61EE0F00AD05}" type="pres">
      <dgm:prSet presAssocID="{4D9E6918-6104-4716-A99D-3C654E1142EA}" presName="bullet5e" presStyleLbl="node1" presStyleIdx="4" presStyleCnt="5"/>
      <dgm:spPr/>
    </dgm:pt>
    <dgm:pt modelId="{88D4184C-6329-4690-9D34-073CE67F355B}" type="pres">
      <dgm:prSet presAssocID="{4D9E6918-6104-4716-A99D-3C654E1142EA}" presName="textBox5e" presStyleLbl="revTx" presStyleIdx="4" presStyleCnt="5">
        <dgm:presLayoutVars>
          <dgm:bulletEnabled val="1"/>
        </dgm:presLayoutVars>
      </dgm:prSet>
      <dgm:spPr/>
      <dgm:t>
        <a:bodyPr/>
        <a:lstStyle/>
        <a:p>
          <a:endParaRPr lang="it-IT"/>
        </a:p>
      </dgm:t>
    </dgm:pt>
  </dgm:ptLst>
  <dgm:cxnLst>
    <dgm:cxn modelId="{8369A650-4144-49BA-AAE7-2FCC3A80606F}" srcId="{42E04AC9-53B1-49E6-815D-22936B9C2B94}" destId="{6ABCB406-6F9D-4825-B7A3-1F0CBD1A7FC3}" srcOrd="3" destOrd="0" parTransId="{33024D4E-F291-43F3-9D74-B7C9547C6351}" sibTransId="{20A3AD94-2AA9-4B6B-A98B-0FD4ABE04E2F}"/>
    <dgm:cxn modelId="{F08442A3-F1ED-4BF2-8869-24511E092CB1}" type="presOf" srcId="{6ABCB406-6F9D-4825-B7A3-1F0CBD1A7FC3}" destId="{669EE052-18DC-479F-9C94-C6962026F2AB}" srcOrd="0" destOrd="0" presId="urn:microsoft.com/office/officeart/2005/8/layout/arrow2"/>
    <dgm:cxn modelId="{071EFED0-F94D-4A8E-ACB7-3EF554980B53}" srcId="{42E04AC9-53B1-49E6-815D-22936B9C2B94}" destId="{C9771CB8-1E5E-4814-8F9C-42BC2A6233D4}" srcOrd="2" destOrd="0" parTransId="{850857BC-BAC1-4D7C-A613-CA229E555224}" sibTransId="{66E66F22-2492-4C79-A4CA-518EFC07C1DC}"/>
    <dgm:cxn modelId="{10BCA7EE-C625-479B-8B2C-B0E89C318800}" srcId="{42E04AC9-53B1-49E6-815D-22936B9C2B94}" destId="{28DEDB01-7F79-4C07-9A37-7BB609AB6B39}" srcOrd="0" destOrd="0" parTransId="{D9E9860D-A93D-460A-936E-4AF2C8D1947A}" sibTransId="{EC72F3FA-C96C-4224-A060-AE4CF01B5059}"/>
    <dgm:cxn modelId="{C8A56220-FD2F-436E-8C1F-BE10E16A559D}" type="presOf" srcId="{234F3A77-23B1-4C10-B89C-E31157538EC0}" destId="{AD02ED69-6FE4-4D43-AEA3-ACA03335A581}" srcOrd="0" destOrd="0" presId="urn:microsoft.com/office/officeart/2005/8/layout/arrow2"/>
    <dgm:cxn modelId="{295CE119-9D63-420A-B48C-AEB46C20536F}" srcId="{42E04AC9-53B1-49E6-815D-22936B9C2B94}" destId="{234F3A77-23B1-4C10-B89C-E31157538EC0}" srcOrd="1" destOrd="0" parTransId="{F7EE924B-D8AD-4D36-B14C-CE81F039FB1F}" sibTransId="{99CB25CE-6AF3-4324-A813-5454B5733286}"/>
    <dgm:cxn modelId="{EA94DEA3-0D04-47E4-9C40-AA31FC45115F}" type="presOf" srcId="{28DEDB01-7F79-4C07-9A37-7BB609AB6B39}" destId="{E43B59E5-1B07-482C-BD79-D3A624873824}" srcOrd="0" destOrd="0" presId="urn:microsoft.com/office/officeart/2005/8/layout/arrow2"/>
    <dgm:cxn modelId="{A622062A-C17E-491E-995D-8293ED84FAD2}" srcId="{42E04AC9-53B1-49E6-815D-22936B9C2B94}" destId="{4D9E6918-6104-4716-A99D-3C654E1142EA}" srcOrd="4" destOrd="0" parTransId="{8AB67F33-9A39-4B66-9A5A-975DBB1F88DD}" sibTransId="{38EB336C-6218-45D6-84C2-C92C81D788FC}"/>
    <dgm:cxn modelId="{BA522D81-2CFE-4C10-8EAA-E29B373153C6}" type="presOf" srcId="{42E04AC9-53B1-49E6-815D-22936B9C2B94}" destId="{932E1EA3-2B87-450F-9697-BF41BE5B458B}" srcOrd="0" destOrd="0" presId="urn:microsoft.com/office/officeart/2005/8/layout/arrow2"/>
    <dgm:cxn modelId="{EAD98E2A-CBFA-4495-8518-41AC6411D7DE}" type="presOf" srcId="{C9771CB8-1E5E-4814-8F9C-42BC2A6233D4}" destId="{1916AE8B-BC19-4EC2-BCA6-09F9AACCB0CD}" srcOrd="0" destOrd="0" presId="urn:microsoft.com/office/officeart/2005/8/layout/arrow2"/>
    <dgm:cxn modelId="{6AC2574B-8241-423C-AE6A-36EC38E513BA}" type="presOf" srcId="{4D9E6918-6104-4716-A99D-3C654E1142EA}" destId="{88D4184C-6329-4690-9D34-073CE67F355B}" srcOrd="0" destOrd="0" presId="urn:microsoft.com/office/officeart/2005/8/layout/arrow2"/>
    <dgm:cxn modelId="{69246DBC-DCB6-438F-8520-B8AA4232AC84}" type="presParOf" srcId="{932E1EA3-2B87-450F-9697-BF41BE5B458B}" destId="{C5F8A698-9585-48F9-885A-77FF784AA217}" srcOrd="0" destOrd="0" presId="urn:microsoft.com/office/officeart/2005/8/layout/arrow2"/>
    <dgm:cxn modelId="{29F86CD8-ECBE-4A3F-BAC8-A37D3202A639}" type="presParOf" srcId="{932E1EA3-2B87-450F-9697-BF41BE5B458B}" destId="{6BE47B0B-4F30-4D60-B98A-777198732CFF}" srcOrd="1" destOrd="0" presId="urn:microsoft.com/office/officeart/2005/8/layout/arrow2"/>
    <dgm:cxn modelId="{91FC17B5-3178-45E9-A096-D402C168D898}" type="presParOf" srcId="{6BE47B0B-4F30-4D60-B98A-777198732CFF}" destId="{90E1A1A8-202D-4913-9E20-EF6D8D03D578}" srcOrd="0" destOrd="0" presId="urn:microsoft.com/office/officeart/2005/8/layout/arrow2"/>
    <dgm:cxn modelId="{B4BF5C80-35F8-4C7D-98BA-18896BA02EE3}" type="presParOf" srcId="{6BE47B0B-4F30-4D60-B98A-777198732CFF}" destId="{E43B59E5-1B07-482C-BD79-D3A624873824}" srcOrd="1" destOrd="0" presId="urn:microsoft.com/office/officeart/2005/8/layout/arrow2"/>
    <dgm:cxn modelId="{D13E4920-57A5-4971-B89D-E6E67D4F6303}" type="presParOf" srcId="{6BE47B0B-4F30-4D60-B98A-777198732CFF}" destId="{9BF145A6-95FF-4370-9459-608708E2B392}" srcOrd="2" destOrd="0" presId="urn:microsoft.com/office/officeart/2005/8/layout/arrow2"/>
    <dgm:cxn modelId="{B5F0284C-A04A-42CD-AFA8-C10A69B39118}" type="presParOf" srcId="{6BE47B0B-4F30-4D60-B98A-777198732CFF}" destId="{AD02ED69-6FE4-4D43-AEA3-ACA03335A581}" srcOrd="3" destOrd="0" presId="urn:microsoft.com/office/officeart/2005/8/layout/arrow2"/>
    <dgm:cxn modelId="{3E5DCAB7-A9A2-40CF-B5E0-E559298DBF01}" type="presParOf" srcId="{6BE47B0B-4F30-4D60-B98A-777198732CFF}" destId="{BE4F533D-7A5E-4D83-84E1-4B19E46FD90D}" srcOrd="4" destOrd="0" presId="urn:microsoft.com/office/officeart/2005/8/layout/arrow2"/>
    <dgm:cxn modelId="{E6ED70A7-D9B3-43FB-8AE8-4B9379D73F06}" type="presParOf" srcId="{6BE47B0B-4F30-4D60-B98A-777198732CFF}" destId="{1916AE8B-BC19-4EC2-BCA6-09F9AACCB0CD}" srcOrd="5" destOrd="0" presId="urn:microsoft.com/office/officeart/2005/8/layout/arrow2"/>
    <dgm:cxn modelId="{E5FB000C-F8C9-4CEF-9A57-12DEA4B94078}" type="presParOf" srcId="{6BE47B0B-4F30-4D60-B98A-777198732CFF}" destId="{52649342-7C7E-41DF-AECC-DF155AC38F49}" srcOrd="6" destOrd="0" presId="urn:microsoft.com/office/officeart/2005/8/layout/arrow2"/>
    <dgm:cxn modelId="{94DB36FB-8A9C-4E13-99C5-CC9FA087943A}" type="presParOf" srcId="{6BE47B0B-4F30-4D60-B98A-777198732CFF}" destId="{669EE052-18DC-479F-9C94-C6962026F2AB}" srcOrd="7" destOrd="0" presId="urn:microsoft.com/office/officeart/2005/8/layout/arrow2"/>
    <dgm:cxn modelId="{509D9DD6-3882-4094-ADDE-8F4D2E494CE3}" type="presParOf" srcId="{6BE47B0B-4F30-4D60-B98A-777198732CFF}" destId="{D1F570D7-EAC0-4CD1-9EB1-61EE0F00AD05}" srcOrd="8" destOrd="0" presId="urn:microsoft.com/office/officeart/2005/8/layout/arrow2"/>
    <dgm:cxn modelId="{A4BD501A-6199-4FB8-BA49-94DFDD8FFBC2}" type="presParOf" srcId="{6BE47B0B-4F30-4D60-B98A-777198732CFF}" destId="{88D4184C-6329-4690-9D34-073CE67F355B}" srcOrd="9"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AA576F8-7DE8-4222-9727-03142CBCBA4C}">
      <dsp:nvSpPr>
        <dsp:cNvPr id="0" name=""/>
        <dsp:cNvSpPr/>
      </dsp:nvSpPr>
      <dsp:spPr>
        <a:xfrm>
          <a:off x="3030439" y="104821"/>
          <a:ext cx="2168721" cy="2168721"/>
        </a:xfrm>
        <a:prstGeom prst="ellipse">
          <a:avLst/>
        </a:prstGeom>
        <a:gradFill rotWithShape="0">
          <a:gsLst>
            <a:gs pos="0">
              <a:schemeClr val="accent1">
                <a:alpha val="50000"/>
                <a:hueOff val="0"/>
                <a:satOff val="0"/>
                <a:lumOff val="0"/>
                <a:alphaOff val="0"/>
                <a:shade val="63000"/>
                <a:satMod val="165000"/>
              </a:schemeClr>
            </a:gs>
            <a:gs pos="30000">
              <a:schemeClr val="accent1">
                <a:alpha val="50000"/>
                <a:hueOff val="0"/>
                <a:satOff val="0"/>
                <a:lumOff val="0"/>
                <a:alphaOff val="0"/>
                <a:shade val="58000"/>
                <a:satMod val="165000"/>
              </a:schemeClr>
            </a:gs>
            <a:gs pos="75000">
              <a:schemeClr val="accent1">
                <a:alpha val="50000"/>
                <a:hueOff val="0"/>
                <a:satOff val="0"/>
                <a:lumOff val="0"/>
                <a:alphaOff val="0"/>
                <a:shade val="30000"/>
                <a:satMod val="175000"/>
              </a:schemeClr>
            </a:gs>
            <a:gs pos="100000">
              <a:schemeClr val="accent1">
                <a:alpha val="50000"/>
                <a:hueOff val="0"/>
                <a:satOff val="0"/>
                <a:lumOff val="0"/>
                <a:alphaOff val="0"/>
                <a:shade val="15000"/>
                <a:satMod val="175000"/>
              </a:schemeClr>
            </a:gs>
          </a:gsLst>
          <a:path path="circle">
            <a:fillToRect l="5000" t="100000" r="120000" b="1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it-IT" sz="2400" kern="1200" dirty="0" smtClean="0"/>
            <a:t>soggettiva</a:t>
          </a:r>
          <a:endParaRPr lang="it-IT" sz="2400" kern="1200" dirty="0"/>
        </a:p>
      </dsp:txBody>
      <dsp:txXfrm>
        <a:off x="3319602" y="484347"/>
        <a:ext cx="1590395" cy="975924"/>
      </dsp:txXfrm>
    </dsp:sp>
    <dsp:sp modelId="{ABDF8588-F93B-4E14-8E6E-5D9498159E5C}">
      <dsp:nvSpPr>
        <dsp:cNvPr id="0" name=""/>
        <dsp:cNvSpPr/>
      </dsp:nvSpPr>
      <dsp:spPr>
        <a:xfrm>
          <a:off x="3812986" y="1460272"/>
          <a:ext cx="2168721" cy="2168721"/>
        </a:xfrm>
        <a:prstGeom prst="ellipse">
          <a:avLst/>
        </a:prstGeom>
        <a:gradFill rotWithShape="0">
          <a:gsLst>
            <a:gs pos="0">
              <a:schemeClr val="accent1">
                <a:alpha val="50000"/>
                <a:hueOff val="0"/>
                <a:satOff val="0"/>
                <a:lumOff val="0"/>
                <a:alphaOff val="0"/>
                <a:shade val="63000"/>
                <a:satMod val="165000"/>
              </a:schemeClr>
            </a:gs>
            <a:gs pos="30000">
              <a:schemeClr val="accent1">
                <a:alpha val="50000"/>
                <a:hueOff val="0"/>
                <a:satOff val="0"/>
                <a:lumOff val="0"/>
                <a:alphaOff val="0"/>
                <a:shade val="58000"/>
                <a:satMod val="165000"/>
              </a:schemeClr>
            </a:gs>
            <a:gs pos="75000">
              <a:schemeClr val="accent1">
                <a:alpha val="50000"/>
                <a:hueOff val="0"/>
                <a:satOff val="0"/>
                <a:lumOff val="0"/>
                <a:alphaOff val="0"/>
                <a:shade val="30000"/>
                <a:satMod val="175000"/>
              </a:schemeClr>
            </a:gs>
            <a:gs pos="100000">
              <a:schemeClr val="accent1">
                <a:alpha val="50000"/>
                <a:hueOff val="0"/>
                <a:satOff val="0"/>
                <a:lumOff val="0"/>
                <a:alphaOff val="0"/>
                <a:shade val="15000"/>
                <a:satMod val="175000"/>
              </a:schemeClr>
            </a:gs>
          </a:gsLst>
          <a:path path="circle">
            <a:fillToRect l="5000" t="100000" r="120000" b="1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it-IT" sz="2400" kern="1200" dirty="0" smtClean="0"/>
            <a:t>intersoggettiva</a:t>
          </a:r>
          <a:endParaRPr lang="it-IT" sz="2400" kern="1200" dirty="0"/>
        </a:p>
      </dsp:txBody>
      <dsp:txXfrm>
        <a:off x="4476253" y="2020525"/>
        <a:ext cx="1301233" cy="1192796"/>
      </dsp:txXfrm>
    </dsp:sp>
    <dsp:sp modelId="{A63AA528-1AB4-4CC3-BD4D-5F77AB2547D5}">
      <dsp:nvSpPr>
        <dsp:cNvPr id="0" name=""/>
        <dsp:cNvSpPr/>
      </dsp:nvSpPr>
      <dsp:spPr>
        <a:xfrm>
          <a:off x="2239824" y="1486687"/>
          <a:ext cx="2168721" cy="2168721"/>
        </a:xfrm>
        <a:prstGeom prst="ellipse">
          <a:avLst/>
        </a:prstGeom>
        <a:gradFill rotWithShape="0">
          <a:gsLst>
            <a:gs pos="0">
              <a:schemeClr val="accent1">
                <a:alpha val="50000"/>
                <a:hueOff val="0"/>
                <a:satOff val="0"/>
                <a:lumOff val="0"/>
                <a:alphaOff val="0"/>
                <a:shade val="63000"/>
                <a:satMod val="165000"/>
              </a:schemeClr>
            </a:gs>
            <a:gs pos="30000">
              <a:schemeClr val="accent1">
                <a:alpha val="50000"/>
                <a:hueOff val="0"/>
                <a:satOff val="0"/>
                <a:lumOff val="0"/>
                <a:alphaOff val="0"/>
                <a:shade val="58000"/>
                <a:satMod val="165000"/>
              </a:schemeClr>
            </a:gs>
            <a:gs pos="75000">
              <a:schemeClr val="accent1">
                <a:alpha val="50000"/>
                <a:hueOff val="0"/>
                <a:satOff val="0"/>
                <a:lumOff val="0"/>
                <a:alphaOff val="0"/>
                <a:shade val="30000"/>
                <a:satMod val="175000"/>
              </a:schemeClr>
            </a:gs>
            <a:gs pos="100000">
              <a:schemeClr val="accent1">
                <a:alpha val="50000"/>
                <a:hueOff val="0"/>
                <a:satOff val="0"/>
                <a:lumOff val="0"/>
                <a:alphaOff val="0"/>
                <a:shade val="15000"/>
                <a:satMod val="175000"/>
              </a:schemeClr>
            </a:gs>
          </a:gsLst>
          <a:path path="circle">
            <a:fillToRect l="5000" t="100000" r="120000" b="10000"/>
          </a:path>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it-IT" sz="2000" kern="1200" dirty="0" smtClean="0"/>
            <a:t>oggettiva</a:t>
          </a:r>
          <a:endParaRPr lang="it-IT" sz="2000" kern="1200" dirty="0"/>
        </a:p>
      </dsp:txBody>
      <dsp:txXfrm>
        <a:off x="2444045" y="2046940"/>
        <a:ext cx="1301233" cy="119279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5F8A698-9585-48F9-885A-77FF784AA217}">
      <dsp:nvSpPr>
        <dsp:cNvPr id="0" name=""/>
        <dsp:cNvSpPr/>
      </dsp:nvSpPr>
      <dsp:spPr>
        <a:xfrm>
          <a:off x="342873" y="0"/>
          <a:ext cx="7543852" cy="471490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E1A1A8-202D-4913-9E20-EF6D8D03D578}">
      <dsp:nvSpPr>
        <dsp:cNvPr id="0" name=""/>
        <dsp:cNvSpPr/>
      </dsp:nvSpPr>
      <dsp:spPr>
        <a:xfrm>
          <a:off x="1085943" y="3506005"/>
          <a:ext cx="173508" cy="17350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3B59E5-1B07-482C-BD79-D3A624873824}">
      <dsp:nvSpPr>
        <dsp:cNvPr id="0" name=""/>
        <dsp:cNvSpPr/>
      </dsp:nvSpPr>
      <dsp:spPr>
        <a:xfrm>
          <a:off x="833309" y="3714776"/>
          <a:ext cx="1667020" cy="878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939" tIns="0" rIns="0" bIns="0" numCol="1" spcCol="1270" anchor="t" anchorCtr="0">
          <a:noAutofit/>
        </a:bodyPr>
        <a:lstStyle/>
        <a:p>
          <a:pPr lvl="0" algn="l" defTabSz="800100">
            <a:lnSpc>
              <a:spcPct val="90000"/>
            </a:lnSpc>
            <a:spcBef>
              <a:spcPct val="0"/>
            </a:spcBef>
            <a:spcAft>
              <a:spcPct val="35000"/>
            </a:spcAft>
          </a:pPr>
          <a:r>
            <a:rPr lang="it-IT" sz="1800" kern="1200" dirty="0" smtClean="0"/>
            <a:t>Test e prove strutturate</a:t>
          </a:r>
          <a:endParaRPr lang="it-IT" sz="1800" kern="1200" dirty="0"/>
        </a:p>
      </dsp:txBody>
      <dsp:txXfrm>
        <a:off x="833309" y="3714776"/>
        <a:ext cx="1667020" cy="878114"/>
      </dsp:txXfrm>
    </dsp:sp>
    <dsp:sp modelId="{9BF145A6-95FF-4370-9459-608708E2B392}">
      <dsp:nvSpPr>
        <dsp:cNvPr id="0" name=""/>
        <dsp:cNvSpPr/>
      </dsp:nvSpPr>
      <dsp:spPr>
        <a:xfrm>
          <a:off x="2025152" y="2603572"/>
          <a:ext cx="271578" cy="27157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02ED69-6FE4-4D43-AEA3-ACA03335A581}">
      <dsp:nvSpPr>
        <dsp:cNvPr id="0" name=""/>
        <dsp:cNvSpPr/>
      </dsp:nvSpPr>
      <dsp:spPr>
        <a:xfrm>
          <a:off x="1785947" y="2928954"/>
          <a:ext cx="2141147" cy="54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904" tIns="0" rIns="0" bIns="0" numCol="1" spcCol="1270" anchor="t" anchorCtr="0">
          <a:noAutofit/>
        </a:bodyPr>
        <a:lstStyle/>
        <a:p>
          <a:pPr lvl="0" algn="l" defTabSz="1066800">
            <a:lnSpc>
              <a:spcPct val="90000"/>
            </a:lnSpc>
            <a:spcBef>
              <a:spcPct val="0"/>
            </a:spcBef>
            <a:spcAft>
              <a:spcPct val="35000"/>
            </a:spcAft>
          </a:pPr>
          <a:r>
            <a:rPr lang="it-IT" sz="2400" kern="1200" dirty="0" smtClean="0"/>
            <a:t>Prestazioni </a:t>
          </a:r>
          <a:endParaRPr lang="it-IT" sz="2400" kern="1200" dirty="0"/>
        </a:p>
      </dsp:txBody>
      <dsp:txXfrm>
        <a:off x="1785947" y="2928954"/>
        <a:ext cx="2141147" cy="546791"/>
      </dsp:txXfrm>
    </dsp:sp>
    <dsp:sp modelId="{BE4F533D-7A5E-4D83-84E1-4B19E46FD90D}">
      <dsp:nvSpPr>
        <dsp:cNvPr id="0" name=""/>
        <dsp:cNvSpPr/>
      </dsp:nvSpPr>
      <dsp:spPr>
        <a:xfrm>
          <a:off x="3232169" y="1884077"/>
          <a:ext cx="362104" cy="3621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16AE8B-BC19-4EC2-BCA6-09F9AACCB0CD}">
      <dsp:nvSpPr>
        <dsp:cNvPr id="0" name=""/>
        <dsp:cNvSpPr/>
      </dsp:nvSpPr>
      <dsp:spPr>
        <a:xfrm>
          <a:off x="3217117" y="2146239"/>
          <a:ext cx="1694858" cy="10339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1872" tIns="0" rIns="0" bIns="0" numCol="1" spcCol="1270" anchor="t" anchorCtr="0">
          <a:noAutofit/>
        </a:bodyPr>
        <a:lstStyle/>
        <a:p>
          <a:pPr lvl="0" algn="l" defTabSz="1066800">
            <a:lnSpc>
              <a:spcPct val="90000"/>
            </a:lnSpc>
            <a:spcBef>
              <a:spcPct val="0"/>
            </a:spcBef>
            <a:spcAft>
              <a:spcPct val="35000"/>
            </a:spcAft>
          </a:pPr>
          <a:r>
            <a:rPr lang="it-IT" sz="2400" kern="1200" dirty="0" smtClean="0"/>
            <a:t>Rubriche</a:t>
          </a:r>
          <a:endParaRPr lang="it-IT" sz="2400" kern="1200" dirty="0"/>
        </a:p>
      </dsp:txBody>
      <dsp:txXfrm>
        <a:off x="3217117" y="2146239"/>
        <a:ext cx="1694858" cy="1033943"/>
      </dsp:txXfrm>
    </dsp:sp>
    <dsp:sp modelId="{52649342-7C7E-41DF-AECC-DF155AC38F49}">
      <dsp:nvSpPr>
        <dsp:cNvPr id="0" name=""/>
        <dsp:cNvSpPr/>
      </dsp:nvSpPr>
      <dsp:spPr>
        <a:xfrm>
          <a:off x="4635325" y="1322060"/>
          <a:ext cx="467718" cy="4677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9EE052-18DC-479F-9C94-C6962026F2AB}">
      <dsp:nvSpPr>
        <dsp:cNvPr id="0" name=""/>
        <dsp:cNvSpPr/>
      </dsp:nvSpPr>
      <dsp:spPr>
        <a:xfrm>
          <a:off x="4674848" y="1555919"/>
          <a:ext cx="1897444" cy="3158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835" tIns="0" rIns="0" bIns="0" numCol="1" spcCol="1270" anchor="t" anchorCtr="0">
          <a:noAutofit/>
        </a:bodyPr>
        <a:lstStyle/>
        <a:p>
          <a:pPr lvl="0" algn="l" defTabSz="889000">
            <a:lnSpc>
              <a:spcPct val="90000"/>
            </a:lnSpc>
            <a:spcBef>
              <a:spcPct val="0"/>
            </a:spcBef>
            <a:spcAft>
              <a:spcPct val="35000"/>
            </a:spcAft>
          </a:pPr>
          <a:r>
            <a:rPr lang="it-IT" sz="2000" kern="1200" dirty="0" smtClean="0"/>
            <a:t>Valutazione tra pari</a:t>
          </a:r>
          <a:endParaRPr lang="it-IT" sz="2000" kern="1200" dirty="0"/>
        </a:p>
      </dsp:txBody>
      <dsp:txXfrm>
        <a:off x="4674848" y="1555919"/>
        <a:ext cx="1897444" cy="3158988"/>
      </dsp:txXfrm>
    </dsp:sp>
    <dsp:sp modelId="{D1F570D7-EAC0-4CD1-9EB1-61EE0F00AD05}">
      <dsp:nvSpPr>
        <dsp:cNvPr id="0" name=""/>
        <dsp:cNvSpPr/>
      </dsp:nvSpPr>
      <dsp:spPr>
        <a:xfrm>
          <a:off x="6079973" y="946753"/>
          <a:ext cx="595964" cy="5959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D4184C-6329-4690-9D34-073CE67F355B}">
      <dsp:nvSpPr>
        <dsp:cNvPr id="0" name=""/>
        <dsp:cNvSpPr/>
      </dsp:nvSpPr>
      <dsp:spPr>
        <a:xfrm>
          <a:off x="6377955" y="1244735"/>
          <a:ext cx="1508770" cy="34701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789" tIns="0" rIns="0" bIns="0" numCol="1" spcCol="1270" anchor="t" anchorCtr="0">
          <a:noAutofit/>
        </a:bodyPr>
        <a:lstStyle/>
        <a:p>
          <a:pPr lvl="0" algn="l" defTabSz="2889250">
            <a:lnSpc>
              <a:spcPct val="90000"/>
            </a:lnSpc>
            <a:spcBef>
              <a:spcPct val="0"/>
            </a:spcBef>
            <a:spcAft>
              <a:spcPct val="35000"/>
            </a:spcAft>
          </a:pPr>
          <a:endParaRPr lang="it-IT" sz="6500" kern="1200" dirty="0"/>
        </a:p>
      </dsp:txBody>
      <dsp:txXfrm>
        <a:off x="6377955" y="1244735"/>
        <a:ext cx="1508770" cy="347017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75807C6-D7EF-4116-B097-2BA81BCA5965}" type="datetimeFigureOut">
              <a:rPr lang="it-IT"/>
              <a:pPr>
                <a:defRPr/>
              </a:pPr>
              <a:t>27/01/2012</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AA42185-C25A-4A76-B52A-9CC191CD1C9F}"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43066ACA-F5D5-4019-AE99-9E37A4E64F72}" type="slidenum">
              <a:rPr lang="it-IT"/>
              <a:pPr/>
              <a:t>16</a:t>
            </a:fld>
            <a:endParaRPr lang="it-IT"/>
          </a:p>
        </p:txBody>
      </p:sp>
      <p:sp>
        <p:nvSpPr>
          <p:cNvPr id="28675" name="Rectangle 2"/>
          <p:cNvSpPr>
            <a:spLocks noGrp="1" noRot="1" noChangeAspect="1" noChangeArrowheads="1" noTextEdit="1"/>
          </p:cNvSpPr>
          <p:nvPr>
            <p:ph type="sldImg"/>
          </p:nvPr>
        </p:nvSpPr>
        <p:spPr>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142C9365-9637-415F-878A-D05840C989B0}" type="slidenum">
              <a:rPr lang="it-IT"/>
              <a:pPr/>
              <a:t>17</a:t>
            </a:fld>
            <a:endParaRPr lang="it-IT"/>
          </a:p>
        </p:txBody>
      </p:sp>
      <p:sp>
        <p:nvSpPr>
          <p:cNvPr id="29699" name="Rectangle 1026"/>
          <p:cNvSpPr>
            <a:spLocks noGrp="1" noRot="1" noChangeAspect="1" noChangeArrowheads="1" noTextEdit="1"/>
          </p:cNvSpPr>
          <p:nvPr>
            <p:ph type="sldImg"/>
          </p:nvPr>
        </p:nvSpPr>
        <p:spPr>
          <a:solidFill>
            <a:srgbClr val="FFFFFF"/>
          </a:solidFill>
          <a:ln/>
        </p:spPr>
      </p:sp>
      <p:sp>
        <p:nvSpPr>
          <p:cNvPr id="29700"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FED70016-36A7-4803-93B2-8354BA18FCD9}" type="slidenum">
              <a:rPr lang="it-IT"/>
              <a:pPr/>
              <a:t>18</a:t>
            </a:fld>
            <a:endParaRPr lang="it-IT"/>
          </a:p>
        </p:txBody>
      </p:sp>
      <p:sp>
        <p:nvSpPr>
          <p:cNvPr id="30723" name="Rectangle 1026"/>
          <p:cNvSpPr>
            <a:spLocks noGrp="1" noRot="1" noChangeAspect="1" noChangeArrowheads="1" noTextEdit="1"/>
          </p:cNvSpPr>
          <p:nvPr>
            <p:ph type="sldImg"/>
          </p:nvPr>
        </p:nvSpPr>
        <p:spPr>
          <a:ln/>
        </p:spPr>
      </p:sp>
      <p:sp>
        <p:nvSpPr>
          <p:cNvPr id="30724" name="Rectangle 1027"/>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367185D6-031D-4AB2-910D-50C20EDE9087}" type="slidenum">
              <a:rPr lang="it-IT"/>
              <a:pPr/>
              <a:t>19</a:t>
            </a:fld>
            <a:endParaRPr lang="it-IT"/>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A91FCDF8-B747-4F72-A45B-090526E52BD6}" type="slidenum">
              <a:rPr lang="it-IT"/>
              <a:pPr/>
              <a:t>20</a:t>
            </a:fld>
            <a:endParaRPr lang="it-IT"/>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A2509172-CF34-4840-A9D4-9B047DBF94BB}" type="slidenum">
              <a:rPr lang="it-IT"/>
              <a:pPr/>
              <a:t>21</a:t>
            </a:fld>
            <a:endParaRPr lang="it-IT"/>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ttangolo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ttangolo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ttangolo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ttangolo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Connettore 1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Connettore 1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Connettore 1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Connettore 1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4" name="Connettore 1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5" name="Connettore 1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6" name="Rettangolo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Ovale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Ovale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Ovale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Ovale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Ovale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Titolo 7"/>
          <p:cNvSpPr>
            <a:spLocks noGrp="1"/>
          </p:cNvSpPr>
          <p:nvPr>
            <p:ph type="ctrTitle"/>
          </p:nvPr>
        </p:nvSpPr>
        <p:spPr>
          <a:xfrm>
            <a:off x="2286000" y="3124200"/>
            <a:ext cx="6172200" cy="1894362"/>
          </a:xfrm>
        </p:spPr>
        <p:txBody>
          <a:bodyPr/>
          <a:lstStyle>
            <a:lvl1pPr>
              <a:defRPr b="1"/>
            </a:lvl1pPr>
          </a:lstStyle>
          <a:p>
            <a:r>
              <a:rPr lang="it-IT" smtClean="0"/>
              <a:t>Fare clic per modificare lo stile del titolo</a:t>
            </a:r>
            <a:endParaRPr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22" name="Segnaposto data 27"/>
          <p:cNvSpPr>
            <a:spLocks noGrp="1"/>
          </p:cNvSpPr>
          <p:nvPr>
            <p:ph type="dt" sz="half" idx="10"/>
          </p:nvPr>
        </p:nvSpPr>
        <p:spPr bwMode="auto">
          <a:xfrm rot="5400000">
            <a:off x="7764463" y="1174750"/>
            <a:ext cx="2286000" cy="381000"/>
          </a:xfrm>
        </p:spPr>
        <p:txBody>
          <a:bodyPr/>
          <a:lstStyle>
            <a:lvl1pPr>
              <a:defRPr/>
            </a:lvl1pPr>
          </a:lstStyle>
          <a:p>
            <a:pPr>
              <a:defRPr/>
            </a:pPr>
            <a:fld id="{44F6B8E7-C8A9-448C-87DA-D706018C4755}" type="datetimeFigureOut">
              <a:rPr lang="en-US"/>
              <a:pPr>
                <a:defRPr/>
              </a:pPr>
              <a:t>1/27/2012</a:t>
            </a:fld>
            <a:endParaRPr lang="en-US" dirty="0"/>
          </a:p>
        </p:txBody>
      </p:sp>
      <p:sp>
        <p:nvSpPr>
          <p:cNvPr id="23" name="Segnaposto piè di pagina 16"/>
          <p:cNvSpPr>
            <a:spLocks noGrp="1"/>
          </p:cNvSpPr>
          <p:nvPr>
            <p:ph type="ftr" sz="quarter" idx="11"/>
          </p:nvPr>
        </p:nvSpPr>
        <p:spPr bwMode="auto">
          <a:xfrm rot="5400000">
            <a:off x="7077076" y="4181475"/>
            <a:ext cx="3657600" cy="384175"/>
          </a:xfrm>
        </p:spPr>
        <p:txBody>
          <a:bodyPr/>
          <a:lstStyle>
            <a:lvl1pPr>
              <a:defRPr/>
            </a:lvl1pPr>
          </a:lstStyle>
          <a:p>
            <a:pPr>
              <a:defRPr/>
            </a:pPr>
            <a:endParaRPr lang="en-US"/>
          </a:p>
        </p:txBody>
      </p:sp>
      <p:sp>
        <p:nvSpPr>
          <p:cNvPr id="24" name="Segnaposto numero diapositiva 28"/>
          <p:cNvSpPr>
            <a:spLocks noGrp="1"/>
          </p:cNvSpPr>
          <p:nvPr>
            <p:ph type="sldNum" sz="quarter" idx="12"/>
          </p:nvPr>
        </p:nvSpPr>
        <p:spPr bwMode="auto">
          <a:xfrm>
            <a:off x="1325563" y="4929188"/>
            <a:ext cx="609600" cy="517525"/>
          </a:xfrm>
        </p:spPr>
        <p:txBody>
          <a:bodyPr/>
          <a:lstStyle>
            <a:lvl1pPr>
              <a:defRPr/>
            </a:lvl1pPr>
          </a:lstStyle>
          <a:p>
            <a:pPr>
              <a:defRPr/>
            </a:pPr>
            <a:fld id="{CAF625C6-4549-4B5A-8FC9-64F03B7DBAF7}" type="slidenum">
              <a:rPr lang="en-US"/>
              <a:pPr>
                <a:defRPr/>
              </a:pPr>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8" name="Segnaposto contenuto 7"/>
          <p:cNvSpPr>
            <a:spLocks noGrp="1"/>
          </p:cNvSpPr>
          <p:nvPr>
            <p:ph sz="quarter" idx="1"/>
          </p:nvPr>
        </p:nvSpPr>
        <p:spPr>
          <a:xfrm>
            <a:off x="457200" y="1600200"/>
            <a:ext cx="7467600" cy="487375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6"/>
          <p:cNvSpPr>
            <a:spLocks noGrp="1"/>
          </p:cNvSpPr>
          <p:nvPr>
            <p:ph type="dt" sz="half" idx="10"/>
          </p:nvPr>
        </p:nvSpPr>
        <p:spPr/>
        <p:txBody>
          <a:bodyPr rtlCol="0"/>
          <a:lstStyle>
            <a:lvl1pPr>
              <a:defRPr/>
            </a:lvl1pPr>
          </a:lstStyle>
          <a:p>
            <a:pPr>
              <a:defRPr/>
            </a:pPr>
            <a:fld id="{0B99DD0E-991C-4B84-B70E-02AA176230EA}" type="datetimeFigureOut">
              <a:rPr lang="en-US"/>
              <a:pPr>
                <a:defRPr/>
              </a:pPr>
              <a:t>1/27/2012</a:t>
            </a:fld>
            <a:endParaRPr lang="en-US"/>
          </a:p>
        </p:txBody>
      </p:sp>
      <p:sp>
        <p:nvSpPr>
          <p:cNvPr id="5" name="Segnaposto numero diapositiva 8"/>
          <p:cNvSpPr>
            <a:spLocks noGrp="1"/>
          </p:cNvSpPr>
          <p:nvPr>
            <p:ph type="sldNum" sz="quarter" idx="11"/>
          </p:nvPr>
        </p:nvSpPr>
        <p:spPr/>
        <p:txBody>
          <a:bodyPr rtlCol="0"/>
          <a:lstStyle>
            <a:lvl1pPr>
              <a:defRPr/>
            </a:lvl1pPr>
          </a:lstStyle>
          <a:p>
            <a:pPr>
              <a:defRPr/>
            </a:pPr>
            <a:fld id="{5999391B-893E-4BBB-A5F8-6C5F1BDD9B7F}" type="slidenum">
              <a:rPr lang="en-US"/>
              <a:pPr>
                <a:defRPr/>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4" name="Rettangolo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ttangolo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ttangolo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ttangolo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Connettore 1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Connettore 1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Connettore 1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Connettore 1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Connettore 1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Rettangolo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Ovale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Ovale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Ovale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Ovale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Ovale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Connettore 1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lang="it-IT" smtClean="0"/>
              <a:t>Fare clic per modificare lo stile del titolo</a:t>
            </a:r>
            <a:endParaRPr lang="en-US"/>
          </a:p>
        </p:txBody>
      </p:sp>
      <p:sp>
        <p:nvSpPr>
          <p:cNvPr id="3" name="Segnaposto testo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20" name="Segnaposto data 3"/>
          <p:cNvSpPr>
            <a:spLocks noGrp="1"/>
          </p:cNvSpPr>
          <p:nvPr>
            <p:ph type="dt" sz="half" idx="10"/>
          </p:nvPr>
        </p:nvSpPr>
        <p:spPr bwMode="auto">
          <a:xfrm rot="5400000">
            <a:off x="7762875" y="1169988"/>
            <a:ext cx="2286000" cy="381000"/>
          </a:xfrm>
        </p:spPr>
        <p:txBody>
          <a:bodyPr/>
          <a:lstStyle>
            <a:lvl1pPr>
              <a:defRPr/>
            </a:lvl1pPr>
          </a:lstStyle>
          <a:p>
            <a:pPr>
              <a:defRPr/>
            </a:pPr>
            <a:fld id="{F846E45C-8214-4E24-874D-E650CE11D03B}" type="datetimeFigureOut">
              <a:rPr lang="en-US"/>
              <a:pPr>
                <a:defRPr/>
              </a:pPr>
              <a:t>1/27/2012</a:t>
            </a:fld>
            <a:endParaRPr lang="en-US"/>
          </a:p>
        </p:txBody>
      </p:sp>
      <p:sp>
        <p:nvSpPr>
          <p:cNvPr id="21" name="Segnaposto piè di pagina 4"/>
          <p:cNvSpPr>
            <a:spLocks noGrp="1"/>
          </p:cNvSpPr>
          <p:nvPr>
            <p:ph type="ftr" sz="quarter" idx="11"/>
          </p:nvPr>
        </p:nvSpPr>
        <p:spPr bwMode="auto">
          <a:xfrm rot="5400000">
            <a:off x="7077076" y="4178300"/>
            <a:ext cx="3657600" cy="384175"/>
          </a:xfrm>
        </p:spPr>
        <p:txBody>
          <a:bodyPr/>
          <a:lstStyle>
            <a:lvl1pPr>
              <a:defRPr/>
            </a:lvl1pPr>
          </a:lstStyle>
          <a:p>
            <a:pPr>
              <a:defRPr/>
            </a:pPr>
            <a:endParaRPr lang="en-US"/>
          </a:p>
        </p:txBody>
      </p:sp>
      <p:sp>
        <p:nvSpPr>
          <p:cNvPr id="22" name="Segnaposto numero diapositiva 5"/>
          <p:cNvSpPr>
            <a:spLocks noGrp="1"/>
          </p:cNvSpPr>
          <p:nvPr>
            <p:ph type="sldNum" sz="quarter" idx="12"/>
          </p:nvPr>
        </p:nvSpPr>
        <p:spPr bwMode="auto">
          <a:xfrm>
            <a:off x="1339850" y="4929188"/>
            <a:ext cx="609600" cy="517525"/>
          </a:xfrm>
        </p:spPr>
        <p:txBody>
          <a:bodyPr/>
          <a:lstStyle>
            <a:lvl1pPr>
              <a:defRPr/>
            </a:lvl1pPr>
          </a:lstStyle>
          <a:p>
            <a:pPr>
              <a:defRPr/>
            </a:pPr>
            <a:fld id="{A41BE206-3372-4553-8285-C15468F3ECB9}" type="slidenum">
              <a:rPr lang="en-US"/>
              <a:pPr>
                <a:defRPr/>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9" name="Segnaposto contenuto 8"/>
          <p:cNvSpPr>
            <a:spLocks noGrp="1"/>
          </p:cNvSpPr>
          <p:nvPr>
            <p:ph sz="quarter" idx="1"/>
          </p:nvPr>
        </p:nvSpPr>
        <p:spPr>
          <a:xfrm>
            <a:off x="457200" y="1600200"/>
            <a:ext cx="3657600" cy="4572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Segnaposto contenuto 10"/>
          <p:cNvSpPr>
            <a:spLocks noGrp="1"/>
          </p:cNvSpPr>
          <p:nvPr>
            <p:ph sz="quarter" idx="2"/>
          </p:nvPr>
        </p:nvSpPr>
        <p:spPr>
          <a:xfrm>
            <a:off x="4270248" y="1600200"/>
            <a:ext cx="3657600" cy="4572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13"/>
          <p:cNvSpPr>
            <a:spLocks noGrp="1"/>
          </p:cNvSpPr>
          <p:nvPr>
            <p:ph type="dt" sz="half" idx="10"/>
          </p:nvPr>
        </p:nvSpPr>
        <p:spPr/>
        <p:txBody>
          <a:bodyPr/>
          <a:lstStyle>
            <a:lvl1pPr>
              <a:defRPr/>
            </a:lvl1pPr>
          </a:lstStyle>
          <a:p>
            <a:pPr>
              <a:defRPr/>
            </a:pPr>
            <a:fld id="{146CD097-BE86-41CB-AF5E-311337E58955}" type="datetimeFigureOut">
              <a:rPr lang="en-US"/>
              <a:pPr>
                <a:defRPr/>
              </a:pPr>
              <a:t>1/27/2012</a:t>
            </a:fld>
            <a:endParaRPr lang="en-US" dirty="0"/>
          </a:p>
        </p:txBody>
      </p:sp>
      <p:sp>
        <p:nvSpPr>
          <p:cNvPr id="6" name="Segnaposto piè di pagina 2"/>
          <p:cNvSpPr>
            <a:spLocks noGrp="1"/>
          </p:cNvSpPr>
          <p:nvPr>
            <p:ph type="ftr" sz="quarter" idx="11"/>
          </p:nvPr>
        </p:nvSpPr>
        <p:spPr/>
        <p:txBody>
          <a:bodyPr/>
          <a:lstStyle>
            <a:lvl1pPr>
              <a:defRPr/>
            </a:lvl1pPr>
          </a:lstStyle>
          <a:p>
            <a:pPr>
              <a:defRPr/>
            </a:pPr>
            <a:endParaRPr lang="en-US"/>
          </a:p>
        </p:txBody>
      </p:sp>
      <p:sp>
        <p:nvSpPr>
          <p:cNvPr id="7" name="Segnaposto numero diapositiva 22"/>
          <p:cNvSpPr>
            <a:spLocks noGrp="1"/>
          </p:cNvSpPr>
          <p:nvPr>
            <p:ph type="sldNum" sz="quarter" idx="12"/>
          </p:nvPr>
        </p:nvSpPr>
        <p:spPr/>
        <p:txBody>
          <a:bodyPr/>
          <a:lstStyle>
            <a:lvl1pPr>
              <a:defRPr/>
            </a:lvl1pPr>
          </a:lstStyle>
          <a:p>
            <a:pPr>
              <a:defRPr/>
            </a:pPr>
            <a:fld id="{0040AD32-3547-408D-B3A3-805B1E8E371D}" type="slidenum">
              <a:rPr lang="en-US"/>
              <a:pPr>
                <a:defRPr/>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lstStyle>
            <a:lvl1pPr>
              <a:defRPr/>
            </a:lvl1pPr>
          </a:lstStyle>
          <a:p>
            <a:r>
              <a:rPr lang="it-IT" smtClean="0"/>
              <a:t>Fare clic per modificare lo stile del titolo</a:t>
            </a:r>
            <a:endParaRPr lang="en-US"/>
          </a:p>
        </p:txBody>
      </p:sp>
      <p:sp>
        <p:nvSpPr>
          <p:cNvPr id="11" name="Segnaposto contenuto 10"/>
          <p:cNvSpPr>
            <a:spLocks noGrp="1"/>
          </p:cNvSpPr>
          <p:nvPr>
            <p:ph sz="quarter" idx="2"/>
          </p:nvPr>
        </p:nvSpPr>
        <p:spPr>
          <a:xfrm>
            <a:off x="457200" y="2362200"/>
            <a:ext cx="3657600" cy="3886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3" name="Segnaposto contenuto 12"/>
          <p:cNvSpPr>
            <a:spLocks noGrp="1"/>
          </p:cNvSpPr>
          <p:nvPr>
            <p:ph sz="quarter" idx="4"/>
          </p:nvPr>
        </p:nvSpPr>
        <p:spPr>
          <a:xfrm>
            <a:off x="4371975" y="2362200"/>
            <a:ext cx="3657600" cy="3886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it-IT" smtClean="0"/>
              <a:t>Fare clic per modificare stili del testo dello schema</a:t>
            </a:r>
          </a:p>
        </p:txBody>
      </p:sp>
      <p:sp>
        <p:nvSpPr>
          <p:cNvPr id="7" name="Segnaposto data 13"/>
          <p:cNvSpPr>
            <a:spLocks noGrp="1"/>
          </p:cNvSpPr>
          <p:nvPr>
            <p:ph type="dt" sz="half" idx="10"/>
          </p:nvPr>
        </p:nvSpPr>
        <p:spPr/>
        <p:txBody>
          <a:bodyPr/>
          <a:lstStyle>
            <a:lvl1pPr>
              <a:defRPr/>
            </a:lvl1pPr>
          </a:lstStyle>
          <a:p>
            <a:pPr>
              <a:defRPr/>
            </a:pPr>
            <a:fld id="{F2FCA309-DD62-4004-97A4-70AB647F7C9B}" type="datetimeFigureOut">
              <a:rPr lang="en-US"/>
              <a:pPr>
                <a:defRPr/>
              </a:pPr>
              <a:t>1/27/2012</a:t>
            </a:fld>
            <a:endParaRPr lang="en-US" dirty="0"/>
          </a:p>
        </p:txBody>
      </p:sp>
      <p:sp>
        <p:nvSpPr>
          <p:cNvPr id="8" name="Segnaposto piè di pagina 2"/>
          <p:cNvSpPr>
            <a:spLocks noGrp="1"/>
          </p:cNvSpPr>
          <p:nvPr>
            <p:ph type="ftr" sz="quarter" idx="11"/>
          </p:nvPr>
        </p:nvSpPr>
        <p:spPr/>
        <p:txBody>
          <a:bodyPr/>
          <a:lstStyle>
            <a:lvl1pPr>
              <a:defRPr/>
            </a:lvl1pPr>
          </a:lstStyle>
          <a:p>
            <a:pPr>
              <a:defRPr/>
            </a:pPr>
            <a:endParaRPr lang="en-US"/>
          </a:p>
        </p:txBody>
      </p:sp>
      <p:sp>
        <p:nvSpPr>
          <p:cNvPr id="9" name="Segnaposto numero diapositiva 22"/>
          <p:cNvSpPr>
            <a:spLocks noGrp="1"/>
          </p:cNvSpPr>
          <p:nvPr>
            <p:ph type="sldNum" sz="quarter" idx="12"/>
          </p:nvPr>
        </p:nvSpPr>
        <p:spPr/>
        <p:txBody>
          <a:bodyPr/>
          <a:lstStyle>
            <a:lvl1pPr>
              <a:defRPr/>
            </a:lvl1pPr>
          </a:lstStyle>
          <a:p>
            <a:pPr>
              <a:defRPr/>
            </a:pPr>
            <a:fld id="{B9B11F60-5440-449E-84F3-B295A17C09D1}" type="slidenum">
              <a:rPr lang="en-US"/>
              <a:pPr>
                <a:defRPr/>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data 5"/>
          <p:cNvSpPr>
            <a:spLocks noGrp="1"/>
          </p:cNvSpPr>
          <p:nvPr>
            <p:ph type="dt" sz="half" idx="10"/>
          </p:nvPr>
        </p:nvSpPr>
        <p:spPr/>
        <p:txBody>
          <a:bodyPr rtlCol="0"/>
          <a:lstStyle>
            <a:lvl1pPr>
              <a:defRPr/>
            </a:lvl1pPr>
          </a:lstStyle>
          <a:p>
            <a:pPr>
              <a:defRPr/>
            </a:pPr>
            <a:fld id="{D302F5CC-65D7-46A9-A6C2-BE98263F1CA1}" type="datetimeFigureOut">
              <a:rPr lang="en-US"/>
              <a:pPr>
                <a:defRPr/>
              </a:pPr>
              <a:t>1/27/2012</a:t>
            </a:fld>
            <a:endParaRPr lang="en-US"/>
          </a:p>
        </p:txBody>
      </p:sp>
      <p:sp>
        <p:nvSpPr>
          <p:cNvPr id="4" name="Segnaposto numero diapositiva 6"/>
          <p:cNvSpPr>
            <a:spLocks noGrp="1"/>
          </p:cNvSpPr>
          <p:nvPr>
            <p:ph type="sldNum" sz="quarter" idx="11"/>
          </p:nvPr>
        </p:nvSpPr>
        <p:spPr/>
        <p:txBody>
          <a:bodyPr rtlCol="0"/>
          <a:lstStyle>
            <a:lvl1pPr>
              <a:defRPr/>
            </a:lvl1pPr>
          </a:lstStyle>
          <a:p>
            <a:pPr>
              <a:defRPr/>
            </a:pPr>
            <a:fld id="{97D06841-C9FB-4B63-A649-CEB512E6FE01}" type="slidenum">
              <a:rPr lang="en-US"/>
              <a:pPr>
                <a:defRPr/>
              </a:pPr>
              <a:t>‹N›</a:t>
            </a:fld>
            <a:endParaRPr lang="en-US"/>
          </a:p>
        </p:txBody>
      </p:sp>
      <p:sp>
        <p:nvSpPr>
          <p:cNvPr id="5" name="Segnaposto piè di pagina 7"/>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3"/>
          <p:cNvSpPr>
            <a:spLocks noGrp="1"/>
          </p:cNvSpPr>
          <p:nvPr>
            <p:ph type="dt" sz="half" idx="10"/>
          </p:nvPr>
        </p:nvSpPr>
        <p:spPr/>
        <p:txBody>
          <a:bodyPr/>
          <a:lstStyle>
            <a:lvl1pPr>
              <a:defRPr/>
            </a:lvl1pPr>
          </a:lstStyle>
          <a:p>
            <a:pPr>
              <a:defRPr/>
            </a:pPr>
            <a:fld id="{350F3AE9-7B8C-4074-9780-F363D84CEC7C}" type="datetimeFigureOut">
              <a:rPr lang="en-US"/>
              <a:pPr>
                <a:defRPr/>
              </a:pPr>
              <a:t>1/27/2012</a:t>
            </a:fld>
            <a:endParaRPr lang="en-US" dirty="0"/>
          </a:p>
        </p:txBody>
      </p:sp>
      <p:sp>
        <p:nvSpPr>
          <p:cNvPr id="3" name="Segnaposto piè di pagina 2"/>
          <p:cNvSpPr>
            <a:spLocks noGrp="1"/>
          </p:cNvSpPr>
          <p:nvPr>
            <p:ph type="ftr" sz="quarter" idx="11"/>
          </p:nvPr>
        </p:nvSpPr>
        <p:spPr/>
        <p:txBody>
          <a:bodyPr/>
          <a:lstStyle>
            <a:lvl1pPr>
              <a:defRPr/>
            </a:lvl1pPr>
          </a:lstStyle>
          <a:p>
            <a:pPr>
              <a:defRPr/>
            </a:pPr>
            <a:endParaRPr lang="en-US"/>
          </a:p>
        </p:txBody>
      </p:sp>
      <p:sp>
        <p:nvSpPr>
          <p:cNvPr id="4" name="Segnaposto numero diapositiva 22"/>
          <p:cNvSpPr>
            <a:spLocks noGrp="1"/>
          </p:cNvSpPr>
          <p:nvPr>
            <p:ph type="sldNum" sz="quarter" idx="12"/>
          </p:nvPr>
        </p:nvSpPr>
        <p:spPr/>
        <p:txBody>
          <a:bodyPr/>
          <a:lstStyle>
            <a:lvl1pPr>
              <a:defRPr/>
            </a:lvl1pPr>
          </a:lstStyle>
          <a:p>
            <a:pPr>
              <a:defRPr/>
            </a:pPr>
            <a:fld id="{37B84768-2BE0-4624-B85D-3375008B6777}" type="slidenum">
              <a:rPr lang="en-US"/>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5" name="Connettore 1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6" name="Connettore 1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7" name="Connettore 1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Connettore 1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Rettangolo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Connettore 1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Ovale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olo 1"/>
          <p:cNvSpPr>
            <a:spLocks noGrp="1"/>
          </p:cNvSpPr>
          <p:nvPr>
            <p:ph type="title"/>
          </p:nvPr>
        </p:nvSpPr>
        <p:spPr>
          <a:xfrm rot="5400000">
            <a:off x="3371850" y="3200400"/>
            <a:ext cx="6309360" cy="457200"/>
          </a:xfrm>
        </p:spPr>
        <p:txBody>
          <a:bodyPr/>
          <a:lstStyle>
            <a:lvl1pPr algn="l">
              <a:buNone/>
              <a:defRPr sz="2000" b="1" cap="small" baseline="0"/>
            </a:lvl1pPr>
          </a:lstStyle>
          <a:p>
            <a:r>
              <a:rPr lang="it-IT" smtClean="0"/>
              <a:t>Fare clic per modificare lo stile del titolo</a:t>
            </a:r>
            <a:endParaRPr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it-IT" smtClean="0"/>
              <a:t>Fare clic per modificare stili del testo dello schema</a:t>
            </a:r>
          </a:p>
        </p:txBody>
      </p:sp>
      <p:sp>
        <p:nvSpPr>
          <p:cNvPr id="18" name="Segnaposto contenuto 17"/>
          <p:cNvSpPr>
            <a:spLocks noGrp="1"/>
          </p:cNvSpPr>
          <p:nvPr>
            <p:ph sz="quarter" idx="1"/>
          </p:nvPr>
        </p:nvSpPr>
        <p:spPr>
          <a:xfrm>
            <a:off x="304800" y="274320"/>
            <a:ext cx="5638800" cy="632764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2" name="Segnaposto data 20"/>
          <p:cNvSpPr>
            <a:spLocks noGrp="1"/>
          </p:cNvSpPr>
          <p:nvPr>
            <p:ph type="dt" sz="half" idx="10"/>
          </p:nvPr>
        </p:nvSpPr>
        <p:spPr/>
        <p:txBody>
          <a:bodyPr rtlCol="0"/>
          <a:lstStyle>
            <a:lvl1pPr>
              <a:defRPr/>
            </a:lvl1pPr>
          </a:lstStyle>
          <a:p>
            <a:pPr>
              <a:defRPr/>
            </a:pPr>
            <a:fld id="{94957A1C-C937-40DF-8363-CF36CAEFED0B}" type="datetimeFigureOut">
              <a:rPr lang="en-US"/>
              <a:pPr>
                <a:defRPr/>
              </a:pPr>
              <a:t>1/27/2012</a:t>
            </a:fld>
            <a:endParaRPr lang="en-US" dirty="0"/>
          </a:p>
        </p:txBody>
      </p:sp>
      <p:sp>
        <p:nvSpPr>
          <p:cNvPr id="13" name="Segnaposto numero diapositiva 21"/>
          <p:cNvSpPr>
            <a:spLocks noGrp="1"/>
          </p:cNvSpPr>
          <p:nvPr>
            <p:ph type="sldNum" sz="quarter" idx="11"/>
          </p:nvPr>
        </p:nvSpPr>
        <p:spPr/>
        <p:txBody>
          <a:bodyPr rtlCol="0"/>
          <a:lstStyle>
            <a:lvl1pPr>
              <a:defRPr/>
            </a:lvl1pPr>
          </a:lstStyle>
          <a:p>
            <a:pPr>
              <a:defRPr/>
            </a:pPr>
            <a:fld id="{7BE03B45-E9F6-4502-9794-8FEEEC71D2B8}" type="slidenum">
              <a:rPr lang="en-US"/>
              <a:pPr>
                <a:defRPr/>
              </a:pPr>
              <a:t>‹N›</a:t>
            </a:fld>
            <a:endParaRPr lang="en-US"/>
          </a:p>
        </p:txBody>
      </p:sp>
      <p:sp>
        <p:nvSpPr>
          <p:cNvPr id="14" name="Segnaposto piè di pagina 22"/>
          <p:cNvSpPr>
            <a:spLocks noGrp="1"/>
          </p:cNvSpPr>
          <p:nvPr>
            <p:ph type="ftr" sz="quarter" idx="12"/>
          </p:nvPr>
        </p:nvSpPr>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Connettore 1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Ovale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Connettore 1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Rettangolo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Connettore 1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Connettore 1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1" name="Connettore 1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 name="Titolo 1"/>
          <p:cNvSpPr>
            <a:spLocks noGrp="1"/>
          </p:cNvSpPr>
          <p:nvPr>
            <p:ph type="title"/>
          </p:nvPr>
        </p:nvSpPr>
        <p:spPr>
          <a:xfrm rot="5400000">
            <a:off x="3350133" y="3200400"/>
            <a:ext cx="6309360" cy="457200"/>
          </a:xfrm>
        </p:spPr>
        <p:txBody>
          <a:bodyPr/>
          <a:lstStyle>
            <a:lvl1pPr algn="l">
              <a:buNone/>
              <a:defRPr sz="2000" b="1"/>
            </a:lvl1pPr>
          </a:lstStyle>
          <a:p>
            <a:r>
              <a:rPr lang="it-IT" smtClean="0"/>
              <a:t>Fare clic per modificare lo stile del titolo</a:t>
            </a:r>
            <a:endParaRPr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12" name="Segnaposto data 16"/>
          <p:cNvSpPr>
            <a:spLocks noGrp="1"/>
          </p:cNvSpPr>
          <p:nvPr>
            <p:ph type="dt" sz="half" idx="10"/>
          </p:nvPr>
        </p:nvSpPr>
        <p:spPr/>
        <p:txBody>
          <a:bodyPr rtlCol="0"/>
          <a:lstStyle>
            <a:lvl1pPr>
              <a:defRPr/>
            </a:lvl1pPr>
          </a:lstStyle>
          <a:p>
            <a:pPr>
              <a:defRPr/>
            </a:pPr>
            <a:fld id="{103F3452-E14C-4EF3-A14F-B1C1F59D4FAA}" type="datetimeFigureOut">
              <a:rPr lang="en-US"/>
              <a:pPr>
                <a:defRPr/>
              </a:pPr>
              <a:t>1/27/2012</a:t>
            </a:fld>
            <a:endParaRPr lang="en-US"/>
          </a:p>
        </p:txBody>
      </p:sp>
      <p:sp>
        <p:nvSpPr>
          <p:cNvPr id="13" name="Segnaposto numero diapositiva 17"/>
          <p:cNvSpPr>
            <a:spLocks noGrp="1"/>
          </p:cNvSpPr>
          <p:nvPr>
            <p:ph type="sldNum" sz="quarter" idx="11"/>
          </p:nvPr>
        </p:nvSpPr>
        <p:spPr/>
        <p:txBody>
          <a:bodyPr rtlCol="0"/>
          <a:lstStyle>
            <a:lvl1pPr>
              <a:defRPr/>
            </a:lvl1pPr>
          </a:lstStyle>
          <a:p>
            <a:pPr>
              <a:defRPr/>
            </a:pPr>
            <a:fld id="{D9F15B2D-EFE9-49F4-B3B0-C1EB8DD39D89}" type="slidenum">
              <a:rPr lang="en-US"/>
              <a:pPr>
                <a:defRPr/>
              </a:pPr>
              <a:t>‹N›</a:t>
            </a:fld>
            <a:endParaRPr lang="en-US"/>
          </a:p>
        </p:txBody>
      </p:sp>
      <p:sp>
        <p:nvSpPr>
          <p:cNvPr id="14" name="Segnaposto piè di pagina 20"/>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13"/>
          <p:cNvSpPr>
            <a:spLocks noGrp="1"/>
          </p:cNvSpPr>
          <p:nvPr>
            <p:ph type="dt" sz="half" idx="10"/>
          </p:nvPr>
        </p:nvSpPr>
        <p:spPr/>
        <p:txBody>
          <a:bodyPr/>
          <a:lstStyle>
            <a:lvl1pPr>
              <a:defRPr/>
            </a:lvl1pPr>
          </a:lstStyle>
          <a:p>
            <a:pPr>
              <a:defRPr/>
            </a:pPr>
            <a:fld id="{650D9C8A-A937-452F-B2C6-882D75D4C7E8}" type="datetimeFigureOut">
              <a:rPr lang="en-US"/>
              <a:pPr>
                <a:defRPr/>
              </a:pPr>
              <a:t>1/27/2012</a:t>
            </a:fld>
            <a:endParaRPr lang="en-US" dirty="0"/>
          </a:p>
        </p:txBody>
      </p:sp>
      <p:sp>
        <p:nvSpPr>
          <p:cNvPr id="5" name="Segnaposto piè di pagina 2"/>
          <p:cNvSpPr>
            <a:spLocks noGrp="1"/>
          </p:cNvSpPr>
          <p:nvPr>
            <p:ph type="ftr" sz="quarter" idx="11"/>
          </p:nvPr>
        </p:nvSpPr>
        <p:spPr/>
        <p:txBody>
          <a:bodyPr/>
          <a:lstStyle>
            <a:lvl1pPr>
              <a:defRPr/>
            </a:lvl1pPr>
          </a:lstStyle>
          <a:p>
            <a:pPr>
              <a:defRPr/>
            </a:pPr>
            <a:endParaRPr lang="en-US"/>
          </a:p>
        </p:txBody>
      </p:sp>
      <p:sp>
        <p:nvSpPr>
          <p:cNvPr id="6" name="Segnaposto numero diapositiva 22"/>
          <p:cNvSpPr>
            <a:spLocks noGrp="1"/>
          </p:cNvSpPr>
          <p:nvPr>
            <p:ph type="sldNum" sz="quarter" idx="12"/>
          </p:nvPr>
        </p:nvSpPr>
        <p:spPr/>
        <p:txBody>
          <a:bodyPr/>
          <a:lstStyle>
            <a:lvl1pPr>
              <a:defRPr/>
            </a:lvl1pPr>
          </a:lstStyle>
          <a:p>
            <a:pPr>
              <a:defRPr/>
            </a:pPr>
            <a:fld id="{51347F30-D3D3-4355-9B91-0A85817805A1}" type="slidenum">
              <a:rPr lang="en-US"/>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13"/>
          <p:cNvSpPr>
            <a:spLocks noGrp="1"/>
          </p:cNvSpPr>
          <p:nvPr>
            <p:ph type="dt" sz="half" idx="10"/>
          </p:nvPr>
        </p:nvSpPr>
        <p:spPr/>
        <p:txBody>
          <a:bodyPr/>
          <a:lstStyle>
            <a:lvl1pPr>
              <a:defRPr/>
            </a:lvl1pPr>
          </a:lstStyle>
          <a:p>
            <a:pPr>
              <a:defRPr/>
            </a:pPr>
            <a:fld id="{C18AE53F-DEBF-49F6-83E9-B8285E663E1B}" type="datetimeFigureOut">
              <a:rPr lang="en-US"/>
              <a:pPr>
                <a:defRPr/>
              </a:pPr>
              <a:t>1/27/2012</a:t>
            </a:fld>
            <a:endParaRPr lang="en-US" dirty="0"/>
          </a:p>
        </p:txBody>
      </p:sp>
      <p:sp>
        <p:nvSpPr>
          <p:cNvPr id="5" name="Segnaposto piè di pagina 2"/>
          <p:cNvSpPr>
            <a:spLocks noGrp="1"/>
          </p:cNvSpPr>
          <p:nvPr>
            <p:ph type="ftr" sz="quarter" idx="11"/>
          </p:nvPr>
        </p:nvSpPr>
        <p:spPr/>
        <p:txBody>
          <a:bodyPr/>
          <a:lstStyle>
            <a:lvl1pPr>
              <a:defRPr/>
            </a:lvl1pPr>
          </a:lstStyle>
          <a:p>
            <a:pPr>
              <a:defRPr/>
            </a:pPr>
            <a:endParaRPr lang="en-US"/>
          </a:p>
        </p:txBody>
      </p:sp>
      <p:sp>
        <p:nvSpPr>
          <p:cNvPr id="6" name="Segnaposto numero diapositiva 22"/>
          <p:cNvSpPr>
            <a:spLocks noGrp="1"/>
          </p:cNvSpPr>
          <p:nvPr>
            <p:ph type="sldNum" sz="quarter" idx="12"/>
          </p:nvPr>
        </p:nvSpPr>
        <p:spPr/>
        <p:txBody>
          <a:bodyPr/>
          <a:lstStyle>
            <a:lvl1pPr>
              <a:defRPr/>
            </a:lvl1pPr>
          </a:lstStyle>
          <a:p>
            <a:pPr>
              <a:defRPr/>
            </a:pPr>
            <a:fld id="{10E76A7C-0175-4527-85E8-02D39841B116}" type="slidenum">
              <a:rPr lang="en-US"/>
              <a:pPr>
                <a:defRPr/>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olo, diagramma o organigramma">
    <p:spTree>
      <p:nvGrpSpPr>
        <p:cNvPr id="1" name=""/>
        <p:cNvGrpSpPr/>
        <p:nvPr/>
      </p:nvGrpSpPr>
      <p:grpSpPr>
        <a:xfrm>
          <a:off x="0" y="0"/>
          <a:ext cx="0" cy="0"/>
          <a:chOff x="0" y="0"/>
          <a:chExt cx="0" cy="0"/>
        </a:xfrm>
      </p:grpSpPr>
      <p:sp>
        <p:nvSpPr>
          <p:cNvPr id="2" name="Titolo 1"/>
          <p:cNvSpPr>
            <a:spLocks noGrp="1"/>
          </p:cNvSpPr>
          <p:nvPr>
            <p:ph type="title"/>
          </p:nvPr>
        </p:nvSpPr>
        <p:spPr>
          <a:xfrm>
            <a:off x="457200" y="381000"/>
            <a:ext cx="8229600" cy="1371600"/>
          </a:xfrm>
        </p:spPr>
        <p:txBody>
          <a:bodyPr/>
          <a:lstStyle/>
          <a:p>
            <a:r>
              <a:rPr lang="it-IT" smtClean="0"/>
              <a:t>Fare clic per modificare lo stile del titolo</a:t>
            </a:r>
            <a:endParaRPr lang="it-IT"/>
          </a:p>
        </p:txBody>
      </p:sp>
      <p:sp>
        <p:nvSpPr>
          <p:cNvPr id="3" name="Segnaposto SmartArt 2"/>
          <p:cNvSpPr>
            <a:spLocks noGrp="1"/>
          </p:cNvSpPr>
          <p:nvPr>
            <p:ph type="dgm" idx="1"/>
          </p:nvPr>
        </p:nvSpPr>
        <p:spPr>
          <a:xfrm>
            <a:off x="457200" y="1981200"/>
            <a:ext cx="8229600" cy="4114800"/>
          </a:xfrm>
        </p:spPr>
        <p:txBody>
          <a:bodyPr>
            <a:normAutofit/>
          </a:bodyPr>
          <a:lstStyle/>
          <a:p>
            <a:pPr lvl="0"/>
            <a:endParaRPr lang="it-IT" noProof="0"/>
          </a:p>
        </p:txBody>
      </p:sp>
      <p:sp>
        <p:nvSpPr>
          <p:cNvPr id="4" name="Segnaposto data 3"/>
          <p:cNvSpPr>
            <a:spLocks noGrp="1"/>
          </p:cNvSpPr>
          <p:nvPr>
            <p:ph type="dt" sz="half" idx="10"/>
          </p:nvPr>
        </p:nvSpPr>
        <p:spPr>
          <a:xfrm>
            <a:off x="457200" y="6245225"/>
            <a:ext cx="2133600" cy="476250"/>
          </a:xfrm>
        </p:spPr>
        <p:txBody>
          <a:bodyPr/>
          <a:lstStyle>
            <a:lvl1pPr>
              <a:defRPr/>
            </a:lvl1pPr>
          </a:lstStyle>
          <a:p>
            <a:pPr>
              <a:defRPr/>
            </a:pPr>
            <a:endParaRPr lang="it-IT"/>
          </a:p>
        </p:txBody>
      </p:sp>
      <p:sp>
        <p:nvSpPr>
          <p:cNvPr id="5" name="Segnaposto piè di pagina 4"/>
          <p:cNvSpPr>
            <a:spLocks noGrp="1"/>
          </p:cNvSpPr>
          <p:nvPr>
            <p:ph type="ftr" sz="quarter" idx="11"/>
          </p:nvPr>
        </p:nvSpPr>
        <p:spPr>
          <a:xfrm>
            <a:off x="3124200" y="6245225"/>
            <a:ext cx="2895600" cy="476250"/>
          </a:xfrm>
        </p:spPr>
        <p:txBody>
          <a:bodyPr/>
          <a:lstStyle>
            <a:lvl1pPr>
              <a:defRPr/>
            </a:lvl1pPr>
          </a:lstStyle>
          <a:p>
            <a:pPr>
              <a:defRPr/>
            </a:pPr>
            <a:endParaRPr lang="it-IT"/>
          </a:p>
        </p:txBody>
      </p:sp>
      <p:sp>
        <p:nvSpPr>
          <p:cNvPr id="6" name="Segnaposto numero diapositiva 5"/>
          <p:cNvSpPr>
            <a:spLocks noGrp="1"/>
          </p:cNvSpPr>
          <p:nvPr>
            <p:ph type="sldNum" sz="quarter" idx="12"/>
          </p:nvPr>
        </p:nvSpPr>
        <p:spPr>
          <a:xfrm>
            <a:off x="6553200" y="6245225"/>
            <a:ext cx="2133600" cy="476250"/>
          </a:xfrm>
        </p:spPr>
        <p:txBody>
          <a:bodyPr/>
          <a:lstStyle>
            <a:lvl1pPr>
              <a:defRPr/>
            </a:lvl1pPr>
          </a:lstStyle>
          <a:p>
            <a:pPr>
              <a:defRPr/>
            </a:pPr>
            <a:fld id="{151FDC3C-6D86-4947-8321-05779B5BB744}"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lang="it-IT" smtClean="0"/>
              <a:t>Fare clic per modificare lo stile del titolo</a:t>
            </a:r>
            <a:endParaRPr lang="en-US"/>
          </a:p>
        </p:txBody>
      </p:sp>
      <p:sp>
        <p:nvSpPr>
          <p:cNvPr id="1028" name="Segnaposto testo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4" name="Segnaposto data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a:defRPr/>
            </a:pPr>
            <a:fld id="{2CAB51CD-3D4E-4D93-9DB7-B60ACF654950}" type="datetimeFigureOut">
              <a:rPr lang="en-US"/>
              <a:pPr>
                <a:defRPr/>
              </a:pPr>
              <a:t>1/27/2012</a:t>
            </a:fld>
            <a:endParaRPr lang="en-US" dirty="0"/>
          </a:p>
        </p:txBody>
      </p:sp>
      <p:sp>
        <p:nvSpPr>
          <p:cNvPr id="3" name="Segnaposto piè di pagina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a:defRPr/>
            </a:pPr>
            <a:endParaRPr lang="en-US"/>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Oval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Segnaposto numero diapositiva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a:defRPr/>
            </a:pPr>
            <a:fld id="{E4AC6019-EFD3-4FD5-917E-2727CFA4E647}" type="slidenum">
              <a:rPr lang="en-US"/>
              <a:pPr>
                <a:defRPr/>
              </a:pPr>
              <a:t>‹N›</a:t>
            </a:fld>
            <a:endParaRPr lang="en-US" dirty="0"/>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07" r:id="rId4"/>
    <p:sldLayoutId id="2147483708" r:id="rId5"/>
    <p:sldLayoutId id="2147483715" r:id="rId6"/>
    <p:sldLayoutId id="2147483709" r:id="rId7"/>
    <p:sldLayoutId id="2147483716" r:id="rId8"/>
    <p:sldLayoutId id="2147483717" r:id="rId9"/>
    <p:sldLayoutId id="2147483710" r:id="rId10"/>
    <p:sldLayoutId id="2147483711" r:id="rId11"/>
    <p:sldLayoutId id="2147483718" r:id="rId12"/>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www.pianozeta.it/Resources/mattoni.jp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214546" y="1571612"/>
            <a:ext cx="6500842" cy="1893888"/>
          </a:xfrm>
        </p:spPr>
        <p:txBody>
          <a:bodyPr>
            <a:normAutofit/>
          </a:bodyPr>
          <a:lstStyle/>
          <a:p>
            <a:pPr algn="ctr" eaLnBrk="1" fontAlgn="auto" hangingPunct="1">
              <a:spcAft>
                <a:spcPts val="0"/>
              </a:spcAft>
              <a:defRPr/>
            </a:pPr>
            <a:r>
              <a:rPr lang="it-IT" sz="4000" dirty="0" smtClean="0"/>
              <a:t>Laboratorio valutazione</a:t>
            </a:r>
            <a:endParaRPr lang="it-IT" sz="4000" dirty="0"/>
          </a:p>
        </p:txBody>
      </p:sp>
      <p:sp>
        <p:nvSpPr>
          <p:cNvPr id="8195" name="Sottotitolo 2"/>
          <p:cNvSpPr>
            <a:spLocks noGrp="1"/>
          </p:cNvSpPr>
          <p:nvPr>
            <p:ph type="subTitle" idx="1"/>
          </p:nvPr>
        </p:nvSpPr>
        <p:spPr>
          <a:xfrm>
            <a:off x="2286000" y="5003800"/>
            <a:ext cx="6172200" cy="1371600"/>
          </a:xfrm>
        </p:spPr>
        <p:txBody>
          <a:bodyPr/>
          <a:lstStyle/>
          <a:p>
            <a:pPr eaLnBrk="1" hangingPunct="1"/>
            <a:endParaRPr lang="it-IT"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Struttura</a:t>
            </a:r>
            <a:endParaRPr lang="it-IT" dirty="0"/>
          </a:p>
        </p:txBody>
      </p:sp>
      <p:sp>
        <p:nvSpPr>
          <p:cNvPr id="3" name="Segnaposto contenuto 2"/>
          <p:cNvSpPr>
            <a:spLocks noGrp="1"/>
          </p:cNvSpPr>
          <p:nvPr>
            <p:ph sz="quarter" idx="1"/>
          </p:nvPr>
        </p:nvSpPr>
        <p:spPr/>
        <p:txBody>
          <a:bodyPr/>
          <a:lstStyle/>
          <a:p>
            <a:pPr>
              <a:lnSpc>
                <a:spcPct val="150000"/>
              </a:lnSpc>
            </a:pPr>
            <a:r>
              <a:rPr lang="it-IT" sz="4000" dirty="0" smtClean="0"/>
              <a:t>1) valutazione o misurazione</a:t>
            </a:r>
          </a:p>
          <a:p>
            <a:pPr>
              <a:lnSpc>
                <a:spcPct val="150000"/>
              </a:lnSpc>
            </a:pPr>
            <a:r>
              <a:rPr lang="it-IT" sz="4000" dirty="0" smtClean="0"/>
              <a:t>2) costruire una prova di valutazione</a:t>
            </a:r>
          </a:p>
          <a:p>
            <a:pPr>
              <a:lnSpc>
                <a:spcPct val="150000"/>
              </a:lnSpc>
            </a:pPr>
            <a:r>
              <a:rPr lang="it-IT" sz="4000" dirty="0" smtClean="0"/>
              <a:t>3) compiti autentici</a:t>
            </a:r>
            <a:endParaRPr lang="it-IT"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Valutazione e misurazione</a:t>
            </a:r>
            <a:endParaRPr lang="it-IT" dirty="0"/>
          </a:p>
        </p:txBody>
      </p:sp>
      <p:sp>
        <p:nvSpPr>
          <p:cNvPr id="3" name="Sottotitolo 2"/>
          <p:cNvSpPr>
            <a:spLocks noGrp="1"/>
          </p:cNvSpPr>
          <p:nvPr>
            <p:ph type="subTitle" idx="1"/>
          </p:nvPr>
        </p:nvSpPr>
        <p:spPr/>
        <p:txBody>
          <a:bodyPr/>
          <a:lstStyle/>
          <a:p>
            <a:endParaRPr lang="it-I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Misurazione e valutazione</a:t>
            </a:r>
            <a:endParaRPr lang="it-IT" dirty="0"/>
          </a:p>
        </p:txBody>
      </p:sp>
      <p:sp>
        <p:nvSpPr>
          <p:cNvPr id="3" name="Segnaposto contenuto 2"/>
          <p:cNvSpPr>
            <a:spLocks noGrp="1"/>
          </p:cNvSpPr>
          <p:nvPr>
            <p:ph idx="1"/>
          </p:nvPr>
        </p:nvSpPr>
        <p:spPr/>
        <p:txBody>
          <a:bodyPr>
            <a:normAutofit/>
          </a:bodyPr>
          <a:lstStyle/>
          <a:p>
            <a:r>
              <a:rPr lang="it-IT" dirty="0" smtClean="0"/>
              <a:t>La misurazione consiste nell'acquisizione di una informazione organizzata relativa a determinati fenomeni; </a:t>
            </a:r>
          </a:p>
          <a:p>
            <a:r>
              <a:rPr lang="it-IT" dirty="0" smtClean="0"/>
              <a:t>la valutazione nello stabilire la rispondenza delle misurazioni effettuate a determinate ipotesi che sono alla base dell'attività formativa. </a:t>
            </a:r>
          </a:p>
          <a:p>
            <a:r>
              <a:rPr lang="it-IT" dirty="0" smtClean="0"/>
              <a:t>Ne deriva che la valutazione sarà tanto più consapevole e argomentata quanto più numerose e precise saranno le informazioni su cui essa si appoggia.</a:t>
            </a:r>
          </a:p>
          <a:p>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Rectangle 7"/>
          <p:cNvSpPr>
            <a:spLocks noChangeArrowheads="1"/>
          </p:cNvSpPr>
          <p:nvPr/>
        </p:nvSpPr>
        <p:spPr bwMode="auto">
          <a:xfrm>
            <a:off x="0" y="188913"/>
            <a:ext cx="9145588" cy="503237"/>
          </a:xfrm>
          <a:prstGeom prst="rect">
            <a:avLst/>
          </a:prstGeom>
          <a:noFill/>
          <a:ln w="9525">
            <a:noFill/>
            <a:miter lim="800000"/>
            <a:headEnd/>
            <a:tailEnd/>
          </a:ln>
          <a:effectLst/>
        </p:spPr>
        <p:txBody>
          <a:bodyPr/>
          <a:lstStyle/>
          <a:p>
            <a:pPr marL="533400" indent="-533400" algn="ctr" fontAlgn="auto">
              <a:lnSpc>
                <a:spcPct val="80000"/>
              </a:lnSpc>
              <a:spcBef>
                <a:spcPct val="20000"/>
              </a:spcBef>
              <a:spcAft>
                <a:spcPts val="0"/>
              </a:spcAft>
              <a:buClr>
                <a:srgbClr val="FFFF00"/>
              </a:buClr>
              <a:buSzPct val="70000"/>
              <a:buFont typeface="Wingdings" pitchFamily="2" charset="2"/>
              <a:buNone/>
              <a:defRPr/>
            </a:pPr>
            <a:r>
              <a:rPr lang="it-IT" sz="3200">
                <a:effectLst>
                  <a:outerShdw blurRad="38100" dist="38100" dir="2700000" algn="tl">
                    <a:srgbClr val="000000"/>
                  </a:outerShdw>
                </a:effectLst>
              </a:rPr>
              <a:t>	</a:t>
            </a:r>
            <a:r>
              <a:rPr lang="it-IT" sz="3200" b="1">
                <a:effectLst>
                  <a:outerShdw blurRad="38100" dist="38100" dir="2700000" algn="tl">
                    <a:srgbClr val="000000"/>
                  </a:outerShdw>
                </a:effectLst>
              </a:rPr>
              <a:t>Valutazione e raccolta di informazioni</a:t>
            </a:r>
          </a:p>
          <a:p>
            <a:pPr marL="533400" indent="-533400" fontAlgn="auto">
              <a:lnSpc>
                <a:spcPct val="80000"/>
              </a:lnSpc>
              <a:spcBef>
                <a:spcPct val="20000"/>
              </a:spcBef>
              <a:spcAft>
                <a:spcPts val="0"/>
              </a:spcAft>
              <a:buClr>
                <a:schemeClr val="hlink"/>
              </a:buClr>
              <a:buSzPct val="70000"/>
              <a:buFont typeface="Wingdings" pitchFamily="2" charset="2"/>
              <a:buNone/>
              <a:defRPr/>
            </a:pPr>
            <a:r>
              <a:rPr lang="it-IT" sz="3200" b="1">
                <a:effectLst>
                  <a:outerShdw blurRad="38100" dist="38100" dir="2700000" algn="tl">
                    <a:srgbClr val="000000"/>
                  </a:outerShdw>
                </a:effectLst>
              </a:rPr>
              <a:t>	</a:t>
            </a:r>
          </a:p>
        </p:txBody>
      </p:sp>
      <p:sp>
        <p:nvSpPr>
          <p:cNvPr id="13320" name="Text Box 8"/>
          <p:cNvSpPr txBox="1">
            <a:spLocks noChangeArrowheads="1"/>
          </p:cNvSpPr>
          <p:nvPr/>
        </p:nvSpPr>
        <p:spPr bwMode="auto">
          <a:xfrm>
            <a:off x="1116013" y="981075"/>
            <a:ext cx="7559675" cy="457200"/>
          </a:xfrm>
          <a:prstGeom prst="rect">
            <a:avLst/>
          </a:prstGeom>
          <a:noFill/>
          <a:ln w="9525">
            <a:noFill/>
            <a:miter lim="800000"/>
            <a:headEnd/>
            <a:tailEnd/>
          </a:ln>
        </p:spPr>
        <p:txBody>
          <a:bodyPr>
            <a:spAutoFit/>
          </a:bodyPr>
          <a:lstStyle/>
          <a:p>
            <a:pPr>
              <a:spcBef>
                <a:spcPct val="50000"/>
              </a:spcBef>
            </a:pPr>
            <a:r>
              <a:rPr lang="it-IT" sz="2400" b="1">
                <a:solidFill>
                  <a:schemeClr val="hlink"/>
                </a:solidFill>
              </a:rPr>
              <a:t>VALUTARE                                           MISURARE</a:t>
            </a:r>
          </a:p>
        </p:txBody>
      </p:sp>
      <p:graphicFrame>
        <p:nvGraphicFramePr>
          <p:cNvPr id="13353" name="Group 41"/>
          <p:cNvGraphicFramePr>
            <a:graphicFrameLocks noGrp="1"/>
          </p:cNvGraphicFramePr>
          <p:nvPr/>
        </p:nvGraphicFramePr>
        <p:xfrm>
          <a:off x="0" y="1557338"/>
          <a:ext cx="9144000" cy="6634607"/>
        </p:xfrm>
        <a:graphic>
          <a:graphicData uri="http://schemas.openxmlformats.org/drawingml/2006/table">
            <a:tbl>
              <a:tblPr/>
              <a:tblGrid>
                <a:gridCol w="4211638"/>
                <a:gridCol w="4932362"/>
              </a:tblGrid>
              <a:tr h="30781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it-IT" sz="2200" b="0" i="0" u="none" strike="noStrike" cap="none" normalizeH="0" baseline="0" dirty="0" smtClean="0">
                          <a:ln>
                            <a:noFill/>
                          </a:ln>
                          <a:solidFill>
                            <a:srgbClr val="FFC000"/>
                          </a:solidFill>
                          <a:effectLst>
                            <a:outerShdw blurRad="38100" dist="38100" dir="2700000" algn="tl">
                              <a:srgbClr val="000000"/>
                            </a:outerShdw>
                          </a:effectLst>
                          <a:latin typeface="Arial" charset="0"/>
                        </a:rPr>
                        <a:t>           </a:t>
                      </a:r>
                      <a:r>
                        <a:rPr kumimoji="0" lang="it-IT" sz="2200" b="1" i="1" u="none" strike="noStrike" cap="none" normalizeH="0" baseline="0" dirty="0" smtClean="0">
                          <a:ln>
                            <a:noFill/>
                          </a:ln>
                          <a:solidFill>
                            <a:srgbClr val="FFC000"/>
                          </a:solidFill>
                          <a:effectLst/>
                          <a:latin typeface="Arial" charset="0"/>
                        </a:rPr>
                        <a:t>attribuire valore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it-IT" sz="2200" b="1" i="1"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it-IT" sz="2200" b="1" i="0" u="none" strike="noStrike" cap="none" normalizeH="0" baseline="0" dirty="0" smtClean="0">
                          <a:ln>
                            <a:noFill/>
                          </a:ln>
                          <a:solidFill>
                            <a:schemeClr val="tx1"/>
                          </a:solidFill>
                          <a:effectLst/>
                          <a:latin typeface="Arial" charset="0"/>
                        </a:rPr>
                        <a:t> implica:</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it-IT" sz="2000" b="1" i="0" u="none" strike="noStrike" cap="none" normalizeH="0" baseline="0" dirty="0" smtClean="0">
                          <a:ln>
                            <a:noFill/>
                          </a:ln>
                          <a:solidFill>
                            <a:schemeClr val="tx1"/>
                          </a:solidFill>
                          <a:effectLst/>
                          <a:latin typeface="Arial" charset="0"/>
                        </a:rPr>
                        <a:t> l’adesione a un ideale, a una fonte valoriale di riferimento;</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endParaRPr kumimoji="0" lang="it-IT" sz="2200" b="1"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it-IT" sz="2200" b="1"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it-IT" sz="2200" b="1" i="0" u="none" strike="noStrike" cap="none" normalizeH="0" baseline="0" dirty="0" smtClean="0">
                          <a:ln>
                            <a:noFill/>
                          </a:ln>
                          <a:solidFill>
                            <a:schemeClr val="tx1"/>
                          </a:solidFill>
                          <a:effectLst/>
                          <a:latin typeface="Arial" charset="0"/>
                        </a:rPr>
                        <a:t> è legato ai concetti di interpretazione, di  attribuzione di  valore, di giudizio,                        di decisione</a:t>
                      </a:r>
                    </a:p>
                  </a:txBody>
                  <a:tcP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it-IT" sz="2200" b="0" i="0" u="none" strike="noStrike" cap="none" normalizeH="0" baseline="0" dirty="0" smtClean="0">
                          <a:ln>
                            <a:noFill/>
                          </a:ln>
                          <a:solidFill>
                            <a:srgbClr val="FFC000"/>
                          </a:solidFill>
                          <a:effectLst>
                            <a:outerShdw blurRad="38100" dist="38100" dir="2700000" algn="tl">
                              <a:srgbClr val="000000"/>
                            </a:outerShdw>
                          </a:effectLst>
                          <a:latin typeface="Arial" charset="0"/>
                        </a:rPr>
                        <a:t>                </a:t>
                      </a:r>
                      <a:r>
                        <a:rPr kumimoji="0" lang="it-IT" sz="2200" b="0" i="1" u="none" strike="noStrike" cap="none" normalizeH="0" baseline="0" dirty="0" smtClean="0">
                          <a:ln>
                            <a:noFill/>
                          </a:ln>
                          <a:solidFill>
                            <a:srgbClr val="FFC000"/>
                          </a:solidFill>
                          <a:effectLst>
                            <a:outerShdw blurRad="38100" dist="38100" dir="2700000" algn="tl">
                              <a:srgbClr val="000000"/>
                            </a:outerShdw>
                          </a:effectLst>
                          <a:latin typeface="Arial" charset="0"/>
                        </a:rPr>
                        <a:t>raccolta di informazioni</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it-IT" sz="2200" b="0" i="0" u="none" strike="noStrike" cap="none" normalizeH="0" baseline="0" dirty="0" smtClean="0">
                          <a:ln>
                            <a:noFill/>
                          </a:ln>
                          <a:solidFill>
                            <a:srgbClr val="FFC000"/>
                          </a:solidFill>
                          <a:effectLst>
                            <a:outerShdw blurRad="38100" dist="38100" dir="2700000" algn="tl">
                              <a:srgbClr val="000000"/>
                            </a:outerShdw>
                          </a:effectLst>
                          <a:latin typeface="Arial" charset="0"/>
                        </a:rPr>
                        <a:t>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it-IT" sz="2200" b="1" i="0" u="none" strike="noStrike" cap="none" normalizeH="0" baseline="0" dirty="0" smtClean="0">
                          <a:ln>
                            <a:noFill/>
                          </a:ln>
                          <a:solidFill>
                            <a:schemeClr val="tx1"/>
                          </a:solidFill>
                          <a:effectLst/>
                          <a:latin typeface="Arial" charset="0"/>
                        </a:rPr>
                        <a:t>Implica:</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it-IT" sz="2000" b="1" i="0" u="none" strike="noStrike" cap="none" normalizeH="0" baseline="0" dirty="0" smtClean="0">
                          <a:ln>
                            <a:noFill/>
                          </a:ln>
                          <a:solidFill>
                            <a:schemeClr val="tx1"/>
                          </a:solidFill>
                          <a:effectLst/>
                          <a:latin typeface="Arial" charset="0"/>
                        </a:rPr>
                        <a:t> Considerazione di una </a:t>
                      </a:r>
                      <a:r>
                        <a:rPr kumimoji="0" lang="it-IT" sz="2000" b="1" i="0" u="sng" strike="noStrike" cap="none" normalizeH="0" baseline="0" dirty="0" smtClean="0">
                          <a:ln>
                            <a:noFill/>
                          </a:ln>
                          <a:solidFill>
                            <a:schemeClr val="tx1"/>
                          </a:solidFill>
                          <a:effectLst/>
                          <a:latin typeface="Arial" charset="0"/>
                        </a:rPr>
                        <a:t>qualità</a:t>
                      </a:r>
                      <a:r>
                        <a:rPr kumimoji="0" lang="it-IT" sz="2000" b="1" i="0" u="none" strike="noStrike" cap="none" normalizeH="0" baseline="0" dirty="0" smtClean="0">
                          <a:ln>
                            <a:noFill/>
                          </a:ln>
                          <a:solidFill>
                            <a:schemeClr val="tx1"/>
                          </a:solidFill>
                          <a:effectLst/>
                          <a:latin typeface="Arial" charset="0"/>
                        </a:rPr>
                        <a:t> particolare degli oggetti come peso, lunghezza, grandezza, spessore;  o per le persone intelligenza, prestazione ecc.</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it-IT" sz="2000" b="1" i="0" u="none" strike="noStrike" cap="none" normalizeH="0" baseline="0" dirty="0" smtClean="0">
                          <a:ln>
                            <a:noFill/>
                          </a:ln>
                          <a:solidFill>
                            <a:schemeClr val="tx1"/>
                          </a:solidFill>
                          <a:effectLst/>
                          <a:latin typeface="Arial" charset="0"/>
                        </a:rPr>
                        <a:t> scelta di una </a:t>
                      </a:r>
                      <a:r>
                        <a:rPr kumimoji="0" lang="it-IT" sz="2000" b="1" i="0" u="sng" strike="noStrike" cap="none" normalizeH="0" baseline="0" dirty="0" smtClean="0">
                          <a:ln>
                            <a:noFill/>
                          </a:ln>
                          <a:solidFill>
                            <a:schemeClr val="tx1"/>
                          </a:solidFill>
                          <a:effectLst/>
                          <a:latin typeface="Arial" charset="0"/>
                        </a:rPr>
                        <a:t>unità di misura</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it-IT" sz="2000" b="1" i="0" u="sng" strike="noStrike" cap="none" normalizeH="0" baseline="0" dirty="0" smtClean="0">
                          <a:ln>
                            <a:noFill/>
                          </a:ln>
                          <a:solidFill>
                            <a:schemeClr val="tx1"/>
                          </a:solidFill>
                          <a:effectLst/>
                          <a:latin typeface="Arial" charset="0"/>
                        </a:rPr>
                        <a:t> confronto</a:t>
                      </a:r>
                      <a:r>
                        <a:rPr kumimoji="0" lang="it-IT" sz="2000" b="1" i="0" u="none" strike="noStrike" cap="none" normalizeH="0" baseline="0" dirty="0" smtClean="0">
                          <a:ln>
                            <a:noFill/>
                          </a:ln>
                          <a:solidFill>
                            <a:schemeClr val="tx1"/>
                          </a:solidFill>
                          <a:effectLst/>
                          <a:latin typeface="Arial" charset="0"/>
                        </a:rPr>
                        <a:t> della qualità presente in un oggetto o in una persona con quella scelta come unità di misura</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it-IT" sz="2000" b="1" i="0" u="none" strike="noStrike" cap="none" normalizeH="0" baseline="0" dirty="0" smtClean="0">
                          <a:ln>
                            <a:noFill/>
                          </a:ln>
                          <a:solidFill>
                            <a:schemeClr val="tx1"/>
                          </a:solidFill>
                          <a:effectLst/>
                          <a:latin typeface="Arial" charset="0"/>
                        </a:rPr>
                        <a:t>reperimento di informazioni valide          e la loro rappresentazione sotto forma numerica o verbale </a:t>
                      </a:r>
                      <a:endParaRPr kumimoji="0" lang="it-IT" sz="2000" b="1" i="1" u="none" strike="noStrike" cap="none" normalizeH="0" baseline="0" dirty="0" smtClean="0">
                        <a:ln>
                          <a:noFill/>
                        </a:ln>
                        <a:solidFill>
                          <a:schemeClr val="tx1"/>
                        </a:solidFill>
                        <a:effectLst/>
                        <a:latin typeface="Arial" charset="0"/>
                      </a:endParaRPr>
                    </a:p>
                  </a:txBody>
                  <a:tcPr horzOverflow="overflow">
                    <a:lnL>
                      <a:noFill/>
                    </a:lnL>
                    <a:lnR cap="flat">
                      <a:noFill/>
                    </a:lnR>
                    <a:lnT cap="flat">
                      <a:noFill/>
                    </a:lnT>
                    <a:lnB>
                      <a:noFill/>
                    </a:lnB>
                    <a:lnTlToBr>
                      <a:noFill/>
                    </a:lnTlToBr>
                    <a:lnBlToTr>
                      <a:noFill/>
                    </a:lnBlToTr>
                    <a:noFill/>
                  </a:tcPr>
                </a:tc>
              </a:tr>
              <a:tr h="15017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it-IT" sz="2200" b="0" i="0"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it-IT" sz="2200" b="0" i="1" u="none" strike="noStrike" cap="none" normalizeH="0" baseline="0" dirty="0" smtClean="0">
                        <a:ln>
                          <a:noFill/>
                        </a:ln>
                        <a:solidFill>
                          <a:schemeClr val="tx1"/>
                        </a:solidFill>
                        <a:effectLst>
                          <a:outerShdw blurRad="38100" dist="38100" dir="2700000" algn="tl">
                            <a:srgbClr val="000000"/>
                          </a:outerShdw>
                        </a:effectLst>
                        <a:latin typeface="Arial" charset="0"/>
                      </a:endParaRPr>
                    </a:p>
                  </a:txBody>
                  <a:tcP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3320"/>
                                        </p:tgtEl>
                                        <p:attrNameLst>
                                          <p:attrName>style.visibility</p:attrName>
                                        </p:attrNameLst>
                                      </p:cBhvr>
                                      <p:to>
                                        <p:strVal val="visible"/>
                                      </p:to>
                                    </p:set>
                                    <p:animEffect transition="in" filter="wipe(down)">
                                      <p:cBhvr>
                                        <p:cTn id="7" dur="580">
                                          <p:stCondLst>
                                            <p:cond delay="0"/>
                                          </p:stCondLst>
                                        </p:cTn>
                                        <p:tgtEl>
                                          <p:spTgt spid="13320"/>
                                        </p:tgtEl>
                                      </p:cBhvr>
                                    </p:animEffect>
                                    <p:anim calcmode="lin" valueType="num">
                                      <p:cBhvr>
                                        <p:cTn id="8" dur="1822" tmFilter="0,0; 0.14,0.36; 0.43,0.73; 0.71,0.91; 1.0,1.0">
                                          <p:stCondLst>
                                            <p:cond delay="0"/>
                                          </p:stCondLst>
                                        </p:cTn>
                                        <p:tgtEl>
                                          <p:spTgt spid="1332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32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32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32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320"/>
                                        </p:tgtEl>
                                        <p:attrNameLst>
                                          <p:attrName>ppt_y</p:attrName>
                                        </p:attrNameLst>
                                      </p:cBhvr>
                                      <p:tavLst>
                                        <p:tav tm="0" fmla="#ppt_y-sin(pi*$)/81">
                                          <p:val>
                                            <p:fltVal val="0"/>
                                          </p:val>
                                        </p:tav>
                                        <p:tav tm="100000">
                                          <p:val>
                                            <p:fltVal val="1"/>
                                          </p:val>
                                        </p:tav>
                                      </p:tavLst>
                                    </p:anim>
                                    <p:animScale>
                                      <p:cBhvr>
                                        <p:cTn id="13" dur="26">
                                          <p:stCondLst>
                                            <p:cond delay="650"/>
                                          </p:stCondLst>
                                        </p:cTn>
                                        <p:tgtEl>
                                          <p:spTgt spid="13320"/>
                                        </p:tgtEl>
                                      </p:cBhvr>
                                      <p:to x="100000" y="60000"/>
                                    </p:animScale>
                                    <p:animScale>
                                      <p:cBhvr>
                                        <p:cTn id="14" dur="166" decel="50000">
                                          <p:stCondLst>
                                            <p:cond delay="676"/>
                                          </p:stCondLst>
                                        </p:cTn>
                                        <p:tgtEl>
                                          <p:spTgt spid="13320"/>
                                        </p:tgtEl>
                                      </p:cBhvr>
                                      <p:to x="100000" y="100000"/>
                                    </p:animScale>
                                    <p:animScale>
                                      <p:cBhvr>
                                        <p:cTn id="15" dur="26">
                                          <p:stCondLst>
                                            <p:cond delay="1312"/>
                                          </p:stCondLst>
                                        </p:cTn>
                                        <p:tgtEl>
                                          <p:spTgt spid="13320"/>
                                        </p:tgtEl>
                                      </p:cBhvr>
                                      <p:to x="100000" y="80000"/>
                                    </p:animScale>
                                    <p:animScale>
                                      <p:cBhvr>
                                        <p:cTn id="16" dur="166" decel="50000">
                                          <p:stCondLst>
                                            <p:cond delay="1338"/>
                                          </p:stCondLst>
                                        </p:cTn>
                                        <p:tgtEl>
                                          <p:spTgt spid="13320"/>
                                        </p:tgtEl>
                                      </p:cBhvr>
                                      <p:to x="100000" y="100000"/>
                                    </p:animScale>
                                    <p:animScale>
                                      <p:cBhvr>
                                        <p:cTn id="17" dur="26">
                                          <p:stCondLst>
                                            <p:cond delay="1642"/>
                                          </p:stCondLst>
                                        </p:cTn>
                                        <p:tgtEl>
                                          <p:spTgt spid="13320"/>
                                        </p:tgtEl>
                                      </p:cBhvr>
                                      <p:to x="100000" y="90000"/>
                                    </p:animScale>
                                    <p:animScale>
                                      <p:cBhvr>
                                        <p:cTn id="18" dur="166" decel="50000">
                                          <p:stCondLst>
                                            <p:cond delay="1668"/>
                                          </p:stCondLst>
                                        </p:cTn>
                                        <p:tgtEl>
                                          <p:spTgt spid="13320"/>
                                        </p:tgtEl>
                                      </p:cBhvr>
                                      <p:to x="100000" y="100000"/>
                                    </p:animScale>
                                    <p:animScale>
                                      <p:cBhvr>
                                        <p:cTn id="19" dur="26">
                                          <p:stCondLst>
                                            <p:cond delay="1808"/>
                                          </p:stCondLst>
                                        </p:cTn>
                                        <p:tgtEl>
                                          <p:spTgt spid="13320"/>
                                        </p:tgtEl>
                                      </p:cBhvr>
                                      <p:to x="100000" y="95000"/>
                                    </p:animScale>
                                    <p:animScale>
                                      <p:cBhvr>
                                        <p:cTn id="20" dur="166" decel="50000">
                                          <p:stCondLst>
                                            <p:cond delay="1834"/>
                                          </p:stCondLst>
                                        </p:cTn>
                                        <p:tgtEl>
                                          <p:spTgt spid="1332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3353"/>
                                        </p:tgtEl>
                                        <p:attrNameLst>
                                          <p:attrName>style.visibility</p:attrName>
                                        </p:attrNameLst>
                                      </p:cBhvr>
                                      <p:to>
                                        <p:strVal val="visible"/>
                                      </p:to>
                                    </p:set>
                                    <p:animEffect transition="in" filter="wipe(up)">
                                      <p:cBhvr>
                                        <p:cTn id="25" dur="2000"/>
                                        <p:tgtEl>
                                          <p:spTgt spid="13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Esercizio</a:t>
            </a:r>
            <a:endParaRPr lang="it-IT" dirty="0"/>
          </a:p>
        </p:txBody>
      </p:sp>
      <p:sp>
        <p:nvSpPr>
          <p:cNvPr id="3" name="Segnaposto contenuto 2"/>
          <p:cNvSpPr>
            <a:spLocks noGrp="1"/>
          </p:cNvSpPr>
          <p:nvPr>
            <p:ph idx="1"/>
          </p:nvPr>
        </p:nvSpPr>
        <p:spPr/>
        <p:txBody>
          <a:bodyPr>
            <a:normAutofit fontScale="85000" lnSpcReduction="20000"/>
          </a:bodyPr>
          <a:lstStyle/>
          <a:p>
            <a:pPr>
              <a:buNone/>
            </a:pPr>
            <a:r>
              <a:rPr lang="it-IT" dirty="0" smtClean="0"/>
              <a:t> Nella correzione di una prova di composizione scritta, un insegnante, oltre ad assegnare il voto, ha scritto per ciascun allievo un giudizio. Ecco una serie di sei giudizi, identificati da altrettante lettere. Formare una graduatoria, dal giudizio più positivo a quello più negativo e giustificare le scelte fatte.</a:t>
            </a:r>
            <a:endParaRPr lang="it-IT" dirty="0"/>
          </a:p>
          <a:p>
            <a:pPr>
              <a:buNone/>
            </a:pPr>
            <a:endParaRPr lang="it-IT" dirty="0"/>
          </a:p>
          <a:p>
            <a:r>
              <a:rPr lang="it-IT" i="1" dirty="0"/>
              <a:t>a) forma corretta, svolgimento sufficiente</a:t>
            </a:r>
            <a:endParaRPr lang="it-IT" dirty="0"/>
          </a:p>
          <a:p>
            <a:r>
              <a:rPr lang="it-IT" i="1" dirty="0"/>
              <a:t>b) sufficiente lo svolgimento, ma deve essere migliorata la forma</a:t>
            </a:r>
            <a:endParaRPr lang="it-IT" dirty="0"/>
          </a:p>
          <a:p>
            <a:r>
              <a:rPr lang="it-IT" i="1" dirty="0"/>
              <a:t>c) la forma è abbastanza corretta, ma lo svolgimento è fuori tema</a:t>
            </a:r>
            <a:endParaRPr lang="it-IT" dirty="0"/>
          </a:p>
          <a:p>
            <a:r>
              <a:rPr lang="it-IT" i="1" dirty="0"/>
              <a:t>d) scorretto nella forma, insufficiente nel contenuto</a:t>
            </a:r>
            <a:endParaRPr lang="it-IT" dirty="0"/>
          </a:p>
          <a:p>
            <a:r>
              <a:rPr lang="it-IT" i="1" dirty="0"/>
              <a:t>e) corretta la forma, originale lo svolgimento</a:t>
            </a:r>
            <a:endParaRPr lang="it-IT" dirty="0"/>
          </a:p>
          <a:p>
            <a:r>
              <a:rPr lang="it-IT" i="1" dirty="0"/>
              <a:t>f) malgrado qualche scorrettezza formale, lo svolgimento é ampio e ben </a:t>
            </a:r>
            <a:r>
              <a:rPr lang="it-IT" i="1" dirty="0" smtClean="0"/>
              <a:t>articolato</a:t>
            </a:r>
          </a:p>
          <a:p>
            <a:endParaRPr lang="it-IT" dirty="0" smtClean="0"/>
          </a:p>
          <a:p>
            <a:endParaRPr lang="it-IT" dirty="0"/>
          </a:p>
          <a:p>
            <a:endParaRPr lang="it-IT" dirty="0"/>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p:txBody>
          <a:bodyPr/>
          <a:lstStyle/>
          <a:p>
            <a:r>
              <a:rPr lang="it-IT" dirty="0" smtClean="0"/>
              <a:t>Costruire una prova di valutazione</a:t>
            </a:r>
            <a:endParaRPr lang="it-IT" dirty="0"/>
          </a:p>
        </p:txBody>
      </p:sp>
      <p:sp>
        <p:nvSpPr>
          <p:cNvPr id="6" name="Sottotitolo 5"/>
          <p:cNvSpPr>
            <a:spLocks noGrp="1"/>
          </p:cNvSpPr>
          <p:nvPr>
            <p:ph type="subTitle" idx="1"/>
          </p:nvPr>
        </p:nvSpPr>
        <p:spPr/>
        <p:txBody>
          <a:bodyPr/>
          <a:lstStyle/>
          <a:p>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57224" y="500042"/>
            <a:ext cx="8058152" cy="647700"/>
          </a:xfrm>
        </p:spPr>
        <p:txBody>
          <a:bodyPr>
            <a:normAutofit fontScale="90000"/>
          </a:bodyPr>
          <a:lstStyle/>
          <a:p>
            <a:pPr>
              <a:defRPr/>
            </a:pPr>
            <a:r>
              <a:rPr lang="it-IT" b="1" dirty="0" smtClean="0"/>
              <a:t/>
            </a:r>
            <a:br>
              <a:rPr lang="it-IT" b="1" dirty="0" smtClean="0"/>
            </a:br>
            <a:r>
              <a:rPr lang="it-IT" b="1" dirty="0" smtClean="0"/>
              <a:t>Le prove semistrutturate:  </a:t>
            </a:r>
            <a:br>
              <a:rPr lang="it-IT" b="1" dirty="0" smtClean="0"/>
            </a:br>
            <a:endParaRPr lang="it-IT" dirty="0"/>
          </a:p>
        </p:txBody>
      </p:sp>
      <p:sp>
        <p:nvSpPr>
          <p:cNvPr id="27651" name="Rectangle 3"/>
          <p:cNvSpPr>
            <a:spLocks noGrp="1" noChangeArrowheads="1"/>
          </p:cNvSpPr>
          <p:nvPr>
            <p:ph idx="1"/>
          </p:nvPr>
        </p:nvSpPr>
        <p:spPr>
          <a:xfrm>
            <a:off x="357188" y="1196975"/>
            <a:ext cx="8588375" cy="5661025"/>
          </a:xfrm>
        </p:spPr>
        <p:txBody>
          <a:bodyPr>
            <a:normAutofit fontScale="92500" lnSpcReduction="20000"/>
          </a:bodyPr>
          <a:lstStyle/>
          <a:p>
            <a:pPr>
              <a:lnSpc>
                <a:spcPct val="150000"/>
              </a:lnSpc>
              <a:buFont typeface="Monotype Sorts" pitchFamily="2" charset="2"/>
              <a:buNone/>
              <a:defRPr/>
            </a:pPr>
            <a:r>
              <a:rPr lang="it-IT" sz="2400" b="1" dirty="0" smtClean="0">
                <a:solidFill>
                  <a:schemeClr val="tx2"/>
                </a:solidFill>
              </a:rPr>
              <a:t>Stimoli </a:t>
            </a:r>
            <a:r>
              <a:rPr lang="it-IT" sz="2400" b="1" dirty="0">
                <a:solidFill>
                  <a:schemeClr val="tx2"/>
                </a:solidFill>
              </a:rPr>
              <a:t>chiusi - Risposte aperte ma soggette a vincoli</a:t>
            </a:r>
          </a:p>
          <a:p>
            <a:pPr>
              <a:lnSpc>
                <a:spcPct val="150000"/>
              </a:lnSpc>
              <a:defRPr/>
            </a:pPr>
            <a:r>
              <a:rPr lang="it-IT" sz="2400" dirty="0" smtClean="0">
                <a:solidFill>
                  <a:schemeClr val="accent1"/>
                </a:solidFill>
              </a:rPr>
              <a:t>Permettono </a:t>
            </a:r>
            <a:r>
              <a:rPr lang="it-IT" sz="2400" dirty="0">
                <a:solidFill>
                  <a:schemeClr val="accent1"/>
                </a:solidFill>
              </a:rPr>
              <a:t>di rilevare proprio quelle conoscenze o abilità   che si vogliono verificare </a:t>
            </a:r>
            <a:endParaRPr lang="it-IT" sz="2400" dirty="0" smtClean="0">
              <a:solidFill>
                <a:schemeClr val="accent1"/>
              </a:solidFill>
            </a:endParaRPr>
          </a:p>
          <a:p>
            <a:pPr>
              <a:lnSpc>
                <a:spcPct val="150000"/>
              </a:lnSpc>
              <a:defRPr/>
            </a:pPr>
            <a:r>
              <a:rPr lang="it-IT" sz="2400" dirty="0" smtClean="0">
                <a:solidFill>
                  <a:schemeClr val="accent1"/>
                </a:solidFill>
              </a:rPr>
              <a:t>permettono </a:t>
            </a:r>
            <a:r>
              <a:rPr lang="it-IT" sz="2400" dirty="0">
                <a:solidFill>
                  <a:schemeClr val="accent1"/>
                </a:solidFill>
              </a:rPr>
              <a:t>di predeterminare i criteri di </a:t>
            </a:r>
            <a:r>
              <a:rPr lang="it-IT" sz="2400" dirty="0" smtClean="0">
                <a:solidFill>
                  <a:schemeClr val="accent1"/>
                </a:solidFill>
              </a:rPr>
              <a:t>correzione</a:t>
            </a:r>
          </a:p>
          <a:p>
            <a:pPr>
              <a:lnSpc>
                <a:spcPct val="150000"/>
              </a:lnSpc>
              <a:defRPr/>
            </a:pPr>
            <a:r>
              <a:rPr lang="it-IT" sz="2400" dirty="0" smtClean="0">
                <a:solidFill>
                  <a:schemeClr val="accent1"/>
                </a:solidFill>
              </a:rPr>
              <a:t>permettono </a:t>
            </a:r>
            <a:r>
              <a:rPr lang="it-IT" sz="2400" dirty="0">
                <a:solidFill>
                  <a:schemeClr val="accent1"/>
                </a:solidFill>
              </a:rPr>
              <a:t>di verificare i processi intellettuali superiori</a:t>
            </a:r>
            <a:r>
              <a:rPr lang="it-IT" sz="2400" b="1" i="1" dirty="0">
                <a:solidFill>
                  <a:schemeClr val="accent1"/>
                </a:solidFill>
              </a:rPr>
              <a:t> </a:t>
            </a:r>
            <a:r>
              <a:rPr lang="it-IT" sz="2400" dirty="0">
                <a:solidFill>
                  <a:schemeClr val="accent1"/>
                </a:solidFill>
              </a:rPr>
              <a:t>mettendo in evidenza il </a:t>
            </a:r>
            <a:r>
              <a:rPr lang="it-IT" sz="2400" b="1" dirty="0">
                <a:solidFill>
                  <a:schemeClr val="accent1"/>
                </a:solidFill>
              </a:rPr>
              <a:t>pensiero divergente</a:t>
            </a:r>
            <a:r>
              <a:rPr lang="it-IT" sz="2400" dirty="0">
                <a:solidFill>
                  <a:schemeClr val="accent1"/>
                </a:solidFill>
              </a:rPr>
              <a:t>, cioè l’uso creativo ed originale delle conoscenze di cui si è in possesso </a:t>
            </a:r>
            <a:endParaRPr lang="it-IT" sz="2400" dirty="0" smtClean="0">
              <a:solidFill>
                <a:schemeClr val="accent1"/>
              </a:solidFill>
            </a:endParaRPr>
          </a:p>
          <a:p>
            <a:pPr>
              <a:lnSpc>
                <a:spcPct val="150000"/>
              </a:lnSpc>
              <a:defRPr/>
            </a:pPr>
            <a:r>
              <a:rPr lang="it-IT" sz="2400" dirty="0" smtClean="0">
                <a:solidFill>
                  <a:schemeClr val="accent1"/>
                </a:solidFill>
              </a:rPr>
              <a:t>favoriscono </a:t>
            </a:r>
            <a:r>
              <a:rPr lang="it-IT" sz="2400" dirty="0">
                <a:solidFill>
                  <a:schemeClr val="accent1"/>
                </a:solidFill>
              </a:rPr>
              <a:t>la interdisciplinarità spingendo ad una maggiore collaborazione tra docenti di discipline diverse </a:t>
            </a:r>
            <a:endParaRPr lang="it-IT" sz="2400" dirty="0" smtClean="0">
              <a:solidFill>
                <a:schemeClr val="accent1"/>
              </a:solidFill>
            </a:endParaRPr>
          </a:p>
          <a:p>
            <a:pPr>
              <a:lnSpc>
                <a:spcPct val="150000"/>
              </a:lnSpc>
              <a:defRPr/>
            </a:pPr>
            <a:r>
              <a:rPr lang="it-IT" sz="2400" dirty="0" smtClean="0">
                <a:solidFill>
                  <a:schemeClr val="accent1"/>
                </a:solidFill>
              </a:rPr>
              <a:t>favoriscono </a:t>
            </a:r>
            <a:r>
              <a:rPr lang="it-IT" sz="2400" dirty="0">
                <a:solidFill>
                  <a:schemeClr val="accent1"/>
                </a:solidFill>
              </a:rPr>
              <a:t>la rilevazione e valutazione delle “diverse” intelligenze</a:t>
            </a:r>
            <a:r>
              <a:rPr lang="it-IT" sz="2000" dirty="0">
                <a:solidFill>
                  <a:schemeClr val="accent1"/>
                </a:solidFill>
              </a:rPr>
              <a:t/>
            </a:r>
            <a:br>
              <a:rPr lang="it-IT" sz="2000" dirty="0">
                <a:solidFill>
                  <a:schemeClr val="accent1"/>
                </a:solidFill>
              </a:rPr>
            </a:br>
            <a:endParaRPr lang="it-IT" sz="2000" dirty="0">
              <a:solidFill>
                <a:schemeClr val="accent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173163" y="457200"/>
            <a:ext cx="7772400" cy="533400"/>
          </a:xfrm>
        </p:spPr>
        <p:txBody>
          <a:bodyPr>
            <a:normAutofit fontScale="90000"/>
          </a:bodyPr>
          <a:lstStyle/>
          <a:p>
            <a:pPr>
              <a:defRPr/>
            </a:pPr>
            <a:r>
              <a:rPr lang="it-IT" sz="2800" b="1"/>
              <a:t>Come si costruisce una</a:t>
            </a:r>
            <a:r>
              <a:rPr lang="it-IT" b="1"/>
              <a:t> </a:t>
            </a:r>
            <a:r>
              <a:rPr lang="it-IT" sz="2800" b="1"/>
              <a:t>prova strutturata:</a:t>
            </a:r>
          </a:p>
        </p:txBody>
      </p:sp>
      <p:sp>
        <p:nvSpPr>
          <p:cNvPr id="31747" name="Rectangle 3"/>
          <p:cNvSpPr>
            <a:spLocks noGrp="1" noChangeArrowheads="1"/>
          </p:cNvSpPr>
          <p:nvPr>
            <p:ph idx="1"/>
          </p:nvPr>
        </p:nvSpPr>
        <p:spPr>
          <a:xfrm>
            <a:off x="214313" y="1295400"/>
            <a:ext cx="8731250" cy="5348288"/>
          </a:xfrm>
        </p:spPr>
        <p:txBody>
          <a:bodyPr>
            <a:normAutofit fontScale="92500" lnSpcReduction="10000"/>
          </a:bodyPr>
          <a:lstStyle/>
          <a:p>
            <a:pPr>
              <a:spcBef>
                <a:spcPts val="500"/>
              </a:spcBef>
              <a:spcAft>
                <a:spcPts val="500"/>
              </a:spcAft>
              <a:defRPr/>
            </a:pPr>
            <a:r>
              <a:rPr lang="it-IT" sz="2400" dirty="0">
                <a:solidFill>
                  <a:schemeClr val="accent2"/>
                </a:solidFill>
              </a:rPr>
              <a:t>Una prova “oggettiva” si presenta quindi come un insieme di domande, quesiti o item, ciascuno dei quali offre alcune alternative di risposta di cui una o più d’una esatta (chiave di correzione dell’item) e le altre sbagliate poste con funzione di ‘disturbo’, perciò chiamate distrattori</a:t>
            </a:r>
          </a:p>
          <a:p>
            <a:pPr>
              <a:spcBef>
                <a:spcPts val="500"/>
              </a:spcBef>
              <a:spcAft>
                <a:spcPts val="500"/>
              </a:spcAft>
              <a:defRPr/>
            </a:pPr>
            <a:r>
              <a:rPr lang="it-IT" sz="2400" dirty="0">
                <a:solidFill>
                  <a:schemeClr val="accent2"/>
                </a:solidFill>
              </a:rPr>
              <a:t>Per evitare che la probabilità di rispondere bene tirando ad indovinare sia alta, le alternative di risposta devono essere almeno quattro o cinque; i distrattori, cioè le alternative di risposta non esatte, devono non solo essere plausibili, ma anche, quando sia possibile, parzialmente veri;</a:t>
            </a:r>
          </a:p>
          <a:p>
            <a:pPr>
              <a:spcBef>
                <a:spcPts val="500"/>
              </a:spcBef>
              <a:spcAft>
                <a:spcPts val="500"/>
              </a:spcAft>
              <a:defRPr/>
            </a:pPr>
            <a:r>
              <a:rPr lang="it-IT" sz="2400" dirty="0">
                <a:solidFill>
                  <a:schemeClr val="accent2"/>
                </a:solidFill>
              </a:rPr>
              <a:t>La chiusura dello stimolo e della risposta consente di determinare a priori, cioè al momento della costruzione e perciò prima che lo strumento venga somministrato, il punteggio da assegnarsi a ciascuna domanda a seconda che la risposta risulti esatta, sbagliata o omessa.</a:t>
            </a:r>
            <a:endParaRPr lang="it-IT" dirty="0">
              <a:solidFill>
                <a:schemeClr val="accent2"/>
              </a:solidFill>
            </a:endParaRPr>
          </a:p>
          <a:p>
            <a:pPr>
              <a:spcBef>
                <a:spcPts val="500"/>
              </a:spcBef>
              <a:spcAft>
                <a:spcPts val="500"/>
              </a:spcAft>
              <a:defRPr/>
            </a:pPr>
            <a:endParaRPr lang="it-IT" dirty="0"/>
          </a:p>
          <a:p>
            <a:pPr>
              <a:spcBef>
                <a:spcPts val="500"/>
              </a:spcBef>
              <a:spcAft>
                <a:spcPts val="500"/>
              </a:spcAft>
              <a:defRPr/>
            </a:pPr>
            <a:endParaRPr lang="it-IT" sz="2000" dirty="0"/>
          </a:p>
          <a:p>
            <a:pPr>
              <a:defRPr/>
            </a:pP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title"/>
          </p:nvPr>
        </p:nvSpPr>
        <p:spPr/>
        <p:txBody>
          <a:bodyPr/>
          <a:lstStyle/>
          <a:p>
            <a:pPr eaLnBrk="1" hangingPunct="1"/>
            <a:r>
              <a:rPr lang="it-IT" smtClean="0"/>
              <a:t>Costruire un test:</a:t>
            </a:r>
          </a:p>
        </p:txBody>
      </p:sp>
      <p:sp>
        <p:nvSpPr>
          <p:cNvPr id="3" name="Segnaposto contenuto 2"/>
          <p:cNvSpPr>
            <a:spLocks noGrp="1"/>
          </p:cNvSpPr>
          <p:nvPr>
            <p:ph idx="1"/>
          </p:nvPr>
        </p:nvSpPr>
        <p:spPr/>
        <p:txBody>
          <a:bodyPr>
            <a:normAutofit/>
          </a:bodyPr>
          <a:lstStyle/>
          <a:p>
            <a:pPr marL="514350" indent="-514350" eaLnBrk="1" fontAlgn="auto" hangingPunct="1">
              <a:spcAft>
                <a:spcPts val="0"/>
              </a:spcAft>
              <a:buClr>
                <a:schemeClr val="accent3"/>
              </a:buClr>
              <a:buFont typeface="+mj-lt"/>
              <a:buAutoNum type="arabicPeriod"/>
              <a:defRPr/>
            </a:pPr>
            <a:r>
              <a:rPr lang="it-IT" dirty="0" smtClean="0"/>
              <a:t>definizione dei contenuti e delle abilità che saranno oggetto di valutazione </a:t>
            </a:r>
          </a:p>
          <a:p>
            <a:pPr marL="514350" indent="-514350" eaLnBrk="1" fontAlgn="auto" hangingPunct="1">
              <a:spcAft>
                <a:spcPts val="0"/>
              </a:spcAft>
              <a:buClr>
                <a:schemeClr val="accent3"/>
              </a:buClr>
              <a:buFont typeface="+mj-lt"/>
              <a:buAutoNum type="arabicPeriod"/>
              <a:defRPr/>
            </a:pPr>
            <a:r>
              <a:rPr lang="it-IT" dirty="0" smtClean="0"/>
              <a:t>determinazione del numero dei quesiti e loro scelta.</a:t>
            </a:r>
          </a:p>
          <a:p>
            <a:pPr marL="514350" indent="-514350" eaLnBrk="1" fontAlgn="auto" hangingPunct="1">
              <a:spcAft>
                <a:spcPts val="0"/>
              </a:spcAft>
              <a:buClr>
                <a:schemeClr val="accent3"/>
              </a:buClr>
              <a:buFont typeface="+mj-lt"/>
              <a:buAutoNum type="arabicPeriod"/>
              <a:defRPr/>
            </a:pPr>
            <a:r>
              <a:rPr lang="it-IT" dirty="0" smtClean="0"/>
              <a:t>Come scegliere i quesiti?</a:t>
            </a:r>
          </a:p>
          <a:p>
            <a:pPr marL="274320" indent="-274320" eaLnBrk="1" fontAlgn="auto" hangingPunct="1">
              <a:spcAft>
                <a:spcPts val="0"/>
              </a:spcAft>
              <a:buClr>
                <a:schemeClr val="accent3"/>
              </a:buClr>
              <a:buFont typeface="Wingdings 2"/>
              <a:buChar char=""/>
              <a:defRPr/>
            </a:pP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p:txBody>
          <a:bodyPr/>
          <a:lstStyle/>
          <a:p>
            <a:pPr eaLnBrk="1" hangingPunct="1"/>
            <a:r>
              <a:rPr lang="it-IT" smtClean="0"/>
              <a:t>Bloom propone </a:t>
            </a:r>
          </a:p>
        </p:txBody>
      </p:sp>
      <p:sp>
        <p:nvSpPr>
          <p:cNvPr id="3" name="Segnaposto contenuto 2"/>
          <p:cNvSpPr>
            <a:spLocks noGrp="1"/>
          </p:cNvSpPr>
          <p:nvPr>
            <p:ph idx="1"/>
          </p:nvPr>
        </p:nvSpPr>
        <p:spPr/>
        <p:txBody>
          <a:bodyPr>
            <a:normAutofit lnSpcReduction="10000"/>
          </a:bodyPr>
          <a:lstStyle/>
          <a:p>
            <a:pPr marL="274320" indent="-274320" eaLnBrk="1" fontAlgn="auto" hangingPunct="1">
              <a:spcAft>
                <a:spcPts val="0"/>
              </a:spcAft>
              <a:buClr>
                <a:schemeClr val="accent3"/>
              </a:buClr>
              <a:buFont typeface="Wingdings 2"/>
              <a:buNone/>
              <a:defRPr/>
            </a:pPr>
            <a:r>
              <a:rPr lang="it-IT" dirty="0" smtClean="0"/>
              <a:t>una tassonomia di abilità di difficoltà crescente che permettono di organizzare gli obiettivi secondo livelli diversi di complessità</a:t>
            </a:r>
          </a:p>
          <a:p>
            <a:pPr marL="274320" indent="-274320" eaLnBrk="1" fontAlgn="auto" hangingPunct="1">
              <a:spcAft>
                <a:spcPts val="0"/>
              </a:spcAft>
              <a:buClr>
                <a:schemeClr val="accent3"/>
              </a:buClr>
              <a:buFont typeface="Wingdings 2"/>
              <a:buChar char=""/>
              <a:defRPr/>
            </a:pPr>
            <a:r>
              <a:rPr lang="it-IT" dirty="0" smtClean="0"/>
              <a:t>conoscenza dei termini, </a:t>
            </a:r>
          </a:p>
          <a:p>
            <a:pPr marL="274320" indent="-274320" eaLnBrk="1" fontAlgn="auto" hangingPunct="1">
              <a:spcAft>
                <a:spcPts val="0"/>
              </a:spcAft>
              <a:buClr>
                <a:schemeClr val="accent3"/>
              </a:buClr>
              <a:buFont typeface="Wingdings 2"/>
              <a:buChar char=""/>
              <a:defRPr/>
            </a:pPr>
            <a:r>
              <a:rPr lang="it-IT" dirty="0" smtClean="0"/>
              <a:t>conoscenza di fatti, </a:t>
            </a:r>
          </a:p>
          <a:p>
            <a:pPr marL="274320" indent="-274320" eaLnBrk="1" fontAlgn="auto" hangingPunct="1">
              <a:spcAft>
                <a:spcPts val="0"/>
              </a:spcAft>
              <a:buClr>
                <a:schemeClr val="accent3"/>
              </a:buClr>
              <a:buFont typeface="Wingdings 2"/>
              <a:buChar char=""/>
              <a:defRPr/>
            </a:pPr>
            <a:r>
              <a:rPr lang="it-IT" dirty="0" smtClean="0"/>
              <a:t>conoscenza di regole e principi, </a:t>
            </a:r>
          </a:p>
          <a:p>
            <a:pPr marL="274320" indent="-274320" eaLnBrk="1" fontAlgn="auto" hangingPunct="1">
              <a:spcAft>
                <a:spcPts val="0"/>
              </a:spcAft>
              <a:buClr>
                <a:schemeClr val="accent3"/>
              </a:buClr>
              <a:buFont typeface="Wingdings 2"/>
              <a:buChar char=""/>
              <a:defRPr/>
            </a:pPr>
            <a:r>
              <a:rPr lang="it-IT" dirty="0" smtClean="0"/>
              <a:t>capacità di effettuare trasformazioni, </a:t>
            </a:r>
          </a:p>
          <a:p>
            <a:pPr marL="274320" indent="-274320" eaLnBrk="1" fontAlgn="auto" hangingPunct="1">
              <a:spcAft>
                <a:spcPts val="0"/>
              </a:spcAft>
              <a:buClr>
                <a:schemeClr val="accent3"/>
              </a:buClr>
              <a:buFont typeface="Wingdings 2"/>
              <a:buChar char=""/>
              <a:defRPr/>
            </a:pPr>
            <a:r>
              <a:rPr lang="it-IT" dirty="0" smtClean="0"/>
              <a:t>capacità di effettuare applicazioni. </a:t>
            </a:r>
          </a:p>
          <a:p>
            <a:pPr marL="274320" indent="-274320" eaLnBrk="1" fontAlgn="auto" hangingPunct="1">
              <a:spcAft>
                <a:spcPts val="0"/>
              </a:spcAft>
              <a:buClr>
                <a:schemeClr val="accent3"/>
              </a:buClr>
              <a:buFont typeface="Wingdings 2"/>
              <a:buNone/>
              <a:defRPr/>
            </a:pPr>
            <a:r>
              <a:rPr lang="it-IT" dirty="0" smtClean="0"/>
              <a:t>Volendo utilizzare questa prospettiva, per ciascuno dei livelli andrebbero proposti degli </a:t>
            </a:r>
            <a:r>
              <a:rPr lang="it-IT" i="1" dirty="0" err="1" smtClean="0"/>
              <a:t>items</a:t>
            </a:r>
            <a:r>
              <a:rPr lang="it-IT" dirty="0" smtClean="0"/>
              <a:t> in grado di rilevare il conseguimento dell’abilità prevista.</a:t>
            </a:r>
          </a:p>
          <a:p>
            <a:pPr marL="274320" indent="-274320" eaLnBrk="1" fontAlgn="auto" hangingPunct="1">
              <a:spcAft>
                <a:spcPts val="0"/>
              </a:spcAft>
              <a:buClr>
                <a:schemeClr val="accent3"/>
              </a:buClr>
              <a:buFont typeface="Wingdings 2"/>
              <a:buChar char=""/>
              <a:defRPr/>
            </a:pP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p:txBody>
          <a:bodyPr/>
          <a:lstStyle/>
          <a:p>
            <a:pPr eaLnBrk="1" hangingPunct="1"/>
            <a:r>
              <a:rPr lang="it-IT" smtClean="0"/>
              <a:t>Caratteristiche formali: </a:t>
            </a:r>
          </a:p>
        </p:txBody>
      </p:sp>
      <p:sp>
        <p:nvSpPr>
          <p:cNvPr id="3" name="Segnaposto contenuto 2"/>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it-IT" dirty="0" smtClean="0"/>
              <a:t>la chiarezza espositiva </a:t>
            </a:r>
          </a:p>
          <a:p>
            <a:pPr marL="640080" lvl="1" indent="-246888" eaLnBrk="1" fontAlgn="auto" hangingPunct="1">
              <a:spcAft>
                <a:spcPts val="0"/>
              </a:spcAft>
              <a:buFont typeface="Wingdings 2"/>
              <a:buChar char=""/>
              <a:defRPr/>
            </a:pPr>
            <a:r>
              <a:rPr lang="it-IT" dirty="0" smtClean="0"/>
              <a:t>Item formulati in maniera semplice, </a:t>
            </a:r>
          </a:p>
          <a:p>
            <a:pPr marL="640080" lvl="1" indent="-246888" eaLnBrk="1" fontAlgn="auto" hangingPunct="1">
              <a:spcAft>
                <a:spcPts val="0"/>
              </a:spcAft>
              <a:buFont typeface="Wingdings 2"/>
              <a:buChar char=""/>
              <a:defRPr/>
            </a:pPr>
            <a:r>
              <a:rPr lang="it-IT" dirty="0" smtClean="0"/>
              <a:t>utilizzando frasi brevi, </a:t>
            </a:r>
          </a:p>
          <a:p>
            <a:pPr marL="640080" lvl="1" indent="-246888" eaLnBrk="1" fontAlgn="auto" hangingPunct="1">
              <a:spcAft>
                <a:spcPts val="0"/>
              </a:spcAft>
              <a:buFont typeface="Wingdings 2"/>
              <a:buChar char=""/>
              <a:defRPr/>
            </a:pPr>
            <a:r>
              <a:rPr lang="it-IT" dirty="0" smtClean="0"/>
              <a:t>vocaboli di uso comune, </a:t>
            </a:r>
          </a:p>
          <a:p>
            <a:pPr marL="640080" lvl="1" indent="-246888" eaLnBrk="1" fontAlgn="auto" hangingPunct="1">
              <a:spcAft>
                <a:spcPts val="0"/>
              </a:spcAft>
              <a:buFont typeface="Wingdings 2"/>
              <a:buChar char=""/>
              <a:defRPr/>
            </a:pPr>
            <a:r>
              <a:rPr lang="it-IT" dirty="0" smtClean="0"/>
              <a:t>una struttura morfosintattica non troppo complessa</a:t>
            </a:r>
          </a:p>
          <a:p>
            <a:pPr marL="274320" indent="-274320" eaLnBrk="1" fontAlgn="auto" hangingPunct="1">
              <a:spcAft>
                <a:spcPts val="0"/>
              </a:spcAft>
              <a:buClr>
                <a:schemeClr val="accent3"/>
              </a:buClr>
              <a:buFont typeface="Wingdings 2"/>
              <a:buChar char=""/>
              <a:defRPr/>
            </a:pPr>
            <a:r>
              <a:rPr lang="it-IT" dirty="0" smtClean="0"/>
              <a:t>la correttezza della formulazione, </a:t>
            </a:r>
          </a:p>
          <a:p>
            <a:pPr marL="640080" lvl="1" indent="-246888" eaLnBrk="1" fontAlgn="auto" hangingPunct="1">
              <a:spcAft>
                <a:spcPts val="0"/>
              </a:spcAft>
              <a:buFont typeface="Wingdings 2"/>
              <a:buChar char=""/>
              <a:defRPr/>
            </a:pPr>
            <a:r>
              <a:rPr lang="it-IT" dirty="0" smtClean="0"/>
              <a:t>Indizi</a:t>
            </a:r>
          </a:p>
          <a:p>
            <a:pPr marL="640080" lvl="1" indent="-246888" eaLnBrk="1" fontAlgn="auto" hangingPunct="1">
              <a:spcAft>
                <a:spcPts val="0"/>
              </a:spcAft>
              <a:buFont typeface="Wingdings 2"/>
              <a:buChar char=""/>
              <a:defRPr/>
            </a:pPr>
            <a:r>
              <a:rPr lang="it-IT" dirty="0" smtClean="0"/>
              <a:t>Errori</a:t>
            </a:r>
          </a:p>
          <a:p>
            <a:pPr marL="640080" lvl="1" indent="-246888" eaLnBrk="1" fontAlgn="auto" hangingPunct="1">
              <a:spcAft>
                <a:spcPts val="0"/>
              </a:spcAft>
              <a:buFont typeface="Wingdings 2"/>
              <a:buChar char=""/>
              <a:defRPr/>
            </a:pPr>
            <a:r>
              <a:rPr lang="it-IT" dirty="0" smtClean="0"/>
              <a:t>Parole chiave</a:t>
            </a:r>
          </a:p>
          <a:p>
            <a:pPr marL="274320" indent="-274320" eaLnBrk="1" fontAlgn="auto" hangingPunct="1">
              <a:spcAft>
                <a:spcPts val="0"/>
              </a:spcAft>
              <a:buClr>
                <a:schemeClr val="accent3"/>
              </a:buClr>
              <a:buFont typeface="Wingdings 2"/>
              <a:buChar char=""/>
              <a:defRPr/>
            </a:pPr>
            <a:r>
              <a:rPr lang="it-IT" dirty="0" smtClean="0"/>
              <a:t>la qualità dei «distrattori».</a:t>
            </a:r>
          </a:p>
          <a:p>
            <a:pPr marL="274320" indent="-274320" eaLnBrk="1" fontAlgn="auto" hangingPunct="1">
              <a:spcAft>
                <a:spcPts val="0"/>
              </a:spcAft>
              <a:buClr>
                <a:schemeClr val="accent3"/>
              </a:buClr>
              <a:buFont typeface="Wingdings 2"/>
              <a:buChar char=""/>
              <a:defRPr/>
            </a:pP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a:xfrm>
            <a:off x="571500" y="642938"/>
            <a:ext cx="8229600" cy="1066800"/>
          </a:xfrm>
        </p:spPr>
        <p:txBody>
          <a:bodyPr/>
          <a:lstStyle/>
          <a:p>
            <a:pPr eaLnBrk="1" hangingPunct="1"/>
            <a:r>
              <a:rPr lang="it-IT" smtClean="0"/>
              <a:t>Le prove oggettive</a:t>
            </a:r>
          </a:p>
        </p:txBody>
      </p:sp>
      <p:sp>
        <p:nvSpPr>
          <p:cNvPr id="17411" name="Segnaposto contenuto 2"/>
          <p:cNvSpPr>
            <a:spLocks noGrp="1"/>
          </p:cNvSpPr>
          <p:nvPr>
            <p:ph idx="1"/>
          </p:nvPr>
        </p:nvSpPr>
        <p:spPr>
          <a:xfrm>
            <a:off x="428625" y="1643063"/>
            <a:ext cx="8229600" cy="4324350"/>
          </a:xfrm>
        </p:spPr>
        <p:txBody>
          <a:bodyPr/>
          <a:lstStyle/>
          <a:p>
            <a:pPr eaLnBrk="1" hangingPunct="1"/>
            <a:r>
              <a:rPr lang="it-IT" dirty="0" smtClean="0"/>
              <a:t>Test a scelta multipla</a:t>
            </a:r>
          </a:p>
          <a:p>
            <a:pPr eaLnBrk="1" hangingPunct="1"/>
            <a:r>
              <a:rPr lang="it-IT" dirty="0" smtClean="0"/>
              <a:t>Test con V e F – risposte bipolari Si-No</a:t>
            </a:r>
          </a:p>
          <a:p>
            <a:pPr eaLnBrk="1" hangingPunct="1"/>
            <a:r>
              <a:rPr lang="it-IT" dirty="0" err="1" smtClean="0"/>
              <a:t>Close</a:t>
            </a:r>
            <a:r>
              <a:rPr lang="it-IT" dirty="0" smtClean="0"/>
              <a:t> – completamenti </a:t>
            </a:r>
            <a:r>
              <a:rPr lang="it-IT" sz="2400" dirty="0" smtClean="0"/>
              <a:t>(con liste di parole o senza)</a:t>
            </a:r>
            <a:endParaRPr lang="it-IT" dirty="0" smtClean="0"/>
          </a:p>
          <a:p>
            <a:pPr eaLnBrk="1" hangingPunct="1"/>
            <a:r>
              <a:rPr lang="it-IT" dirty="0" smtClean="0"/>
              <a:t>Relazioni</a:t>
            </a:r>
          </a:p>
          <a:p>
            <a:pPr eaLnBrk="1" hangingPunct="1"/>
            <a:r>
              <a:rPr lang="it-IT" dirty="0" smtClean="0"/>
              <a:t>Riordinamenti</a:t>
            </a:r>
          </a:p>
          <a:p>
            <a:pPr eaLnBrk="1" hangingPunct="1"/>
            <a:r>
              <a:rPr lang="it-IT" dirty="0" smtClean="0"/>
              <a:t>Selezione all’interno di una lista</a:t>
            </a:r>
          </a:p>
          <a:p>
            <a:pPr eaLnBrk="1" hangingPunct="1"/>
            <a:r>
              <a:rPr lang="it-IT" dirty="0" smtClean="0"/>
              <a:t>Graduatoria di importanza</a:t>
            </a:r>
          </a:p>
          <a:p>
            <a:pPr lvl="1" eaLnBrk="1" hangingPunct="1"/>
            <a:r>
              <a:rPr lang="it-IT" dirty="0" smtClean="0"/>
              <a:t>Che cosa si valuta?</a:t>
            </a:r>
          </a:p>
          <a:p>
            <a:pPr lvl="1" eaLnBrk="1" hangingPunct="1"/>
            <a:r>
              <a:rPr lang="it-IT" dirty="0" smtClean="0"/>
              <a:t>Quali ragionamenti e riflessioni nello studente?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Esercizio</a:t>
            </a:r>
            <a:endParaRPr lang="it-IT" dirty="0"/>
          </a:p>
        </p:txBody>
      </p:sp>
      <p:sp>
        <p:nvSpPr>
          <p:cNvPr id="3" name="Segnaposto contenuto 2"/>
          <p:cNvSpPr>
            <a:spLocks noGrp="1"/>
          </p:cNvSpPr>
          <p:nvPr>
            <p:ph sz="quarter" idx="1"/>
          </p:nvPr>
        </p:nvSpPr>
        <p:spPr/>
        <p:txBody>
          <a:bodyPr/>
          <a:lstStyle/>
          <a:p>
            <a:r>
              <a:rPr lang="it-IT" sz="4000" dirty="0" smtClean="0"/>
              <a:t>Definire un obiettivo da valutare, successivamente costruire: </a:t>
            </a:r>
          </a:p>
          <a:p>
            <a:pPr marL="823913" lvl="1" indent="-457200">
              <a:buFont typeface="+mj-lt"/>
              <a:buAutoNum type="arabicPeriod"/>
            </a:pPr>
            <a:r>
              <a:rPr lang="it-IT" sz="3600" dirty="0" smtClean="0"/>
              <a:t>una prova strutturata;</a:t>
            </a:r>
          </a:p>
          <a:p>
            <a:pPr marL="823913" lvl="1" indent="-457200">
              <a:buFont typeface="+mj-lt"/>
              <a:buAutoNum type="arabicPeriod"/>
            </a:pPr>
            <a:r>
              <a:rPr lang="it-IT" sz="3600" dirty="0" smtClean="0"/>
              <a:t>una prova </a:t>
            </a:r>
            <a:r>
              <a:rPr lang="it-IT" sz="3600" dirty="0" err="1" smtClean="0"/>
              <a:t>semistrutturata</a:t>
            </a:r>
            <a:r>
              <a:rPr lang="it-IT" sz="3600" dirty="0" smtClean="0"/>
              <a:t>. </a:t>
            </a:r>
            <a:endParaRPr lang="it-IT"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p:txBody>
          <a:bodyPr/>
          <a:lstStyle/>
          <a:p>
            <a:r>
              <a:rPr lang="it-IT" dirty="0" smtClean="0"/>
              <a:t>La valutazione autentica</a:t>
            </a:r>
            <a:endParaRPr lang="it-IT" dirty="0"/>
          </a:p>
        </p:txBody>
      </p:sp>
      <p:sp>
        <p:nvSpPr>
          <p:cNvPr id="5" name="Sottotitolo 4"/>
          <p:cNvSpPr>
            <a:spLocks noGrp="1"/>
          </p:cNvSpPr>
          <p:nvPr>
            <p:ph type="subTitle" idx="1"/>
          </p:nvPr>
        </p:nvSpPr>
        <p:spPr/>
        <p:txBody>
          <a:bodyPr/>
          <a:lstStyle/>
          <a:p>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050"/>
          <p:cNvSpPr txBox="1">
            <a:spLocks noChangeArrowheads="1"/>
          </p:cNvSpPr>
          <p:nvPr/>
        </p:nvSpPr>
        <p:spPr bwMode="auto">
          <a:xfrm>
            <a:off x="0" y="0"/>
            <a:ext cx="9144000" cy="396875"/>
          </a:xfrm>
          <a:prstGeom prst="rect">
            <a:avLst/>
          </a:prstGeom>
          <a:solidFill>
            <a:srgbClr val="FF0000"/>
          </a:solidFill>
          <a:ln w="9525">
            <a:noFill/>
            <a:miter lim="800000"/>
            <a:headEnd/>
            <a:tailEnd/>
          </a:ln>
        </p:spPr>
        <p:txBody>
          <a:bodyPr>
            <a:spAutoFit/>
          </a:bodyPr>
          <a:lstStyle/>
          <a:p>
            <a:pPr algn="ctr">
              <a:spcBef>
                <a:spcPct val="50000"/>
              </a:spcBef>
            </a:pPr>
            <a:r>
              <a:rPr lang="it-IT" sz="2000" b="1">
                <a:solidFill>
                  <a:schemeClr val="bg1"/>
                </a:solidFill>
              </a:rPr>
              <a:t>VALUTARE GLI APPRENDIMENTI: UN PERCORSO A TRE STADI</a:t>
            </a:r>
          </a:p>
        </p:txBody>
      </p:sp>
      <p:sp>
        <p:nvSpPr>
          <p:cNvPr id="311299" name="Text Box 2051"/>
          <p:cNvSpPr txBox="1">
            <a:spLocks noChangeArrowheads="1"/>
          </p:cNvSpPr>
          <p:nvPr/>
        </p:nvSpPr>
        <p:spPr bwMode="auto">
          <a:xfrm>
            <a:off x="152400" y="1143000"/>
            <a:ext cx="6934200" cy="457200"/>
          </a:xfrm>
          <a:prstGeom prst="rect">
            <a:avLst/>
          </a:prstGeom>
          <a:solidFill>
            <a:srgbClr val="008000"/>
          </a:solidFill>
          <a:ln w="9525">
            <a:noFill/>
            <a:miter lim="800000"/>
            <a:headEnd/>
            <a:tailEnd/>
          </a:ln>
        </p:spPr>
        <p:txBody>
          <a:bodyPr>
            <a:spAutoFit/>
          </a:bodyPr>
          <a:lstStyle/>
          <a:p>
            <a:pPr algn="ctr">
              <a:spcBef>
                <a:spcPct val="50000"/>
              </a:spcBef>
            </a:pPr>
            <a:r>
              <a:rPr lang="it-IT" b="1">
                <a:solidFill>
                  <a:schemeClr val="bg1"/>
                </a:solidFill>
                <a:latin typeface="Arial" charset="0"/>
              </a:rPr>
              <a:t>1° STADIO: LA VALUTAZIONE TRADIZIONALE</a:t>
            </a:r>
          </a:p>
        </p:txBody>
      </p:sp>
      <p:sp>
        <p:nvSpPr>
          <p:cNvPr id="311300" name="Text Box 2052"/>
          <p:cNvSpPr txBox="1">
            <a:spLocks noChangeArrowheads="1"/>
          </p:cNvSpPr>
          <p:nvPr/>
        </p:nvSpPr>
        <p:spPr bwMode="auto">
          <a:xfrm>
            <a:off x="3429000" y="3048000"/>
            <a:ext cx="2286000" cy="396875"/>
          </a:xfrm>
          <a:prstGeom prst="rect">
            <a:avLst/>
          </a:prstGeom>
          <a:solidFill>
            <a:schemeClr val="accent2"/>
          </a:solidFill>
          <a:ln w="9525">
            <a:noFill/>
            <a:miter lim="800000"/>
            <a:headEnd/>
            <a:tailEnd/>
          </a:ln>
        </p:spPr>
        <p:txBody>
          <a:bodyPr>
            <a:spAutoFit/>
          </a:bodyPr>
          <a:lstStyle/>
          <a:p>
            <a:pPr algn="ctr">
              <a:spcBef>
                <a:spcPct val="50000"/>
              </a:spcBef>
            </a:pPr>
            <a:r>
              <a:rPr lang="it-IT" sz="2000" b="1">
                <a:solidFill>
                  <a:schemeClr val="bg1"/>
                </a:solidFill>
              </a:rPr>
              <a:t>CRITICHE</a:t>
            </a:r>
          </a:p>
        </p:txBody>
      </p:sp>
      <p:sp>
        <p:nvSpPr>
          <p:cNvPr id="311301" name="Text Box 2053"/>
          <p:cNvSpPr txBox="1">
            <a:spLocks noChangeArrowheads="1"/>
          </p:cNvSpPr>
          <p:nvPr/>
        </p:nvSpPr>
        <p:spPr bwMode="auto">
          <a:xfrm>
            <a:off x="6858000" y="1143000"/>
            <a:ext cx="2286000" cy="457200"/>
          </a:xfrm>
          <a:prstGeom prst="rect">
            <a:avLst/>
          </a:prstGeom>
          <a:noFill/>
          <a:ln w="9525">
            <a:noFill/>
            <a:miter lim="800000"/>
            <a:headEnd/>
            <a:tailEnd/>
          </a:ln>
        </p:spPr>
        <p:txBody>
          <a:bodyPr>
            <a:spAutoFit/>
          </a:bodyPr>
          <a:lstStyle/>
          <a:p>
            <a:pPr algn="ctr">
              <a:spcBef>
                <a:spcPct val="50000"/>
              </a:spcBef>
            </a:pPr>
            <a:r>
              <a:rPr lang="it-IT" b="1">
                <a:solidFill>
                  <a:srgbClr val="008000"/>
                </a:solidFill>
                <a:latin typeface="Arial" charset="0"/>
              </a:rPr>
              <a:t>TEMA</a:t>
            </a:r>
          </a:p>
        </p:txBody>
      </p:sp>
      <p:sp>
        <p:nvSpPr>
          <p:cNvPr id="311302" name="Text Box 2054"/>
          <p:cNvSpPr txBox="1">
            <a:spLocks noChangeArrowheads="1"/>
          </p:cNvSpPr>
          <p:nvPr/>
        </p:nvSpPr>
        <p:spPr bwMode="auto">
          <a:xfrm>
            <a:off x="457200" y="3886200"/>
            <a:ext cx="2057400" cy="822325"/>
          </a:xfrm>
          <a:prstGeom prst="rect">
            <a:avLst/>
          </a:prstGeom>
          <a:noFill/>
          <a:ln w="9525">
            <a:noFill/>
            <a:miter lim="800000"/>
            <a:headEnd/>
            <a:tailEnd/>
          </a:ln>
        </p:spPr>
        <p:txBody>
          <a:bodyPr>
            <a:spAutoFit/>
          </a:bodyPr>
          <a:lstStyle/>
          <a:p>
            <a:pPr algn="ctr">
              <a:spcBef>
                <a:spcPct val="50000"/>
              </a:spcBef>
            </a:pPr>
            <a:r>
              <a:rPr lang="it-IT">
                <a:solidFill>
                  <a:schemeClr val="accent2"/>
                </a:solidFill>
              </a:rPr>
              <a:t>genericita’ dello stimolo</a:t>
            </a:r>
          </a:p>
        </p:txBody>
      </p:sp>
      <p:sp>
        <p:nvSpPr>
          <p:cNvPr id="311303" name="Text Box 2055"/>
          <p:cNvSpPr txBox="1">
            <a:spLocks noChangeArrowheads="1"/>
          </p:cNvSpPr>
          <p:nvPr/>
        </p:nvSpPr>
        <p:spPr bwMode="auto">
          <a:xfrm>
            <a:off x="3352800" y="3886200"/>
            <a:ext cx="2514600" cy="822325"/>
          </a:xfrm>
          <a:prstGeom prst="rect">
            <a:avLst/>
          </a:prstGeom>
          <a:noFill/>
          <a:ln w="9525">
            <a:noFill/>
            <a:miter lim="800000"/>
            <a:headEnd/>
            <a:tailEnd/>
          </a:ln>
        </p:spPr>
        <p:txBody>
          <a:bodyPr>
            <a:spAutoFit/>
          </a:bodyPr>
          <a:lstStyle/>
          <a:p>
            <a:pPr algn="ctr">
              <a:spcBef>
                <a:spcPct val="50000"/>
              </a:spcBef>
            </a:pPr>
            <a:r>
              <a:rPr lang="it-IT">
                <a:solidFill>
                  <a:schemeClr val="accent2"/>
                </a:solidFill>
              </a:rPr>
              <a:t>indeterminatezza della prestazione</a:t>
            </a:r>
          </a:p>
        </p:txBody>
      </p:sp>
      <p:sp>
        <p:nvSpPr>
          <p:cNvPr id="311304" name="Text Box 2056"/>
          <p:cNvSpPr txBox="1">
            <a:spLocks noChangeArrowheads="1"/>
          </p:cNvSpPr>
          <p:nvPr/>
        </p:nvSpPr>
        <p:spPr bwMode="auto">
          <a:xfrm>
            <a:off x="6553200" y="3886200"/>
            <a:ext cx="1905000" cy="822325"/>
          </a:xfrm>
          <a:prstGeom prst="rect">
            <a:avLst/>
          </a:prstGeom>
          <a:noFill/>
          <a:ln w="9525">
            <a:noFill/>
            <a:miter lim="800000"/>
            <a:headEnd/>
            <a:tailEnd/>
          </a:ln>
        </p:spPr>
        <p:txBody>
          <a:bodyPr>
            <a:spAutoFit/>
          </a:bodyPr>
          <a:lstStyle/>
          <a:p>
            <a:pPr algn="ctr">
              <a:spcBef>
                <a:spcPct val="50000"/>
              </a:spcBef>
            </a:pPr>
            <a:r>
              <a:rPr lang="it-IT">
                <a:solidFill>
                  <a:schemeClr val="accent2"/>
                </a:solidFill>
              </a:rPr>
              <a:t>assenza di criteri</a:t>
            </a:r>
          </a:p>
        </p:txBody>
      </p:sp>
      <p:sp>
        <p:nvSpPr>
          <p:cNvPr id="311305" name="Text Box 2057"/>
          <p:cNvSpPr txBox="1">
            <a:spLocks noChangeArrowheads="1"/>
          </p:cNvSpPr>
          <p:nvPr/>
        </p:nvSpPr>
        <p:spPr bwMode="auto">
          <a:xfrm>
            <a:off x="304800" y="5105400"/>
            <a:ext cx="2514600" cy="396875"/>
          </a:xfrm>
          <a:prstGeom prst="rect">
            <a:avLst/>
          </a:prstGeom>
          <a:noFill/>
          <a:ln w="9525">
            <a:noFill/>
            <a:miter lim="800000"/>
            <a:headEnd/>
            <a:tailEnd/>
          </a:ln>
        </p:spPr>
        <p:txBody>
          <a:bodyPr>
            <a:spAutoFit/>
          </a:bodyPr>
          <a:lstStyle/>
          <a:p>
            <a:pPr algn="ctr">
              <a:spcBef>
                <a:spcPct val="50000"/>
              </a:spcBef>
            </a:pPr>
            <a:r>
              <a:rPr lang="it-IT" sz="2000">
                <a:solidFill>
                  <a:schemeClr val="accent2"/>
                </a:solidFill>
              </a:rPr>
              <a:t>IMPREVEDIBILITA’</a:t>
            </a:r>
          </a:p>
        </p:txBody>
      </p:sp>
      <p:sp>
        <p:nvSpPr>
          <p:cNvPr id="311306" name="Text Box 2058"/>
          <p:cNvSpPr txBox="1">
            <a:spLocks noChangeArrowheads="1"/>
          </p:cNvSpPr>
          <p:nvPr/>
        </p:nvSpPr>
        <p:spPr bwMode="auto">
          <a:xfrm>
            <a:off x="3352800" y="5105400"/>
            <a:ext cx="2514600" cy="396875"/>
          </a:xfrm>
          <a:prstGeom prst="rect">
            <a:avLst/>
          </a:prstGeom>
          <a:noFill/>
          <a:ln w="9525">
            <a:noFill/>
            <a:miter lim="800000"/>
            <a:headEnd/>
            <a:tailEnd/>
          </a:ln>
        </p:spPr>
        <p:txBody>
          <a:bodyPr>
            <a:spAutoFit/>
          </a:bodyPr>
          <a:lstStyle/>
          <a:p>
            <a:pPr algn="ctr">
              <a:spcBef>
                <a:spcPct val="50000"/>
              </a:spcBef>
            </a:pPr>
            <a:r>
              <a:rPr lang="it-IT" sz="2000">
                <a:solidFill>
                  <a:schemeClr val="accent2"/>
                </a:solidFill>
              </a:rPr>
              <a:t>GLOBALISMO</a:t>
            </a:r>
          </a:p>
        </p:txBody>
      </p:sp>
      <p:sp>
        <p:nvSpPr>
          <p:cNvPr id="311307" name="Text Box 2059"/>
          <p:cNvSpPr txBox="1">
            <a:spLocks noChangeArrowheads="1"/>
          </p:cNvSpPr>
          <p:nvPr/>
        </p:nvSpPr>
        <p:spPr bwMode="auto">
          <a:xfrm>
            <a:off x="6324600" y="5105400"/>
            <a:ext cx="2590800" cy="396875"/>
          </a:xfrm>
          <a:prstGeom prst="rect">
            <a:avLst/>
          </a:prstGeom>
          <a:noFill/>
          <a:ln w="9525">
            <a:noFill/>
            <a:miter lim="800000"/>
            <a:headEnd/>
            <a:tailEnd/>
          </a:ln>
        </p:spPr>
        <p:txBody>
          <a:bodyPr>
            <a:spAutoFit/>
          </a:bodyPr>
          <a:lstStyle/>
          <a:p>
            <a:pPr algn="ctr">
              <a:spcBef>
                <a:spcPct val="50000"/>
              </a:spcBef>
            </a:pPr>
            <a:r>
              <a:rPr lang="it-IT" sz="2000">
                <a:solidFill>
                  <a:schemeClr val="accent2"/>
                </a:solidFill>
              </a:rPr>
              <a:t>DISCREZIONALITA’</a:t>
            </a:r>
          </a:p>
        </p:txBody>
      </p:sp>
      <p:sp>
        <p:nvSpPr>
          <p:cNvPr id="311308" name="Text Box 2060"/>
          <p:cNvSpPr txBox="1">
            <a:spLocks noChangeArrowheads="1"/>
          </p:cNvSpPr>
          <p:nvPr/>
        </p:nvSpPr>
        <p:spPr bwMode="auto">
          <a:xfrm>
            <a:off x="1066800" y="2057400"/>
            <a:ext cx="1981200" cy="701675"/>
          </a:xfrm>
          <a:prstGeom prst="rect">
            <a:avLst/>
          </a:prstGeom>
          <a:noFill/>
          <a:ln w="9525">
            <a:noFill/>
            <a:miter lim="800000"/>
            <a:headEnd/>
            <a:tailEnd/>
          </a:ln>
        </p:spPr>
        <p:txBody>
          <a:bodyPr>
            <a:spAutoFit/>
          </a:bodyPr>
          <a:lstStyle/>
          <a:p>
            <a:pPr algn="ctr">
              <a:spcBef>
                <a:spcPct val="50000"/>
              </a:spcBef>
            </a:pPr>
            <a:r>
              <a:rPr lang="it-IT" sz="2000" b="1">
                <a:solidFill>
                  <a:srgbClr val="008000"/>
                </a:solidFill>
                <a:latin typeface="Arial" charset="0"/>
              </a:rPr>
              <a:t>PROVE APERTE</a:t>
            </a:r>
          </a:p>
        </p:txBody>
      </p:sp>
      <p:sp>
        <p:nvSpPr>
          <p:cNvPr id="311309" name="Text Box 2061"/>
          <p:cNvSpPr txBox="1">
            <a:spLocks noChangeArrowheads="1"/>
          </p:cNvSpPr>
          <p:nvPr/>
        </p:nvSpPr>
        <p:spPr bwMode="auto">
          <a:xfrm>
            <a:off x="5791200" y="2057400"/>
            <a:ext cx="2286000" cy="701675"/>
          </a:xfrm>
          <a:prstGeom prst="rect">
            <a:avLst/>
          </a:prstGeom>
          <a:noFill/>
          <a:ln w="9525">
            <a:noFill/>
            <a:miter lim="800000"/>
            <a:headEnd/>
            <a:tailEnd/>
          </a:ln>
        </p:spPr>
        <p:txBody>
          <a:bodyPr>
            <a:spAutoFit/>
          </a:bodyPr>
          <a:lstStyle/>
          <a:p>
            <a:pPr algn="ctr">
              <a:spcBef>
                <a:spcPct val="50000"/>
              </a:spcBef>
            </a:pPr>
            <a:r>
              <a:rPr lang="it-IT" sz="2000" b="1">
                <a:solidFill>
                  <a:srgbClr val="008000"/>
                </a:solidFill>
                <a:latin typeface="Arial" charset="0"/>
              </a:rPr>
              <a:t>GIUDIZIO INTUITIVO</a:t>
            </a:r>
          </a:p>
        </p:txBody>
      </p:sp>
      <p:sp>
        <p:nvSpPr>
          <p:cNvPr id="311310" name="Text Box 2062"/>
          <p:cNvSpPr txBox="1">
            <a:spLocks noChangeArrowheads="1"/>
          </p:cNvSpPr>
          <p:nvPr/>
        </p:nvSpPr>
        <p:spPr bwMode="auto">
          <a:xfrm>
            <a:off x="1066800" y="5867400"/>
            <a:ext cx="6934200" cy="466725"/>
          </a:xfrm>
          <a:prstGeom prst="rect">
            <a:avLst/>
          </a:prstGeom>
          <a:solidFill>
            <a:schemeClr val="bg1"/>
          </a:solidFill>
          <a:ln w="9525">
            <a:solidFill>
              <a:schemeClr val="bg1"/>
            </a:solidFill>
            <a:miter lim="800000"/>
            <a:headEnd/>
            <a:tailEnd/>
          </a:ln>
        </p:spPr>
        <p:txBody>
          <a:bodyPr>
            <a:spAutoFit/>
          </a:bodyPr>
          <a:lstStyle/>
          <a:p>
            <a:pPr algn="ctr">
              <a:spcBef>
                <a:spcPct val="50000"/>
              </a:spcBef>
            </a:pPr>
            <a:r>
              <a:rPr lang="it-IT" b="1">
                <a:solidFill>
                  <a:schemeClr val="accent2"/>
                </a:solidFill>
                <a:latin typeface="Arial" charset="0"/>
              </a:rPr>
              <a:t>IL PROBLEMA: LA ATTENDIBILITA’</a:t>
            </a:r>
          </a:p>
        </p:txBody>
      </p:sp>
      <p:sp>
        <p:nvSpPr>
          <p:cNvPr id="311311" name="Line 2063"/>
          <p:cNvSpPr>
            <a:spLocks noChangeShapeType="1"/>
          </p:cNvSpPr>
          <p:nvPr/>
        </p:nvSpPr>
        <p:spPr bwMode="auto">
          <a:xfrm flipH="1">
            <a:off x="2971800" y="1600200"/>
            <a:ext cx="990600" cy="533400"/>
          </a:xfrm>
          <a:prstGeom prst="line">
            <a:avLst/>
          </a:prstGeom>
          <a:noFill/>
          <a:ln w="9525">
            <a:solidFill>
              <a:srgbClr val="008000"/>
            </a:solidFill>
            <a:round/>
            <a:headEnd/>
            <a:tailEnd type="triangle" w="med" len="med"/>
          </a:ln>
        </p:spPr>
        <p:txBody>
          <a:bodyPr/>
          <a:lstStyle/>
          <a:p>
            <a:endParaRPr lang="it-IT"/>
          </a:p>
        </p:txBody>
      </p:sp>
      <p:sp>
        <p:nvSpPr>
          <p:cNvPr id="311312" name="Line 2064"/>
          <p:cNvSpPr>
            <a:spLocks noChangeShapeType="1"/>
          </p:cNvSpPr>
          <p:nvPr/>
        </p:nvSpPr>
        <p:spPr bwMode="auto">
          <a:xfrm>
            <a:off x="5029200" y="1600200"/>
            <a:ext cx="914400" cy="533400"/>
          </a:xfrm>
          <a:prstGeom prst="line">
            <a:avLst/>
          </a:prstGeom>
          <a:noFill/>
          <a:ln w="9525">
            <a:solidFill>
              <a:srgbClr val="008000"/>
            </a:solidFill>
            <a:round/>
            <a:headEnd/>
            <a:tailEnd type="triangle" w="med" len="med"/>
          </a:ln>
        </p:spPr>
        <p:txBody>
          <a:bodyPr/>
          <a:lstStyle/>
          <a:p>
            <a:endParaRPr lang="it-IT"/>
          </a:p>
        </p:txBody>
      </p:sp>
      <p:sp>
        <p:nvSpPr>
          <p:cNvPr id="311313" name="Line 2065"/>
          <p:cNvSpPr>
            <a:spLocks noChangeShapeType="1"/>
          </p:cNvSpPr>
          <p:nvPr/>
        </p:nvSpPr>
        <p:spPr bwMode="auto">
          <a:xfrm flipH="1">
            <a:off x="2438400" y="3429000"/>
            <a:ext cx="1676400" cy="533400"/>
          </a:xfrm>
          <a:prstGeom prst="line">
            <a:avLst/>
          </a:prstGeom>
          <a:noFill/>
          <a:ln w="9525">
            <a:solidFill>
              <a:schemeClr val="accent2"/>
            </a:solidFill>
            <a:round/>
            <a:headEnd/>
            <a:tailEnd type="triangle" w="med" len="med"/>
          </a:ln>
        </p:spPr>
        <p:txBody>
          <a:bodyPr/>
          <a:lstStyle/>
          <a:p>
            <a:endParaRPr lang="it-IT"/>
          </a:p>
        </p:txBody>
      </p:sp>
      <p:sp>
        <p:nvSpPr>
          <p:cNvPr id="311314" name="Line 2066"/>
          <p:cNvSpPr>
            <a:spLocks noChangeShapeType="1"/>
          </p:cNvSpPr>
          <p:nvPr/>
        </p:nvSpPr>
        <p:spPr bwMode="auto">
          <a:xfrm flipH="1">
            <a:off x="4572000" y="3429000"/>
            <a:ext cx="0" cy="381000"/>
          </a:xfrm>
          <a:prstGeom prst="line">
            <a:avLst/>
          </a:prstGeom>
          <a:noFill/>
          <a:ln w="9525">
            <a:solidFill>
              <a:schemeClr val="accent2"/>
            </a:solidFill>
            <a:round/>
            <a:headEnd/>
            <a:tailEnd type="triangle" w="med" len="med"/>
          </a:ln>
        </p:spPr>
        <p:txBody>
          <a:bodyPr/>
          <a:lstStyle/>
          <a:p>
            <a:endParaRPr lang="it-IT"/>
          </a:p>
        </p:txBody>
      </p:sp>
      <p:sp>
        <p:nvSpPr>
          <p:cNvPr id="311315" name="Line 2067"/>
          <p:cNvSpPr>
            <a:spLocks noChangeShapeType="1"/>
          </p:cNvSpPr>
          <p:nvPr/>
        </p:nvSpPr>
        <p:spPr bwMode="auto">
          <a:xfrm>
            <a:off x="5029200" y="3429000"/>
            <a:ext cx="1676400" cy="609600"/>
          </a:xfrm>
          <a:prstGeom prst="line">
            <a:avLst/>
          </a:prstGeom>
          <a:noFill/>
          <a:ln w="9525">
            <a:solidFill>
              <a:schemeClr val="accent2"/>
            </a:solidFill>
            <a:round/>
            <a:headEnd/>
            <a:tailEnd type="triangle" w="med" len="med"/>
          </a:ln>
        </p:spPr>
        <p:txBody>
          <a:bodyPr/>
          <a:lstStyle/>
          <a:p>
            <a:endParaRPr lang="it-IT"/>
          </a:p>
        </p:txBody>
      </p:sp>
      <p:sp>
        <p:nvSpPr>
          <p:cNvPr id="20" name="CasellaDiTesto 19"/>
          <p:cNvSpPr txBox="1"/>
          <p:nvPr/>
        </p:nvSpPr>
        <p:spPr>
          <a:xfrm>
            <a:off x="251520" y="6453336"/>
            <a:ext cx="3024336" cy="369332"/>
          </a:xfrm>
          <a:prstGeom prst="rect">
            <a:avLst/>
          </a:prstGeom>
          <a:noFill/>
        </p:spPr>
        <p:txBody>
          <a:bodyPr wrap="square" rtlCol="0">
            <a:spAutoFit/>
          </a:bodyPr>
          <a:lstStyle/>
          <a:p>
            <a:r>
              <a:rPr lang="it-IT" dirty="0" smtClean="0"/>
              <a:t>Tratto da M. </a:t>
            </a:r>
            <a:r>
              <a:rPr lang="it-IT" dirty="0" err="1" smtClean="0"/>
              <a:t>Comoglio</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11299"/>
                                        </p:tgtEl>
                                        <p:attrNameLst>
                                          <p:attrName>style.visibility</p:attrName>
                                        </p:attrNameLst>
                                      </p:cBhvr>
                                      <p:to>
                                        <p:strVal val="visible"/>
                                      </p:to>
                                    </p:set>
                                    <p:animEffect transition="in" filter="strips(downLeft)">
                                      <p:cBhvr>
                                        <p:cTn id="7" dur="500"/>
                                        <p:tgtEl>
                                          <p:spTgt spid="311299"/>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311301"/>
                                        </p:tgtEl>
                                        <p:attrNameLst>
                                          <p:attrName>style.visibility</p:attrName>
                                        </p:attrNameLst>
                                      </p:cBhvr>
                                      <p:to>
                                        <p:strVal val="visible"/>
                                      </p:to>
                                    </p:set>
                                    <p:animEffect transition="in" filter="strips(downLeft)">
                                      <p:cBhvr>
                                        <p:cTn id="11" dur="500"/>
                                        <p:tgtEl>
                                          <p:spTgt spid="311301"/>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311308"/>
                                        </p:tgtEl>
                                        <p:attrNameLst>
                                          <p:attrName>style.visibility</p:attrName>
                                        </p:attrNameLst>
                                      </p:cBhvr>
                                      <p:to>
                                        <p:strVal val="visible"/>
                                      </p:to>
                                    </p:set>
                                    <p:animEffect transition="in" filter="strips(downLeft)">
                                      <p:cBhvr>
                                        <p:cTn id="15" dur="500"/>
                                        <p:tgtEl>
                                          <p:spTgt spid="311308"/>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311309"/>
                                        </p:tgtEl>
                                        <p:attrNameLst>
                                          <p:attrName>style.visibility</p:attrName>
                                        </p:attrNameLst>
                                      </p:cBhvr>
                                      <p:to>
                                        <p:strVal val="visible"/>
                                      </p:to>
                                    </p:set>
                                    <p:animEffect transition="in" filter="strips(downLeft)">
                                      <p:cBhvr>
                                        <p:cTn id="19" dur="500"/>
                                        <p:tgtEl>
                                          <p:spTgt spid="311309"/>
                                        </p:tgtEl>
                                      </p:cBhvr>
                                    </p:animEffect>
                                  </p:childTnLst>
                                </p:cTn>
                              </p:par>
                            </p:childTnLst>
                          </p:cTn>
                        </p:par>
                        <p:par>
                          <p:cTn id="20" fill="hold">
                            <p:stCondLst>
                              <p:cond delay="2000"/>
                            </p:stCondLst>
                            <p:childTnLst>
                              <p:par>
                                <p:cTn id="21" presetID="18" presetClass="entr" presetSubtype="12" fill="hold" grpId="0" nodeType="afterEffect">
                                  <p:stCondLst>
                                    <p:cond delay="0"/>
                                  </p:stCondLst>
                                  <p:childTnLst>
                                    <p:set>
                                      <p:cBhvr>
                                        <p:cTn id="22" dur="1" fill="hold">
                                          <p:stCondLst>
                                            <p:cond delay="0"/>
                                          </p:stCondLst>
                                        </p:cTn>
                                        <p:tgtEl>
                                          <p:spTgt spid="311311"/>
                                        </p:tgtEl>
                                        <p:attrNameLst>
                                          <p:attrName>style.visibility</p:attrName>
                                        </p:attrNameLst>
                                      </p:cBhvr>
                                      <p:to>
                                        <p:strVal val="visible"/>
                                      </p:to>
                                    </p:set>
                                    <p:animEffect transition="in" filter="strips(downLeft)">
                                      <p:cBhvr>
                                        <p:cTn id="23" dur="500"/>
                                        <p:tgtEl>
                                          <p:spTgt spid="311311"/>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311312"/>
                                        </p:tgtEl>
                                        <p:attrNameLst>
                                          <p:attrName>style.visibility</p:attrName>
                                        </p:attrNameLst>
                                      </p:cBhvr>
                                      <p:to>
                                        <p:strVal val="visible"/>
                                      </p:to>
                                    </p:set>
                                    <p:animEffect transition="in" filter="strips(downLeft)">
                                      <p:cBhvr>
                                        <p:cTn id="27" dur="500"/>
                                        <p:tgtEl>
                                          <p:spTgt spid="311312"/>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11300"/>
                                        </p:tgtEl>
                                        <p:attrNameLst>
                                          <p:attrName>style.visibility</p:attrName>
                                        </p:attrNameLst>
                                      </p:cBhvr>
                                      <p:to>
                                        <p:strVal val="visible"/>
                                      </p:to>
                                    </p:set>
                                    <p:animEffect transition="in" filter="strips(downLeft)">
                                      <p:cBhvr>
                                        <p:cTn id="32" dur="500"/>
                                        <p:tgtEl>
                                          <p:spTgt spid="311300"/>
                                        </p:tgtEl>
                                      </p:cBhvr>
                                    </p:animEffect>
                                  </p:childTnLst>
                                </p:cTn>
                              </p:par>
                            </p:childTnLst>
                          </p:cTn>
                        </p:par>
                        <p:par>
                          <p:cTn id="33" fill="hold">
                            <p:stCondLst>
                              <p:cond delay="500"/>
                            </p:stCondLst>
                            <p:childTnLst>
                              <p:par>
                                <p:cTn id="34" presetID="18" presetClass="entr" presetSubtype="12" fill="hold" grpId="0" nodeType="afterEffect">
                                  <p:stCondLst>
                                    <p:cond delay="0"/>
                                  </p:stCondLst>
                                  <p:childTnLst>
                                    <p:set>
                                      <p:cBhvr>
                                        <p:cTn id="35" dur="1" fill="hold">
                                          <p:stCondLst>
                                            <p:cond delay="0"/>
                                          </p:stCondLst>
                                        </p:cTn>
                                        <p:tgtEl>
                                          <p:spTgt spid="311302"/>
                                        </p:tgtEl>
                                        <p:attrNameLst>
                                          <p:attrName>style.visibility</p:attrName>
                                        </p:attrNameLst>
                                      </p:cBhvr>
                                      <p:to>
                                        <p:strVal val="visible"/>
                                      </p:to>
                                    </p:set>
                                    <p:animEffect transition="in" filter="strips(downLeft)">
                                      <p:cBhvr>
                                        <p:cTn id="36" dur="500"/>
                                        <p:tgtEl>
                                          <p:spTgt spid="311302"/>
                                        </p:tgtEl>
                                      </p:cBhvr>
                                    </p:animEffect>
                                  </p:childTnLst>
                                </p:cTn>
                              </p:par>
                            </p:childTnLst>
                          </p:cTn>
                        </p:par>
                        <p:par>
                          <p:cTn id="37" fill="hold">
                            <p:stCondLst>
                              <p:cond delay="1000"/>
                            </p:stCondLst>
                            <p:childTnLst>
                              <p:par>
                                <p:cTn id="38" presetID="18" presetClass="entr" presetSubtype="12" fill="hold" grpId="0" nodeType="afterEffect">
                                  <p:stCondLst>
                                    <p:cond delay="0"/>
                                  </p:stCondLst>
                                  <p:childTnLst>
                                    <p:set>
                                      <p:cBhvr>
                                        <p:cTn id="39" dur="1" fill="hold">
                                          <p:stCondLst>
                                            <p:cond delay="0"/>
                                          </p:stCondLst>
                                        </p:cTn>
                                        <p:tgtEl>
                                          <p:spTgt spid="311305"/>
                                        </p:tgtEl>
                                        <p:attrNameLst>
                                          <p:attrName>style.visibility</p:attrName>
                                        </p:attrNameLst>
                                      </p:cBhvr>
                                      <p:to>
                                        <p:strVal val="visible"/>
                                      </p:to>
                                    </p:set>
                                    <p:animEffect transition="in" filter="strips(downLeft)">
                                      <p:cBhvr>
                                        <p:cTn id="40" dur="500"/>
                                        <p:tgtEl>
                                          <p:spTgt spid="311305"/>
                                        </p:tgtEl>
                                      </p:cBhvr>
                                    </p:animEffect>
                                  </p:childTnLst>
                                </p:cTn>
                              </p:par>
                            </p:childTnLst>
                          </p:cTn>
                        </p:par>
                        <p:par>
                          <p:cTn id="41" fill="hold">
                            <p:stCondLst>
                              <p:cond delay="1500"/>
                            </p:stCondLst>
                            <p:childTnLst>
                              <p:par>
                                <p:cTn id="42" presetID="18" presetClass="entr" presetSubtype="12" fill="hold" grpId="0" nodeType="afterEffect">
                                  <p:stCondLst>
                                    <p:cond delay="0"/>
                                  </p:stCondLst>
                                  <p:childTnLst>
                                    <p:set>
                                      <p:cBhvr>
                                        <p:cTn id="43" dur="1" fill="hold">
                                          <p:stCondLst>
                                            <p:cond delay="0"/>
                                          </p:stCondLst>
                                        </p:cTn>
                                        <p:tgtEl>
                                          <p:spTgt spid="311313"/>
                                        </p:tgtEl>
                                        <p:attrNameLst>
                                          <p:attrName>style.visibility</p:attrName>
                                        </p:attrNameLst>
                                      </p:cBhvr>
                                      <p:to>
                                        <p:strVal val="visible"/>
                                      </p:to>
                                    </p:set>
                                    <p:animEffect transition="in" filter="strips(downLeft)">
                                      <p:cBhvr>
                                        <p:cTn id="44" dur="500"/>
                                        <p:tgtEl>
                                          <p:spTgt spid="311313"/>
                                        </p:tgtEl>
                                      </p:cBhvr>
                                    </p:animEffect>
                                  </p:childTnLst>
                                </p:cTn>
                              </p:par>
                            </p:childTnLst>
                          </p:cTn>
                        </p:par>
                      </p:childTnLst>
                    </p:cTn>
                  </p:par>
                  <p:par>
                    <p:cTn id="45" fill="hold">
                      <p:stCondLst>
                        <p:cond delay="indefinite"/>
                      </p:stCondLst>
                      <p:childTnLst>
                        <p:par>
                          <p:cTn id="46" fill="hold">
                            <p:stCondLst>
                              <p:cond delay="0"/>
                            </p:stCondLst>
                            <p:childTnLst>
                              <p:par>
                                <p:cTn id="47" presetID="18" presetClass="entr" presetSubtype="12" fill="hold" grpId="0" nodeType="clickEffect">
                                  <p:stCondLst>
                                    <p:cond delay="0"/>
                                  </p:stCondLst>
                                  <p:childTnLst>
                                    <p:set>
                                      <p:cBhvr>
                                        <p:cTn id="48" dur="1" fill="hold">
                                          <p:stCondLst>
                                            <p:cond delay="0"/>
                                          </p:stCondLst>
                                        </p:cTn>
                                        <p:tgtEl>
                                          <p:spTgt spid="311303"/>
                                        </p:tgtEl>
                                        <p:attrNameLst>
                                          <p:attrName>style.visibility</p:attrName>
                                        </p:attrNameLst>
                                      </p:cBhvr>
                                      <p:to>
                                        <p:strVal val="visible"/>
                                      </p:to>
                                    </p:set>
                                    <p:animEffect transition="in" filter="strips(downLeft)">
                                      <p:cBhvr>
                                        <p:cTn id="49" dur="500"/>
                                        <p:tgtEl>
                                          <p:spTgt spid="311303"/>
                                        </p:tgtEl>
                                      </p:cBhvr>
                                    </p:animEffect>
                                  </p:childTnLst>
                                </p:cTn>
                              </p:par>
                            </p:childTnLst>
                          </p:cTn>
                        </p:par>
                        <p:par>
                          <p:cTn id="50" fill="hold">
                            <p:stCondLst>
                              <p:cond delay="500"/>
                            </p:stCondLst>
                            <p:childTnLst>
                              <p:par>
                                <p:cTn id="51" presetID="18" presetClass="entr" presetSubtype="12" fill="hold" grpId="0" nodeType="afterEffect">
                                  <p:stCondLst>
                                    <p:cond delay="0"/>
                                  </p:stCondLst>
                                  <p:childTnLst>
                                    <p:set>
                                      <p:cBhvr>
                                        <p:cTn id="52" dur="1" fill="hold">
                                          <p:stCondLst>
                                            <p:cond delay="0"/>
                                          </p:stCondLst>
                                        </p:cTn>
                                        <p:tgtEl>
                                          <p:spTgt spid="311306"/>
                                        </p:tgtEl>
                                        <p:attrNameLst>
                                          <p:attrName>style.visibility</p:attrName>
                                        </p:attrNameLst>
                                      </p:cBhvr>
                                      <p:to>
                                        <p:strVal val="visible"/>
                                      </p:to>
                                    </p:set>
                                    <p:animEffect transition="in" filter="strips(downLeft)">
                                      <p:cBhvr>
                                        <p:cTn id="53" dur="500"/>
                                        <p:tgtEl>
                                          <p:spTgt spid="311306"/>
                                        </p:tgtEl>
                                      </p:cBhvr>
                                    </p:animEffect>
                                  </p:childTnLst>
                                </p:cTn>
                              </p:par>
                            </p:childTnLst>
                          </p:cTn>
                        </p:par>
                        <p:par>
                          <p:cTn id="54" fill="hold">
                            <p:stCondLst>
                              <p:cond delay="1000"/>
                            </p:stCondLst>
                            <p:childTnLst>
                              <p:par>
                                <p:cTn id="55" presetID="18" presetClass="entr" presetSubtype="12" fill="hold" grpId="0" nodeType="afterEffect">
                                  <p:stCondLst>
                                    <p:cond delay="0"/>
                                  </p:stCondLst>
                                  <p:childTnLst>
                                    <p:set>
                                      <p:cBhvr>
                                        <p:cTn id="56" dur="1" fill="hold">
                                          <p:stCondLst>
                                            <p:cond delay="0"/>
                                          </p:stCondLst>
                                        </p:cTn>
                                        <p:tgtEl>
                                          <p:spTgt spid="311314"/>
                                        </p:tgtEl>
                                        <p:attrNameLst>
                                          <p:attrName>style.visibility</p:attrName>
                                        </p:attrNameLst>
                                      </p:cBhvr>
                                      <p:to>
                                        <p:strVal val="visible"/>
                                      </p:to>
                                    </p:set>
                                    <p:animEffect transition="in" filter="strips(downLeft)">
                                      <p:cBhvr>
                                        <p:cTn id="57" dur="500"/>
                                        <p:tgtEl>
                                          <p:spTgt spid="311314"/>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grpId="0" nodeType="clickEffect">
                                  <p:stCondLst>
                                    <p:cond delay="0"/>
                                  </p:stCondLst>
                                  <p:childTnLst>
                                    <p:set>
                                      <p:cBhvr>
                                        <p:cTn id="61" dur="1" fill="hold">
                                          <p:stCondLst>
                                            <p:cond delay="0"/>
                                          </p:stCondLst>
                                        </p:cTn>
                                        <p:tgtEl>
                                          <p:spTgt spid="311304"/>
                                        </p:tgtEl>
                                        <p:attrNameLst>
                                          <p:attrName>style.visibility</p:attrName>
                                        </p:attrNameLst>
                                      </p:cBhvr>
                                      <p:to>
                                        <p:strVal val="visible"/>
                                      </p:to>
                                    </p:set>
                                    <p:animEffect transition="in" filter="strips(downLeft)">
                                      <p:cBhvr>
                                        <p:cTn id="62" dur="500"/>
                                        <p:tgtEl>
                                          <p:spTgt spid="311304"/>
                                        </p:tgtEl>
                                      </p:cBhvr>
                                    </p:animEffect>
                                  </p:childTnLst>
                                </p:cTn>
                              </p:par>
                            </p:childTnLst>
                          </p:cTn>
                        </p:par>
                        <p:par>
                          <p:cTn id="63" fill="hold">
                            <p:stCondLst>
                              <p:cond delay="500"/>
                            </p:stCondLst>
                            <p:childTnLst>
                              <p:par>
                                <p:cTn id="64" presetID="18" presetClass="entr" presetSubtype="12" fill="hold" grpId="0" nodeType="afterEffect">
                                  <p:stCondLst>
                                    <p:cond delay="0"/>
                                  </p:stCondLst>
                                  <p:childTnLst>
                                    <p:set>
                                      <p:cBhvr>
                                        <p:cTn id="65" dur="1" fill="hold">
                                          <p:stCondLst>
                                            <p:cond delay="0"/>
                                          </p:stCondLst>
                                        </p:cTn>
                                        <p:tgtEl>
                                          <p:spTgt spid="311307"/>
                                        </p:tgtEl>
                                        <p:attrNameLst>
                                          <p:attrName>style.visibility</p:attrName>
                                        </p:attrNameLst>
                                      </p:cBhvr>
                                      <p:to>
                                        <p:strVal val="visible"/>
                                      </p:to>
                                    </p:set>
                                    <p:animEffect transition="in" filter="strips(downLeft)">
                                      <p:cBhvr>
                                        <p:cTn id="66" dur="500"/>
                                        <p:tgtEl>
                                          <p:spTgt spid="311307"/>
                                        </p:tgtEl>
                                      </p:cBhvr>
                                    </p:animEffect>
                                  </p:childTnLst>
                                </p:cTn>
                              </p:par>
                            </p:childTnLst>
                          </p:cTn>
                        </p:par>
                        <p:par>
                          <p:cTn id="67" fill="hold">
                            <p:stCondLst>
                              <p:cond delay="1000"/>
                            </p:stCondLst>
                            <p:childTnLst>
                              <p:par>
                                <p:cTn id="68" presetID="18" presetClass="entr" presetSubtype="12" fill="hold" grpId="0" nodeType="afterEffect">
                                  <p:stCondLst>
                                    <p:cond delay="0"/>
                                  </p:stCondLst>
                                  <p:childTnLst>
                                    <p:set>
                                      <p:cBhvr>
                                        <p:cTn id="69" dur="1" fill="hold">
                                          <p:stCondLst>
                                            <p:cond delay="0"/>
                                          </p:stCondLst>
                                        </p:cTn>
                                        <p:tgtEl>
                                          <p:spTgt spid="311315"/>
                                        </p:tgtEl>
                                        <p:attrNameLst>
                                          <p:attrName>style.visibility</p:attrName>
                                        </p:attrNameLst>
                                      </p:cBhvr>
                                      <p:to>
                                        <p:strVal val="visible"/>
                                      </p:to>
                                    </p:set>
                                    <p:animEffect transition="in" filter="strips(downLeft)">
                                      <p:cBhvr>
                                        <p:cTn id="70" dur="500"/>
                                        <p:tgtEl>
                                          <p:spTgt spid="311315"/>
                                        </p:tgtEl>
                                      </p:cBhvr>
                                    </p:animEffect>
                                  </p:childTnLst>
                                </p:cTn>
                              </p:par>
                            </p:childTnLst>
                          </p:cTn>
                        </p:par>
                      </p:childTnLst>
                    </p:cTn>
                  </p:par>
                  <p:par>
                    <p:cTn id="71" fill="hold">
                      <p:stCondLst>
                        <p:cond delay="indefinite"/>
                      </p:stCondLst>
                      <p:childTnLst>
                        <p:par>
                          <p:cTn id="72" fill="hold">
                            <p:stCondLst>
                              <p:cond delay="0"/>
                            </p:stCondLst>
                            <p:childTnLst>
                              <p:par>
                                <p:cTn id="73" presetID="18" presetClass="entr" presetSubtype="12" fill="hold" grpId="0" nodeType="clickEffect">
                                  <p:stCondLst>
                                    <p:cond delay="0"/>
                                  </p:stCondLst>
                                  <p:childTnLst>
                                    <p:set>
                                      <p:cBhvr>
                                        <p:cTn id="74" dur="1" fill="hold">
                                          <p:stCondLst>
                                            <p:cond delay="0"/>
                                          </p:stCondLst>
                                        </p:cTn>
                                        <p:tgtEl>
                                          <p:spTgt spid="311310"/>
                                        </p:tgtEl>
                                        <p:attrNameLst>
                                          <p:attrName>style.visibility</p:attrName>
                                        </p:attrNameLst>
                                      </p:cBhvr>
                                      <p:to>
                                        <p:strVal val="visible"/>
                                      </p:to>
                                    </p:set>
                                    <p:animEffect transition="in" filter="strips(downLeft)">
                                      <p:cBhvr>
                                        <p:cTn id="75" dur="500"/>
                                        <p:tgtEl>
                                          <p:spTgt spid="311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9" grpId="0" animBg="1" autoUpdateAnimBg="0"/>
      <p:bldP spid="311300" grpId="0" animBg="1" autoUpdateAnimBg="0"/>
      <p:bldP spid="311301" grpId="0" autoUpdateAnimBg="0"/>
      <p:bldP spid="311302" grpId="0" autoUpdateAnimBg="0"/>
      <p:bldP spid="311303" grpId="0" autoUpdateAnimBg="0"/>
      <p:bldP spid="311304" grpId="0" autoUpdateAnimBg="0"/>
      <p:bldP spid="311305" grpId="0" autoUpdateAnimBg="0"/>
      <p:bldP spid="311306" grpId="0" autoUpdateAnimBg="0"/>
      <p:bldP spid="311307" grpId="0" autoUpdateAnimBg="0"/>
      <p:bldP spid="311308" grpId="0" autoUpdateAnimBg="0"/>
      <p:bldP spid="311309" grpId="0" autoUpdateAnimBg="0"/>
      <p:bldP spid="311310" grpId="0" animBg="1" autoUpdateAnimBg="0"/>
      <p:bldP spid="311311" grpId="0" animBg="1"/>
      <p:bldP spid="311312" grpId="0" animBg="1"/>
      <p:bldP spid="311313" grpId="0" animBg="1"/>
      <p:bldP spid="311314" grpId="0" animBg="1"/>
      <p:bldP spid="3113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026"/>
          <p:cNvSpPr txBox="1">
            <a:spLocks noChangeArrowheads="1"/>
          </p:cNvSpPr>
          <p:nvPr/>
        </p:nvSpPr>
        <p:spPr bwMode="auto">
          <a:xfrm>
            <a:off x="0" y="0"/>
            <a:ext cx="9144000" cy="396875"/>
          </a:xfrm>
          <a:prstGeom prst="rect">
            <a:avLst/>
          </a:prstGeom>
          <a:solidFill>
            <a:srgbClr val="FF0000"/>
          </a:solidFill>
          <a:ln w="9525">
            <a:noFill/>
            <a:miter lim="800000"/>
            <a:headEnd/>
            <a:tailEnd/>
          </a:ln>
        </p:spPr>
        <p:txBody>
          <a:bodyPr>
            <a:spAutoFit/>
          </a:bodyPr>
          <a:lstStyle/>
          <a:p>
            <a:pPr algn="ctr">
              <a:spcBef>
                <a:spcPct val="50000"/>
              </a:spcBef>
            </a:pPr>
            <a:r>
              <a:rPr lang="it-IT" sz="2000" b="1">
                <a:solidFill>
                  <a:schemeClr val="bg1"/>
                </a:solidFill>
              </a:rPr>
              <a:t>VALUTARE GLI APPRENDIMENTI: UN PERCORSO A TRE STADI</a:t>
            </a:r>
          </a:p>
        </p:txBody>
      </p:sp>
      <p:sp>
        <p:nvSpPr>
          <p:cNvPr id="313347" name="Text Box 1027"/>
          <p:cNvSpPr txBox="1">
            <a:spLocks noChangeArrowheads="1"/>
          </p:cNvSpPr>
          <p:nvPr/>
        </p:nvSpPr>
        <p:spPr bwMode="auto">
          <a:xfrm>
            <a:off x="152400" y="1143000"/>
            <a:ext cx="6934200" cy="457200"/>
          </a:xfrm>
          <a:prstGeom prst="rect">
            <a:avLst/>
          </a:prstGeom>
          <a:solidFill>
            <a:schemeClr val="accent2"/>
          </a:solidFill>
          <a:ln w="9525">
            <a:noFill/>
            <a:miter lim="800000"/>
            <a:headEnd/>
            <a:tailEnd/>
          </a:ln>
        </p:spPr>
        <p:txBody>
          <a:bodyPr>
            <a:spAutoFit/>
          </a:bodyPr>
          <a:lstStyle/>
          <a:p>
            <a:pPr algn="ctr">
              <a:spcBef>
                <a:spcPct val="50000"/>
              </a:spcBef>
            </a:pPr>
            <a:r>
              <a:rPr lang="it-IT" b="1">
                <a:solidFill>
                  <a:schemeClr val="bg1"/>
                </a:solidFill>
                <a:latin typeface="Arial" charset="0"/>
              </a:rPr>
              <a:t>2° STADIO: LA VALUTAZIONE “OGGETTIVA”</a:t>
            </a:r>
          </a:p>
        </p:txBody>
      </p:sp>
      <p:sp>
        <p:nvSpPr>
          <p:cNvPr id="313348" name="Text Box 1028"/>
          <p:cNvSpPr txBox="1">
            <a:spLocks noChangeArrowheads="1"/>
          </p:cNvSpPr>
          <p:nvPr/>
        </p:nvSpPr>
        <p:spPr bwMode="auto">
          <a:xfrm>
            <a:off x="3429000" y="3886200"/>
            <a:ext cx="2286000" cy="396875"/>
          </a:xfrm>
          <a:prstGeom prst="rect">
            <a:avLst/>
          </a:prstGeom>
          <a:solidFill>
            <a:srgbClr val="CC0099"/>
          </a:solidFill>
          <a:ln w="9525">
            <a:noFill/>
            <a:miter lim="800000"/>
            <a:headEnd/>
            <a:tailEnd/>
          </a:ln>
        </p:spPr>
        <p:txBody>
          <a:bodyPr>
            <a:spAutoFit/>
          </a:bodyPr>
          <a:lstStyle/>
          <a:p>
            <a:pPr algn="ctr">
              <a:spcBef>
                <a:spcPct val="50000"/>
              </a:spcBef>
            </a:pPr>
            <a:r>
              <a:rPr lang="it-IT" sz="2000" b="1">
                <a:solidFill>
                  <a:schemeClr val="bg1"/>
                </a:solidFill>
              </a:rPr>
              <a:t>CRITICHE</a:t>
            </a:r>
          </a:p>
        </p:txBody>
      </p:sp>
      <p:sp>
        <p:nvSpPr>
          <p:cNvPr id="313349" name="Text Box 1029"/>
          <p:cNvSpPr txBox="1">
            <a:spLocks noChangeArrowheads="1"/>
          </p:cNvSpPr>
          <p:nvPr/>
        </p:nvSpPr>
        <p:spPr bwMode="auto">
          <a:xfrm>
            <a:off x="6858000" y="1143000"/>
            <a:ext cx="2286000" cy="457200"/>
          </a:xfrm>
          <a:prstGeom prst="rect">
            <a:avLst/>
          </a:prstGeom>
          <a:noFill/>
          <a:ln w="9525">
            <a:noFill/>
            <a:miter lim="800000"/>
            <a:headEnd/>
            <a:tailEnd/>
          </a:ln>
        </p:spPr>
        <p:txBody>
          <a:bodyPr>
            <a:spAutoFit/>
          </a:bodyPr>
          <a:lstStyle/>
          <a:p>
            <a:pPr algn="ctr">
              <a:spcBef>
                <a:spcPct val="50000"/>
              </a:spcBef>
            </a:pPr>
            <a:r>
              <a:rPr lang="it-IT" b="1">
                <a:solidFill>
                  <a:schemeClr val="accent2"/>
                </a:solidFill>
                <a:latin typeface="Arial" charset="0"/>
              </a:rPr>
              <a:t>TEST</a:t>
            </a:r>
          </a:p>
        </p:txBody>
      </p:sp>
      <p:sp>
        <p:nvSpPr>
          <p:cNvPr id="313350" name="Text Box 1030"/>
          <p:cNvSpPr txBox="1">
            <a:spLocks noChangeArrowheads="1"/>
          </p:cNvSpPr>
          <p:nvPr/>
        </p:nvSpPr>
        <p:spPr bwMode="auto">
          <a:xfrm>
            <a:off x="152400" y="4267200"/>
            <a:ext cx="2514600" cy="701675"/>
          </a:xfrm>
          <a:prstGeom prst="rect">
            <a:avLst/>
          </a:prstGeom>
          <a:noFill/>
          <a:ln w="9525">
            <a:noFill/>
            <a:miter lim="800000"/>
            <a:headEnd/>
            <a:tailEnd/>
          </a:ln>
        </p:spPr>
        <p:txBody>
          <a:bodyPr>
            <a:spAutoFit/>
          </a:bodyPr>
          <a:lstStyle/>
          <a:p>
            <a:pPr algn="ctr">
              <a:spcBef>
                <a:spcPct val="50000"/>
              </a:spcBef>
            </a:pPr>
            <a:r>
              <a:rPr lang="it-IT" sz="2000">
                <a:solidFill>
                  <a:srgbClr val="CC0099"/>
                </a:solidFill>
              </a:rPr>
              <a:t>APPROCCIO RIDUZIONISTA</a:t>
            </a:r>
          </a:p>
        </p:txBody>
      </p:sp>
      <p:sp>
        <p:nvSpPr>
          <p:cNvPr id="313351" name="Text Box 1031"/>
          <p:cNvSpPr txBox="1">
            <a:spLocks noChangeArrowheads="1"/>
          </p:cNvSpPr>
          <p:nvPr/>
        </p:nvSpPr>
        <p:spPr bwMode="auto">
          <a:xfrm>
            <a:off x="1524000" y="5105400"/>
            <a:ext cx="2895600" cy="701675"/>
          </a:xfrm>
          <a:prstGeom prst="rect">
            <a:avLst/>
          </a:prstGeom>
          <a:noFill/>
          <a:ln w="9525">
            <a:noFill/>
            <a:miter lim="800000"/>
            <a:headEnd/>
            <a:tailEnd/>
          </a:ln>
        </p:spPr>
        <p:txBody>
          <a:bodyPr>
            <a:spAutoFit/>
          </a:bodyPr>
          <a:lstStyle/>
          <a:p>
            <a:pPr algn="ctr">
              <a:spcBef>
                <a:spcPct val="50000"/>
              </a:spcBef>
            </a:pPr>
            <a:r>
              <a:rPr lang="it-IT" sz="2000">
                <a:solidFill>
                  <a:srgbClr val="CC0099"/>
                </a:solidFill>
              </a:rPr>
              <a:t>PROCESSI COGNITIVI SEMPLICI</a:t>
            </a:r>
          </a:p>
        </p:txBody>
      </p:sp>
      <p:sp>
        <p:nvSpPr>
          <p:cNvPr id="313352" name="Text Box 1032"/>
          <p:cNvSpPr txBox="1">
            <a:spLocks noChangeArrowheads="1"/>
          </p:cNvSpPr>
          <p:nvPr/>
        </p:nvSpPr>
        <p:spPr bwMode="auto">
          <a:xfrm>
            <a:off x="4419600" y="5105400"/>
            <a:ext cx="3124200" cy="701675"/>
          </a:xfrm>
          <a:prstGeom prst="rect">
            <a:avLst/>
          </a:prstGeom>
          <a:noFill/>
          <a:ln w="9525">
            <a:noFill/>
            <a:miter lim="800000"/>
            <a:headEnd/>
            <a:tailEnd/>
          </a:ln>
        </p:spPr>
        <p:txBody>
          <a:bodyPr>
            <a:spAutoFit/>
          </a:bodyPr>
          <a:lstStyle/>
          <a:p>
            <a:pPr algn="ctr">
              <a:spcBef>
                <a:spcPct val="50000"/>
              </a:spcBef>
            </a:pPr>
            <a:r>
              <a:rPr lang="it-IT" sz="2000">
                <a:solidFill>
                  <a:srgbClr val="CC0099"/>
                </a:solidFill>
              </a:rPr>
              <a:t>ESIGENZA DI SIGNIFICATI CONDIVISI</a:t>
            </a:r>
          </a:p>
        </p:txBody>
      </p:sp>
      <p:sp>
        <p:nvSpPr>
          <p:cNvPr id="313353" name="Text Box 1033"/>
          <p:cNvSpPr txBox="1">
            <a:spLocks noChangeArrowheads="1"/>
          </p:cNvSpPr>
          <p:nvPr/>
        </p:nvSpPr>
        <p:spPr bwMode="auto">
          <a:xfrm>
            <a:off x="609600" y="2057400"/>
            <a:ext cx="3429000" cy="701675"/>
          </a:xfrm>
          <a:prstGeom prst="rect">
            <a:avLst/>
          </a:prstGeom>
          <a:noFill/>
          <a:ln w="9525">
            <a:noFill/>
            <a:miter lim="800000"/>
            <a:headEnd/>
            <a:tailEnd/>
          </a:ln>
        </p:spPr>
        <p:txBody>
          <a:bodyPr>
            <a:spAutoFit/>
          </a:bodyPr>
          <a:lstStyle/>
          <a:p>
            <a:pPr algn="ctr">
              <a:spcBef>
                <a:spcPct val="50000"/>
              </a:spcBef>
            </a:pPr>
            <a:r>
              <a:rPr lang="it-IT" sz="2000" b="1">
                <a:solidFill>
                  <a:schemeClr val="accent2"/>
                </a:solidFill>
                <a:latin typeface="Arial" charset="0"/>
              </a:rPr>
              <a:t>DEFINIZIONE OPERATIVA DEL COMPITO</a:t>
            </a:r>
          </a:p>
        </p:txBody>
      </p:sp>
      <p:sp>
        <p:nvSpPr>
          <p:cNvPr id="313354" name="Text Box 1034"/>
          <p:cNvSpPr txBox="1">
            <a:spLocks noChangeArrowheads="1"/>
          </p:cNvSpPr>
          <p:nvPr/>
        </p:nvSpPr>
        <p:spPr bwMode="auto">
          <a:xfrm>
            <a:off x="4953000" y="2057400"/>
            <a:ext cx="3581400" cy="701675"/>
          </a:xfrm>
          <a:prstGeom prst="rect">
            <a:avLst/>
          </a:prstGeom>
          <a:noFill/>
          <a:ln w="9525">
            <a:noFill/>
            <a:miter lim="800000"/>
            <a:headEnd/>
            <a:tailEnd/>
          </a:ln>
        </p:spPr>
        <p:txBody>
          <a:bodyPr>
            <a:spAutoFit/>
          </a:bodyPr>
          <a:lstStyle/>
          <a:p>
            <a:pPr algn="ctr">
              <a:spcBef>
                <a:spcPct val="50000"/>
              </a:spcBef>
            </a:pPr>
            <a:r>
              <a:rPr lang="it-IT" sz="2000" b="1">
                <a:solidFill>
                  <a:schemeClr val="accent2"/>
                </a:solidFill>
                <a:latin typeface="Arial" charset="0"/>
              </a:rPr>
              <a:t>OPERAZIONALIZZAZIONE DELLA PRESTAZIONE</a:t>
            </a:r>
          </a:p>
        </p:txBody>
      </p:sp>
      <p:sp>
        <p:nvSpPr>
          <p:cNvPr id="313355" name="Text Box 1035"/>
          <p:cNvSpPr txBox="1">
            <a:spLocks noChangeArrowheads="1"/>
          </p:cNvSpPr>
          <p:nvPr/>
        </p:nvSpPr>
        <p:spPr bwMode="auto">
          <a:xfrm>
            <a:off x="5943600" y="4267200"/>
            <a:ext cx="3048000" cy="701675"/>
          </a:xfrm>
          <a:prstGeom prst="rect">
            <a:avLst/>
          </a:prstGeom>
          <a:noFill/>
          <a:ln w="9525">
            <a:noFill/>
            <a:miter lim="800000"/>
            <a:headEnd/>
            <a:tailEnd/>
          </a:ln>
        </p:spPr>
        <p:txBody>
          <a:bodyPr>
            <a:spAutoFit/>
          </a:bodyPr>
          <a:lstStyle/>
          <a:p>
            <a:pPr algn="ctr">
              <a:spcBef>
                <a:spcPct val="50000"/>
              </a:spcBef>
            </a:pPr>
            <a:r>
              <a:rPr lang="it-IT" sz="2000">
                <a:solidFill>
                  <a:srgbClr val="CC0099"/>
                </a:solidFill>
              </a:rPr>
              <a:t>DISATTENZIONE AL CASO PARTICOLARE</a:t>
            </a:r>
          </a:p>
        </p:txBody>
      </p:sp>
      <p:sp>
        <p:nvSpPr>
          <p:cNvPr id="313356" name="Text Box 1036"/>
          <p:cNvSpPr txBox="1">
            <a:spLocks noChangeArrowheads="1"/>
          </p:cNvSpPr>
          <p:nvPr/>
        </p:nvSpPr>
        <p:spPr bwMode="auto">
          <a:xfrm>
            <a:off x="838200" y="3048000"/>
            <a:ext cx="6934200" cy="466725"/>
          </a:xfrm>
          <a:prstGeom prst="rect">
            <a:avLst/>
          </a:prstGeom>
          <a:solidFill>
            <a:schemeClr val="bg1"/>
          </a:solidFill>
          <a:ln w="9525">
            <a:solidFill>
              <a:schemeClr val="accent2"/>
            </a:solidFill>
            <a:miter lim="800000"/>
            <a:headEnd/>
            <a:tailEnd/>
          </a:ln>
        </p:spPr>
        <p:txBody>
          <a:bodyPr>
            <a:spAutoFit/>
          </a:bodyPr>
          <a:lstStyle/>
          <a:p>
            <a:pPr algn="ctr">
              <a:spcBef>
                <a:spcPct val="50000"/>
              </a:spcBef>
            </a:pPr>
            <a:r>
              <a:rPr lang="it-IT" b="1">
                <a:solidFill>
                  <a:schemeClr val="accent2"/>
                </a:solidFill>
                <a:latin typeface="Arial" charset="0"/>
              </a:rPr>
              <a:t>ALLA RICERCA DELLA MISURABILITA’</a:t>
            </a:r>
          </a:p>
        </p:txBody>
      </p:sp>
      <p:sp>
        <p:nvSpPr>
          <p:cNvPr id="313357" name="Text Box 1037"/>
          <p:cNvSpPr txBox="1">
            <a:spLocks noChangeArrowheads="1"/>
          </p:cNvSpPr>
          <p:nvPr/>
        </p:nvSpPr>
        <p:spPr bwMode="auto">
          <a:xfrm>
            <a:off x="1066800" y="6019800"/>
            <a:ext cx="6934200" cy="466725"/>
          </a:xfrm>
          <a:prstGeom prst="rect">
            <a:avLst/>
          </a:prstGeom>
          <a:solidFill>
            <a:schemeClr val="bg1"/>
          </a:solidFill>
          <a:ln w="9525">
            <a:solidFill>
              <a:schemeClr val="bg1"/>
            </a:solidFill>
            <a:miter lim="800000"/>
            <a:headEnd/>
            <a:tailEnd/>
          </a:ln>
        </p:spPr>
        <p:txBody>
          <a:bodyPr>
            <a:spAutoFit/>
          </a:bodyPr>
          <a:lstStyle/>
          <a:p>
            <a:pPr algn="ctr">
              <a:spcBef>
                <a:spcPct val="50000"/>
              </a:spcBef>
            </a:pPr>
            <a:r>
              <a:rPr lang="it-IT" b="1">
                <a:solidFill>
                  <a:srgbClr val="CC0099"/>
                </a:solidFill>
                <a:latin typeface="Arial" charset="0"/>
              </a:rPr>
              <a:t>IL PROBLEMA: LA VALIDITA’</a:t>
            </a:r>
          </a:p>
        </p:txBody>
      </p:sp>
      <p:sp>
        <p:nvSpPr>
          <p:cNvPr id="313358" name="Line 1038"/>
          <p:cNvSpPr>
            <a:spLocks noChangeShapeType="1"/>
          </p:cNvSpPr>
          <p:nvPr/>
        </p:nvSpPr>
        <p:spPr bwMode="auto">
          <a:xfrm flipH="1">
            <a:off x="3733800" y="1600200"/>
            <a:ext cx="381000" cy="381000"/>
          </a:xfrm>
          <a:prstGeom prst="line">
            <a:avLst/>
          </a:prstGeom>
          <a:noFill/>
          <a:ln w="9525">
            <a:solidFill>
              <a:schemeClr val="accent2"/>
            </a:solidFill>
            <a:round/>
            <a:headEnd/>
            <a:tailEnd type="triangle" w="med" len="med"/>
          </a:ln>
        </p:spPr>
        <p:txBody>
          <a:bodyPr/>
          <a:lstStyle/>
          <a:p>
            <a:endParaRPr lang="it-IT"/>
          </a:p>
        </p:txBody>
      </p:sp>
      <p:sp>
        <p:nvSpPr>
          <p:cNvPr id="313359" name="Line 1039"/>
          <p:cNvSpPr>
            <a:spLocks noChangeShapeType="1"/>
          </p:cNvSpPr>
          <p:nvPr/>
        </p:nvSpPr>
        <p:spPr bwMode="auto">
          <a:xfrm>
            <a:off x="4572000" y="1600200"/>
            <a:ext cx="381000" cy="381000"/>
          </a:xfrm>
          <a:prstGeom prst="line">
            <a:avLst/>
          </a:prstGeom>
          <a:noFill/>
          <a:ln w="9525">
            <a:solidFill>
              <a:schemeClr val="accent2"/>
            </a:solidFill>
            <a:round/>
            <a:headEnd/>
            <a:tailEnd type="triangle" w="med" len="med"/>
          </a:ln>
        </p:spPr>
        <p:txBody>
          <a:bodyPr/>
          <a:lstStyle/>
          <a:p>
            <a:endParaRPr lang="it-IT"/>
          </a:p>
        </p:txBody>
      </p:sp>
      <p:sp>
        <p:nvSpPr>
          <p:cNvPr id="313360" name="Line 1040"/>
          <p:cNvSpPr>
            <a:spLocks noChangeShapeType="1"/>
          </p:cNvSpPr>
          <p:nvPr/>
        </p:nvSpPr>
        <p:spPr bwMode="auto">
          <a:xfrm flipH="1">
            <a:off x="2362200" y="4267200"/>
            <a:ext cx="1371600" cy="381000"/>
          </a:xfrm>
          <a:prstGeom prst="line">
            <a:avLst/>
          </a:prstGeom>
          <a:noFill/>
          <a:ln w="9525">
            <a:solidFill>
              <a:srgbClr val="CC0099"/>
            </a:solidFill>
            <a:round/>
            <a:headEnd/>
            <a:tailEnd type="triangle" w="med" len="med"/>
          </a:ln>
        </p:spPr>
        <p:txBody>
          <a:bodyPr/>
          <a:lstStyle/>
          <a:p>
            <a:endParaRPr lang="it-IT"/>
          </a:p>
        </p:txBody>
      </p:sp>
      <p:sp>
        <p:nvSpPr>
          <p:cNvPr id="313361" name="Line 1041"/>
          <p:cNvSpPr>
            <a:spLocks noChangeShapeType="1"/>
          </p:cNvSpPr>
          <p:nvPr/>
        </p:nvSpPr>
        <p:spPr bwMode="auto">
          <a:xfrm flipH="1">
            <a:off x="3124200" y="4267200"/>
            <a:ext cx="914400" cy="838200"/>
          </a:xfrm>
          <a:prstGeom prst="line">
            <a:avLst/>
          </a:prstGeom>
          <a:noFill/>
          <a:ln w="9525">
            <a:solidFill>
              <a:srgbClr val="CC0099"/>
            </a:solidFill>
            <a:round/>
            <a:headEnd/>
            <a:tailEnd type="triangle" w="med" len="med"/>
          </a:ln>
        </p:spPr>
        <p:txBody>
          <a:bodyPr/>
          <a:lstStyle/>
          <a:p>
            <a:endParaRPr lang="it-IT"/>
          </a:p>
        </p:txBody>
      </p:sp>
      <p:sp>
        <p:nvSpPr>
          <p:cNvPr id="313362" name="Line 1042"/>
          <p:cNvSpPr>
            <a:spLocks noChangeShapeType="1"/>
          </p:cNvSpPr>
          <p:nvPr/>
        </p:nvSpPr>
        <p:spPr bwMode="auto">
          <a:xfrm>
            <a:off x="4800600" y="4267200"/>
            <a:ext cx="762000" cy="838200"/>
          </a:xfrm>
          <a:prstGeom prst="line">
            <a:avLst/>
          </a:prstGeom>
          <a:noFill/>
          <a:ln w="9525">
            <a:solidFill>
              <a:srgbClr val="CC0099"/>
            </a:solidFill>
            <a:round/>
            <a:headEnd/>
            <a:tailEnd type="triangle" w="med" len="med"/>
          </a:ln>
        </p:spPr>
        <p:txBody>
          <a:bodyPr/>
          <a:lstStyle/>
          <a:p>
            <a:endParaRPr lang="it-IT"/>
          </a:p>
        </p:txBody>
      </p:sp>
      <p:sp>
        <p:nvSpPr>
          <p:cNvPr id="313363" name="Line 1043"/>
          <p:cNvSpPr>
            <a:spLocks noChangeShapeType="1"/>
          </p:cNvSpPr>
          <p:nvPr/>
        </p:nvSpPr>
        <p:spPr bwMode="auto">
          <a:xfrm>
            <a:off x="5486400" y="4267200"/>
            <a:ext cx="762000" cy="228600"/>
          </a:xfrm>
          <a:prstGeom prst="line">
            <a:avLst/>
          </a:prstGeom>
          <a:noFill/>
          <a:ln w="9525">
            <a:solidFill>
              <a:srgbClr val="CC0099"/>
            </a:solidFill>
            <a:round/>
            <a:headEnd/>
            <a:tailEnd type="triangle" w="med" len="med"/>
          </a:ln>
        </p:spPr>
        <p:txBody>
          <a:bodyPr/>
          <a:lstStyle/>
          <a:p>
            <a:endParaRPr lang="it-IT"/>
          </a:p>
        </p:txBody>
      </p:sp>
      <p:sp>
        <p:nvSpPr>
          <p:cNvPr id="20" name="CasellaDiTesto 19"/>
          <p:cNvSpPr txBox="1"/>
          <p:nvPr/>
        </p:nvSpPr>
        <p:spPr>
          <a:xfrm>
            <a:off x="251520" y="6516052"/>
            <a:ext cx="3024336" cy="369332"/>
          </a:xfrm>
          <a:prstGeom prst="rect">
            <a:avLst/>
          </a:prstGeom>
          <a:noFill/>
        </p:spPr>
        <p:txBody>
          <a:bodyPr wrap="square" rtlCol="0">
            <a:spAutoFit/>
          </a:bodyPr>
          <a:lstStyle/>
          <a:p>
            <a:r>
              <a:rPr lang="it-IT" dirty="0" smtClean="0"/>
              <a:t>Tratto da M. </a:t>
            </a:r>
            <a:r>
              <a:rPr lang="it-IT" dirty="0" err="1" smtClean="0"/>
              <a:t>Comoglio</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13347"/>
                                        </p:tgtEl>
                                        <p:attrNameLst>
                                          <p:attrName>style.visibility</p:attrName>
                                        </p:attrNameLst>
                                      </p:cBhvr>
                                      <p:to>
                                        <p:strVal val="visible"/>
                                      </p:to>
                                    </p:set>
                                    <p:animEffect transition="in" filter="strips(downLeft)">
                                      <p:cBhvr>
                                        <p:cTn id="7" dur="500"/>
                                        <p:tgtEl>
                                          <p:spTgt spid="313347"/>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313349"/>
                                        </p:tgtEl>
                                        <p:attrNameLst>
                                          <p:attrName>style.visibility</p:attrName>
                                        </p:attrNameLst>
                                      </p:cBhvr>
                                      <p:to>
                                        <p:strVal val="visible"/>
                                      </p:to>
                                    </p:set>
                                    <p:animEffect transition="in" filter="strips(downLeft)">
                                      <p:cBhvr>
                                        <p:cTn id="11" dur="500"/>
                                        <p:tgtEl>
                                          <p:spTgt spid="313349"/>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313353"/>
                                        </p:tgtEl>
                                        <p:attrNameLst>
                                          <p:attrName>style.visibility</p:attrName>
                                        </p:attrNameLst>
                                      </p:cBhvr>
                                      <p:to>
                                        <p:strVal val="visible"/>
                                      </p:to>
                                    </p:set>
                                    <p:animEffect transition="in" filter="strips(downLeft)">
                                      <p:cBhvr>
                                        <p:cTn id="15" dur="500"/>
                                        <p:tgtEl>
                                          <p:spTgt spid="313353"/>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313354"/>
                                        </p:tgtEl>
                                        <p:attrNameLst>
                                          <p:attrName>style.visibility</p:attrName>
                                        </p:attrNameLst>
                                      </p:cBhvr>
                                      <p:to>
                                        <p:strVal val="visible"/>
                                      </p:to>
                                    </p:set>
                                    <p:animEffect transition="in" filter="strips(downLeft)">
                                      <p:cBhvr>
                                        <p:cTn id="19" dur="500"/>
                                        <p:tgtEl>
                                          <p:spTgt spid="313354"/>
                                        </p:tgtEl>
                                      </p:cBhvr>
                                    </p:animEffect>
                                  </p:childTnLst>
                                </p:cTn>
                              </p:par>
                            </p:childTnLst>
                          </p:cTn>
                        </p:par>
                        <p:par>
                          <p:cTn id="20" fill="hold">
                            <p:stCondLst>
                              <p:cond delay="2000"/>
                            </p:stCondLst>
                            <p:childTnLst>
                              <p:par>
                                <p:cTn id="21" presetID="18" presetClass="entr" presetSubtype="12" fill="hold" grpId="0" nodeType="afterEffect">
                                  <p:stCondLst>
                                    <p:cond delay="0"/>
                                  </p:stCondLst>
                                  <p:childTnLst>
                                    <p:set>
                                      <p:cBhvr>
                                        <p:cTn id="22" dur="1" fill="hold">
                                          <p:stCondLst>
                                            <p:cond delay="0"/>
                                          </p:stCondLst>
                                        </p:cTn>
                                        <p:tgtEl>
                                          <p:spTgt spid="313358"/>
                                        </p:tgtEl>
                                        <p:attrNameLst>
                                          <p:attrName>style.visibility</p:attrName>
                                        </p:attrNameLst>
                                      </p:cBhvr>
                                      <p:to>
                                        <p:strVal val="visible"/>
                                      </p:to>
                                    </p:set>
                                    <p:animEffect transition="in" filter="strips(downLeft)">
                                      <p:cBhvr>
                                        <p:cTn id="23" dur="500"/>
                                        <p:tgtEl>
                                          <p:spTgt spid="313358"/>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313359"/>
                                        </p:tgtEl>
                                        <p:attrNameLst>
                                          <p:attrName>style.visibility</p:attrName>
                                        </p:attrNameLst>
                                      </p:cBhvr>
                                      <p:to>
                                        <p:strVal val="visible"/>
                                      </p:to>
                                    </p:set>
                                    <p:animEffect transition="in" filter="strips(downLeft)">
                                      <p:cBhvr>
                                        <p:cTn id="27" dur="500"/>
                                        <p:tgtEl>
                                          <p:spTgt spid="313359"/>
                                        </p:tgtEl>
                                      </p:cBhvr>
                                    </p:animEffect>
                                  </p:childTnLst>
                                </p:cTn>
                              </p:par>
                            </p:childTnLst>
                          </p:cTn>
                        </p:par>
                        <p:par>
                          <p:cTn id="28" fill="hold">
                            <p:stCondLst>
                              <p:cond delay="3000"/>
                            </p:stCondLst>
                            <p:childTnLst>
                              <p:par>
                                <p:cTn id="29" presetID="18" presetClass="entr" presetSubtype="12" fill="hold" grpId="0" nodeType="afterEffect">
                                  <p:stCondLst>
                                    <p:cond delay="0"/>
                                  </p:stCondLst>
                                  <p:childTnLst>
                                    <p:set>
                                      <p:cBhvr>
                                        <p:cTn id="30" dur="1" fill="hold">
                                          <p:stCondLst>
                                            <p:cond delay="0"/>
                                          </p:stCondLst>
                                        </p:cTn>
                                        <p:tgtEl>
                                          <p:spTgt spid="313356"/>
                                        </p:tgtEl>
                                        <p:attrNameLst>
                                          <p:attrName>style.visibility</p:attrName>
                                        </p:attrNameLst>
                                      </p:cBhvr>
                                      <p:to>
                                        <p:strVal val="visible"/>
                                      </p:to>
                                    </p:set>
                                    <p:animEffect transition="in" filter="strips(downLeft)">
                                      <p:cBhvr>
                                        <p:cTn id="31" dur="500"/>
                                        <p:tgtEl>
                                          <p:spTgt spid="313356"/>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12" fill="hold" grpId="0" nodeType="clickEffect">
                                  <p:stCondLst>
                                    <p:cond delay="0"/>
                                  </p:stCondLst>
                                  <p:childTnLst>
                                    <p:set>
                                      <p:cBhvr>
                                        <p:cTn id="35" dur="1" fill="hold">
                                          <p:stCondLst>
                                            <p:cond delay="0"/>
                                          </p:stCondLst>
                                        </p:cTn>
                                        <p:tgtEl>
                                          <p:spTgt spid="313348"/>
                                        </p:tgtEl>
                                        <p:attrNameLst>
                                          <p:attrName>style.visibility</p:attrName>
                                        </p:attrNameLst>
                                      </p:cBhvr>
                                      <p:to>
                                        <p:strVal val="visible"/>
                                      </p:to>
                                    </p:set>
                                    <p:animEffect transition="in" filter="strips(downLeft)">
                                      <p:cBhvr>
                                        <p:cTn id="36" dur="500"/>
                                        <p:tgtEl>
                                          <p:spTgt spid="313348"/>
                                        </p:tgtEl>
                                      </p:cBhvr>
                                    </p:animEffect>
                                  </p:childTnLst>
                                </p:cTn>
                              </p:par>
                            </p:childTnLst>
                          </p:cTn>
                        </p:par>
                        <p:par>
                          <p:cTn id="37" fill="hold">
                            <p:stCondLst>
                              <p:cond delay="500"/>
                            </p:stCondLst>
                            <p:childTnLst>
                              <p:par>
                                <p:cTn id="38" presetID="18" presetClass="entr" presetSubtype="12" fill="hold" grpId="0" nodeType="afterEffect">
                                  <p:stCondLst>
                                    <p:cond delay="0"/>
                                  </p:stCondLst>
                                  <p:childTnLst>
                                    <p:set>
                                      <p:cBhvr>
                                        <p:cTn id="39" dur="1" fill="hold">
                                          <p:stCondLst>
                                            <p:cond delay="0"/>
                                          </p:stCondLst>
                                        </p:cTn>
                                        <p:tgtEl>
                                          <p:spTgt spid="313350"/>
                                        </p:tgtEl>
                                        <p:attrNameLst>
                                          <p:attrName>style.visibility</p:attrName>
                                        </p:attrNameLst>
                                      </p:cBhvr>
                                      <p:to>
                                        <p:strVal val="visible"/>
                                      </p:to>
                                    </p:set>
                                    <p:animEffect transition="in" filter="strips(downLeft)">
                                      <p:cBhvr>
                                        <p:cTn id="40" dur="500"/>
                                        <p:tgtEl>
                                          <p:spTgt spid="313350"/>
                                        </p:tgtEl>
                                      </p:cBhvr>
                                    </p:animEffect>
                                  </p:childTnLst>
                                </p:cTn>
                              </p:par>
                            </p:childTnLst>
                          </p:cTn>
                        </p:par>
                        <p:par>
                          <p:cTn id="41" fill="hold">
                            <p:stCondLst>
                              <p:cond delay="1000"/>
                            </p:stCondLst>
                            <p:childTnLst>
                              <p:par>
                                <p:cTn id="42" presetID="18" presetClass="entr" presetSubtype="12" fill="hold" grpId="0" nodeType="afterEffect">
                                  <p:stCondLst>
                                    <p:cond delay="0"/>
                                  </p:stCondLst>
                                  <p:childTnLst>
                                    <p:set>
                                      <p:cBhvr>
                                        <p:cTn id="43" dur="1" fill="hold">
                                          <p:stCondLst>
                                            <p:cond delay="0"/>
                                          </p:stCondLst>
                                        </p:cTn>
                                        <p:tgtEl>
                                          <p:spTgt spid="313360"/>
                                        </p:tgtEl>
                                        <p:attrNameLst>
                                          <p:attrName>style.visibility</p:attrName>
                                        </p:attrNameLst>
                                      </p:cBhvr>
                                      <p:to>
                                        <p:strVal val="visible"/>
                                      </p:to>
                                    </p:set>
                                    <p:animEffect transition="in" filter="strips(downLeft)">
                                      <p:cBhvr>
                                        <p:cTn id="44" dur="500"/>
                                        <p:tgtEl>
                                          <p:spTgt spid="313360"/>
                                        </p:tgtEl>
                                      </p:cBhvr>
                                    </p:animEffect>
                                  </p:childTnLst>
                                </p:cTn>
                              </p:par>
                            </p:childTnLst>
                          </p:cTn>
                        </p:par>
                      </p:childTnLst>
                    </p:cTn>
                  </p:par>
                  <p:par>
                    <p:cTn id="45" fill="hold">
                      <p:stCondLst>
                        <p:cond delay="indefinite"/>
                      </p:stCondLst>
                      <p:childTnLst>
                        <p:par>
                          <p:cTn id="46" fill="hold">
                            <p:stCondLst>
                              <p:cond delay="0"/>
                            </p:stCondLst>
                            <p:childTnLst>
                              <p:par>
                                <p:cTn id="47" presetID="18" presetClass="entr" presetSubtype="12" fill="hold" grpId="0" nodeType="clickEffect">
                                  <p:stCondLst>
                                    <p:cond delay="0"/>
                                  </p:stCondLst>
                                  <p:childTnLst>
                                    <p:set>
                                      <p:cBhvr>
                                        <p:cTn id="48" dur="1" fill="hold">
                                          <p:stCondLst>
                                            <p:cond delay="0"/>
                                          </p:stCondLst>
                                        </p:cTn>
                                        <p:tgtEl>
                                          <p:spTgt spid="313351"/>
                                        </p:tgtEl>
                                        <p:attrNameLst>
                                          <p:attrName>style.visibility</p:attrName>
                                        </p:attrNameLst>
                                      </p:cBhvr>
                                      <p:to>
                                        <p:strVal val="visible"/>
                                      </p:to>
                                    </p:set>
                                    <p:animEffect transition="in" filter="strips(downLeft)">
                                      <p:cBhvr>
                                        <p:cTn id="49" dur="500"/>
                                        <p:tgtEl>
                                          <p:spTgt spid="313351"/>
                                        </p:tgtEl>
                                      </p:cBhvr>
                                    </p:animEffect>
                                  </p:childTnLst>
                                </p:cTn>
                              </p:par>
                            </p:childTnLst>
                          </p:cTn>
                        </p:par>
                        <p:par>
                          <p:cTn id="50" fill="hold">
                            <p:stCondLst>
                              <p:cond delay="500"/>
                            </p:stCondLst>
                            <p:childTnLst>
                              <p:par>
                                <p:cTn id="51" presetID="18" presetClass="entr" presetSubtype="12" fill="hold" grpId="0" nodeType="afterEffect">
                                  <p:stCondLst>
                                    <p:cond delay="0"/>
                                  </p:stCondLst>
                                  <p:childTnLst>
                                    <p:set>
                                      <p:cBhvr>
                                        <p:cTn id="52" dur="1" fill="hold">
                                          <p:stCondLst>
                                            <p:cond delay="0"/>
                                          </p:stCondLst>
                                        </p:cTn>
                                        <p:tgtEl>
                                          <p:spTgt spid="313361"/>
                                        </p:tgtEl>
                                        <p:attrNameLst>
                                          <p:attrName>style.visibility</p:attrName>
                                        </p:attrNameLst>
                                      </p:cBhvr>
                                      <p:to>
                                        <p:strVal val="visible"/>
                                      </p:to>
                                    </p:set>
                                    <p:animEffect transition="in" filter="strips(downLeft)">
                                      <p:cBhvr>
                                        <p:cTn id="53" dur="500"/>
                                        <p:tgtEl>
                                          <p:spTgt spid="313361"/>
                                        </p:tgtEl>
                                      </p:cBhvr>
                                    </p:animEffect>
                                  </p:childTnLst>
                                </p:cTn>
                              </p:par>
                            </p:childTnLst>
                          </p:cTn>
                        </p:par>
                      </p:childTnLst>
                    </p:cTn>
                  </p:par>
                  <p:par>
                    <p:cTn id="54" fill="hold">
                      <p:stCondLst>
                        <p:cond delay="indefinite"/>
                      </p:stCondLst>
                      <p:childTnLst>
                        <p:par>
                          <p:cTn id="55" fill="hold">
                            <p:stCondLst>
                              <p:cond delay="0"/>
                            </p:stCondLst>
                            <p:childTnLst>
                              <p:par>
                                <p:cTn id="56" presetID="18" presetClass="entr" presetSubtype="12" fill="hold" grpId="0" nodeType="clickEffect">
                                  <p:stCondLst>
                                    <p:cond delay="0"/>
                                  </p:stCondLst>
                                  <p:childTnLst>
                                    <p:set>
                                      <p:cBhvr>
                                        <p:cTn id="57" dur="1" fill="hold">
                                          <p:stCondLst>
                                            <p:cond delay="0"/>
                                          </p:stCondLst>
                                        </p:cTn>
                                        <p:tgtEl>
                                          <p:spTgt spid="313352"/>
                                        </p:tgtEl>
                                        <p:attrNameLst>
                                          <p:attrName>style.visibility</p:attrName>
                                        </p:attrNameLst>
                                      </p:cBhvr>
                                      <p:to>
                                        <p:strVal val="visible"/>
                                      </p:to>
                                    </p:set>
                                    <p:animEffect transition="in" filter="strips(downLeft)">
                                      <p:cBhvr>
                                        <p:cTn id="58" dur="500"/>
                                        <p:tgtEl>
                                          <p:spTgt spid="313352"/>
                                        </p:tgtEl>
                                      </p:cBhvr>
                                    </p:animEffect>
                                  </p:childTnLst>
                                </p:cTn>
                              </p:par>
                            </p:childTnLst>
                          </p:cTn>
                        </p:par>
                        <p:par>
                          <p:cTn id="59" fill="hold">
                            <p:stCondLst>
                              <p:cond delay="500"/>
                            </p:stCondLst>
                            <p:childTnLst>
                              <p:par>
                                <p:cTn id="60" presetID="18" presetClass="entr" presetSubtype="12" fill="hold" grpId="0" nodeType="afterEffect">
                                  <p:stCondLst>
                                    <p:cond delay="0"/>
                                  </p:stCondLst>
                                  <p:childTnLst>
                                    <p:set>
                                      <p:cBhvr>
                                        <p:cTn id="61" dur="1" fill="hold">
                                          <p:stCondLst>
                                            <p:cond delay="0"/>
                                          </p:stCondLst>
                                        </p:cTn>
                                        <p:tgtEl>
                                          <p:spTgt spid="313362"/>
                                        </p:tgtEl>
                                        <p:attrNameLst>
                                          <p:attrName>style.visibility</p:attrName>
                                        </p:attrNameLst>
                                      </p:cBhvr>
                                      <p:to>
                                        <p:strVal val="visible"/>
                                      </p:to>
                                    </p:set>
                                    <p:animEffect transition="in" filter="strips(downLeft)">
                                      <p:cBhvr>
                                        <p:cTn id="62" dur="500"/>
                                        <p:tgtEl>
                                          <p:spTgt spid="313362"/>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grpId="0" nodeType="clickEffect">
                                  <p:stCondLst>
                                    <p:cond delay="0"/>
                                  </p:stCondLst>
                                  <p:childTnLst>
                                    <p:set>
                                      <p:cBhvr>
                                        <p:cTn id="66" dur="1" fill="hold">
                                          <p:stCondLst>
                                            <p:cond delay="0"/>
                                          </p:stCondLst>
                                        </p:cTn>
                                        <p:tgtEl>
                                          <p:spTgt spid="313355"/>
                                        </p:tgtEl>
                                        <p:attrNameLst>
                                          <p:attrName>style.visibility</p:attrName>
                                        </p:attrNameLst>
                                      </p:cBhvr>
                                      <p:to>
                                        <p:strVal val="visible"/>
                                      </p:to>
                                    </p:set>
                                    <p:animEffect transition="in" filter="strips(downLeft)">
                                      <p:cBhvr>
                                        <p:cTn id="67" dur="500"/>
                                        <p:tgtEl>
                                          <p:spTgt spid="313355"/>
                                        </p:tgtEl>
                                      </p:cBhvr>
                                    </p:animEffect>
                                  </p:childTnLst>
                                </p:cTn>
                              </p:par>
                            </p:childTnLst>
                          </p:cTn>
                        </p:par>
                        <p:par>
                          <p:cTn id="68" fill="hold">
                            <p:stCondLst>
                              <p:cond delay="500"/>
                            </p:stCondLst>
                            <p:childTnLst>
                              <p:par>
                                <p:cTn id="69" presetID="18" presetClass="entr" presetSubtype="12" fill="hold" grpId="0" nodeType="afterEffect">
                                  <p:stCondLst>
                                    <p:cond delay="0"/>
                                  </p:stCondLst>
                                  <p:childTnLst>
                                    <p:set>
                                      <p:cBhvr>
                                        <p:cTn id="70" dur="1" fill="hold">
                                          <p:stCondLst>
                                            <p:cond delay="0"/>
                                          </p:stCondLst>
                                        </p:cTn>
                                        <p:tgtEl>
                                          <p:spTgt spid="313363"/>
                                        </p:tgtEl>
                                        <p:attrNameLst>
                                          <p:attrName>style.visibility</p:attrName>
                                        </p:attrNameLst>
                                      </p:cBhvr>
                                      <p:to>
                                        <p:strVal val="visible"/>
                                      </p:to>
                                    </p:set>
                                    <p:animEffect transition="in" filter="strips(downLeft)">
                                      <p:cBhvr>
                                        <p:cTn id="71" dur="500"/>
                                        <p:tgtEl>
                                          <p:spTgt spid="313363"/>
                                        </p:tgtEl>
                                      </p:cBhvr>
                                    </p:animEffect>
                                  </p:childTnLst>
                                </p:cTn>
                              </p:par>
                            </p:childTnLst>
                          </p:cTn>
                        </p:par>
                      </p:childTnLst>
                    </p:cTn>
                  </p:par>
                  <p:par>
                    <p:cTn id="72" fill="hold">
                      <p:stCondLst>
                        <p:cond delay="indefinite"/>
                      </p:stCondLst>
                      <p:childTnLst>
                        <p:par>
                          <p:cTn id="73" fill="hold">
                            <p:stCondLst>
                              <p:cond delay="0"/>
                            </p:stCondLst>
                            <p:childTnLst>
                              <p:par>
                                <p:cTn id="74" presetID="18" presetClass="entr" presetSubtype="12" fill="hold" grpId="0" nodeType="clickEffect">
                                  <p:stCondLst>
                                    <p:cond delay="0"/>
                                  </p:stCondLst>
                                  <p:childTnLst>
                                    <p:set>
                                      <p:cBhvr>
                                        <p:cTn id="75" dur="1" fill="hold">
                                          <p:stCondLst>
                                            <p:cond delay="0"/>
                                          </p:stCondLst>
                                        </p:cTn>
                                        <p:tgtEl>
                                          <p:spTgt spid="313357"/>
                                        </p:tgtEl>
                                        <p:attrNameLst>
                                          <p:attrName>style.visibility</p:attrName>
                                        </p:attrNameLst>
                                      </p:cBhvr>
                                      <p:to>
                                        <p:strVal val="visible"/>
                                      </p:to>
                                    </p:set>
                                    <p:animEffect transition="in" filter="strips(downLeft)">
                                      <p:cBhvr>
                                        <p:cTn id="76" dur="500"/>
                                        <p:tgtEl>
                                          <p:spTgt spid="313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47" grpId="0" animBg="1" autoUpdateAnimBg="0"/>
      <p:bldP spid="313348" grpId="0" animBg="1" autoUpdateAnimBg="0"/>
      <p:bldP spid="313349" grpId="0" autoUpdateAnimBg="0"/>
      <p:bldP spid="313350" grpId="0" autoUpdateAnimBg="0"/>
      <p:bldP spid="313351" grpId="0" autoUpdateAnimBg="0"/>
      <p:bldP spid="313352" grpId="0" autoUpdateAnimBg="0"/>
      <p:bldP spid="313353" grpId="0" autoUpdateAnimBg="0"/>
      <p:bldP spid="313354" grpId="0" autoUpdateAnimBg="0"/>
      <p:bldP spid="313355" grpId="0" autoUpdateAnimBg="0"/>
      <p:bldP spid="313356" grpId="0" animBg="1" autoUpdateAnimBg="0"/>
      <p:bldP spid="313357" grpId="0" animBg="1" autoUpdateAnimBg="0"/>
      <p:bldP spid="313358" grpId="0" animBg="1"/>
      <p:bldP spid="313359" grpId="0" animBg="1"/>
      <p:bldP spid="313360" grpId="0" animBg="1"/>
      <p:bldP spid="313361" grpId="0" animBg="1"/>
      <p:bldP spid="313362" grpId="0" animBg="1"/>
      <p:bldP spid="31336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AutoShape 2"/>
          <p:cNvSpPr>
            <a:spLocks noChangeArrowheads="1"/>
          </p:cNvSpPr>
          <p:nvPr/>
        </p:nvSpPr>
        <p:spPr bwMode="auto">
          <a:xfrm>
            <a:off x="-38100" y="990600"/>
            <a:ext cx="9182100" cy="508000"/>
          </a:xfrm>
          <a:prstGeom prst="roundRect">
            <a:avLst>
              <a:gd name="adj" fmla="val 16667"/>
            </a:avLst>
          </a:prstGeom>
          <a:noFill/>
          <a:ln w="9525">
            <a:solidFill>
              <a:schemeClr val="bg1"/>
            </a:solidFill>
            <a:round/>
            <a:headEnd/>
            <a:tailEnd/>
          </a:ln>
        </p:spPr>
        <p:txBody>
          <a:bodyPr>
            <a:spAutoFit/>
          </a:bodyPr>
          <a:lstStyle/>
          <a:p>
            <a:pPr algn="ctr" eaLnBrk="0" hangingPunct="0">
              <a:spcBef>
                <a:spcPct val="50000"/>
              </a:spcBef>
            </a:pPr>
            <a:r>
              <a:rPr lang="it-IT" b="1">
                <a:solidFill>
                  <a:srgbClr val="FF0000"/>
                </a:solidFill>
                <a:latin typeface="Arial" charset="0"/>
              </a:rPr>
              <a:t>IL PARADOSSO DELLA MISURAZIONE</a:t>
            </a:r>
          </a:p>
        </p:txBody>
      </p:sp>
      <p:sp>
        <p:nvSpPr>
          <p:cNvPr id="234500" name="Text Box 4"/>
          <p:cNvSpPr txBox="1">
            <a:spLocks noChangeArrowheads="1"/>
          </p:cNvSpPr>
          <p:nvPr/>
        </p:nvSpPr>
        <p:spPr bwMode="auto">
          <a:xfrm>
            <a:off x="4724400" y="2286000"/>
            <a:ext cx="2057400" cy="457200"/>
          </a:xfrm>
          <a:prstGeom prst="rect">
            <a:avLst/>
          </a:prstGeom>
          <a:noFill/>
          <a:ln w="9525">
            <a:noFill/>
            <a:miter lim="800000"/>
            <a:headEnd/>
            <a:tailEnd/>
          </a:ln>
        </p:spPr>
        <p:txBody>
          <a:bodyPr>
            <a:spAutoFit/>
          </a:bodyPr>
          <a:lstStyle/>
          <a:p>
            <a:pPr algn="ctr" eaLnBrk="0" hangingPunct="0">
              <a:spcBef>
                <a:spcPct val="50000"/>
              </a:spcBef>
            </a:pPr>
            <a:r>
              <a:rPr lang="it-IT"/>
              <a:t>MISURABILI</a:t>
            </a:r>
          </a:p>
        </p:txBody>
      </p:sp>
      <p:sp>
        <p:nvSpPr>
          <p:cNvPr id="234501" name="Text Box 5"/>
          <p:cNvSpPr txBox="1">
            <a:spLocks noChangeArrowheads="1"/>
          </p:cNvSpPr>
          <p:nvPr/>
        </p:nvSpPr>
        <p:spPr bwMode="auto">
          <a:xfrm>
            <a:off x="7772400" y="2057400"/>
            <a:ext cx="1371600" cy="822325"/>
          </a:xfrm>
          <a:prstGeom prst="rect">
            <a:avLst/>
          </a:prstGeom>
          <a:noFill/>
          <a:ln w="9525">
            <a:noFill/>
            <a:miter lim="800000"/>
            <a:headEnd/>
            <a:tailEnd/>
          </a:ln>
        </p:spPr>
        <p:txBody>
          <a:bodyPr>
            <a:spAutoFit/>
          </a:bodyPr>
          <a:lstStyle/>
          <a:p>
            <a:pPr algn="ctr" eaLnBrk="0" hangingPunct="0">
              <a:spcBef>
                <a:spcPct val="50000"/>
              </a:spcBef>
            </a:pPr>
            <a:r>
              <a:rPr lang="it-IT"/>
              <a:t>NON </a:t>
            </a:r>
          </a:p>
          <a:p>
            <a:pPr algn="ctr" eaLnBrk="0" hangingPunct="0"/>
            <a:r>
              <a:rPr lang="it-IT"/>
              <a:t>MISUR.</a:t>
            </a:r>
          </a:p>
        </p:txBody>
      </p:sp>
      <p:sp>
        <p:nvSpPr>
          <p:cNvPr id="234502" name="Text Box 6"/>
          <p:cNvSpPr txBox="1">
            <a:spLocks noChangeArrowheads="1"/>
          </p:cNvSpPr>
          <p:nvPr/>
        </p:nvSpPr>
        <p:spPr bwMode="auto">
          <a:xfrm>
            <a:off x="533400" y="2895600"/>
            <a:ext cx="2590800" cy="457200"/>
          </a:xfrm>
          <a:prstGeom prst="rect">
            <a:avLst/>
          </a:prstGeom>
          <a:noFill/>
          <a:ln w="9525">
            <a:noFill/>
            <a:miter lim="800000"/>
            <a:headEnd/>
            <a:tailEnd/>
          </a:ln>
        </p:spPr>
        <p:txBody>
          <a:bodyPr>
            <a:spAutoFit/>
          </a:bodyPr>
          <a:lstStyle/>
          <a:p>
            <a:pPr algn="ctr" eaLnBrk="0" hangingPunct="0">
              <a:spcBef>
                <a:spcPct val="50000"/>
              </a:spcBef>
            </a:pPr>
            <a:r>
              <a:rPr lang="it-IT"/>
              <a:t>SIGNIFICATIVI</a:t>
            </a:r>
          </a:p>
        </p:txBody>
      </p:sp>
      <p:sp>
        <p:nvSpPr>
          <p:cNvPr id="234503" name="Text Box 7"/>
          <p:cNvSpPr txBox="1">
            <a:spLocks noChangeArrowheads="1"/>
          </p:cNvSpPr>
          <p:nvPr/>
        </p:nvSpPr>
        <p:spPr bwMode="auto">
          <a:xfrm>
            <a:off x="609600" y="4191000"/>
            <a:ext cx="2590800" cy="822325"/>
          </a:xfrm>
          <a:prstGeom prst="rect">
            <a:avLst/>
          </a:prstGeom>
          <a:noFill/>
          <a:ln w="9525">
            <a:noFill/>
            <a:miter lim="800000"/>
            <a:headEnd/>
            <a:tailEnd/>
          </a:ln>
        </p:spPr>
        <p:txBody>
          <a:bodyPr>
            <a:spAutoFit/>
          </a:bodyPr>
          <a:lstStyle/>
          <a:p>
            <a:pPr algn="ctr" eaLnBrk="0" hangingPunct="0">
              <a:spcBef>
                <a:spcPct val="50000"/>
              </a:spcBef>
            </a:pPr>
            <a:r>
              <a:rPr lang="it-IT"/>
              <a:t>NON SIGNIFICATIVI</a:t>
            </a:r>
          </a:p>
        </p:txBody>
      </p:sp>
      <p:sp>
        <p:nvSpPr>
          <p:cNvPr id="234504" name="Line 8"/>
          <p:cNvSpPr>
            <a:spLocks noChangeShapeType="1"/>
          </p:cNvSpPr>
          <p:nvPr/>
        </p:nvSpPr>
        <p:spPr bwMode="auto">
          <a:xfrm>
            <a:off x="7696200" y="2743200"/>
            <a:ext cx="0" cy="3276600"/>
          </a:xfrm>
          <a:prstGeom prst="line">
            <a:avLst/>
          </a:prstGeom>
          <a:noFill/>
          <a:ln w="9525">
            <a:solidFill>
              <a:schemeClr val="tx1"/>
            </a:solidFill>
            <a:round/>
            <a:headEnd/>
            <a:tailEnd/>
          </a:ln>
        </p:spPr>
        <p:txBody>
          <a:bodyPr/>
          <a:lstStyle/>
          <a:p>
            <a:endParaRPr lang="it-IT"/>
          </a:p>
        </p:txBody>
      </p:sp>
      <p:sp>
        <p:nvSpPr>
          <p:cNvPr id="234505" name="Line 9"/>
          <p:cNvSpPr>
            <a:spLocks noChangeShapeType="1"/>
          </p:cNvSpPr>
          <p:nvPr/>
        </p:nvSpPr>
        <p:spPr bwMode="auto">
          <a:xfrm>
            <a:off x="609600" y="3810000"/>
            <a:ext cx="8534400" cy="0"/>
          </a:xfrm>
          <a:prstGeom prst="line">
            <a:avLst/>
          </a:prstGeom>
          <a:noFill/>
          <a:ln w="9525">
            <a:solidFill>
              <a:schemeClr val="tx1"/>
            </a:solidFill>
            <a:round/>
            <a:headEnd/>
            <a:tailEnd/>
          </a:ln>
        </p:spPr>
        <p:txBody>
          <a:bodyPr/>
          <a:lstStyle/>
          <a:p>
            <a:endParaRPr lang="it-IT"/>
          </a:p>
        </p:txBody>
      </p:sp>
      <p:sp>
        <p:nvSpPr>
          <p:cNvPr id="234506" name="Oval 10"/>
          <p:cNvSpPr>
            <a:spLocks noChangeArrowheads="1"/>
          </p:cNvSpPr>
          <p:nvPr/>
        </p:nvSpPr>
        <p:spPr bwMode="auto">
          <a:xfrm>
            <a:off x="3352800" y="4038600"/>
            <a:ext cx="4232275" cy="1136650"/>
          </a:xfrm>
          <a:prstGeom prst="ellipse">
            <a:avLst/>
          </a:prstGeom>
          <a:solidFill>
            <a:srgbClr val="FF0000"/>
          </a:solidFill>
          <a:ln w="9525">
            <a:solidFill>
              <a:srgbClr val="FF0000"/>
            </a:solidFill>
            <a:round/>
            <a:headEnd/>
            <a:tailEnd/>
          </a:ln>
        </p:spPr>
        <p:txBody>
          <a:bodyPr>
            <a:spAutoFit/>
          </a:bodyPr>
          <a:lstStyle/>
          <a:p>
            <a:pPr algn="ctr" eaLnBrk="0" hangingPunct="0">
              <a:spcBef>
                <a:spcPct val="50000"/>
              </a:spcBef>
            </a:pPr>
            <a:r>
              <a:rPr lang="it-IT" b="1">
                <a:solidFill>
                  <a:schemeClr val="bg1"/>
                </a:solidFill>
              </a:rPr>
              <a:t>DOMINIO              DEL TESTING</a:t>
            </a:r>
          </a:p>
        </p:txBody>
      </p:sp>
      <p:sp>
        <p:nvSpPr>
          <p:cNvPr id="234507" name="AutoShape 11"/>
          <p:cNvSpPr>
            <a:spLocks noChangeArrowheads="1"/>
          </p:cNvSpPr>
          <p:nvPr/>
        </p:nvSpPr>
        <p:spPr bwMode="auto">
          <a:xfrm>
            <a:off x="0" y="6019800"/>
            <a:ext cx="9144000" cy="576263"/>
          </a:xfrm>
          <a:prstGeom prst="roundRect">
            <a:avLst>
              <a:gd name="adj" fmla="val 16667"/>
            </a:avLst>
          </a:prstGeom>
          <a:noFill/>
          <a:ln w="9525">
            <a:solidFill>
              <a:schemeClr val="bg1"/>
            </a:solidFill>
            <a:round/>
            <a:headEnd/>
            <a:tailEnd/>
          </a:ln>
        </p:spPr>
        <p:txBody>
          <a:bodyPr>
            <a:spAutoFit/>
          </a:bodyPr>
          <a:lstStyle/>
          <a:p>
            <a:pPr algn="ctr" eaLnBrk="0" hangingPunct="0">
              <a:spcBef>
                <a:spcPct val="50000"/>
              </a:spcBef>
            </a:pPr>
            <a:r>
              <a:rPr lang="it-IT" sz="2800" b="1">
                <a:solidFill>
                  <a:srgbClr val="FF0000"/>
                </a:solidFill>
                <a:latin typeface="Arial" charset="0"/>
              </a:rPr>
              <a:t>quando l’attendibilità non fa rima con validità …</a:t>
            </a:r>
          </a:p>
        </p:txBody>
      </p:sp>
      <p:sp>
        <p:nvSpPr>
          <p:cNvPr id="6155" name="Text Box 15"/>
          <p:cNvSpPr txBox="1">
            <a:spLocks noChangeArrowheads="1"/>
          </p:cNvSpPr>
          <p:nvPr/>
        </p:nvSpPr>
        <p:spPr bwMode="auto">
          <a:xfrm>
            <a:off x="0" y="0"/>
            <a:ext cx="9144000" cy="396875"/>
          </a:xfrm>
          <a:prstGeom prst="rect">
            <a:avLst/>
          </a:prstGeom>
          <a:solidFill>
            <a:srgbClr val="FF0000"/>
          </a:solidFill>
          <a:ln w="9525">
            <a:noFill/>
            <a:miter lim="800000"/>
            <a:headEnd/>
            <a:tailEnd/>
          </a:ln>
        </p:spPr>
        <p:txBody>
          <a:bodyPr>
            <a:spAutoFit/>
          </a:bodyPr>
          <a:lstStyle/>
          <a:p>
            <a:pPr algn="ctr">
              <a:spcBef>
                <a:spcPct val="50000"/>
              </a:spcBef>
            </a:pPr>
            <a:r>
              <a:rPr lang="it-IT" sz="2000" b="1">
                <a:solidFill>
                  <a:schemeClr val="bg1"/>
                </a:solidFill>
              </a:rPr>
              <a:t>VALUTARE GLI APPRENDIMENTI: UN PERCORSO A TRE STADI</a:t>
            </a:r>
          </a:p>
        </p:txBody>
      </p:sp>
      <p:sp>
        <p:nvSpPr>
          <p:cNvPr id="12" name="CasellaDiTesto 11"/>
          <p:cNvSpPr txBox="1"/>
          <p:nvPr/>
        </p:nvSpPr>
        <p:spPr>
          <a:xfrm>
            <a:off x="251520" y="6453336"/>
            <a:ext cx="3024336" cy="369332"/>
          </a:xfrm>
          <a:prstGeom prst="rect">
            <a:avLst/>
          </a:prstGeom>
          <a:noFill/>
        </p:spPr>
        <p:txBody>
          <a:bodyPr wrap="square" rtlCol="0">
            <a:spAutoFit/>
          </a:bodyPr>
          <a:lstStyle/>
          <a:p>
            <a:r>
              <a:rPr lang="it-IT" dirty="0" smtClean="0"/>
              <a:t>Tratto da M. </a:t>
            </a:r>
            <a:r>
              <a:rPr lang="it-IT" dirty="0" err="1" smtClean="0"/>
              <a:t>Comoglio</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34498"/>
                                        </p:tgtEl>
                                        <p:attrNameLst>
                                          <p:attrName>style.visibility</p:attrName>
                                        </p:attrNameLst>
                                      </p:cBhvr>
                                      <p:to>
                                        <p:strVal val="visible"/>
                                      </p:to>
                                    </p:set>
                                    <p:animEffect transition="in" filter="strips(downLeft)">
                                      <p:cBhvr>
                                        <p:cTn id="7" dur="500"/>
                                        <p:tgtEl>
                                          <p:spTgt spid="234498"/>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234500"/>
                                        </p:tgtEl>
                                        <p:attrNameLst>
                                          <p:attrName>style.visibility</p:attrName>
                                        </p:attrNameLst>
                                      </p:cBhvr>
                                      <p:to>
                                        <p:strVal val="visible"/>
                                      </p:to>
                                    </p:set>
                                    <p:animEffect transition="in" filter="strips(downLeft)">
                                      <p:cBhvr>
                                        <p:cTn id="11" dur="500"/>
                                        <p:tgtEl>
                                          <p:spTgt spid="234500"/>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234501"/>
                                        </p:tgtEl>
                                        <p:attrNameLst>
                                          <p:attrName>style.visibility</p:attrName>
                                        </p:attrNameLst>
                                      </p:cBhvr>
                                      <p:to>
                                        <p:strVal val="visible"/>
                                      </p:to>
                                    </p:set>
                                    <p:animEffect transition="in" filter="strips(downLeft)">
                                      <p:cBhvr>
                                        <p:cTn id="15" dur="500"/>
                                        <p:tgtEl>
                                          <p:spTgt spid="234501"/>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234502"/>
                                        </p:tgtEl>
                                        <p:attrNameLst>
                                          <p:attrName>style.visibility</p:attrName>
                                        </p:attrNameLst>
                                      </p:cBhvr>
                                      <p:to>
                                        <p:strVal val="visible"/>
                                      </p:to>
                                    </p:set>
                                    <p:animEffect transition="in" filter="strips(downLeft)">
                                      <p:cBhvr>
                                        <p:cTn id="19" dur="500"/>
                                        <p:tgtEl>
                                          <p:spTgt spid="234502"/>
                                        </p:tgtEl>
                                      </p:cBhvr>
                                    </p:animEffect>
                                  </p:childTnLst>
                                </p:cTn>
                              </p:par>
                            </p:childTnLst>
                          </p:cTn>
                        </p:par>
                        <p:par>
                          <p:cTn id="20" fill="hold">
                            <p:stCondLst>
                              <p:cond delay="2000"/>
                            </p:stCondLst>
                            <p:childTnLst>
                              <p:par>
                                <p:cTn id="21" presetID="18" presetClass="entr" presetSubtype="12" fill="hold" grpId="0" nodeType="afterEffect">
                                  <p:stCondLst>
                                    <p:cond delay="0"/>
                                  </p:stCondLst>
                                  <p:childTnLst>
                                    <p:set>
                                      <p:cBhvr>
                                        <p:cTn id="22" dur="1" fill="hold">
                                          <p:stCondLst>
                                            <p:cond delay="0"/>
                                          </p:stCondLst>
                                        </p:cTn>
                                        <p:tgtEl>
                                          <p:spTgt spid="234503"/>
                                        </p:tgtEl>
                                        <p:attrNameLst>
                                          <p:attrName>style.visibility</p:attrName>
                                        </p:attrNameLst>
                                      </p:cBhvr>
                                      <p:to>
                                        <p:strVal val="visible"/>
                                      </p:to>
                                    </p:set>
                                    <p:animEffect transition="in" filter="strips(downLeft)">
                                      <p:cBhvr>
                                        <p:cTn id="23" dur="500"/>
                                        <p:tgtEl>
                                          <p:spTgt spid="234503"/>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234504"/>
                                        </p:tgtEl>
                                        <p:attrNameLst>
                                          <p:attrName>style.visibility</p:attrName>
                                        </p:attrNameLst>
                                      </p:cBhvr>
                                      <p:to>
                                        <p:strVal val="visible"/>
                                      </p:to>
                                    </p:set>
                                    <p:animEffect transition="in" filter="strips(downLeft)">
                                      <p:cBhvr>
                                        <p:cTn id="27" dur="500"/>
                                        <p:tgtEl>
                                          <p:spTgt spid="234504"/>
                                        </p:tgtEl>
                                      </p:cBhvr>
                                    </p:animEffect>
                                  </p:childTnLst>
                                </p:cTn>
                              </p:par>
                            </p:childTnLst>
                          </p:cTn>
                        </p:par>
                        <p:par>
                          <p:cTn id="28" fill="hold">
                            <p:stCondLst>
                              <p:cond delay="3000"/>
                            </p:stCondLst>
                            <p:childTnLst>
                              <p:par>
                                <p:cTn id="29" presetID="18" presetClass="entr" presetSubtype="12" fill="hold" grpId="0" nodeType="afterEffect">
                                  <p:stCondLst>
                                    <p:cond delay="0"/>
                                  </p:stCondLst>
                                  <p:childTnLst>
                                    <p:set>
                                      <p:cBhvr>
                                        <p:cTn id="30" dur="1" fill="hold">
                                          <p:stCondLst>
                                            <p:cond delay="0"/>
                                          </p:stCondLst>
                                        </p:cTn>
                                        <p:tgtEl>
                                          <p:spTgt spid="234505"/>
                                        </p:tgtEl>
                                        <p:attrNameLst>
                                          <p:attrName>style.visibility</p:attrName>
                                        </p:attrNameLst>
                                      </p:cBhvr>
                                      <p:to>
                                        <p:strVal val="visible"/>
                                      </p:to>
                                    </p:set>
                                    <p:animEffect transition="in" filter="strips(downLeft)">
                                      <p:cBhvr>
                                        <p:cTn id="31" dur="500"/>
                                        <p:tgtEl>
                                          <p:spTgt spid="234505"/>
                                        </p:tgtEl>
                                      </p:cBhvr>
                                    </p:animEffect>
                                  </p:childTnLst>
                                </p:cTn>
                              </p:par>
                            </p:childTnLst>
                          </p:cTn>
                        </p:par>
                        <p:par>
                          <p:cTn id="32" fill="hold">
                            <p:stCondLst>
                              <p:cond delay="3500"/>
                            </p:stCondLst>
                            <p:childTnLst>
                              <p:par>
                                <p:cTn id="33" presetID="18" presetClass="entr" presetSubtype="12" fill="hold" grpId="0" nodeType="afterEffect">
                                  <p:stCondLst>
                                    <p:cond delay="0"/>
                                  </p:stCondLst>
                                  <p:childTnLst>
                                    <p:set>
                                      <p:cBhvr>
                                        <p:cTn id="34" dur="1" fill="hold">
                                          <p:stCondLst>
                                            <p:cond delay="0"/>
                                          </p:stCondLst>
                                        </p:cTn>
                                        <p:tgtEl>
                                          <p:spTgt spid="234506"/>
                                        </p:tgtEl>
                                        <p:attrNameLst>
                                          <p:attrName>style.visibility</p:attrName>
                                        </p:attrNameLst>
                                      </p:cBhvr>
                                      <p:to>
                                        <p:strVal val="visible"/>
                                      </p:to>
                                    </p:set>
                                    <p:animEffect transition="in" filter="strips(downLeft)">
                                      <p:cBhvr>
                                        <p:cTn id="35" dur="500"/>
                                        <p:tgtEl>
                                          <p:spTgt spid="234506"/>
                                        </p:tgtEl>
                                      </p:cBhvr>
                                    </p:animEffect>
                                  </p:childTnLst>
                                </p:cTn>
                              </p:par>
                            </p:childTnLst>
                          </p:cTn>
                        </p:par>
                        <p:par>
                          <p:cTn id="36" fill="hold">
                            <p:stCondLst>
                              <p:cond delay="4000"/>
                            </p:stCondLst>
                            <p:childTnLst>
                              <p:par>
                                <p:cTn id="37" presetID="18" presetClass="entr" presetSubtype="12" fill="hold" grpId="0" nodeType="afterEffect">
                                  <p:stCondLst>
                                    <p:cond delay="0"/>
                                  </p:stCondLst>
                                  <p:childTnLst>
                                    <p:set>
                                      <p:cBhvr>
                                        <p:cTn id="38" dur="1" fill="hold">
                                          <p:stCondLst>
                                            <p:cond delay="0"/>
                                          </p:stCondLst>
                                        </p:cTn>
                                        <p:tgtEl>
                                          <p:spTgt spid="234507"/>
                                        </p:tgtEl>
                                        <p:attrNameLst>
                                          <p:attrName>style.visibility</p:attrName>
                                        </p:attrNameLst>
                                      </p:cBhvr>
                                      <p:to>
                                        <p:strVal val="visible"/>
                                      </p:to>
                                    </p:set>
                                    <p:animEffect transition="in" filter="strips(downLeft)">
                                      <p:cBhvr>
                                        <p:cTn id="39" dur="500"/>
                                        <p:tgtEl>
                                          <p:spTgt spid="234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498" grpId="0" animBg="1" autoUpdateAnimBg="0"/>
      <p:bldP spid="234500" grpId="0" autoUpdateAnimBg="0"/>
      <p:bldP spid="234501" grpId="0" autoUpdateAnimBg="0"/>
      <p:bldP spid="234502" grpId="0" autoUpdateAnimBg="0"/>
      <p:bldP spid="234503" grpId="0" autoUpdateAnimBg="0"/>
      <p:bldP spid="234504" grpId="0" animBg="1"/>
      <p:bldP spid="234505" grpId="0" animBg="1"/>
      <p:bldP spid="234506" grpId="0" animBg="1" autoUpdateAnimBg="0"/>
      <p:bldP spid="234507"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AutoShape 2"/>
          <p:cNvSpPr>
            <a:spLocks noChangeArrowheads="1"/>
          </p:cNvSpPr>
          <p:nvPr/>
        </p:nvSpPr>
        <p:spPr bwMode="auto">
          <a:xfrm>
            <a:off x="0" y="1524000"/>
            <a:ext cx="9144000" cy="508000"/>
          </a:xfrm>
          <a:prstGeom prst="roundRect">
            <a:avLst>
              <a:gd name="adj" fmla="val 16667"/>
            </a:avLst>
          </a:prstGeom>
          <a:noFill/>
          <a:ln w="9525">
            <a:solidFill>
              <a:schemeClr val="bg1"/>
            </a:solidFill>
            <a:round/>
            <a:headEnd/>
            <a:tailEnd/>
          </a:ln>
        </p:spPr>
        <p:txBody>
          <a:bodyPr>
            <a:spAutoFit/>
          </a:bodyPr>
          <a:lstStyle/>
          <a:p>
            <a:pPr algn="ctr" eaLnBrk="0" hangingPunct="0">
              <a:spcBef>
                <a:spcPct val="50000"/>
              </a:spcBef>
            </a:pPr>
            <a:r>
              <a:rPr lang="it-IT" b="1">
                <a:solidFill>
                  <a:srgbClr val="008000"/>
                </a:solidFill>
                <a:latin typeface="Arial" charset="0"/>
              </a:rPr>
              <a:t>SCOMPOSIZIONE DEL SAPERE IN UNITA’ DISCRETE</a:t>
            </a:r>
          </a:p>
        </p:txBody>
      </p:sp>
      <p:sp>
        <p:nvSpPr>
          <p:cNvPr id="233476" name="AutoShape 4"/>
          <p:cNvSpPr>
            <a:spLocks noChangeArrowheads="1"/>
          </p:cNvSpPr>
          <p:nvPr/>
        </p:nvSpPr>
        <p:spPr bwMode="auto">
          <a:xfrm>
            <a:off x="0" y="2438400"/>
            <a:ext cx="9144000" cy="508000"/>
          </a:xfrm>
          <a:prstGeom prst="roundRect">
            <a:avLst>
              <a:gd name="adj" fmla="val 16667"/>
            </a:avLst>
          </a:prstGeom>
          <a:noFill/>
          <a:ln w="9525">
            <a:solidFill>
              <a:schemeClr val="bg1"/>
            </a:solidFill>
            <a:round/>
            <a:headEnd/>
            <a:tailEnd/>
          </a:ln>
        </p:spPr>
        <p:txBody>
          <a:bodyPr>
            <a:spAutoFit/>
          </a:bodyPr>
          <a:lstStyle/>
          <a:p>
            <a:pPr algn="ctr" eaLnBrk="0" hangingPunct="0">
              <a:spcBef>
                <a:spcPct val="50000"/>
              </a:spcBef>
            </a:pPr>
            <a:r>
              <a:rPr lang="it-IT" b="1">
                <a:solidFill>
                  <a:srgbClr val="CC00CC"/>
                </a:solidFill>
                <a:latin typeface="Arial" charset="0"/>
              </a:rPr>
              <a:t>RIPRODUZIONE DI UN SAPERE PREDEFINITO</a:t>
            </a:r>
          </a:p>
        </p:txBody>
      </p:sp>
      <p:sp>
        <p:nvSpPr>
          <p:cNvPr id="233477" name="AutoShape 5"/>
          <p:cNvSpPr>
            <a:spLocks noChangeArrowheads="1"/>
          </p:cNvSpPr>
          <p:nvPr/>
        </p:nvSpPr>
        <p:spPr bwMode="auto">
          <a:xfrm>
            <a:off x="9525" y="3352800"/>
            <a:ext cx="9134475" cy="508000"/>
          </a:xfrm>
          <a:prstGeom prst="roundRect">
            <a:avLst>
              <a:gd name="adj" fmla="val 16667"/>
            </a:avLst>
          </a:prstGeom>
          <a:noFill/>
          <a:ln w="9525">
            <a:solidFill>
              <a:schemeClr val="bg1"/>
            </a:solidFill>
            <a:round/>
            <a:headEnd/>
            <a:tailEnd/>
          </a:ln>
        </p:spPr>
        <p:txBody>
          <a:bodyPr>
            <a:spAutoFit/>
          </a:bodyPr>
          <a:lstStyle/>
          <a:p>
            <a:pPr algn="ctr" eaLnBrk="0" hangingPunct="0">
              <a:spcBef>
                <a:spcPct val="50000"/>
              </a:spcBef>
            </a:pPr>
            <a:r>
              <a:rPr lang="it-IT" b="1">
                <a:solidFill>
                  <a:srgbClr val="008000"/>
                </a:solidFill>
                <a:latin typeface="Arial" charset="0"/>
              </a:rPr>
              <a:t>RIFERIMENTO AD UNA CONOSCENZA INERTE</a:t>
            </a:r>
          </a:p>
        </p:txBody>
      </p:sp>
      <p:sp>
        <p:nvSpPr>
          <p:cNvPr id="233478" name="AutoShape 6"/>
          <p:cNvSpPr>
            <a:spLocks noChangeArrowheads="1"/>
          </p:cNvSpPr>
          <p:nvPr/>
        </p:nvSpPr>
        <p:spPr bwMode="auto">
          <a:xfrm>
            <a:off x="0" y="4191000"/>
            <a:ext cx="9144000" cy="508000"/>
          </a:xfrm>
          <a:prstGeom prst="roundRect">
            <a:avLst>
              <a:gd name="adj" fmla="val 16667"/>
            </a:avLst>
          </a:prstGeom>
          <a:noFill/>
          <a:ln w="9525">
            <a:solidFill>
              <a:schemeClr val="bg1"/>
            </a:solidFill>
            <a:round/>
            <a:headEnd/>
            <a:tailEnd/>
          </a:ln>
        </p:spPr>
        <p:txBody>
          <a:bodyPr>
            <a:spAutoFit/>
          </a:bodyPr>
          <a:lstStyle/>
          <a:p>
            <a:pPr algn="ctr" eaLnBrk="0" hangingPunct="0">
              <a:spcBef>
                <a:spcPct val="50000"/>
              </a:spcBef>
            </a:pPr>
            <a:r>
              <a:rPr lang="it-IT" b="1">
                <a:solidFill>
                  <a:srgbClr val="CC00CC"/>
                </a:solidFill>
                <a:latin typeface="Arial" charset="0"/>
              </a:rPr>
              <a:t>ATTENZIONE ESCLUSIVA ALLA PRESTAZIONE</a:t>
            </a:r>
          </a:p>
        </p:txBody>
      </p:sp>
      <p:sp>
        <p:nvSpPr>
          <p:cNvPr id="233479" name="AutoShape 7"/>
          <p:cNvSpPr>
            <a:spLocks noChangeArrowheads="1"/>
          </p:cNvSpPr>
          <p:nvPr/>
        </p:nvSpPr>
        <p:spPr bwMode="auto">
          <a:xfrm>
            <a:off x="0" y="4953000"/>
            <a:ext cx="9144000" cy="508000"/>
          </a:xfrm>
          <a:prstGeom prst="roundRect">
            <a:avLst>
              <a:gd name="adj" fmla="val 16667"/>
            </a:avLst>
          </a:prstGeom>
          <a:noFill/>
          <a:ln w="9525">
            <a:solidFill>
              <a:schemeClr val="bg1"/>
            </a:solidFill>
            <a:round/>
            <a:headEnd/>
            <a:tailEnd/>
          </a:ln>
        </p:spPr>
        <p:txBody>
          <a:bodyPr>
            <a:spAutoFit/>
          </a:bodyPr>
          <a:lstStyle/>
          <a:p>
            <a:pPr algn="ctr" eaLnBrk="0" hangingPunct="0">
              <a:spcBef>
                <a:spcPct val="50000"/>
              </a:spcBef>
            </a:pPr>
            <a:r>
              <a:rPr lang="it-IT" b="1">
                <a:solidFill>
                  <a:srgbClr val="008000"/>
                </a:solidFill>
                <a:latin typeface="Arial" charset="0"/>
              </a:rPr>
              <a:t>SCARSA RICADUTA FORMATIVA</a:t>
            </a:r>
          </a:p>
        </p:txBody>
      </p:sp>
      <p:sp>
        <p:nvSpPr>
          <p:cNvPr id="233480" name="AutoShape 8"/>
          <p:cNvSpPr>
            <a:spLocks noChangeArrowheads="1"/>
          </p:cNvSpPr>
          <p:nvPr/>
        </p:nvSpPr>
        <p:spPr bwMode="auto">
          <a:xfrm>
            <a:off x="0" y="5791200"/>
            <a:ext cx="9150350" cy="508000"/>
          </a:xfrm>
          <a:prstGeom prst="roundRect">
            <a:avLst>
              <a:gd name="adj" fmla="val 16667"/>
            </a:avLst>
          </a:prstGeom>
          <a:noFill/>
          <a:ln w="9525">
            <a:solidFill>
              <a:schemeClr val="bg1"/>
            </a:solidFill>
            <a:round/>
            <a:headEnd/>
            <a:tailEnd/>
          </a:ln>
        </p:spPr>
        <p:txBody>
          <a:bodyPr>
            <a:spAutoFit/>
          </a:bodyPr>
          <a:lstStyle/>
          <a:p>
            <a:pPr algn="ctr" eaLnBrk="0" hangingPunct="0">
              <a:spcBef>
                <a:spcPct val="50000"/>
              </a:spcBef>
            </a:pPr>
            <a:r>
              <a:rPr lang="it-IT" b="1">
                <a:solidFill>
                  <a:srgbClr val="CC00CC"/>
                </a:solidFill>
                <a:latin typeface="Arial" charset="0"/>
              </a:rPr>
              <a:t>DERESPONSABILIZZAZIONE DELLO STUDENTE</a:t>
            </a:r>
          </a:p>
        </p:txBody>
      </p:sp>
      <p:sp>
        <p:nvSpPr>
          <p:cNvPr id="233482" name="Text Box 10"/>
          <p:cNvSpPr txBox="1">
            <a:spLocks noChangeArrowheads="1"/>
          </p:cNvSpPr>
          <p:nvPr/>
        </p:nvSpPr>
        <p:spPr bwMode="auto">
          <a:xfrm>
            <a:off x="0" y="685800"/>
            <a:ext cx="9144000" cy="457200"/>
          </a:xfrm>
          <a:prstGeom prst="rect">
            <a:avLst/>
          </a:prstGeom>
          <a:solidFill>
            <a:schemeClr val="bg1"/>
          </a:solidFill>
          <a:ln w="9525">
            <a:noFill/>
            <a:miter lim="800000"/>
            <a:headEnd/>
            <a:tailEnd/>
          </a:ln>
        </p:spPr>
        <p:txBody>
          <a:bodyPr>
            <a:spAutoFit/>
          </a:bodyPr>
          <a:lstStyle/>
          <a:p>
            <a:pPr algn="ctr">
              <a:spcBef>
                <a:spcPct val="50000"/>
              </a:spcBef>
              <a:buFont typeface="Monotype Sorts" pitchFamily="2" charset="2"/>
              <a:buNone/>
            </a:pPr>
            <a:r>
              <a:rPr lang="it-IT" b="1">
                <a:solidFill>
                  <a:srgbClr val="FF0000"/>
                </a:solidFill>
                <a:latin typeface="Arial" charset="0"/>
              </a:rPr>
              <a:t>ALLA RICERCA DELLA SIGNIFICATIVITA’</a:t>
            </a:r>
          </a:p>
        </p:txBody>
      </p:sp>
      <p:sp>
        <p:nvSpPr>
          <p:cNvPr id="7177" name="Text Box 11"/>
          <p:cNvSpPr txBox="1">
            <a:spLocks noChangeArrowheads="1"/>
          </p:cNvSpPr>
          <p:nvPr/>
        </p:nvSpPr>
        <p:spPr bwMode="auto">
          <a:xfrm>
            <a:off x="0" y="0"/>
            <a:ext cx="9144000" cy="396875"/>
          </a:xfrm>
          <a:prstGeom prst="rect">
            <a:avLst/>
          </a:prstGeom>
          <a:solidFill>
            <a:srgbClr val="FF0000"/>
          </a:solidFill>
          <a:ln w="9525">
            <a:noFill/>
            <a:miter lim="800000"/>
            <a:headEnd/>
            <a:tailEnd/>
          </a:ln>
        </p:spPr>
        <p:txBody>
          <a:bodyPr>
            <a:spAutoFit/>
          </a:bodyPr>
          <a:lstStyle/>
          <a:p>
            <a:pPr algn="ctr">
              <a:spcBef>
                <a:spcPct val="50000"/>
              </a:spcBef>
            </a:pPr>
            <a:r>
              <a:rPr lang="it-IT" sz="2000" b="1">
                <a:solidFill>
                  <a:schemeClr val="bg1"/>
                </a:solidFill>
              </a:rPr>
              <a:t>VALUTARE GLI APPRENDIMENTI: UN PERCORSO A TRE STADI</a:t>
            </a:r>
          </a:p>
        </p:txBody>
      </p:sp>
      <p:sp>
        <p:nvSpPr>
          <p:cNvPr id="10" name="CasellaDiTesto 9"/>
          <p:cNvSpPr txBox="1"/>
          <p:nvPr/>
        </p:nvSpPr>
        <p:spPr>
          <a:xfrm>
            <a:off x="251520" y="6453336"/>
            <a:ext cx="3024336" cy="369332"/>
          </a:xfrm>
          <a:prstGeom prst="rect">
            <a:avLst/>
          </a:prstGeom>
          <a:noFill/>
        </p:spPr>
        <p:txBody>
          <a:bodyPr wrap="square" rtlCol="0">
            <a:spAutoFit/>
          </a:bodyPr>
          <a:lstStyle/>
          <a:p>
            <a:r>
              <a:rPr lang="it-IT" dirty="0" smtClean="0"/>
              <a:t>Tratto da M. </a:t>
            </a:r>
            <a:r>
              <a:rPr lang="it-IT" dirty="0" err="1" smtClean="0"/>
              <a:t>Comoglio</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33482"/>
                                        </p:tgtEl>
                                        <p:attrNameLst>
                                          <p:attrName>style.visibility</p:attrName>
                                        </p:attrNameLst>
                                      </p:cBhvr>
                                      <p:to>
                                        <p:strVal val="visible"/>
                                      </p:to>
                                    </p:set>
                                    <p:animEffect transition="in" filter="strips(downLeft)">
                                      <p:cBhvr>
                                        <p:cTn id="7" dur="500"/>
                                        <p:tgtEl>
                                          <p:spTgt spid="23348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33474"/>
                                        </p:tgtEl>
                                        <p:attrNameLst>
                                          <p:attrName>style.visibility</p:attrName>
                                        </p:attrNameLst>
                                      </p:cBhvr>
                                      <p:to>
                                        <p:strVal val="visible"/>
                                      </p:to>
                                    </p:set>
                                    <p:animEffect transition="in" filter="box(in)">
                                      <p:cBhvr>
                                        <p:cTn id="12" dur="500"/>
                                        <p:tgtEl>
                                          <p:spTgt spid="23347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33476"/>
                                        </p:tgtEl>
                                        <p:attrNameLst>
                                          <p:attrName>style.visibility</p:attrName>
                                        </p:attrNameLst>
                                      </p:cBhvr>
                                      <p:to>
                                        <p:strVal val="visible"/>
                                      </p:to>
                                    </p:set>
                                    <p:animEffect transition="in" filter="box(in)">
                                      <p:cBhvr>
                                        <p:cTn id="17" dur="500"/>
                                        <p:tgtEl>
                                          <p:spTgt spid="23347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33477"/>
                                        </p:tgtEl>
                                        <p:attrNameLst>
                                          <p:attrName>style.visibility</p:attrName>
                                        </p:attrNameLst>
                                      </p:cBhvr>
                                      <p:to>
                                        <p:strVal val="visible"/>
                                      </p:to>
                                    </p:set>
                                    <p:animEffect transition="in" filter="box(in)">
                                      <p:cBhvr>
                                        <p:cTn id="22" dur="500"/>
                                        <p:tgtEl>
                                          <p:spTgt spid="23347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33478"/>
                                        </p:tgtEl>
                                        <p:attrNameLst>
                                          <p:attrName>style.visibility</p:attrName>
                                        </p:attrNameLst>
                                      </p:cBhvr>
                                      <p:to>
                                        <p:strVal val="visible"/>
                                      </p:to>
                                    </p:set>
                                    <p:animEffect transition="in" filter="box(in)">
                                      <p:cBhvr>
                                        <p:cTn id="27" dur="500"/>
                                        <p:tgtEl>
                                          <p:spTgt spid="233478"/>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33479"/>
                                        </p:tgtEl>
                                        <p:attrNameLst>
                                          <p:attrName>style.visibility</p:attrName>
                                        </p:attrNameLst>
                                      </p:cBhvr>
                                      <p:to>
                                        <p:strVal val="visible"/>
                                      </p:to>
                                    </p:set>
                                    <p:animEffect transition="in" filter="box(in)">
                                      <p:cBhvr>
                                        <p:cTn id="32" dur="500"/>
                                        <p:tgtEl>
                                          <p:spTgt spid="233479"/>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33480"/>
                                        </p:tgtEl>
                                        <p:attrNameLst>
                                          <p:attrName>style.visibility</p:attrName>
                                        </p:attrNameLst>
                                      </p:cBhvr>
                                      <p:to>
                                        <p:strVal val="visible"/>
                                      </p:to>
                                    </p:set>
                                    <p:animEffect transition="in" filter="box(in)">
                                      <p:cBhvr>
                                        <p:cTn id="37" dur="500"/>
                                        <p:tgtEl>
                                          <p:spTgt spid="233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4" grpId="0" animBg="1" autoUpdateAnimBg="0"/>
      <p:bldP spid="233476" grpId="0" animBg="1" autoUpdateAnimBg="0"/>
      <p:bldP spid="233477" grpId="0" animBg="1" autoUpdateAnimBg="0"/>
      <p:bldP spid="233478" grpId="0" animBg="1" autoUpdateAnimBg="0"/>
      <p:bldP spid="233479" grpId="0" animBg="1" autoUpdateAnimBg="0"/>
      <p:bldP spid="233480" grpId="0" animBg="1" autoUpdateAnimBg="0"/>
      <p:bldP spid="233482"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7" name="Text Box 3"/>
          <p:cNvSpPr txBox="1">
            <a:spLocks noChangeArrowheads="1"/>
          </p:cNvSpPr>
          <p:nvPr/>
        </p:nvSpPr>
        <p:spPr bwMode="auto">
          <a:xfrm>
            <a:off x="0" y="2209800"/>
            <a:ext cx="9144000" cy="3081338"/>
          </a:xfrm>
          <a:prstGeom prst="rect">
            <a:avLst/>
          </a:prstGeom>
          <a:noFill/>
          <a:ln w="9525">
            <a:noFill/>
            <a:miter lim="800000"/>
            <a:headEnd/>
            <a:tailEnd/>
          </a:ln>
        </p:spPr>
        <p:txBody>
          <a:bodyPr>
            <a:spAutoFit/>
          </a:bodyPr>
          <a:lstStyle/>
          <a:p>
            <a:pPr>
              <a:spcBef>
                <a:spcPct val="50000"/>
              </a:spcBef>
            </a:pPr>
            <a:r>
              <a:rPr lang="it-IT" sz="2800" i="1"/>
              <a:t>“Ciò che distingue soprattutto la valutazione tradizionale da quella autentica è la sua tendenza a cercare la misura solo della comprensione ‘scolastica’ di un contenuto o dell’ acquisizione di un’abilità da parte dello studente e non della capacità con la quale quest’ultimo dà senso ai problemi di vita quotidiana o risolve problemi reali utilizzando le conoscenze che possiede.”                             </a:t>
            </a:r>
            <a:r>
              <a:rPr lang="it-IT" sz="2800"/>
              <a:t>(Comoglio, 2004)</a:t>
            </a:r>
            <a:r>
              <a:rPr lang="it-IT" sz="2800" i="1"/>
              <a:t>  </a:t>
            </a:r>
          </a:p>
        </p:txBody>
      </p:sp>
      <p:sp>
        <p:nvSpPr>
          <p:cNvPr id="8195" name="Text Box 6"/>
          <p:cNvSpPr txBox="1">
            <a:spLocks noChangeArrowheads="1"/>
          </p:cNvSpPr>
          <p:nvPr/>
        </p:nvSpPr>
        <p:spPr bwMode="auto">
          <a:xfrm>
            <a:off x="0" y="990600"/>
            <a:ext cx="9144000" cy="457200"/>
          </a:xfrm>
          <a:prstGeom prst="rect">
            <a:avLst/>
          </a:prstGeom>
          <a:solidFill>
            <a:schemeClr val="bg1"/>
          </a:solidFill>
          <a:ln w="9525">
            <a:noFill/>
            <a:miter lim="800000"/>
            <a:headEnd/>
            <a:tailEnd/>
          </a:ln>
        </p:spPr>
        <p:txBody>
          <a:bodyPr>
            <a:spAutoFit/>
          </a:bodyPr>
          <a:lstStyle/>
          <a:p>
            <a:pPr algn="ctr">
              <a:spcBef>
                <a:spcPct val="50000"/>
              </a:spcBef>
              <a:buFont typeface="Monotype Sorts" pitchFamily="2" charset="2"/>
              <a:buNone/>
            </a:pPr>
            <a:r>
              <a:rPr lang="it-IT" b="1">
                <a:solidFill>
                  <a:srgbClr val="FF0000"/>
                </a:solidFill>
                <a:latin typeface="Arial" charset="0"/>
              </a:rPr>
              <a:t>IL SENSO DI UNA SFIDA</a:t>
            </a:r>
          </a:p>
        </p:txBody>
      </p:sp>
      <p:sp>
        <p:nvSpPr>
          <p:cNvPr id="8196" name="Text Box 8"/>
          <p:cNvSpPr txBox="1">
            <a:spLocks noChangeArrowheads="1"/>
          </p:cNvSpPr>
          <p:nvPr/>
        </p:nvSpPr>
        <p:spPr bwMode="auto">
          <a:xfrm>
            <a:off x="0" y="0"/>
            <a:ext cx="9144000" cy="396875"/>
          </a:xfrm>
          <a:prstGeom prst="rect">
            <a:avLst/>
          </a:prstGeom>
          <a:solidFill>
            <a:srgbClr val="FF0000"/>
          </a:solidFill>
          <a:ln w="9525">
            <a:noFill/>
            <a:miter lim="800000"/>
            <a:headEnd/>
            <a:tailEnd/>
          </a:ln>
        </p:spPr>
        <p:txBody>
          <a:bodyPr>
            <a:spAutoFit/>
          </a:bodyPr>
          <a:lstStyle/>
          <a:p>
            <a:pPr algn="ctr">
              <a:spcBef>
                <a:spcPct val="50000"/>
              </a:spcBef>
            </a:pPr>
            <a:r>
              <a:rPr lang="it-IT" sz="2000" b="1">
                <a:solidFill>
                  <a:schemeClr val="bg1"/>
                </a:solidFill>
              </a:rPr>
              <a:t>VALUTARE GLI APPRENDIMENTI: UN PERCORSO A TRE STADI</a:t>
            </a:r>
          </a:p>
        </p:txBody>
      </p:sp>
      <p:sp>
        <p:nvSpPr>
          <p:cNvPr id="5" name="CasellaDiTesto 4"/>
          <p:cNvSpPr txBox="1"/>
          <p:nvPr/>
        </p:nvSpPr>
        <p:spPr>
          <a:xfrm>
            <a:off x="251520" y="6453336"/>
            <a:ext cx="3024336" cy="369332"/>
          </a:xfrm>
          <a:prstGeom prst="rect">
            <a:avLst/>
          </a:prstGeom>
          <a:noFill/>
        </p:spPr>
        <p:txBody>
          <a:bodyPr wrap="square" rtlCol="0">
            <a:spAutoFit/>
          </a:bodyPr>
          <a:lstStyle/>
          <a:p>
            <a:r>
              <a:rPr lang="it-IT" dirty="0" smtClean="0"/>
              <a:t>Tratto da M. </a:t>
            </a:r>
            <a:r>
              <a:rPr lang="it-IT" dirty="0" err="1" smtClean="0"/>
              <a:t>Comoglio</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iterate type="wd">
                                    <p:tmPct val="100000"/>
                                  </p:iterate>
                                  <p:childTnLst>
                                    <p:set>
                                      <p:cBhvr>
                                        <p:cTn id="6" dur="1" fill="hold">
                                          <p:stCondLst>
                                            <p:cond delay="0"/>
                                          </p:stCondLst>
                                        </p:cTn>
                                        <p:tgtEl>
                                          <p:spTgt spid="236547"/>
                                        </p:tgtEl>
                                        <p:attrNameLst>
                                          <p:attrName>style.visibility</p:attrName>
                                        </p:attrNameLst>
                                      </p:cBhvr>
                                      <p:to>
                                        <p:strVal val="visible"/>
                                      </p:to>
                                    </p:set>
                                    <p:animEffect transition="in" filter="strips(downLeft)">
                                      <p:cBhvr>
                                        <p:cTn id="7" dur="300"/>
                                        <p:tgtEl>
                                          <p:spTgt spid="236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6" name="Text Box 8"/>
          <p:cNvSpPr txBox="1">
            <a:spLocks noChangeArrowheads="1"/>
          </p:cNvSpPr>
          <p:nvPr/>
        </p:nvSpPr>
        <p:spPr bwMode="auto">
          <a:xfrm>
            <a:off x="0" y="1676400"/>
            <a:ext cx="9144000" cy="519113"/>
          </a:xfrm>
          <a:prstGeom prst="rect">
            <a:avLst/>
          </a:prstGeom>
          <a:noFill/>
          <a:ln w="9525">
            <a:noFill/>
            <a:miter lim="800000"/>
            <a:headEnd/>
            <a:tailEnd/>
          </a:ln>
        </p:spPr>
        <p:txBody>
          <a:bodyPr>
            <a:spAutoFit/>
          </a:bodyPr>
          <a:lstStyle/>
          <a:p>
            <a:pPr algn="ctr" eaLnBrk="0" hangingPunct="0"/>
            <a:r>
              <a:rPr lang="it-IT" sz="2800" b="1">
                <a:solidFill>
                  <a:srgbClr val="FF0000"/>
                </a:solidFill>
                <a:latin typeface="Arial" charset="0"/>
              </a:rPr>
              <a:t>SIGNIFICATIVITA’ DEI COMPITI VALUTATIVI</a:t>
            </a:r>
            <a:r>
              <a:rPr lang="it-IT" sz="2800" b="1">
                <a:solidFill>
                  <a:srgbClr val="FF0000"/>
                </a:solidFill>
                <a:latin typeface="Arial" charset="0"/>
                <a:hlinkClick r:id="rId3"/>
              </a:rPr>
              <a:t> </a:t>
            </a:r>
            <a:endParaRPr lang="it-IT" sz="2800" b="1">
              <a:solidFill>
                <a:srgbClr val="FF0000"/>
              </a:solidFill>
              <a:latin typeface="Arial" charset="0"/>
            </a:endParaRPr>
          </a:p>
        </p:txBody>
      </p:sp>
      <p:sp>
        <p:nvSpPr>
          <p:cNvPr id="222217" name="Text Box 9"/>
          <p:cNvSpPr txBox="1">
            <a:spLocks noChangeArrowheads="1"/>
          </p:cNvSpPr>
          <p:nvPr/>
        </p:nvSpPr>
        <p:spPr bwMode="auto">
          <a:xfrm>
            <a:off x="0" y="2514600"/>
            <a:ext cx="9144000" cy="519113"/>
          </a:xfrm>
          <a:prstGeom prst="rect">
            <a:avLst/>
          </a:prstGeom>
          <a:noFill/>
          <a:ln w="9525">
            <a:noFill/>
            <a:miter lim="800000"/>
            <a:headEnd/>
            <a:tailEnd/>
          </a:ln>
        </p:spPr>
        <p:txBody>
          <a:bodyPr>
            <a:spAutoFit/>
          </a:bodyPr>
          <a:lstStyle/>
          <a:p>
            <a:pPr algn="ctr" eaLnBrk="0" hangingPunct="0"/>
            <a:r>
              <a:rPr lang="it-IT" sz="2800" b="1">
                <a:solidFill>
                  <a:srgbClr val="008000"/>
                </a:solidFill>
                <a:latin typeface="Arial" charset="0"/>
              </a:rPr>
              <a:t>RESPONSABILIZZAZIONE DELLO STUDENTE</a:t>
            </a:r>
          </a:p>
        </p:txBody>
      </p:sp>
      <p:sp>
        <p:nvSpPr>
          <p:cNvPr id="222218" name="Text Box 10"/>
          <p:cNvSpPr txBox="1">
            <a:spLocks noChangeArrowheads="1"/>
          </p:cNvSpPr>
          <p:nvPr/>
        </p:nvSpPr>
        <p:spPr bwMode="auto">
          <a:xfrm>
            <a:off x="0" y="3429000"/>
            <a:ext cx="9144000" cy="519113"/>
          </a:xfrm>
          <a:prstGeom prst="rect">
            <a:avLst/>
          </a:prstGeom>
          <a:noFill/>
          <a:ln w="9525">
            <a:noFill/>
            <a:miter lim="800000"/>
            <a:headEnd/>
            <a:tailEnd/>
          </a:ln>
        </p:spPr>
        <p:txBody>
          <a:bodyPr>
            <a:spAutoFit/>
          </a:bodyPr>
          <a:lstStyle/>
          <a:p>
            <a:pPr algn="ctr" eaLnBrk="0" hangingPunct="0"/>
            <a:r>
              <a:rPr lang="it-IT" sz="2800" b="1">
                <a:solidFill>
                  <a:srgbClr val="FF0000"/>
                </a:solidFill>
                <a:latin typeface="Arial" charset="0"/>
              </a:rPr>
              <a:t>INTEGRAZIONE PROCESSO/PRODOTTO</a:t>
            </a:r>
            <a:r>
              <a:rPr lang="it-IT" sz="2800" b="1">
                <a:solidFill>
                  <a:srgbClr val="FF0000"/>
                </a:solidFill>
                <a:latin typeface="Arial" charset="0"/>
                <a:hlinkClick r:id="rId3"/>
              </a:rPr>
              <a:t> </a:t>
            </a:r>
            <a:endParaRPr lang="it-IT" sz="2800" b="1">
              <a:solidFill>
                <a:srgbClr val="FF0000"/>
              </a:solidFill>
              <a:latin typeface="Arial" charset="0"/>
            </a:endParaRPr>
          </a:p>
        </p:txBody>
      </p:sp>
      <p:sp>
        <p:nvSpPr>
          <p:cNvPr id="222219" name="Text Box 11"/>
          <p:cNvSpPr txBox="1">
            <a:spLocks noChangeArrowheads="1"/>
          </p:cNvSpPr>
          <p:nvPr/>
        </p:nvSpPr>
        <p:spPr bwMode="auto">
          <a:xfrm>
            <a:off x="0" y="4343400"/>
            <a:ext cx="9144000" cy="519113"/>
          </a:xfrm>
          <a:prstGeom prst="rect">
            <a:avLst/>
          </a:prstGeom>
          <a:noFill/>
          <a:ln w="9525">
            <a:noFill/>
            <a:miter lim="800000"/>
            <a:headEnd/>
            <a:tailEnd/>
          </a:ln>
        </p:spPr>
        <p:txBody>
          <a:bodyPr>
            <a:spAutoFit/>
          </a:bodyPr>
          <a:lstStyle/>
          <a:p>
            <a:pPr algn="ctr" eaLnBrk="0" hangingPunct="0"/>
            <a:r>
              <a:rPr lang="it-IT" sz="2800" b="1">
                <a:solidFill>
                  <a:srgbClr val="008000"/>
                </a:solidFill>
                <a:latin typeface="Arial" charset="0"/>
              </a:rPr>
              <a:t>RIFERIMENTO A PROBLEMI COMPLESSI</a:t>
            </a:r>
            <a:r>
              <a:rPr lang="it-IT" sz="2800" b="1">
                <a:solidFill>
                  <a:srgbClr val="008000"/>
                </a:solidFill>
                <a:latin typeface="Arial" charset="0"/>
                <a:hlinkClick r:id="rId3"/>
              </a:rPr>
              <a:t> </a:t>
            </a:r>
            <a:endParaRPr lang="it-IT" sz="2800" b="1">
              <a:solidFill>
                <a:srgbClr val="008000"/>
              </a:solidFill>
              <a:latin typeface="Arial" charset="0"/>
            </a:endParaRPr>
          </a:p>
        </p:txBody>
      </p:sp>
      <p:sp>
        <p:nvSpPr>
          <p:cNvPr id="9222" name="Text Box 13"/>
          <p:cNvSpPr txBox="1">
            <a:spLocks noChangeArrowheads="1"/>
          </p:cNvSpPr>
          <p:nvPr/>
        </p:nvSpPr>
        <p:spPr bwMode="auto">
          <a:xfrm>
            <a:off x="0" y="914400"/>
            <a:ext cx="6629400" cy="466725"/>
          </a:xfrm>
          <a:prstGeom prst="rect">
            <a:avLst/>
          </a:prstGeom>
          <a:solidFill>
            <a:srgbClr val="CC0099"/>
          </a:solidFill>
          <a:ln w="9525">
            <a:solidFill>
              <a:srgbClr val="CC0099"/>
            </a:solidFill>
            <a:miter lim="800000"/>
            <a:headEnd/>
            <a:tailEnd/>
          </a:ln>
        </p:spPr>
        <p:txBody>
          <a:bodyPr>
            <a:spAutoFit/>
          </a:bodyPr>
          <a:lstStyle/>
          <a:p>
            <a:pPr algn="ctr">
              <a:spcBef>
                <a:spcPct val="50000"/>
              </a:spcBef>
              <a:buFont typeface="Monotype Sorts" pitchFamily="2" charset="2"/>
              <a:buNone/>
            </a:pPr>
            <a:r>
              <a:rPr lang="it-IT" b="1">
                <a:solidFill>
                  <a:schemeClr val="bg1"/>
                </a:solidFill>
                <a:latin typeface="Arial" charset="0"/>
              </a:rPr>
              <a:t>3° STADIO: LA VALUTAZIONE AUTENTICA</a:t>
            </a:r>
          </a:p>
        </p:txBody>
      </p:sp>
      <p:sp>
        <p:nvSpPr>
          <p:cNvPr id="222222" name="Text Box 14"/>
          <p:cNvSpPr txBox="1">
            <a:spLocks noChangeArrowheads="1"/>
          </p:cNvSpPr>
          <p:nvPr/>
        </p:nvSpPr>
        <p:spPr bwMode="auto">
          <a:xfrm>
            <a:off x="0" y="5257800"/>
            <a:ext cx="9144000" cy="519113"/>
          </a:xfrm>
          <a:prstGeom prst="rect">
            <a:avLst/>
          </a:prstGeom>
          <a:noFill/>
          <a:ln w="9525">
            <a:noFill/>
            <a:miter lim="800000"/>
            <a:headEnd/>
            <a:tailEnd/>
          </a:ln>
        </p:spPr>
        <p:txBody>
          <a:bodyPr>
            <a:spAutoFit/>
          </a:bodyPr>
          <a:lstStyle/>
          <a:p>
            <a:pPr algn="ctr" eaLnBrk="0" hangingPunct="0"/>
            <a:r>
              <a:rPr lang="it-IT" sz="2800" b="1">
                <a:solidFill>
                  <a:srgbClr val="FF0000"/>
                </a:solidFill>
                <a:latin typeface="Arial" charset="0"/>
              </a:rPr>
              <a:t>VALENZA METACOGNITIVA DELLA VALUTAZIONE</a:t>
            </a:r>
          </a:p>
        </p:txBody>
      </p:sp>
      <p:sp>
        <p:nvSpPr>
          <p:cNvPr id="222224" name="Rectangle 16"/>
          <p:cNvSpPr>
            <a:spLocks noChangeArrowheads="1"/>
          </p:cNvSpPr>
          <p:nvPr/>
        </p:nvSpPr>
        <p:spPr bwMode="auto">
          <a:xfrm>
            <a:off x="0" y="5911850"/>
            <a:ext cx="9144000" cy="830997"/>
          </a:xfrm>
          <a:prstGeom prst="rect">
            <a:avLst/>
          </a:prstGeom>
          <a:noFill/>
          <a:ln w="9525">
            <a:noFill/>
            <a:miter lim="800000"/>
            <a:headEnd/>
            <a:tailEnd/>
          </a:ln>
        </p:spPr>
        <p:txBody>
          <a:bodyPr>
            <a:spAutoFit/>
          </a:bodyPr>
          <a:lstStyle/>
          <a:p>
            <a:pPr>
              <a:spcBef>
                <a:spcPct val="50000"/>
              </a:spcBef>
            </a:pPr>
            <a:r>
              <a:rPr lang="it-IT" sz="2400" i="1" dirty="0">
                <a:cs typeface="Arial" charset="0"/>
              </a:rPr>
              <a:t>“Si tratta di accertare non ciò che lo studente sa, ma ciò che sa fare con ciò che sa.</a:t>
            </a:r>
            <a:r>
              <a:rPr lang="it-IT" sz="2400" dirty="0">
                <a:cs typeface="Arial" charset="0"/>
              </a:rPr>
              <a:t>”                                 (</a:t>
            </a:r>
            <a:r>
              <a:rPr lang="it-IT" sz="2400" dirty="0" err="1">
                <a:cs typeface="Arial" charset="0"/>
              </a:rPr>
              <a:t>Wiggins</a:t>
            </a:r>
            <a:r>
              <a:rPr lang="it-IT" sz="2400" dirty="0">
                <a:cs typeface="Arial" charset="0"/>
              </a:rPr>
              <a:t>, 1993) </a:t>
            </a:r>
          </a:p>
        </p:txBody>
      </p:sp>
      <p:sp>
        <p:nvSpPr>
          <p:cNvPr id="9225" name="Text Box 17"/>
          <p:cNvSpPr txBox="1">
            <a:spLocks noChangeArrowheads="1"/>
          </p:cNvSpPr>
          <p:nvPr/>
        </p:nvSpPr>
        <p:spPr bwMode="auto">
          <a:xfrm>
            <a:off x="0" y="0"/>
            <a:ext cx="9144000" cy="396875"/>
          </a:xfrm>
          <a:prstGeom prst="rect">
            <a:avLst/>
          </a:prstGeom>
          <a:solidFill>
            <a:srgbClr val="FF0000"/>
          </a:solidFill>
          <a:ln w="9525">
            <a:noFill/>
            <a:miter lim="800000"/>
            <a:headEnd/>
            <a:tailEnd/>
          </a:ln>
        </p:spPr>
        <p:txBody>
          <a:bodyPr>
            <a:spAutoFit/>
          </a:bodyPr>
          <a:lstStyle/>
          <a:p>
            <a:pPr algn="ctr">
              <a:spcBef>
                <a:spcPct val="50000"/>
              </a:spcBef>
            </a:pPr>
            <a:r>
              <a:rPr lang="it-IT" sz="2000" b="1">
                <a:solidFill>
                  <a:schemeClr val="bg1"/>
                </a:solidFill>
              </a:rPr>
              <a:t>VALUTARE GLI APPRENDIMENTI: UN PERCORSO A TRE STADI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iterate type="wd">
                                    <p:tmPct val="100000"/>
                                  </p:iterate>
                                  <p:childTnLst>
                                    <p:set>
                                      <p:cBhvr>
                                        <p:cTn id="6" dur="1" fill="hold">
                                          <p:stCondLst>
                                            <p:cond delay="0"/>
                                          </p:stCondLst>
                                        </p:cTn>
                                        <p:tgtEl>
                                          <p:spTgt spid="222224"/>
                                        </p:tgtEl>
                                        <p:attrNameLst>
                                          <p:attrName>style.visibility</p:attrName>
                                        </p:attrNameLst>
                                      </p:cBhvr>
                                      <p:to>
                                        <p:strVal val="visible"/>
                                      </p:to>
                                    </p:set>
                                    <p:animEffect transition="in" filter="strips(downLeft)">
                                      <p:cBhvr>
                                        <p:cTn id="7" dur="300"/>
                                        <p:tgtEl>
                                          <p:spTgt spid="22222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22216"/>
                                        </p:tgtEl>
                                        <p:attrNameLst>
                                          <p:attrName>style.visibility</p:attrName>
                                        </p:attrNameLst>
                                      </p:cBhvr>
                                      <p:to>
                                        <p:strVal val="visible"/>
                                      </p:to>
                                    </p:set>
                                    <p:animEffect transition="in" filter="strips(downLeft)">
                                      <p:cBhvr>
                                        <p:cTn id="12" dur="500"/>
                                        <p:tgtEl>
                                          <p:spTgt spid="222216"/>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222217"/>
                                        </p:tgtEl>
                                        <p:attrNameLst>
                                          <p:attrName>style.visibility</p:attrName>
                                        </p:attrNameLst>
                                      </p:cBhvr>
                                      <p:to>
                                        <p:strVal val="visible"/>
                                      </p:to>
                                    </p:set>
                                    <p:animEffect transition="in" filter="strips(downLeft)">
                                      <p:cBhvr>
                                        <p:cTn id="17" dur="500"/>
                                        <p:tgtEl>
                                          <p:spTgt spid="222217"/>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222218"/>
                                        </p:tgtEl>
                                        <p:attrNameLst>
                                          <p:attrName>style.visibility</p:attrName>
                                        </p:attrNameLst>
                                      </p:cBhvr>
                                      <p:to>
                                        <p:strVal val="visible"/>
                                      </p:to>
                                    </p:set>
                                    <p:animEffect transition="in" filter="strips(downLeft)">
                                      <p:cBhvr>
                                        <p:cTn id="22" dur="500"/>
                                        <p:tgtEl>
                                          <p:spTgt spid="222218"/>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222219"/>
                                        </p:tgtEl>
                                        <p:attrNameLst>
                                          <p:attrName>style.visibility</p:attrName>
                                        </p:attrNameLst>
                                      </p:cBhvr>
                                      <p:to>
                                        <p:strVal val="visible"/>
                                      </p:to>
                                    </p:set>
                                    <p:animEffect transition="in" filter="strips(downLeft)">
                                      <p:cBhvr>
                                        <p:cTn id="27" dur="500"/>
                                        <p:tgtEl>
                                          <p:spTgt spid="222219"/>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222222"/>
                                        </p:tgtEl>
                                        <p:attrNameLst>
                                          <p:attrName>style.visibility</p:attrName>
                                        </p:attrNameLst>
                                      </p:cBhvr>
                                      <p:to>
                                        <p:strVal val="visible"/>
                                      </p:to>
                                    </p:set>
                                    <p:animEffect transition="in" filter="strips(downLeft)">
                                      <p:cBhvr>
                                        <p:cTn id="32" dur="500"/>
                                        <p:tgtEl>
                                          <p:spTgt spid="222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6" grpId="0" autoUpdateAnimBg="0"/>
      <p:bldP spid="222217" grpId="0" autoUpdateAnimBg="0"/>
      <p:bldP spid="222218" grpId="0" autoUpdateAnimBg="0"/>
      <p:bldP spid="222219" grpId="0" autoUpdateAnimBg="0"/>
      <p:bldP spid="222222" grpId="0" autoUpdateAnimBg="0"/>
      <p:bldP spid="222224"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28625" y="714375"/>
            <a:ext cx="8229600" cy="1066800"/>
          </a:xfrm>
        </p:spPr>
        <p:txBody>
          <a:bodyPr/>
          <a:lstStyle/>
          <a:p>
            <a:pPr eaLnBrk="1" hangingPunct="1"/>
            <a:r>
              <a:rPr lang="it-IT" dirty="0" smtClean="0"/>
              <a:t>New assessment</a:t>
            </a:r>
          </a:p>
        </p:txBody>
      </p:sp>
      <p:sp>
        <p:nvSpPr>
          <p:cNvPr id="22531" name="Rectangle 3"/>
          <p:cNvSpPr>
            <a:spLocks noGrp="1" noChangeArrowheads="1"/>
          </p:cNvSpPr>
          <p:nvPr>
            <p:ph idx="1"/>
          </p:nvPr>
        </p:nvSpPr>
        <p:spPr>
          <a:xfrm>
            <a:off x="428625" y="1785938"/>
            <a:ext cx="8229600" cy="4572000"/>
          </a:xfrm>
        </p:spPr>
        <p:txBody>
          <a:bodyPr/>
          <a:lstStyle/>
          <a:p>
            <a:pPr eaLnBrk="1" hangingPunct="1">
              <a:lnSpc>
                <a:spcPct val="90000"/>
              </a:lnSpc>
              <a:buFont typeface="Wingdings" pitchFamily="2" charset="2"/>
              <a:buNone/>
            </a:pPr>
            <a:r>
              <a:rPr lang="it-IT" dirty="0" smtClean="0">
                <a:solidFill>
                  <a:schemeClr val="tx2"/>
                </a:solidFill>
              </a:rPr>
              <a:t>È una valutazione di apprendimenti e di competenze in un’ottica processuale, soggettiva e intersoggettiva, oltre che in prospettiva autentica e dinamica.</a:t>
            </a:r>
            <a:endParaRPr lang="it-IT" sz="2400" dirty="0" smtClean="0">
              <a:solidFill>
                <a:schemeClr val="tx2"/>
              </a:solidFill>
            </a:endParaRPr>
          </a:p>
          <a:p>
            <a:pPr eaLnBrk="1" hangingPunct="1">
              <a:lnSpc>
                <a:spcPct val="90000"/>
              </a:lnSpc>
              <a:buFont typeface="Wingdings" pitchFamily="2" charset="2"/>
              <a:buNone/>
            </a:pPr>
            <a:endParaRPr lang="it-IT" sz="2400" b="1" dirty="0" smtClean="0">
              <a:solidFill>
                <a:schemeClr val="tx2"/>
              </a:solidFill>
            </a:endParaRPr>
          </a:p>
          <a:p>
            <a:pPr eaLnBrk="1" hangingPunct="1">
              <a:lnSpc>
                <a:spcPct val="90000"/>
              </a:lnSpc>
              <a:buFont typeface="Wingdings" pitchFamily="2" charset="2"/>
              <a:buNone/>
            </a:pPr>
            <a:r>
              <a:rPr lang="it-IT" dirty="0" smtClean="0">
                <a:solidFill>
                  <a:srgbClr val="FF0000"/>
                </a:solidFill>
              </a:rPr>
              <a:t>Con il </a:t>
            </a:r>
            <a:r>
              <a:rPr lang="it-IT" dirty="0" err="1" smtClean="0">
                <a:solidFill>
                  <a:srgbClr val="FF0000"/>
                </a:solidFill>
              </a:rPr>
              <a:t>new</a:t>
            </a:r>
            <a:r>
              <a:rPr lang="it-IT" dirty="0" smtClean="0">
                <a:solidFill>
                  <a:srgbClr val="FF0000"/>
                </a:solidFill>
              </a:rPr>
              <a:t> assessment si modificano</a:t>
            </a:r>
            <a:r>
              <a:rPr lang="it-IT" dirty="0" smtClean="0"/>
              <a:t>:</a:t>
            </a:r>
          </a:p>
          <a:p>
            <a:pPr eaLnBrk="1" hangingPunct="1">
              <a:lnSpc>
                <a:spcPct val="90000"/>
              </a:lnSpc>
            </a:pPr>
            <a:r>
              <a:rPr lang="it-IT" sz="2400" dirty="0" smtClean="0"/>
              <a:t>il </a:t>
            </a:r>
            <a:r>
              <a:rPr lang="it-IT" sz="2400" b="1" dirty="0" smtClean="0">
                <a:solidFill>
                  <a:schemeClr val="accent2"/>
                </a:solidFill>
              </a:rPr>
              <a:t>compito</a:t>
            </a:r>
            <a:r>
              <a:rPr lang="it-IT" sz="2400" dirty="0" smtClean="0"/>
              <a:t>: non più artificioso, statico, </a:t>
            </a:r>
            <a:r>
              <a:rPr lang="it-IT" sz="2400" dirty="0" err="1" smtClean="0"/>
              <a:t>eterogestito</a:t>
            </a:r>
            <a:r>
              <a:rPr lang="it-IT" sz="2400" dirty="0" smtClean="0"/>
              <a:t> ma continuo, autentico, </a:t>
            </a:r>
            <a:r>
              <a:rPr lang="it-IT" sz="2400" dirty="0" err="1" smtClean="0"/>
              <a:t>co-gestito</a:t>
            </a:r>
            <a:endParaRPr lang="it-IT" sz="2400" dirty="0" smtClean="0"/>
          </a:p>
          <a:p>
            <a:pPr eaLnBrk="1" hangingPunct="1">
              <a:lnSpc>
                <a:spcPct val="90000"/>
              </a:lnSpc>
            </a:pPr>
            <a:r>
              <a:rPr lang="it-IT" sz="2400" b="1" dirty="0" smtClean="0">
                <a:solidFill>
                  <a:schemeClr val="accent2"/>
                </a:solidFill>
              </a:rPr>
              <a:t>l’oggetto</a:t>
            </a:r>
            <a:r>
              <a:rPr lang="it-IT" sz="2400" dirty="0" smtClean="0"/>
              <a:t> della valutazione: non il prodotto ma il processo, le prestazioni di competenza,</a:t>
            </a:r>
          </a:p>
          <a:p>
            <a:pPr eaLnBrk="1" hangingPunct="1">
              <a:lnSpc>
                <a:spcPct val="90000"/>
              </a:lnSpc>
            </a:pPr>
            <a:r>
              <a:rPr lang="it-IT" sz="2400" dirty="0" smtClean="0"/>
              <a:t>il </a:t>
            </a:r>
            <a:r>
              <a:rPr lang="it-IT" sz="2400" b="1" dirty="0" smtClean="0">
                <a:solidFill>
                  <a:schemeClr val="accent2"/>
                </a:solidFill>
              </a:rPr>
              <a:t>significato</a:t>
            </a:r>
            <a:r>
              <a:rPr lang="it-IT" sz="2400" dirty="0" smtClean="0"/>
              <a:t> assegnato alla valutazione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it-IT" smtClean="0">
                <a:solidFill>
                  <a:srgbClr val="D02800"/>
                </a:solidFill>
              </a:rPr>
              <a:t>Alcuni</a:t>
            </a:r>
            <a:r>
              <a:rPr lang="it-IT" smtClean="0"/>
              <a:t> </a:t>
            </a:r>
            <a:r>
              <a:rPr lang="it-IT" smtClean="0">
                <a:solidFill>
                  <a:srgbClr val="D02800"/>
                </a:solidFill>
              </a:rPr>
              <a:t>nodi</a:t>
            </a:r>
          </a:p>
        </p:txBody>
      </p:sp>
      <p:sp>
        <p:nvSpPr>
          <p:cNvPr id="24579" name="Rectangle 3"/>
          <p:cNvSpPr>
            <a:spLocks noGrp="1" noChangeArrowheads="1"/>
          </p:cNvSpPr>
          <p:nvPr>
            <p:ph idx="1"/>
          </p:nvPr>
        </p:nvSpPr>
        <p:spPr/>
        <p:txBody>
          <a:bodyPr/>
          <a:lstStyle/>
          <a:p>
            <a:pPr eaLnBrk="1" hangingPunct="1"/>
            <a:r>
              <a:rPr lang="it-IT" smtClean="0"/>
              <a:t>Co-presenza fra progettazione e valutazione</a:t>
            </a:r>
          </a:p>
          <a:p>
            <a:pPr eaLnBrk="1" hangingPunct="1"/>
            <a:r>
              <a:rPr lang="it-IT" smtClean="0"/>
              <a:t>Co-presenza di realizzazione e riflessione</a:t>
            </a:r>
          </a:p>
          <a:p>
            <a:pPr eaLnBrk="1" hangingPunct="1"/>
            <a:r>
              <a:rPr lang="it-IT" smtClean="0"/>
              <a:t>Dalla misurazione al termine di un percorso alla costruzione di un percorso significativo</a:t>
            </a:r>
          </a:p>
          <a:p>
            <a:pPr eaLnBrk="1" hangingPunct="1"/>
            <a:r>
              <a:rPr lang="it-IT" smtClean="0"/>
              <a:t>Dalle risposte corrette alle risposte ragionate</a:t>
            </a:r>
          </a:p>
          <a:p>
            <a:pPr eaLnBrk="1" hangingPunct="1"/>
            <a:r>
              <a:rPr lang="it-IT" smtClean="0"/>
              <a:t>Dai punteggi ai profili multidimensionali</a:t>
            </a:r>
          </a:p>
          <a:p>
            <a:pPr eaLnBrk="1" hangingPunct="1"/>
            <a:r>
              <a:rPr lang="it-IT" smtClean="0"/>
              <a:t>Dai registri alla mappa di progresso di apprendimento</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12"/>
          </p:nvPr>
        </p:nvSpPr>
        <p:spPr>
          <a:xfrm>
            <a:off x="8129588" y="5734050"/>
            <a:ext cx="609600" cy="520700"/>
          </a:xfrm>
        </p:spPr>
        <p:txBody>
          <a:bodyPr/>
          <a:lstStyle/>
          <a:p>
            <a:pPr>
              <a:defRPr/>
            </a:pPr>
            <a:fld id="{4D4F77D1-6CF3-45BC-8E97-A04AAABDB14C}" type="slidenum">
              <a:rPr lang="it-IT"/>
              <a:pPr>
                <a:defRPr/>
              </a:pPr>
              <a:t>24</a:t>
            </a:fld>
            <a:endParaRPr lang="it-IT"/>
          </a:p>
        </p:txBody>
      </p:sp>
      <p:sp>
        <p:nvSpPr>
          <p:cNvPr id="19459" name="Rectangle 4"/>
          <p:cNvSpPr>
            <a:spLocks noChangeArrowheads="1"/>
          </p:cNvSpPr>
          <p:nvPr/>
        </p:nvSpPr>
        <p:spPr bwMode="auto">
          <a:xfrm>
            <a:off x="4826000" y="5715000"/>
            <a:ext cx="3657600" cy="838200"/>
          </a:xfrm>
          <a:prstGeom prst="rect">
            <a:avLst/>
          </a:prstGeom>
          <a:noFill/>
          <a:ln w="9525">
            <a:noFill/>
            <a:miter lim="800000"/>
            <a:headEnd/>
            <a:tailEnd/>
          </a:ln>
        </p:spPr>
        <p:txBody>
          <a:bodyPr anchor="b"/>
          <a:lstStyle/>
          <a:p>
            <a:pPr algn="ctr">
              <a:spcBef>
                <a:spcPct val="20000"/>
              </a:spcBef>
              <a:buClr>
                <a:schemeClr val="tx1"/>
              </a:buClr>
              <a:buSzPct val="75000"/>
              <a:buFont typeface="Wingdings" pitchFamily="2" charset="2"/>
              <a:buNone/>
            </a:pPr>
            <a:endParaRPr lang="it-IT" sz="2800">
              <a:solidFill>
                <a:schemeClr val="tx2"/>
              </a:solidFill>
            </a:endParaRPr>
          </a:p>
        </p:txBody>
      </p:sp>
      <p:sp>
        <p:nvSpPr>
          <p:cNvPr id="50183" name="Rectangle 7"/>
          <p:cNvSpPr>
            <a:spLocks noChangeArrowheads="1"/>
          </p:cNvSpPr>
          <p:nvPr/>
        </p:nvSpPr>
        <p:spPr bwMode="auto">
          <a:xfrm>
            <a:off x="2857500" y="3500438"/>
            <a:ext cx="5495925" cy="1125537"/>
          </a:xfrm>
          <a:prstGeom prst="rect">
            <a:avLst/>
          </a:prstGeom>
          <a:solidFill>
            <a:schemeClr val="bg1">
              <a:alpha val="50000"/>
            </a:schemeClr>
          </a:solidFill>
          <a:ln w="76200">
            <a:noFill/>
            <a:miter lim="800000"/>
            <a:headEnd/>
            <a:tailEnd/>
          </a:ln>
          <a:effectLst/>
        </p:spPr>
        <p:txBody>
          <a:bodyPr anchor="ctr"/>
          <a:lstStyle/>
          <a:p>
            <a:pPr algn="ctr">
              <a:defRPr/>
            </a:pPr>
            <a:r>
              <a:rPr lang="it-IT" sz="5400" dirty="0">
                <a:solidFill>
                  <a:srgbClr val="FF0000"/>
                </a:solidFill>
                <a:effectLst>
                  <a:outerShdw blurRad="38100" dist="38100" dir="2700000" algn="tl">
                    <a:srgbClr val="C0C0C0"/>
                  </a:outerShdw>
                </a:effectLst>
              </a:rPr>
              <a:t>Valutare gli apprendimenti  valutare le competenze</a:t>
            </a:r>
          </a:p>
        </p:txBody>
      </p:sp>
    </p:spTree>
  </p:cSld>
  <p:clrMapOvr>
    <a:masterClrMapping/>
  </p:clrMapOvr>
  <p:transition advTm="1942"/>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12"/>
          </p:nvPr>
        </p:nvSpPr>
        <p:spPr>
          <a:xfrm>
            <a:off x="8129588" y="5734050"/>
            <a:ext cx="609600" cy="520700"/>
          </a:xfrm>
        </p:spPr>
        <p:txBody>
          <a:bodyPr/>
          <a:lstStyle/>
          <a:p>
            <a:pPr>
              <a:defRPr/>
            </a:pPr>
            <a:fld id="{767E8356-06A0-4D66-852E-71FBCCE580A5}" type="slidenum">
              <a:rPr lang="it-IT"/>
              <a:pPr>
                <a:defRPr/>
              </a:pPr>
              <a:t>25</a:t>
            </a:fld>
            <a:endParaRPr lang="it-IT"/>
          </a:p>
        </p:txBody>
      </p:sp>
      <p:sp>
        <p:nvSpPr>
          <p:cNvPr id="21507" name="Rectangle 3"/>
          <p:cNvSpPr>
            <a:spLocks noChangeArrowheads="1"/>
          </p:cNvSpPr>
          <p:nvPr/>
        </p:nvSpPr>
        <p:spPr bwMode="auto">
          <a:xfrm>
            <a:off x="4826000" y="5715000"/>
            <a:ext cx="3657600" cy="838200"/>
          </a:xfrm>
          <a:prstGeom prst="rect">
            <a:avLst/>
          </a:prstGeom>
          <a:noFill/>
          <a:ln w="9525">
            <a:noFill/>
            <a:miter lim="800000"/>
            <a:headEnd/>
            <a:tailEnd/>
          </a:ln>
        </p:spPr>
        <p:txBody>
          <a:bodyPr anchor="b"/>
          <a:lstStyle/>
          <a:p>
            <a:pPr algn="ctr">
              <a:spcBef>
                <a:spcPct val="20000"/>
              </a:spcBef>
              <a:buClr>
                <a:schemeClr val="tx1"/>
              </a:buClr>
              <a:buSzPct val="75000"/>
              <a:buFont typeface="Wingdings" pitchFamily="2" charset="2"/>
              <a:buNone/>
            </a:pPr>
            <a:endParaRPr lang="it-IT" sz="2800">
              <a:solidFill>
                <a:schemeClr val="tx2"/>
              </a:solidFill>
            </a:endParaRPr>
          </a:p>
        </p:txBody>
      </p:sp>
      <p:sp>
        <p:nvSpPr>
          <p:cNvPr id="289797" name="Rectangle 5"/>
          <p:cNvSpPr>
            <a:spLocks noChangeArrowheads="1"/>
          </p:cNvSpPr>
          <p:nvPr/>
        </p:nvSpPr>
        <p:spPr bwMode="auto">
          <a:xfrm>
            <a:off x="3286125" y="4357688"/>
            <a:ext cx="5364163" cy="1125537"/>
          </a:xfrm>
          <a:prstGeom prst="rect">
            <a:avLst/>
          </a:prstGeom>
          <a:noFill/>
          <a:ln w="3175">
            <a:noFill/>
            <a:miter lim="800000"/>
            <a:headEnd/>
            <a:tailEnd/>
          </a:ln>
          <a:effectLst/>
        </p:spPr>
        <p:txBody>
          <a:bodyPr anchor="ctr"/>
          <a:lstStyle/>
          <a:p>
            <a:pPr algn="ctr">
              <a:defRPr/>
            </a:pPr>
            <a:r>
              <a:rPr lang="it-IT" sz="5400" dirty="0">
                <a:effectLst>
                  <a:outerShdw blurRad="38100" dist="38100" dir="2700000" algn="tl">
                    <a:srgbClr val="C0C0C0"/>
                  </a:outerShdw>
                </a:effectLst>
              </a:rPr>
              <a:t>competenze</a:t>
            </a:r>
          </a:p>
        </p:txBody>
      </p:sp>
    </p:spTree>
  </p:cSld>
  <p:clrMapOvr>
    <a:masterClrMapping/>
  </p:clrMapOvr>
  <p:transition advTm="1873"/>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it-IT" dirty="0" smtClean="0"/>
              <a:t>La Competenza</a:t>
            </a:r>
          </a:p>
        </p:txBody>
      </p:sp>
      <p:sp>
        <p:nvSpPr>
          <p:cNvPr id="260099" name="Rectangle 3"/>
          <p:cNvSpPr>
            <a:spLocks noGrp="1" noChangeArrowheads="1"/>
          </p:cNvSpPr>
          <p:nvPr>
            <p:ph idx="1"/>
          </p:nvPr>
        </p:nvSpPr>
        <p:spPr>
          <a:xfrm>
            <a:off x="457200" y="1600200"/>
            <a:ext cx="7467600" cy="4873625"/>
          </a:xfrm>
        </p:spPr>
        <p:txBody>
          <a:bodyPr/>
          <a:lstStyle/>
          <a:p>
            <a:pPr eaLnBrk="1" hangingPunct="1">
              <a:lnSpc>
                <a:spcPct val="90000"/>
              </a:lnSpc>
              <a:buFont typeface="Wingdings" pitchFamily="2" charset="2"/>
              <a:buNone/>
            </a:pPr>
            <a:r>
              <a:rPr lang="it-IT" smtClean="0"/>
              <a:t>È una strategia contestualizzata per la soluzione di un problema complesso.</a:t>
            </a:r>
            <a:endParaRPr lang="it-IT" sz="2800" smtClean="0"/>
          </a:p>
          <a:p>
            <a:pPr eaLnBrk="1" hangingPunct="1">
              <a:lnSpc>
                <a:spcPct val="90000"/>
              </a:lnSpc>
              <a:buFont typeface="Wingdings" pitchFamily="2" charset="2"/>
              <a:buNone/>
            </a:pPr>
            <a:endParaRPr lang="it-IT" sz="2800" smtClean="0"/>
          </a:p>
          <a:p>
            <a:pPr eaLnBrk="1" hangingPunct="1">
              <a:lnSpc>
                <a:spcPct val="90000"/>
              </a:lnSpc>
            </a:pPr>
            <a:r>
              <a:rPr lang="it-IT" sz="2800" smtClean="0"/>
              <a:t>La strategia non è </a:t>
            </a:r>
            <a:r>
              <a:rPr lang="it-IT" sz="2800" b="1" smtClean="0"/>
              <a:t>riducibile</a:t>
            </a:r>
            <a:r>
              <a:rPr lang="it-IT" sz="2800" smtClean="0"/>
              <a:t> a segmenti lineari e atomici, non è </a:t>
            </a:r>
            <a:r>
              <a:rPr lang="it-IT" sz="2800" b="1" smtClean="0"/>
              <a:t>riproducibile</a:t>
            </a:r>
            <a:r>
              <a:rPr lang="it-IT" sz="2800" smtClean="0"/>
              <a:t> in modo meccanico perché dipendente dal contesto in cui è situato il problema. </a:t>
            </a:r>
          </a:p>
        </p:txBody>
      </p:sp>
      <p:sp>
        <p:nvSpPr>
          <p:cNvPr id="6" name="Segnaposto numero diapositiva 5"/>
          <p:cNvSpPr>
            <a:spLocks noGrp="1"/>
          </p:cNvSpPr>
          <p:nvPr>
            <p:ph type="sldNum" sz="quarter" idx="11"/>
          </p:nvPr>
        </p:nvSpPr>
        <p:spPr/>
        <p:txBody>
          <a:bodyPr/>
          <a:lstStyle/>
          <a:p>
            <a:pPr>
              <a:defRPr/>
            </a:pPr>
            <a:fld id="{D422712F-7F26-4380-B20A-1BDE7BE19B26}" type="slidenum">
              <a:rPr lang="it-IT"/>
              <a:pPr>
                <a:defRPr/>
              </a:pPr>
              <a:t>26</a:t>
            </a:fld>
            <a:endParaRPr lang="it-IT"/>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0099">
                                            <p:txEl>
                                              <p:pRg st="0" end="0"/>
                                            </p:txEl>
                                          </p:spTgt>
                                        </p:tgtEl>
                                        <p:attrNameLst>
                                          <p:attrName>style.visibility</p:attrName>
                                        </p:attrNameLst>
                                      </p:cBhvr>
                                      <p:to>
                                        <p:strVal val="visible"/>
                                      </p:to>
                                    </p:set>
                                    <p:animEffect transition="in" filter="wipe(left)">
                                      <p:cBhvr>
                                        <p:cTn id="7" dur="500"/>
                                        <p:tgtEl>
                                          <p:spTgt spid="260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0099">
                                            <p:txEl>
                                              <p:pRg st="2" end="2"/>
                                            </p:txEl>
                                          </p:spTgt>
                                        </p:tgtEl>
                                        <p:attrNameLst>
                                          <p:attrName>style.visibility</p:attrName>
                                        </p:attrNameLst>
                                      </p:cBhvr>
                                      <p:to>
                                        <p:strVal val="visible"/>
                                      </p:to>
                                    </p:set>
                                    <p:animEffect transition="in" filter="wipe(left)">
                                      <p:cBhvr>
                                        <p:cTn id="12" dur="500"/>
                                        <p:tgtEl>
                                          <p:spTgt spid="260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28625" y="714375"/>
            <a:ext cx="8229600" cy="1066800"/>
          </a:xfrm>
        </p:spPr>
        <p:txBody>
          <a:bodyPr/>
          <a:lstStyle/>
          <a:p>
            <a:pPr eaLnBrk="1" hangingPunct="1"/>
            <a:r>
              <a:rPr lang="it-IT" smtClean="0">
                <a:solidFill>
                  <a:schemeClr val="folHlink"/>
                </a:solidFill>
              </a:rPr>
              <a:t>Le competenze</a:t>
            </a:r>
          </a:p>
        </p:txBody>
      </p:sp>
      <p:sp>
        <p:nvSpPr>
          <p:cNvPr id="61443" name="Rectangle 3"/>
          <p:cNvSpPr>
            <a:spLocks noGrp="1" noChangeArrowheads="1"/>
          </p:cNvSpPr>
          <p:nvPr>
            <p:ph idx="1"/>
          </p:nvPr>
        </p:nvSpPr>
        <p:spPr>
          <a:xfrm>
            <a:off x="457200" y="1557338"/>
            <a:ext cx="8229600" cy="4538662"/>
          </a:xfrm>
        </p:spPr>
        <p:txBody>
          <a:bodyPr>
            <a:normAutofit/>
          </a:bodyPr>
          <a:lstStyle/>
          <a:p>
            <a:pPr marL="365760" indent="-256032" eaLnBrk="1" fontAlgn="auto" hangingPunct="1">
              <a:spcAft>
                <a:spcPts val="0"/>
              </a:spcAft>
              <a:buClr>
                <a:schemeClr val="accent3"/>
              </a:buClr>
              <a:buFont typeface="Wingdings" pitchFamily="2" charset="2"/>
              <a:buNone/>
              <a:defRPr/>
            </a:pPr>
            <a:endParaRPr lang="it-IT" dirty="0" smtClean="0"/>
          </a:p>
          <a:p>
            <a:pPr marL="365760" indent="-256032" eaLnBrk="1" fontAlgn="auto" hangingPunct="1">
              <a:spcAft>
                <a:spcPts val="0"/>
              </a:spcAft>
              <a:buClr>
                <a:schemeClr val="accent3"/>
              </a:buClr>
              <a:buFont typeface="Wingdings" pitchFamily="2" charset="2"/>
              <a:buNone/>
              <a:defRPr/>
            </a:pPr>
            <a:r>
              <a:rPr lang="it-IT" dirty="0" smtClean="0">
                <a:solidFill>
                  <a:schemeClr val="accent6"/>
                </a:solidFill>
              </a:rPr>
              <a:t>3 </a:t>
            </a:r>
            <a:r>
              <a:rPr lang="it-IT" dirty="0">
                <a:solidFill>
                  <a:schemeClr val="accent6"/>
                </a:solidFill>
              </a:rPr>
              <a:t>diverse interpretazioni</a:t>
            </a:r>
          </a:p>
          <a:p>
            <a:pPr marL="365760" indent="-256032" eaLnBrk="1" fontAlgn="auto" hangingPunct="1">
              <a:spcAft>
                <a:spcPts val="0"/>
              </a:spcAft>
              <a:buClr>
                <a:schemeClr val="accent3"/>
              </a:buClr>
              <a:buFontTx/>
              <a:buChar char="-"/>
              <a:defRPr/>
            </a:pPr>
            <a:r>
              <a:rPr lang="it-IT" dirty="0"/>
              <a:t>Come insieme di conoscenze, abilità che permettono di svolgere in modo abile un compito (matrice comportamentista)</a:t>
            </a:r>
          </a:p>
          <a:p>
            <a:pPr marL="365760" indent="-256032" eaLnBrk="1" fontAlgn="auto" hangingPunct="1">
              <a:spcAft>
                <a:spcPts val="0"/>
              </a:spcAft>
              <a:buClr>
                <a:schemeClr val="accent3"/>
              </a:buClr>
              <a:buFontTx/>
              <a:buChar char="-"/>
              <a:defRPr/>
            </a:pPr>
            <a:r>
              <a:rPr lang="it-IT" dirty="0"/>
              <a:t>Come disposizione interna astratta (matrice cognitivista) che ha una propria </a:t>
            </a:r>
            <a:r>
              <a:rPr lang="it-IT" dirty="0" err="1"/>
              <a:t>generatività</a:t>
            </a:r>
            <a:endParaRPr lang="it-IT" dirty="0"/>
          </a:p>
          <a:p>
            <a:pPr marL="365760" indent="-256032" eaLnBrk="1" fontAlgn="auto" hangingPunct="1">
              <a:spcAft>
                <a:spcPts val="0"/>
              </a:spcAft>
              <a:buClr>
                <a:schemeClr val="accent3"/>
              </a:buClr>
              <a:buFontTx/>
              <a:buChar char="-"/>
              <a:defRPr/>
            </a:pPr>
            <a:r>
              <a:rPr lang="it-IT" dirty="0"/>
              <a:t>Come orchestrazione di schemi d’azione che permettono di generare un’infinità di pratiche in situazioni sempre diverse (matrice costruttivista)</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28625" y="785813"/>
            <a:ext cx="8229600" cy="1066800"/>
          </a:xfrm>
        </p:spPr>
        <p:txBody>
          <a:bodyPr/>
          <a:lstStyle/>
          <a:p>
            <a:pPr eaLnBrk="1" hangingPunct="1"/>
            <a:r>
              <a:rPr lang="it-IT" smtClean="0"/>
              <a:t>La competenza si manifesta…</a:t>
            </a:r>
          </a:p>
        </p:txBody>
      </p:sp>
      <p:sp>
        <p:nvSpPr>
          <p:cNvPr id="62467" name="Rectangle 3"/>
          <p:cNvSpPr>
            <a:spLocks noGrp="1" noChangeArrowheads="1"/>
          </p:cNvSpPr>
          <p:nvPr>
            <p:ph idx="1"/>
          </p:nvPr>
        </p:nvSpPr>
        <p:spPr>
          <a:xfrm>
            <a:off x="457200" y="1785938"/>
            <a:ext cx="8229600" cy="4787900"/>
          </a:xfrm>
        </p:spPr>
        <p:txBody>
          <a:bodyPr>
            <a:normAutofit/>
          </a:bodyPr>
          <a:lstStyle/>
          <a:p>
            <a:pPr marL="365760" indent="-256032" eaLnBrk="1" fontAlgn="auto" hangingPunct="1">
              <a:lnSpc>
                <a:spcPct val="90000"/>
              </a:lnSpc>
              <a:spcAft>
                <a:spcPts val="0"/>
              </a:spcAft>
              <a:buClr>
                <a:schemeClr val="accent3"/>
              </a:buClr>
              <a:buFont typeface="Wingdings" pitchFamily="2" charset="2"/>
              <a:buNone/>
              <a:defRPr/>
            </a:pPr>
            <a:r>
              <a:rPr lang="it-IT" dirty="0">
                <a:solidFill>
                  <a:schemeClr val="folHlink"/>
                </a:solidFill>
              </a:rPr>
              <a:t>nell’interazione fra il soggetto e il compito ed è influenzata da</a:t>
            </a:r>
          </a:p>
          <a:p>
            <a:pPr marL="624078" indent="-514350" eaLnBrk="1" fontAlgn="auto" hangingPunct="1">
              <a:lnSpc>
                <a:spcPct val="90000"/>
              </a:lnSpc>
              <a:spcAft>
                <a:spcPts val="0"/>
              </a:spcAft>
              <a:buClr>
                <a:schemeClr val="accent3"/>
              </a:buClr>
              <a:buFont typeface="+mj-lt"/>
              <a:buAutoNum type="arabicPeriod"/>
              <a:defRPr/>
            </a:pPr>
            <a:r>
              <a:rPr lang="it-IT" dirty="0" smtClean="0"/>
              <a:t>conoscenze e abilità esistenti, comprensione</a:t>
            </a:r>
          </a:p>
          <a:p>
            <a:pPr marL="624078" indent="-514350" eaLnBrk="1" fontAlgn="auto" hangingPunct="1">
              <a:lnSpc>
                <a:spcPct val="90000"/>
              </a:lnSpc>
              <a:spcAft>
                <a:spcPts val="0"/>
              </a:spcAft>
              <a:buClr>
                <a:schemeClr val="accent3"/>
              </a:buClr>
              <a:buFont typeface="+mj-lt"/>
              <a:buAutoNum type="arabicPeriod"/>
              <a:defRPr/>
            </a:pPr>
            <a:r>
              <a:rPr lang="it-IT" dirty="0" smtClean="0"/>
              <a:t>percezione </a:t>
            </a:r>
            <a:r>
              <a:rPr lang="it-IT" dirty="0"/>
              <a:t>di sé rispetto al compito (storia personale)</a:t>
            </a:r>
          </a:p>
          <a:p>
            <a:pPr marL="624078" indent="-514350" eaLnBrk="1" fontAlgn="auto" hangingPunct="1">
              <a:lnSpc>
                <a:spcPct val="90000"/>
              </a:lnSpc>
              <a:spcAft>
                <a:spcPts val="0"/>
              </a:spcAft>
              <a:buClr>
                <a:schemeClr val="accent3"/>
              </a:buClr>
              <a:buFont typeface="+mj-lt"/>
              <a:buAutoNum type="arabicPeriod"/>
              <a:defRPr/>
            </a:pPr>
            <a:r>
              <a:rPr lang="it-IT" dirty="0"/>
              <a:t>interpretazione della situazione (conoscenze, analogia, </a:t>
            </a:r>
            <a:r>
              <a:rPr lang="it-IT" dirty="0" err="1"/>
              <a:t>modellizzazione</a:t>
            </a:r>
            <a:r>
              <a:rPr lang="it-IT" dirty="0"/>
              <a:t>)</a:t>
            </a:r>
          </a:p>
          <a:p>
            <a:pPr marL="624078" indent="-514350" eaLnBrk="1" fontAlgn="auto" hangingPunct="1">
              <a:lnSpc>
                <a:spcPct val="90000"/>
              </a:lnSpc>
              <a:spcAft>
                <a:spcPts val="0"/>
              </a:spcAft>
              <a:buClr>
                <a:schemeClr val="accent3"/>
              </a:buClr>
              <a:buFont typeface="+mj-lt"/>
              <a:buAutoNum type="arabicPeriod"/>
              <a:defRPr/>
            </a:pPr>
            <a:r>
              <a:rPr lang="it-IT" dirty="0"/>
              <a:t>autoregolazione nel processo (preparazione, attuazione, strategie, riflessione) e nella gestione degli stati emotivi</a:t>
            </a:r>
          </a:p>
          <a:p>
            <a:pPr marL="365760" indent="-256032" eaLnBrk="1" fontAlgn="auto" hangingPunct="1">
              <a:lnSpc>
                <a:spcPct val="90000"/>
              </a:lnSpc>
              <a:spcAft>
                <a:spcPts val="0"/>
              </a:spcAft>
              <a:buClr>
                <a:schemeClr val="accent3"/>
              </a:buClr>
              <a:buFont typeface="Wingdings" pitchFamily="2" charset="2"/>
              <a:buNone/>
              <a:defRPr/>
            </a:pPr>
            <a:endParaRPr lang="it-IT" dirty="0"/>
          </a:p>
          <a:p>
            <a:pPr marL="365760" indent="-256032" eaLnBrk="1" fontAlgn="auto" hangingPunct="1">
              <a:lnSpc>
                <a:spcPct val="90000"/>
              </a:lnSpc>
              <a:spcAft>
                <a:spcPts val="0"/>
              </a:spcAft>
              <a:buClr>
                <a:schemeClr val="accent3"/>
              </a:buClr>
              <a:buFont typeface="Wingdings" pitchFamily="2" charset="2"/>
              <a:buNone/>
              <a:defRPr/>
            </a:pPr>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ctrTitle"/>
          </p:nvPr>
        </p:nvSpPr>
        <p:spPr>
          <a:xfrm>
            <a:off x="2928938" y="3500438"/>
            <a:ext cx="5857875" cy="1125537"/>
          </a:xfrm>
        </p:spPr>
        <p:txBody>
          <a:bodyPr/>
          <a:lstStyle/>
          <a:p>
            <a:pPr eaLnBrk="1" fontAlgn="auto" hangingPunct="1">
              <a:spcAft>
                <a:spcPts val="0"/>
              </a:spcAft>
              <a:defRPr/>
            </a:pPr>
            <a:r>
              <a:rPr lang="it-IT">
                <a:solidFill>
                  <a:srgbClr val="FF0000"/>
                </a:solidFill>
              </a:rPr>
              <a:t>Valutare le competenze</a:t>
            </a:r>
          </a:p>
        </p:txBody>
      </p:sp>
      <p:sp>
        <p:nvSpPr>
          <p:cNvPr id="6" name="Rectangle 5"/>
          <p:cNvSpPr>
            <a:spLocks noGrp="1" noChangeArrowheads="1"/>
          </p:cNvSpPr>
          <p:nvPr>
            <p:ph type="sldNum" sz="quarter" idx="12"/>
          </p:nvPr>
        </p:nvSpPr>
        <p:spPr>
          <a:xfrm>
            <a:off x="8129588" y="5734050"/>
            <a:ext cx="609600" cy="520700"/>
          </a:xfrm>
        </p:spPr>
        <p:txBody>
          <a:bodyPr/>
          <a:lstStyle/>
          <a:p>
            <a:pPr>
              <a:defRPr/>
            </a:pPr>
            <a:fld id="{707122F2-E926-474F-B253-A06D901F0488}" type="slidenum">
              <a:rPr lang="it-IT"/>
              <a:pPr>
                <a:defRPr/>
              </a:pPr>
              <a:t>29</a:t>
            </a:fld>
            <a:endParaRPr lang="it-IT"/>
          </a:p>
        </p:txBody>
      </p:sp>
      <p:sp>
        <p:nvSpPr>
          <p:cNvPr id="27652" name="Rectangle 3"/>
          <p:cNvSpPr>
            <a:spLocks noChangeArrowheads="1"/>
          </p:cNvSpPr>
          <p:nvPr/>
        </p:nvSpPr>
        <p:spPr bwMode="auto">
          <a:xfrm>
            <a:off x="4826000" y="5715000"/>
            <a:ext cx="3657600" cy="838200"/>
          </a:xfrm>
          <a:prstGeom prst="rect">
            <a:avLst/>
          </a:prstGeom>
          <a:noFill/>
          <a:ln w="9525">
            <a:noFill/>
            <a:miter lim="800000"/>
            <a:headEnd/>
            <a:tailEnd/>
          </a:ln>
        </p:spPr>
        <p:txBody>
          <a:bodyPr anchor="b"/>
          <a:lstStyle/>
          <a:p>
            <a:pPr algn="ctr">
              <a:spcBef>
                <a:spcPct val="20000"/>
              </a:spcBef>
              <a:buClr>
                <a:schemeClr val="tx1"/>
              </a:buClr>
              <a:buSzPct val="75000"/>
              <a:buFont typeface="Wingdings" pitchFamily="2" charset="2"/>
              <a:buNone/>
            </a:pPr>
            <a:endParaRPr lang="it-IT" sz="2800">
              <a:solidFill>
                <a:schemeClr val="tx2"/>
              </a:solidFill>
            </a:endParaRPr>
          </a:p>
        </p:txBody>
      </p:sp>
      <p:sp>
        <p:nvSpPr>
          <p:cNvPr id="313348" name="Rectangle 4"/>
          <p:cNvSpPr>
            <a:spLocks noChangeArrowheads="1"/>
          </p:cNvSpPr>
          <p:nvPr/>
        </p:nvSpPr>
        <p:spPr bwMode="auto">
          <a:xfrm>
            <a:off x="3929063" y="1714500"/>
            <a:ext cx="5214937" cy="1125538"/>
          </a:xfrm>
          <a:prstGeom prst="rect">
            <a:avLst/>
          </a:prstGeom>
          <a:noFill/>
          <a:ln w="3175">
            <a:noFill/>
            <a:miter lim="800000"/>
            <a:headEnd/>
            <a:tailEnd/>
          </a:ln>
          <a:effectLst/>
        </p:spPr>
        <p:txBody>
          <a:bodyPr anchor="ctr"/>
          <a:lstStyle/>
          <a:p>
            <a:pPr>
              <a:defRPr/>
            </a:pPr>
            <a:r>
              <a:rPr lang="it-IT" sz="5400" dirty="0">
                <a:effectLst>
                  <a:outerShdw blurRad="38100" dist="38100" dir="2700000" algn="tl">
                    <a:srgbClr val="C0C0C0"/>
                  </a:outerShdw>
                </a:effectLst>
              </a:rPr>
              <a:t>Valutare le competenze</a:t>
            </a:r>
          </a:p>
        </p:txBody>
      </p:sp>
    </p:spTree>
  </p:cSld>
  <p:clrMapOvr>
    <a:masterClrMapping/>
  </p:clrMapOvr>
  <p:transition advTm="1873"/>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it-IT" smtClean="0"/>
              <a:t>Come valutare le competenze?</a:t>
            </a:r>
          </a:p>
        </p:txBody>
      </p:sp>
      <p:sp>
        <p:nvSpPr>
          <p:cNvPr id="28675" name="Rectangle 3"/>
          <p:cNvSpPr>
            <a:spLocks noGrp="1" noChangeArrowheads="1"/>
          </p:cNvSpPr>
          <p:nvPr>
            <p:ph idx="1"/>
          </p:nvPr>
        </p:nvSpPr>
        <p:spPr>
          <a:xfrm>
            <a:off x="457200" y="1600200"/>
            <a:ext cx="7467600" cy="4873625"/>
          </a:xfrm>
        </p:spPr>
        <p:txBody>
          <a:bodyPr/>
          <a:lstStyle/>
          <a:p>
            <a:pPr eaLnBrk="1" hangingPunct="1">
              <a:lnSpc>
                <a:spcPct val="80000"/>
              </a:lnSpc>
            </a:pPr>
            <a:r>
              <a:rPr lang="it-IT" sz="2800" smtClean="0"/>
              <a:t>Non sono sufficienti i test più o meno oggettivi;</a:t>
            </a:r>
          </a:p>
          <a:p>
            <a:pPr eaLnBrk="1" hangingPunct="1">
              <a:lnSpc>
                <a:spcPct val="80000"/>
              </a:lnSpc>
            </a:pPr>
            <a:r>
              <a:rPr lang="it-IT" sz="2800" smtClean="0"/>
              <a:t>Non può prescindere dall’analisi del processo;</a:t>
            </a:r>
          </a:p>
          <a:p>
            <a:pPr eaLnBrk="1" hangingPunct="1">
              <a:lnSpc>
                <a:spcPct val="80000"/>
              </a:lnSpc>
            </a:pPr>
            <a:r>
              <a:rPr lang="it-IT" sz="2800" smtClean="0"/>
              <a:t>Deve valutare la coerenza del percorso;</a:t>
            </a:r>
          </a:p>
          <a:p>
            <a:pPr eaLnBrk="1" hangingPunct="1">
              <a:lnSpc>
                <a:spcPct val="80000"/>
              </a:lnSpc>
            </a:pPr>
            <a:r>
              <a:rPr lang="it-IT" sz="2800" smtClean="0"/>
              <a:t>Non può prescindere dall’analisi del contesto;</a:t>
            </a:r>
          </a:p>
          <a:p>
            <a:pPr eaLnBrk="1" hangingPunct="1">
              <a:lnSpc>
                <a:spcPct val="80000"/>
              </a:lnSpc>
            </a:pPr>
            <a:r>
              <a:rPr lang="it-IT" sz="2800" b="1" smtClean="0"/>
              <a:t>Non può avvenire senza la partecipazione attiva degli studenti.</a:t>
            </a:r>
          </a:p>
        </p:txBody>
      </p:sp>
      <p:sp>
        <p:nvSpPr>
          <p:cNvPr id="6" name="Segnaposto numero diapositiva 5"/>
          <p:cNvSpPr>
            <a:spLocks noGrp="1"/>
          </p:cNvSpPr>
          <p:nvPr>
            <p:ph type="sldNum" sz="quarter" idx="11"/>
          </p:nvPr>
        </p:nvSpPr>
        <p:spPr/>
        <p:txBody>
          <a:bodyPr/>
          <a:lstStyle/>
          <a:p>
            <a:pPr>
              <a:defRPr/>
            </a:pPr>
            <a:fld id="{C01A38A1-7FA9-49B2-BE88-E1365CAE4249}" type="slidenum">
              <a:rPr lang="it-IT"/>
              <a:pPr>
                <a:defRPr/>
              </a:pPr>
              <a:t>30</a:t>
            </a:fld>
            <a:endParaRPr lang="it-IT"/>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it-IT" smtClean="0"/>
              <a:t>Come valutare le competenze?</a:t>
            </a:r>
          </a:p>
        </p:txBody>
      </p:sp>
      <p:sp>
        <p:nvSpPr>
          <p:cNvPr id="29699" name="Rectangle 3"/>
          <p:cNvSpPr>
            <a:spLocks noGrp="1" noChangeArrowheads="1"/>
          </p:cNvSpPr>
          <p:nvPr>
            <p:ph idx="1"/>
          </p:nvPr>
        </p:nvSpPr>
        <p:spPr>
          <a:xfrm>
            <a:off x="457200" y="2071678"/>
            <a:ext cx="7467600" cy="4402147"/>
          </a:xfrm>
        </p:spPr>
        <p:txBody>
          <a:bodyPr/>
          <a:lstStyle/>
          <a:p>
            <a:pPr eaLnBrk="1" hangingPunct="1"/>
            <a:r>
              <a:rPr lang="it-IT" sz="3200" dirty="0" smtClean="0"/>
              <a:t>Va valutata la coerenza interna (dichiarato ed agito) e la coerenza con le finalità ed il contesto;</a:t>
            </a:r>
          </a:p>
          <a:p>
            <a:pPr eaLnBrk="1" hangingPunct="1"/>
            <a:r>
              <a:rPr lang="it-IT" sz="3200" dirty="0" smtClean="0"/>
              <a:t>Va valutata la consapevolezza dello studente rispetto alle scelte;</a:t>
            </a:r>
          </a:p>
        </p:txBody>
      </p:sp>
      <p:sp>
        <p:nvSpPr>
          <p:cNvPr id="6" name="Segnaposto numero diapositiva 5"/>
          <p:cNvSpPr>
            <a:spLocks noGrp="1"/>
          </p:cNvSpPr>
          <p:nvPr>
            <p:ph type="sldNum" sz="quarter" idx="11"/>
          </p:nvPr>
        </p:nvSpPr>
        <p:spPr/>
        <p:txBody>
          <a:bodyPr/>
          <a:lstStyle/>
          <a:p>
            <a:pPr>
              <a:defRPr/>
            </a:pPr>
            <a:fld id="{AD2DDF91-0AF1-4410-AC00-F03D5FB2C8B9}" type="slidenum">
              <a:rPr lang="it-IT"/>
              <a:pPr>
                <a:defRPr/>
              </a:pPr>
              <a:t>31</a:t>
            </a:fld>
            <a:endParaRPr lang="it-IT"/>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it-IT" dirty="0" smtClean="0"/>
              <a:t>Cosa valutare?</a:t>
            </a:r>
          </a:p>
        </p:txBody>
      </p:sp>
      <p:sp>
        <p:nvSpPr>
          <p:cNvPr id="30723" name="Rectangle 3"/>
          <p:cNvSpPr>
            <a:spLocks noGrp="1" noChangeArrowheads="1"/>
          </p:cNvSpPr>
          <p:nvPr>
            <p:ph idx="1"/>
          </p:nvPr>
        </p:nvSpPr>
        <p:spPr>
          <a:xfrm>
            <a:off x="1142976" y="1571612"/>
            <a:ext cx="6705600" cy="4781550"/>
          </a:xfrm>
        </p:spPr>
        <p:txBody>
          <a:bodyPr/>
          <a:lstStyle/>
          <a:p>
            <a:pPr eaLnBrk="1" hangingPunct="1">
              <a:buFont typeface="Wingdings" pitchFamily="2" charset="2"/>
              <a:buNone/>
            </a:pPr>
            <a:r>
              <a:rPr lang="it-IT" sz="3200" dirty="0" smtClean="0"/>
              <a:t>L’analisi del prodotto non basta</a:t>
            </a:r>
          </a:p>
          <a:p>
            <a:pPr eaLnBrk="1" hangingPunct="1">
              <a:buFont typeface="Wingdings" pitchFamily="2" charset="2"/>
              <a:buNone/>
            </a:pPr>
            <a:endParaRPr lang="it-IT" sz="3200" dirty="0" smtClean="0"/>
          </a:p>
          <a:p>
            <a:pPr eaLnBrk="1" hangingPunct="1">
              <a:buFont typeface="Wingdings" pitchFamily="2" charset="2"/>
              <a:buNone/>
            </a:pPr>
            <a:r>
              <a:rPr lang="it-IT" sz="3200" dirty="0" smtClean="0"/>
              <a:t>Occorre valutare:</a:t>
            </a:r>
          </a:p>
          <a:p>
            <a:pPr eaLnBrk="1" hangingPunct="1"/>
            <a:r>
              <a:rPr lang="it-IT" sz="3200" dirty="0" smtClean="0"/>
              <a:t>Il processo;</a:t>
            </a:r>
          </a:p>
          <a:p>
            <a:pPr eaLnBrk="1" hangingPunct="1"/>
            <a:r>
              <a:rPr lang="it-IT" sz="3200" dirty="0" smtClean="0"/>
              <a:t>La consapevolezza;</a:t>
            </a:r>
          </a:p>
          <a:p>
            <a:pPr eaLnBrk="1" hangingPunct="1"/>
            <a:r>
              <a:rPr lang="it-IT" sz="3200" dirty="0" smtClean="0"/>
              <a:t>La competenza autovalutativa.</a:t>
            </a:r>
          </a:p>
          <a:p>
            <a:pPr eaLnBrk="1" hangingPunct="1">
              <a:buFont typeface="Wingdings" pitchFamily="2" charset="2"/>
              <a:buNone/>
            </a:pPr>
            <a:r>
              <a:rPr lang="it-IT" sz="3200" dirty="0" smtClean="0"/>
              <a:t>(Ruolo del soggetto che apprende)</a:t>
            </a:r>
          </a:p>
        </p:txBody>
      </p:sp>
      <p:sp>
        <p:nvSpPr>
          <p:cNvPr id="6" name="Segnaposto numero diapositiva 5"/>
          <p:cNvSpPr>
            <a:spLocks noGrp="1"/>
          </p:cNvSpPr>
          <p:nvPr>
            <p:ph type="sldNum" sz="quarter" idx="11"/>
          </p:nvPr>
        </p:nvSpPr>
        <p:spPr/>
        <p:txBody>
          <a:bodyPr/>
          <a:lstStyle/>
          <a:p>
            <a:pPr>
              <a:defRPr/>
            </a:pPr>
            <a:fld id="{C7C550F2-DDC5-48FF-BB7D-48305D4B5F45}" type="slidenum">
              <a:rPr lang="it-IT"/>
              <a:pPr>
                <a:defRPr/>
              </a:pPr>
              <a:t>32</a:t>
            </a:fld>
            <a:endParaRPr lang="it-IT"/>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381000"/>
            <a:ext cx="8229600" cy="904860"/>
          </a:xfrm>
        </p:spPr>
        <p:txBody>
          <a:bodyPr/>
          <a:lstStyle/>
          <a:p>
            <a:pPr eaLnBrk="1" hangingPunct="1"/>
            <a:r>
              <a:rPr lang="it-IT" dirty="0" smtClean="0"/>
              <a:t>Approccio integrato alla valutazione</a:t>
            </a:r>
          </a:p>
        </p:txBody>
      </p:sp>
      <p:sp>
        <p:nvSpPr>
          <p:cNvPr id="1035" name="Text Box 13"/>
          <p:cNvSpPr txBox="1">
            <a:spLocks noChangeArrowheads="1"/>
          </p:cNvSpPr>
          <p:nvPr/>
        </p:nvSpPr>
        <p:spPr bwMode="auto">
          <a:xfrm>
            <a:off x="5643563" y="1428750"/>
            <a:ext cx="3097212" cy="366713"/>
          </a:xfrm>
          <a:prstGeom prst="rect">
            <a:avLst/>
          </a:prstGeom>
          <a:noFill/>
          <a:ln w="9525">
            <a:noFill/>
            <a:miter lim="800000"/>
            <a:headEnd/>
            <a:tailEnd/>
          </a:ln>
        </p:spPr>
        <p:txBody>
          <a:bodyPr>
            <a:spAutoFit/>
          </a:bodyPr>
          <a:lstStyle/>
          <a:p>
            <a:pPr>
              <a:spcBef>
                <a:spcPct val="50000"/>
              </a:spcBef>
              <a:defRPr/>
            </a:pPr>
            <a:r>
              <a:rPr lang="it-IT" b="1" dirty="0" err="1">
                <a:solidFill>
                  <a:schemeClr val="accent4"/>
                </a:solidFill>
              </a:rPr>
              <a:t>Pellerey</a:t>
            </a:r>
            <a:r>
              <a:rPr lang="it-IT" b="1" dirty="0">
                <a:solidFill>
                  <a:schemeClr val="accent4"/>
                </a:solidFill>
              </a:rPr>
              <a:t> 2001</a:t>
            </a:r>
          </a:p>
        </p:txBody>
      </p:sp>
      <p:graphicFrame>
        <p:nvGraphicFramePr>
          <p:cNvPr id="8" name="Segnaposto SmartArt 7"/>
          <p:cNvGraphicFramePr>
            <a:graphicFrameLocks noGrp="1"/>
          </p:cNvGraphicFramePr>
          <p:nvPr>
            <p:ph type="dgm" idx="1"/>
          </p:nvPr>
        </p:nvGraphicFramePr>
        <p:xfrm>
          <a:off x="457200" y="1981200"/>
          <a:ext cx="8229600" cy="3733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773" name="CasellaDiTesto 8"/>
          <p:cNvSpPr txBox="1">
            <a:spLocks noChangeArrowheads="1"/>
          </p:cNvSpPr>
          <p:nvPr/>
        </p:nvSpPr>
        <p:spPr bwMode="auto">
          <a:xfrm>
            <a:off x="5572125" y="2286000"/>
            <a:ext cx="2357438" cy="461963"/>
          </a:xfrm>
          <a:prstGeom prst="rect">
            <a:avLst/>
          </a:prstGeom>
          <a:noFill/>
          <a:ln w="9525">
            <a:noFill/>
            <a:miter lim="800000"/>
            <a:headEnd/>
            <a:tailEnd/>
          </a:ln>
        </p:spPr>
        <p:txBody>
          <a:bodyPr>
            <a:spAutoFit/>
          </a:bodyPr>
          <a:lstStyle/>
          <a:p>
            <a:r>
              <a:rPr lang="it-IT" sz="2400"/>
              <a:t>autovalutazione</a:t>
            </a:r>
          </a:p>
        </p:txBody>
      </p:sp>
      <p:sp>
        <p:nvSpPr>
          <p:cNvPr id="32774" name="CasellaDiTesto 9"/>
          <p:cNvSpPr txBox="1">
            <a:spLocks noChangeArrowheads="1"/>
          </p:cNvSpPr>
          <p:nvPr/>
        </p:nvSpPr>
        <p:spPr bwMode="auto">
          <a:xfrm>
            <a:off x="6286500" y="4286250"/>
            <a:ext cx="2643188" cy="461963"/>
          </a:xfrm>
          <a:prstGeom prst="rect">
            <a:avLst/>
          </a:prstGeom>
          <a:noFill/>
          <a:ln w="9525">
            <a:noFill/>
            <a:miter lim="800000"/>
            <a:headEnd/>
            <a:tailEnd/>
          </a:ln>
        </p:spPr>
        <p:txBody>
          <a:bodyPr>
            <a:spAutoFit/>
          </a:bodyPr>
          <a:lstStyle/>
          <a:p>
            <a:r>
              <a:rPr lang="it-IT" sz="2400"/>
              <a:t>co-valutazione</a:t>
            </a:r>
          </a:p>
        </p:txBody>
      </p:sp>
      <p:sp>
        <p:nvSpPr>
          <p:cNvPr id="32775" name="CasellaDiTesto 10"/>
          <p:cNvSpPr txBox="1">
            <a:spLocks noChangeArrowheads="1"/>
          </p:cNvSpPr>
          <p:nvPr/>
        </p:nvSpPr>
        <p:spPr bwMode="auto">
          <a:xfrm>
            <a:off x="285750" y="4000500"/>
            <a:ext cx="2500313" cy="461963"/>
          </a:xfrm>
          <a:prstGeom prst="rect">
            <a:avLst/>
          </a:prstGeom>
          <a:noFill/>
          <a:ln w="9525">
            <a:noFill/>
            <a:miter lim="800000"/>
            <a:headEnd/>
            <a:tailEnd/>
          </a:ln>
        </p:spPr>
        <p:txBody>
          <a:bodyPr>
            <a:spAutoFit/>
          </a:bodyPr>
          <a:lstStyle/>
          <a:p>
            <a:r>
              <a:rPr lang="it-IT" sz="2400"/>
              <a:t>eterovalutazione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olo 1"/>
          <p:cNvSpPr>
            <a:spLocks noGrp="1"/>
          </p:cNvSpPr>
          <p:nvPr>
            <p:ph type="title"/>
          </p:nvPr>
        </p:nvSpPr>
        <p:spPr/>
        <p:txBody>
          <a:bodyPr/>
          <a:lstStyle/>
          <a:p>
            <a:r>
              <a:rPr lang="it-IT" smtClean="0"/>
              <a:t>La proposta articolata</a:t>
            </a:r>
          </a:p>
        </p:txBody>
      </p:sp>
      <p:graphicFrame>
        <p:nvGraphicFramePr>
          <p:cNvPr id="4" name="Segnaposto contenuto 3"/>
          <p:cNvGraphicFramePr>
            <a:graphicFrameLocks noGrp="1"/>
          </p:cNvGraphicFramePr>
          <p:nvPr>
            <p:ph idx="1"/>
          </p:nvPr>
        </p:nvGraphicFramePr>
        <p:xfrm>
          <a:off x="214282" y="1500174"/>
          <a:ext cx="8229600" cy="4714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4820" name="CasellaDiTesto 4"/>
          <p:cNvSpPr txBox="1">
            <a:spLocks noChangeArrowheads="1"/>
          </p:cNvSpPr>
          <p:nvPr/>
        </p:nvSpPr>
        <p:spPr bwMode="auto">
          <a:xfrm>
            <a:off x="6858000" y="3429000"/>
            <a:ext cx="857250" cy="923925"/>
          </a:xfrm>
          <a:prstGeom prst="rect">
            <a:avLst/>
          </a:prstGeom>
          <a:noFill/>
          <a:ln w="9525">
            <a:noFill/>
            <a:miter lim="800000"/>
            <a:headEnd/>
            <a:tailEnd/>
          </a:ln>
        </p:spPr>
        <p:txBody>
          <a:bodyPr>
            <a:spAutoFit/>
          </a:bodyPr>
          <a:lstStyle/>
          <a:p>
            <a:r>
              <a:rPr lang="it-IT"/>
              <a:t>Auto-valutazione</a:t>
            </a:r>
          </a:p>
        </p:txBody>
      </p:sp>
      <p:sp>
        <p:nvSpPr>
          <p:cNvPr id="34821" name="CasellaDiTesto 5"/>
          <p:cNvSpPr txBox="1">
            <a:spLocks noChangeArrowheads="1"/>
          </p:cNvSpPr>
          <p:nvPr/>
        </p:nvSpPr>
        <p:spPr bwMode="auto">
          <a:xfrm>
            <a:off x="5357813" y="5286375"/>
            <a:ext cx="2857500" cy="769938"/>
          </a:xfrm>
          <a:prstGeom prst="rect">
            <a:avLst/>
          </a:prstGeom>
          <a:noFill/>
          <a:ln w="9525">
            <a:noFill/>
            <a:miter lim="800000"/>
            <a:headEnd/>
            <a:tailEnd/>
          </a:ln>
        </p:spPr>
        <p:txBody>
          <a:bodyPr>
            <a:spAutoFit/>
          </a:bodyPr>
          <a:lstStyle/>
          <a:p>
            <a:r>
              <a:rPr lang="it-IT" sz="4400">
                <a:solidFill>
                  <a:srgbClr val="FFC000"/>
                </a:solidFill>
              </a:rPr>
              <a:t>Il portfolio</a:t>
            </a:r>
          </a:p>
        </p:txBody>
      </p:sp>
      <p:cxnSp>
        <p:nvCxnSpPr>
          <p:cNvPr id="8" name="Connettore 2 7"/>
          <p:cNvCxnSpPr>
            <a:endCxn id="34821" idx="1"/>
          </p:cNvCxnSpPr>
          <p:nvPr/>
        </p:nvCxnSpPr>
        <p:spPr>
          <a:xfrm flipV="1">
            <a:off x="2928938" y="5670550"/>
            <a:ext cx="2428875" cy="1873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3857625" y="4929188"/>
            <a:ext cx="1500188" cy="428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4572000" y="4357688"/>
            <a:ext cx="1071563" cy="9286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ttore 2 13"/>
          <p:cNvCxnSpPr/>
          <p:nvPr/>
        </p:nvCxnSpPr>
        <p:spPr>
          <a:xfrm rot="16200000" flipH="1">
            <a:off x="5143500" y="4572000"/>
            <a:ext cx="1071563" cy="2143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onnettore 2 15"/>
          <p:cNvCxnSpPr>
            <a:stCxn id="34820" idx="1"/>
          </p:cNvCxnSpPr>
          <p:nvPr/>
        </p:nvCxnSpPr>
        <p:spPr>
          <a:xfrm rot="10800000" flipV="1">
            <a:off x="6072188" y="3890963"/>
            <a:ext cx="785812" cy="13239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ctrTitle"/>
          </p:nvPr>
        </p:nvSpPr>
        <p:spPr>
          <a:xfrm>
            <a:off x="3571875" y="4714875"/>
            <a:ext cx="5364163" cy="1125538"/>
          </a:xfrm>
        </p:spPr>
        <p:txBody>
          <a:bodyPr/>
          <a:lstStyle/>
          <a:p>
            <a:pPr eaLnBrk="1" fontAlgn="auto" hangingPunct="1">
              <a:spcAft>
                <a:spcPts val="0"/>
              </a:spcAft>
              <a:defRPr/>
            </a:pPr>
            <a:r>
              <a:rPr lang="it-IT" dirty="0">
                <a:solidFill>
                  <a:srgbClr val="FF0000"/>
                </a:solidFill>
              </a:rPr>
              <a:t>Compiti autentici</a:t>
            </a:r>
          </a:p>
        </p:txBody>
      </p:sp>
      <p:sp>
        <p:nvSpPr>
          <p:cNvPr id="6" name="Rectangle 5"/>
          <p:cNvSpPr>
            <a:spLocks noGrp="1" noChangeArrowheads="1"/>
          </p:cNvSpPr>
          <p:nvPr>
            <p:ph type="sldNum" sz="quarter" idx="12"/>
          </p:nvPr>
        </p:nvSpPr>
        <p:spPr>
          <a:xfrm>
            <a:off x="8129588" y="5734050"/>
            <a:ext cx="609600" cy="520700"/>
          </a:xfrm>
        </p:spPr>
        <p:txBody>
          <a:bodyPr/>
          <a:lstStyle/>
          <a:p>
            <a:pPr>
              <a:defRPr/>
            </a:pPr>
            <a:fld id="{783B2326-114C-4F53-AE11-128B37365BCC}" type="slidenum">
              <a:rPr lang="it-IT"/>
              <a:pPr>
                <a:defRPr/>
              </a:pPr>
              <a:t>35</a:t>
            </a:fld>
            <a:endParaRPr lang="it-IT"/>
          </a:p>
        </p:txBody>
      </p:sp>
      <p:sp>
        <p:nvSpPr>
          <p:cNvPr id="35844" name="Rectangle 3"/>
          <p:cNvSpPr>
            <a:spLocks noChangeArrowheads="1"/>
          </p:cNvSpPr>
          <p:nvPr/>
        </p:nvSpPr>
        <p:spPr bwMode="auto">
          <a:xfrm>
            <a:off x="4826000" y="5715000"/>
            <a:ext cx="3657600" cy="838200"/>
          </a:xfrm>
          <a:prstGeom prst="rect">
            <a:avLst/>
          </a:prstGeom>
          <a:noFill/>
          <a:ln w="9525">
            <a:noFill/>
            <a:miter lim="800000"/>
            <a:headEnd/>
            <a:tailEnd/>
          </a:ln>
        </p:spPr>
        <p:txBody>
          <a:bodyPr anchor="b"/>
          <a:lstStyle/>
          <a:p>
            <a:pPr algn="ctr">
              <a:spcBef>
                <a:spcPct val="20000"/>
              </a:spcBef>
              <a:buClr>
                <a:schemeClr val="tx1"/>
              </a:buClr>
              <a:buSzPct val="75000"/>
              <a:buFont typeface="Wingdings" pitchFamily="2" charset="2"/>
              <a:buNone/>
            </a:pPr>
            <a:endParaRPr lang="it-IT" sz="2800">
              <a:solidFill>
                <a:schemeClr val="tx2"/>
              </a:solidFill>
            </a:endParaRPr>
          </a:p>
        </p:txBody>
      </p:sp>
      <p:sp>
        <p:nvSpPr>
          <p:cNvPr id="290820" name="Rectangle 4"/>
          <p:cNvSpPr>
            <a:spLocks noChangeArrowheads="1"/>
          </p:cNvSpPr>
          <p:nvPr/>
        </p:nvSpPr>
        <p:spPr bwMode="auto">
          <a:xfrm>
            <a:off x="3000375" y="2214563"/>
            <a:ext cx="5364163" cy="1125537"/>
          </a:xfrm>
          <a:prstGeom prst="rect">
            <a:avLst/>
          </a:prstGeom>
          <a:noFill/>
          <a:ln w="3175">
            <a:noFill/>
            <a:miter lim="800000"/>
            <a:headEnd/>
            <a:tailEnd/>
          </a:ln>
          <a:effectLst/>
        </p:spPr>
        <p:txBody>
          <a:bodyPr anchor="ctr"/>
          <a:lstStyle/>
          <a:p>
            <a:pPr algn="ctr">
              <a:defRPr/>
            </a:pPr>
            <a:r>
              <a:rPr lang="it-IT" sz="5400" dirty="0">
                <a:effectLst>
                  <a:outerShdw blurRad="38100" dist="38100" dir="2700000" algn="tl">
                    <a:srgbClr val="C0C0C0"/>
                  </a:outerShdw>
                </a:effectLst>
              </a:rPr>
              <a:t>Compiti autentici</a:t>
            </a:r>
          </a:p>
        </p:txBody>
      </p:sp>
    </p:spTree>
  </p:cSld>
  <p:clrMapOvr>
    <a:masterClrMapping/>
  </p:clrMapOvr>
  <p:transition advTm="1873"/>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it-IT" smtClean="0"/>
              <a:t>Competenze e compiti autentici</a:t>
            </a:r>
          </a:p>
        </p:txBody>
      </p:sp>
      <p:sp>
        <p:nvSpPr>
          <p:cNvPr id="36867" name="Rectangle 3"/>
          <p:cNvSpPr>
            <a:spLocks noGrp="1" noChangeArrowheads="1"/>
          </p:cNvSpPr>
          <p:nvPr>
            <p:ph idx="1"/>
          </p:nvPr>
        </p:nvSpPr>
        <p:spPr>
          <a:xfrm>
            <a:off x="457200" y="1600200"/>
            <a:ext cx="7467600" cy="4873625"/>
          </a:xfrm>
        </p:spPr>
        <p:txBody>
          <a:bodyPr/>
          <a:lstStyle/>
          <a:p>
            <a:pPr eaLnBrk="1" hangingPunct="1">
              <a:lnSpc>
                <a:spcPct val="90000"/>
              </a:lnSpc>
              <a:buFont typeface="Wingdings" pitchFamily="2" charset="2"/>
              <a:buNone/>
            </a:pPr>
            <a:r>
              <a:rPr lang="it-IT" sz="3200" dirty="0" smtClean="0"/>
              <a:t>Se la competenza è la capacità di realizzare una strategia contestualizzata,</a:t>
            </a:r>
          </a:p>
          <a:p>
            <a:pPr eaLnBrk="1" hangingPunct="1">
              <a:lnSpc>
                <a:spcPct val="90000"/>
              </a:lnSpc>
              <a:buFont typeface="Wingdings" pitchFamily="2" charset="2"/>
              <a:buNone/>
            </a:pPr>
            <a:r>
              <a:rPr lang="it-IT" sz="3200" dirty="0" smtClean="0"/>
              <a:t>la consegna deve proporre un problema aperto in cui lo studente debba costruire un modello e scegliere fra multiple possibilità con una logica sfumata. </a:t>
            </a:r>
          </a:p>
        </p:txBody>
      </p:sp>
      <p:sp>
        <p:nvSpPr>
          <p:cNvPr id="5" name="Segnaposto numero diapositiva 5"/>
          <p:cNvSpPr>
            <a:spLocks noGrp="1"/>
          </p:cNvSpPr>
          <p:nvPr>
            <p:ph type="sldNum" sz="quarter" idx="11"/>
          </p:nvPr>
        </p:nvSpPr>
        <p:spPr/>
        <p:txBody>
          <a:bodyPr/>
          <a:lstStyle/>
          <a:p>
            <a:pPr>
              <a:defRPr/>
            </a:pPr>
            <a:fld id="{85B1D3D9-C28A-48B0-B749-B818FB0DB4AA}" type="slidenum">
              <a:rPr lang="it-IT"/>
              <a:pPr>
                <a:defRPr/>
              </a:pPr>
              <a:t>36</a:t>
            </a:fld>
            <a:endParaRPr lang="it-IT"/>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it-IT" smtClean="0"/>
              <a:t>Un compito autentico</a:t>
            </a:r>
          </a:p>
        </p:txBody>
      </p:sp>
      <p:sp>
        <p:nvSpPr>
          <p:cNvPr id="37891" name="Rectangle 3"/>
          <p:cNvSpPr>
            <a:spLocks noGrp="1" noChangeArrowheads="1"/>
          </p:cNvSpPr>
          <p:nvPr>
            <p:ph idx="1"/>
          </p:nvPr>
        </p:nvSpPr>
        <p:spPr>
          <a:xfrm>
            <a:off x="357188" y="1714489"/>
            <a:ext cx="8482012" cy="4738700"/>
          </a:xfrm>
        </p:spPr>
        <p:txBody>
          <a:bodyPr/>
          <a:lstStyle/>
          <a:p>
            <a:pPr eaLnBrk="1" hangingPunct="1">
              <a:lnSpc>
                <a:spcPct val="150000"/>
              </a:lnSpc>
            </a:pPr>
            <a:r>
              <a:rPr lang="it-IT" sz="3200" dirty="0" smtClean="0"/>
              <a:t>non richiede solo l’applicazione di conoscenze e procedure già note, ma la </a:t>
            </a:r>
            <a:r>
              <a:rPr lang="it-IT" sz="3200" b="1" dirty="0" smtClean="0"/>
              <a:t>ricerca di una soluzione originale, la scelta tra  diverse alternative possibili e </a:t>
            </a:r>
            <a:r>
              <a:rPr lang="it-IT" sz="3200" dirty="0" smtClean="0"/>
              <a:t>richiede di </a:t>
            </a:r>
            <a:r>
              <a:rPr lang="it-IT" sz="3200" b="1" dirty="0" smtClean="0"/>
              <a:t>mettere in relazione</a:t>
            </a:r>
            <a:r>
              <a:rPr lang="it-IT" sz="3200" dirty="0" smtClean="0"/>
              <a:t> più fattori (conoscenze, strategie, contesto e problema);</a:t>
            </a:r>
          </a:p>
        </p:txBody>
      </p:sp>
      <p:sp>
        <p:nvSpPr>
          <p:cNvPr id="6" name="Segnaposto numero diapositiva 5"/>
          <p:cNvSpPr>
            <a:spLocks noGrp="1"/>
          </p:cNvSpPr>
          <p:nvPr>
            <p:ph type="sldNum" sz="quarter" idx="11"/>
          </p:nvPr>
        </p:nvSpPr>
        <p:spPr/>
        <p:txBody>
          <a:bodyPr/>
          <a:lstStyle/>
          <a:p>
            <a:pPr>
              <a:defRPr/>
            </a:pPr>
            <a:fld id="{8D560EFC-C893-4A53-88C2-40D76F4E876E}" type="slidenum">
              <a:rPr lang="it-IT"/>
              <a:pPr>
                <a:defRPr/>
              </a:pPr>
              <a:t>37</a:t>
            </a:fld>
            <a:endParaRPr lang="it-IT"/>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it-IT" smtClean="0"/>
              <a:t>Un compito autentico</a:t>
            </a:r>
          </a:p>
        </p:txBody>
      </p:sp>
      <p:sp>
        <p:nvSpPr>
          <p:cNvPr id="38915" name="Rectangle 3"/>
          <p:cNvSpPr>
            <a:spLocks noGrp="1" noChangeArrowheads="1"/>
          </p:cNvSpPr>
          <p:nvPr>
            <p:ph idx="1"/>
          </p:nvPr>
        </p:nvSpPr>
        <p:spPr>
          <a:xfrm>
            <a:off x="457200" y="1600200"/>
            <a:ext cx="7467600" cy="4873625"/>
          </a:xfrm>
        </p:spPr>
        <p:txBody>
          <a:bodyPr/>
          <a:lstStyle/>
          <a:p>
            <a:pPr eaLnBrk="1" hangingPunct="1">
              <a:lnSpc>
                <a:spcPct val="90000"/>
              </a:lnSpc>
            </a:pPr>
            <a:r>
              <a:rPr lang="it-IT" sz="2800" smtClean="0"/>
              <a:t>comporta </a:t>
            </a:r>
            <a:r>
              <a:rPr lang="it-IT" sz="2800" b="1" smtClean="0"/>
              <a:t>interpretazioni plurime </a:t>
            </a:r>
            <a:r>
              <a:rPr lang="it-IT" sz="2800" smtClean="0"/>
              <a:t>e da qui “soluzioni plurime”;</a:t>
            </a:r>
          </a:p>
          <a:p>
            <a:pPr eaLnBrk="1" hangingPunct="1">
              <a:lnSpc>
                <a:spcPct val="90000"/>
              </a:lnSpc>
            </a:pPr>
            <a:r>
              <a:rPr lang="it-IT" sz="2800" smtClean="0"/>
              <a:t>richiede una </a:t>
            </a:r>
            <a:r>
              <a:rPr lang="it-IT" sz="2800" b="1" smtClean="0"/>
              <a:t>progettazione</a:t>
            </a:r>
            <a:r>
              <a:rPr lang="it-IT" sz="2800" smtClean="0"/>
              <a:t>;</a:t>
            </a:r>
          </a:p>
          <a:p>
            <a:pPr eaLnBrk="1" hangingPunct="1">
              <a:lnSpc>
                <a:spcPct val="90000"/>
              </a:lnSpc>
            </a:pPr>
            <a:r>
              <a:rPr lang="it-IT" sz="2800" smtClean="0"/>
              <a:t>implica il </a:t>
            </a:r>
            <a:r>
              <a:rPr lang="it-IT" sz="2800" b="1" smtClean="0"/>
              <a:t>coinvolgimento di vari aspetti</a:t>
            </a:r>
            <a:r>
              <a:rPr lang="it-IT" sz="2800" smtClean="0"/>
              <a:t> (cognitivo, relazionale, organizzativo, autovalutativo);</a:t>
            </a:r>
          </a:p>
          <a:p>
            <a:pPr eaLnBrk="1" hangingPunct="1">
              <a:lnSpc>
                <a:spcPct val="90000"/>
              </a:lnSpc>
            </a:pPr>
            <a:r>
              <a:rPr lang="it-IT" sz="2800" smtClean="0"/>
              <a:t>mette in rilievo il </a:t>
            </a:r>
            <a:r>
              <a:rPr lang="it-IT" sz="2800" b="1" smtClean="0"/>
              <a:t>lavoro collaborativo tra pari</a:t>
            </a:r>
            <a:r>
              <a:rPr lang="it-IT" sz="2800" smtClean="0"/>
              <a:t> e il ruolo di </a:t>
            </a:r>
            <a:r>
              <a:rPr lang="it-IT" sz="2800" b="1" smtClean="0"/>
              <a:t>tutor</a:t>
            </a:r>
            <a:r>
              <a:rPr lang="it-IT" sz="2800" smtClean="0"/>
              <a:t> dell’insegnante.</a:t>
            </a:r>
            <a:endParaRPr lang="it-IT" smtClean="0"/>
          </a:p>
        </p:txBody>
      </p:sp>
      <p:sp>
        <p:nvSpPr>
          <p:cNvPr id="6" name="Segnaposto numero diapositiva 5"/>
          <p:cNvSpPr>
            <a:spLocks noGrp="1"/>
          </p:cNvSpPr>
          <p:nvPr>
            <p:ph type="sldNum" sz="quarter" idx="11"/>
          </p:nvPr>
        </p:nvSpPr>
        <p:spPr/>
        <p:txBody>
          <a:bodyPr/>
          <a:lstStyle/>
          <a:p>
            <a:pPr>
              <a:defRPr/>
            </a:pPr>
            <a:fld id="{468C199C-103F-4EAE-ACCE-FBF6D2E52403}" type="slidenum">
              <a:rPr lang="it-IT"/>
              <a:pPr>
                <a:defRPr/>
              </a:pPr>
              <a:t>38</a:t>
            </a:fld>
            <a:endParaRPr lang="it-IT"/>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pPr eaLnBrk="1" fontAlgn="auto" hangingPunct="1">
              <a:spcAft>
                <a:spcPts val="0"/>
              </a:spcAft>
              <a:defRPr/>
            </a:pPr>
            <a:r>
              <a:rPr lang="it-IT"/>
              <a:t>Le caratteristiche di un compito autentico</a:t>
            </a:r>
          </a:p>
        </p:txBody>
      </p:sp>
      <p:sp>
        <p:nvSpPr>
          <p:cNvPr id="39939" name="Rectangle 3"/>
          <p:cNvSpPr>
            <a:spLocks noGrp="1" noChangeArrowheads="1"/>
          </p:cNvSpPr>
          <p:nvPr>
            <p:ph idx="1"/>
          </p:nvPr>
        </p:nvSpPr>
        <p:spPr>
          <a:xfrm>
            <a:off x="785813" y="1789113"/>
            <a:ext cx="6400800" cy="5068887"/>
          </a:xfrm>
        </p:spPr>
        <p:txBody>
          <a:bodyPr/>
          <a:lstStyle/>
          <a:p>
            <a:pPr eaLnBrk="1" hangingPunct="1"/>
            <a:r>
              <a:rPr lang="it-IT" sz="3200" smtClean="0"/>
              <a:t>deve essere ampiamente corredato da </a:t>
            </a:r>
            <a:r>
              <a:rPr lang="it-IT" sz="3200" b="1" smtClean="0"/>
              <a:t>informazioni riguardanti il contesto di riferimento</a:t>
            </a:r>
            <a:r>
              <a:rPr lang="it-IT" sz="3200" smtClean="0"/>
              <a:t>, che sarà complesso;</a:t>
            </a:r>
          </a:p>
          <a:p>
            <a:pPr eaLnBrk="1" hangingPunct="1"/>
            <a:r>
              <a:rPr lang="it-IT" sz="3200" smtClean="0"/>
              <a:t>deve stimolare la </a:t>
            </a:r>
            <a:r>
              <a:rPr lang="it-IT" sz="3200" b="1" smtClean="0"/>
              <a:t>riflessione</a:t>
            </a:r>
            <a:r>
              <a:rPr lang="it-IT" sz="3200" smtClean="0"/>
              <a:t> e l’</a:t>
            </a:r>
            <a:r>
              <a:rPr lang="it-IT" sz="3200" b="1" smtClean="0"/>
              <a:t>interesse</a:t>
            </a:r>
            <a:r>
              <a:rPr lang="it-IT" sz="3200" smtClean="0"/>
              <a:t> di chi vi è impegnato;</a:t>
            </a:r>
          </a:p>
        </p:txBody>
      </p:sp>
      <p:sp>
        <p:nvSpPr>
          <p:cNvPr id="6" name="Segnaposto numero diapositiva 5"/>
          <p:cNvSpPr>
            <a:spLocks noGrp="1"/>
          </p:cNvSpPr>
          <p:nvPr>
            <p:ph type="sldNum" sz="quarter" idx="11"/>
          </p:nvPr>
        </p:nvSpPr>
        <p:spPr/>
        <p:txBody>
          <a:bodyPr/>
          <a:lstStyle/>
          <a:p>
            <a:pPr>
              <a:defRPr/>
            </a:pPr>
            <a:fld id="{E4060645-F79B-4673-82E7-B59E68BD6809}" type="slidenum">
              <a:rPr lang="it-IT"/>
              <a:pPr>
                <a:defRPr/>
              </a:pPr>
              <a:t>39</a:t>
            </a:fld>
            <a:endParaRPr lang="it-IT"/>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pPr eaLnBrk="1" fontAlgn="auto" hangingPunct="1">
              <a:spcAft>
                <a:spcPts val="0"/>
              </a:spcAft>
              <a:defRPr/>
            </a:pPr>
            <a:r>
              <a:rPr lang="it-IT"/>
              <a:t>Le caratteristiche di un compito autentico</a:t>
            </a:r>
          </a:p>
        </p:txBody>
      </p:sp>
      <p:sp>
        <p:nvSpPr>
          <p:cNvPr id="40963" name="Rectangle 3"/>
          <p:cNvSpPr>
            <a:spLocks noGrp="1" noChangeArrowheads="1"/>
          </p:cNvSpPr>
          <p:nvPr>
            <p:ph idx="1"/>
          </p:nvPr>
        </p:nvSpPr>
        <p:spPr>
          <a:xfrm>
            <a:off x="214313" y="1600200"/>
            <a:ext cx="8501062" cy="4873625"/>
          </a:xfrm>
        </p:spPr>
        <p:txBody>
          <a:bodyPr/>
          <a:lstStyle/>
          <a:p>
            <a:pPr eaLnBrk="1" hangingPunct="1"/>
            <a:r>
              <a:rPr lang="it-IT" sz="2800" dirty="0" smtClean="0"/>
              <a:t>deve stimolare il </a:t>
            </a:r>
            <a:r>
              <a:rPr lang="it-IT" sz="2800" b="1" dirty="0" smtClean="0"/>
              <a:t>pensiero di alto livello</a:t>
            </a:r>
            <a:r>
              <a:rPr lang="it-IT" sz="2800" dirty="0" smtClean="0"/>
              <a:t>, che è non-algoritmico, perché il percorso da svolgere non è completamente predeterminato, </a:t>
            </a:r>
          </a:p>
          <a:p>
            <a:pPr eaLnBrk="1" hangingPunct="1"/>
            <a:r>
              <a:rPr lang="it-IT" sz="2800" dirty="0" smtClean="0"/>
              <a:t>Può generare molteplici soluzioni (ciascuna con vantaggi e svantaggi), </a:t>
            </a:r>
          </a:p>
          <a:p>
            <a:pPr eaLnBrk="1" hangingPunct="1"/>
            <a:r>
              <a:rPr lang="it-IT" sz="2800" dirty="0" smtClean="0"/>
              <a:t>mette in campo giudizi sfumati e interpretazioni soggettive, </a:t>
            </a:r>
          </a:p>
          <a:p>
            <a:pPr eaLnBrk="1" hangingPunct="1"/>
            <a:r>
              <a:rPr lang="it-IT" sz="2800" dirty="0" smtClean="0"/>
              <a:t>mette in gioco processi di autoregolazione.</a:t>
            </a:r>
          </a:p>
        </p:txBody>
      </p:sp>
      <p:sp>
        <p:nvSpPr>
          <p:cNvPr id="6" name="Segnaposto numero diapositiva 5"/>
          <p:cNvSpPr>
            <a:spLocks noGrp="1"/>
          </p:cNvSpPr>
          <p:nvPr>
            <p:ph type="sldNum" sz="quarter" idx="11"/>
          </p:nvPr>
        </p:nvSpPr>
        <p:spPr/>
        <p:txBody>
          <a:bodyPr/>
          <a:lstStyle/>
          <a:p>
            <a:pPr>
              <a:defRPr/>
            </a:pPr>
            <a:fld id="{A6B5F468-C35D-41AD-9AEC-5F70AE90BE24}" type="slidenum">
              <a:rPr lang="it-IT"/>
              <a:pPr>
                <a:defRPr/>
              </a:pPr>
              <a:t>40</a:t>
            </a:fld>
            <a:endParaRPr lang="it-IT"/>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pPr eaLnBrk="1" fontAlgn="auto" hangingPunct="1">
              <a:spcAft>
                <a:spcPts val="0"/>
              </a:spcAft>
              <a:defRPr/>
            </a:pPr>
            <a:r>
              <a:rPr lang="it-IT"/>
              <a:t>Le caratteristiche di un compito autentico</a:t>
            </a:r>
          </a:p>
        </p:txBody>
      </p:sp>
      <p:sp>
        <p:nvSpPr>
          <p:cNvPr id="41987" name="Rectangle 3"/>
          <p:cNvSpPr>
            <a:spLocks noGrp="1" noChangeArrowheads="1"/>
          </p:cNvSpPr>
          <p:nvPr>
            <p:ph idx="1"/>
          </p:nvPr>
        </p:nvSpPr>
        <p:spPr>
          <a:xfrm>
            <a:off x="457200" y="1600200"/>
            <a:ext cx="7467600" cy="4873625"/>
          </a:xfrm>
        </p:spPr>
        <p:txBody>
          <a:bodyPr/>
          <a:lstStyle/>
          <a:p>
            <a:pPr eaLnBrk="1" hangingPunct="1"/>
            <a:r>
              <a:rPr lang="it-IT" sz="2800" dirty="0" smtClean="0"/>
              <a:t>deve essere </a:t>
            </a:r>
            <a:r>
              <a:rPr lang="it-IT" sz="2800" b="1" dirty="0" smtClean="0"/>
              <a:t>poco strutturato, ma deve essere definito</a:t>
            </a:r>
            <a:r>
              <a:rPr lang="it-IT" sz="2800" dirty="0" smtClean="0"/>
              <a:t> con chiarezza l’obiettivo (ossia, so esattamente quali sono gli obiettivi, le istruzioni, gli effetti desiderati, anche se non so come sono organizzati: non devo avere dubbi come “ho finito?”, “è questo ciò che si vuole?”);</a:t>
            </a:r>
          </a:p>
          <a:p>
            <a:pPr eaLnBrk="1" hangingPunct="1"/>
            <a:r>
              <a:rPr lang="it-IT" sz="2800" dirty="0" smtClean="0"/>
              <a:t>non impedisce di utilizzare </a:t>
            </a:r>
            <a:r>
              <a:rPr lang="it-IT" sz="2800" b="1" dirty="0" smtClean="0"/>
              <a:t>libri di testo</a:t>
            </a:r>
            <a:r>
              <a:rPr lang="it-IT" sz="2800" dirty="0" smtClean="0"/>
              <a:t> o altri </a:t>
            </a:r>
            <a:r>
              <a:rPr lang="it-IT" sz="2800" b="1" dirty="0" smtClean="0"/>
              <a:t>materiali</a:t>
            </a:r>
            <a:r>
              <a:rPr lang="it-IT" sz="2800" dirty="0" smtClean="0"/>
              <a:t> né di </a:t>
            </a:r>
            <a:r>
              <a:rPr lang="it-IT" sz="2800" b="1" dirty="0" smtClean="0"/>
              <a:t>rivedere quanto realizzato</a:t>
            </a:r>
            <a:r>
              <a:rPr lang="it-IT" sz="2800" dirty="0" smtClean="0"/>
              <a:t> (Wiggins, 1992).</a:t>
            </a:r>
          </a:p>
        </p:txBody>
      </p:sp>
      <p:sp>
        <p:nvSpPr>
          <p:cNvPr id="6" name="Segnaposto numero diapositiva 5"/>
          <p:cNvSpPr>
            <a:spLocks noGrp="1"/>
          </p:cNvSpPr>
          <p:nvPr>
            <p:ph type="sldNum" sz="quarter" idx="11"/>
          </p:nvPr>
        </p:nvSpPr>
        <p:spPr/>
        <p:txBody>
          <a:bodyPr/>
          <a:lstStyle/>
          <a:p>
            <a:pPr>
              <a:defRPr/>
            </a:pPr>
            <a:fld id="{EF43B27E-B8C5-4C33-9EA8-42898E5123C4}" type="slidenum">
              <a:rPr lang="it-IT"/>
              <a:pPr>
                <a:defRPr/>
              </a:pPr>
              <a:t>41</a:t>
            </a:fld>
            <a:endParaRPr lang="it-IT"/>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Esercizio</a:t>
            </a:r>
            <a:endParaRPr lang="it-IT" dirty="0"/>
          </a:p>
        </p:txBody>
      </p:sp>
      <p:sp>
        <p:nvSpPr>
          <p:cNvPr id="3" name="Segnaposto contenuto 2"/>
          <p:cNvSpPr>
            <a:spLocks noGrp="1"/>
          </p:cNvSpPr>
          <p:nvPr>
            <p:ph sz="quarter" idx="1"/>
          </p:nvPr>
        </p:nvSpPr>
        <p:spPr/>
        <p:txBody>
          <a:bodyPr/>
          <a:lstStyle/>
          <a:p>
            <a:r>
              <a:rPr lang="it-IT" dirty="0" smtClean="0"/>
              <a:t>Definire un obiettivo e predisporre un compito autentico che permetta la valutazione del raggiungimento dell’obiettivo dichiarato.</a:t>
            </a:r>
          </a:p>
          <a:p>
            <a:r>
              <a:rPr lang="it-IT" dirty="0" smtClean="0"/>
              <a:t>Esplicitare quali caratteristiche del compito progettato lo rendono un </a:t>
            </a:r>
            <a:r>
              <a:rPr lang="it-IT" smtClean="0"/>
              <a:t>compito autentico. </a:t>
            </a:r>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520</TotalTime>
  <Words>1876</Words>
  <Application>Microsoft Office PowerPoint</Application>
  <PresentationFormat>Presentazione su schermo (4:3)</PresentationFormat>
  <Paragraphs>259</Paragraphs>
  <Slides>42</Slides>
  <Notes>6</Notes>
  <HiddenSlides>0</HiddenSlides>
  <MMClips>0</MMClips>
  <ScaleCrop>false</ScaleCrop>
  <HeadingPairs>
    <vt:vector size="4" baseType="variant">
      <vt:variant>
        <vt:lpstr>Tema</vt:lpstr>
      </vt:variant>
      <vt:variant>
        <vt:i4>1</vt:i4>
      </vt:variant>
      <vt:variant>
        <vt:lpstr>Titoli diapositive</vt:lpstr>
      </vt:variant>
      <vt:variant>
        <vt:i4>42</vt:i4>
      </vt:variant>
    </vt:vector>
  </HeadingPairs>
  <TitlesOfParts>
    <vt:vector size="43" baseType="lpstr">
      <vt:lpstr>Oriel</vt:lpstr>
      <vt:lpstr>Laboratorio valutazione</vt:lpstr>
      <vt:lpstr>Struttura</vt:lpstr>
      <vt:lpstr>Valutazione e misurazione</vt:lpstr>
      <vt:lpstr>Misurazione e valutazione</vt:lpstr>
      <vt:lpstr>Diapositiva 5</vt:lpstr>
      <vt:lpstr>Esercizio</vt:lpstr>
      <vt:lpstr>Costruire una prova di valutazione</vt:lpstr>
      <vt:lpstr> Le prove semistrutturate:   </vt:lpstr>
      <vt:lpstr>Come si costruisce una prova strutturata:</vt:lpstr>
      <vt:lpstr>Costruire un test:</vt:lpstr>
      <vt:lpstr>Bloom propone </vt:lpstr>
      <vt:lpstr>Caratteristiche formali: </vt:lpstr>
      <vt:lpstr>Le prove oggettive</vt:lpstr>
      <vt:lpstr>Esercizio</vt:lpstr>
      <vt:lpstr>La valutazione autentica</vt:lpstr>
      <vt:lpstr>Diapositiva 16</vt:lpstr>
      <vt:lpstr>Diapositiva 17</vt:lpstr>
      <vt:lpstr>Diapositiva 18</vt:lpstr>
      <vt:lpstr>Diapositiva 19</vt:lpstr>
      <vt:lpstr>Diapositiva 20</vt:lpstr>
      <vt:lpstr>Diapositiva 21</vt:lpstr>
      <vt:lpstr>New assessment</vt:lpstr>
      <vt:lpstr>Alcuni nodi</vt:lpstr>
      <vt:lpstr>Diapositiva 24</vt:lpstr>
      <vt:lpstr>Diapositiva 25</vt:lpstr>
      <vt:lpstr>La Competenza</vt:lpstr>
      <vt:lpstr>Le competenze</vt:lpstr>
      <vt:lpstr>La competenza si manifesta…</vt:lpstr>
      <vt:lpstr>Valutare le competenze</vt:lpstr>
      <vt:lpstr>Come valutare le competenze?</vt:lpstr>
      <vt:lpstr>Come valutare le competenze?</vt:lpstr>
      <vt:lpstr>Cosa valutare?</vt:lpstr>
      <vt:lpstr>Approccio integrato alla valutazione</vt:lpstr>
      <vt:lpstr>La proposta articolata</vt:lpstr>
      <vt:lpstr>Compiti autentici</vt:lpstr>
      <vt:lpstr>Competenze e compiti autentici</vt:lpstr>
      <vt:lpstr>Un compito autentico</vt:lpstr>
      <vt:lpstr>Un compito autentico</vt:lpstr>
      <vt:lpstr>Le caratteristiche di un compito autentico</vt:lpstr>
      <vt:lpstr>Le caratteristiche di un compito autentico</vt:lpstr>
      <vt:lpstr>Le caratteristiche di un compito autentico</vt:lpstr>
      <vt:lpstr>Esercizio</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Valutazione autentica</dc:title>
  <dc:creator>Lorella Giannandrea</dc:creator>
  <cp:lastModifiedBy>Silvia Biondi</cp:lastModifiedBy>
  <cp:revision>38</cp:revision>
  <dcterms:created xsi:type="dcterms:W3CDTF">2010-02-03T23:04:32Z</dcterms:created>
  <dcterms:modified xsi:type="dcterms:W3CDTF">2012-01-27T11:05:41Z</dcterms:modified>
</cp:coreProperties>
</file>