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4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2" r:id="rId27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91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olo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7" name="Sottotitolo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30" name="Segnaposto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17830-E6B5-44C5-A950-F750BADF3C09}" type="datetimeFigureOut">
              <a:rPr lang="it-IT" smtClean="0"/>
              <a:pPr/>
              <a:t>30/11/2011</a:t>
            </a:fld>
            <a:endParaRPr lang="it-IT"/>
          </a:p>
        </p:txBody>
      </p:sp>
      <p:sp>
        <p:nvSpPr>
          <p:cNvPr id="19" name="Segnaposto piè di pagina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27" name="Segnaposto numero diapositiva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11F8B-2A8B-4A76-966A-816A44A7D6D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17830-E6B5-44C5-A950-F750BADF3C09}" type="datetimeFigureOut">
              <a:rPr lang="it-IT" smtClean="0"/>
              <a:pPr/>
              <a:t>30/11/2011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11F8B-2A8B-4A76-966A-816A44A7D6D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17830-E6B5-44C5-A950-F750BADF3C09}" type="datetimeFigureOut">
              <a:rPr lang="it-IT" smtClean="0"/>
              <a:pPr/>
              <a:t>30/11/2011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11F8B-2A8B-4A76-966A-816A44A7D6D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17830-E6B5-44C5-A950-F750BADF3C09}" type="datetimeFigureOut">
              <a:rPr lang="it-IT" smtClean="0"/>
              <a:pPr/>
              <a:t>30/11/2011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11F8B-2A8B-4A76-966A-816A44A7D6D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17830-E6B5-44C5-A950-F750BADF3C09}" type="datetimeFigureOut">
              <a:rPr lang="it-IT" smtClean="0"/>
              <a:pPr/>
              <a:t>30/11/2011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11F8B-2A8B-4A76-966A-816A44A7D6D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17830-E6B5-44C5-A950-F750BADF3C09}" type="datetimeFigureOut">
              <a:rPr lang="it-IT" smtClean="0"/>
              <a:pPr/>
              <a:t>30/11/2011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11F8B-2A8B-4A76-966A-816A44A7D6D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17830-E6B5-44C5-A950-F750BADF3C09}" type="datetimeFigureOut">
              <a:rPr lang="it-IT" smtClean="0"/>
              <a:pPr/>
              <a:t>30/11/2011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11F8B-2A8B-4A76-966A-816A44A7D6D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17830-E6B5-44C5-A950-F750BADF3C09}" type="datetimeFigureOut">
              <a:rPr lang="it-IT" smtClean="0"/>
              <a:pPr/>
              <a:t>30/11/2011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11F8B-2A8B-4A76-966A-816A44A7D6D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taglia e arrotonda singolo angolo rettangolo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angolo rettangolo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17830-E6B5-44C5-A950-F750BADF3C09}" type="datetimeFigureOut">
              <a:rPr lang="it-IT" smtClean="0"/>
              <a:pPr/>
              <a:t>30/11/2011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37011F8B-2A8B-4A76-966A-816A44A7D6DC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  <p:sp>
        <p:nvSpPr>
          <p:cNvPr id="10" name="Figura a mano libera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igura a mano libera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17830-E6B5-44C5-A950-F750BADF3C09}" type="datetimeFigureOut">
              <a:rPr lang="it-IT" smtClean="0"/>
              <a:pPr/>
              <a:t>30/11/2011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11F8B-2A8B-4A76-966A-816A44A7D6D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17830-E6B5-44C5-A950-F750BADF3C09}" type="datetimeFigureOut">
              <a:rPr lang="it-IT" smtClean="0"/>
              <a:pPr/>
              <a:t>30/11/2011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11F8B-2A8B-4A76-966A-816A44A7D6DC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igura a mano libera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igura a mano libera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Segnaposto titolo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0" name="Segnaposto testo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0" name="Segnaposto data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2317830-E6B5-44C5-A950-F750BADF3C09}" type="datetimeFigureOut">
              <a:rPr lang="it-IT" smtClean="0"/>
              <a:pPr/>
              <a:t>30/11/2011</a:t>
            </a:fld>
            <a:endParaRPr lang="it-IT"/>
          </a:p>
        </p:txBody>
      </p:sp>
      <p:sp>
        <p:nvSpPr>
          <p:cNvPr id="22" name="Segnaposto piè di pagina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18" name="Segnaposto numero diapositiva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7011F8B-2A8B-4A76-966A-816A44A7D6DC}" type="slidenum">
              <a:rPr lang="it-IT" smtClean="0"/>
              <a:pPr/>
              <a:t>‹N›</a:t>
            </a:fld>
            <a:endParaRPr lang="it-IT"/>
          </a:p>
        </p:txBody>
      </p:sp>
      <p:grpSp>
        <p:nvGrpSpPr>
          <p:cNvPr id="2" name="Gruppo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igura a mano libera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igura a mano libera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Didattica generale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 smtClean="0"/>
              <a:t>30 novembre 2011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0"/>
            <a:ext cx="842493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080120"/>
          </a:xfrm>
        </p:spPr>
        <p:txBody>
          <a:bodyPr/>
          <a:lstStyle/>
          <a:p>
            <a:r>
              <a:rPr lang="it-IT" b="1" dirty="0"/>
              <a:t>Programmazione didattica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464496"/>
          </a:xfrm>
        </p:spPr>
        <p:txBody>
          <a:bodyPr/>
          <a:lstStyle/>
          <a:p>
            <a:pPr algn="just">
              <a:buNone/>
            </a:pPr>
            <a:r>
              <a:rPr lang="it-IT" b="1" dirty="0"/>
              <a:t>La programmazione didattica che proponiamo ai bambini è studiata dalla pedagogista e dallo staff educativo ed è la stessa in tutte le scuole materne, nelle sezioni primavera e nelle sezioni dei divezzi degli asili nido. A seconda delle abilità dimostrate dai bambini cambiano gli obiettivi e la difficoltà delle schede e delle attività proposte.</a:t>
            </a:r>
            <a:endParaRPr lang="it-IT" dirty="0"/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764704"/>
            <a:ext cx="8964488" cy="6093296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it-IT" sz="2800" b="1" dirty="0"/>
              <a:t>Negli anni scolastici precedenti, le maestre hanno voluto sperimentare una programmazione personalizzata partendo dagli spunti e dalle idee dei bambini. Quindi questa programmazione potrebbe subire dei cambiamenti poiché, ogni qualvolta un bimbo esprime una curiosità o una perplessità le maestre approfondiranno l’argomento richiesto per venire incontro agli interessi mostrati dai piccoli. Lo scorso anno , ad esempio, è stato affrontato il tema dei vulcani e della geologia italiana, sono state studiate le regioni d’Italia attraverso cartelloni, disegni, schede didattiche, e due bellissimi plastici sull’Etna e sul mare e la spiaggia</a:t>
            </a:r>
            <a:r>
              <a:rPr lang="it-IT" sz="2800" b="1" dirty="0" smtClean="0"/>
              <a:t>.</a:t>
            </a:r>
            <a:endParaRPr lang="it-IT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/>
          </a:bodyPr>
          <a:lstStyle/>
          <a:p>
            <a:r>
              <a:rPr lang="it-IT" b="1" dirty="0" smtClean="0"/>
              <a:t>SETTEMBRE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569371"/>
          </a:xfrm>
        </p:spPr>
        <p:txBody>
          <a:bodyPr/>
          <a:lstStyle/>
          <a:p>
            <a:pPr algn="just"/>
            <a:r>
              <a:rPr lang="it-IT" dirty="0"/>
              <a:t>Questo mese è dedicato all’inserimento dei nuovi iscritti. Le attività proposte saranno volte alla conoscenza reciproca della famiglia con l’insegnante, del bambino con l’insegnante, dei bambini tra di loro.</a:t>
            </a:r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1066130"/>
          </a:xfrm>
        </p:spPr>
        <p:txBody>
          <a:bodyPr>
            <a:normAutofit fontScale="90000"/>
          </a:bodyPr>
          <a:lstStyle/>
          <a:p>
            <a:r>
              <a:rPr lang="it-IT" b="1" dirty="0"/>
              <a:t>Obiettivi del mese di Settembre</a:t>
            </a:r>
            <a:r>
              <a:rPr lang="it-IT" b="1" dirty="0" smtClean="0"/>
              <a:t>: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4641379"/>
          </a:xfrm>
        </p:spPr>
        <p:txBody>
          <a:bodyPr/>
          <a:lstStyle/>
          <a:p>
            <a:r>
              <a:rPr lang="it-IT" dirty="0"/>
              <a:t>Inserirsi in una dinamica di gioco collettivo </a:t>
            </a:r>
          </a:p>
          <a:p>
            <a:r>
              <a:rPr lang="it-IT" dirty="0"/>
              <a:t>Rispettare le regole </a:t>
            </a:r>
          </a:p>
          <a:p>
            <a:r>
              <a:rPr lang="it-IT" dirty="0" smtClean="0"/>
              <a:t>Accettare </a:t>
            </a:r>
            <a:r>
              <a:rPr lang="it-IT" dirty="0"/>
              <a:t>i propri limiti nel misurarsi con gli altri </a:t>
            </a:r>
          </a:p>
          <a:p>
            <a:r>
              <a:rPr lang="it-IT" dirty="0"/>
              <a:t>Socializzare </a:t>
            </a:r>
          </a:p>
          <a:p>
            <a:r>
              <a:rPr lang="it-IT" dirty="0"/>
              <a:t>Individuare atteggiamenti scorretti</a:t>
            </a:r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6712"/>
          </a:xfrm>
        </p:spPr>
        <p:txBody>
          <a:bodyPr>
            <a:normAutofit/>
          </a:bodyPr>
          <a:lstStyle/>
          <a:p>
            <a:r>
              <a:rPr lang="it-IT" b="1" dirty="0" smtClean="0"/>
              <a:t>OTTOBRE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980728"/>
            <a:ext cx="8892480" cy="5877272"/>
          </a:xfrm>
        </p:spPr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it-IT" dirty="0"/>
              <a:t>Durante questo mese introdurremo le prime a</a:t>
            </a:r>
            <a:r>
              <a:rPr lang="it-IT" b="1" dirty="0"/>
              <a:t>ttività didattiche strutturate</a:t>
            </a:r>
            <a:r>
              <a:rPr lang="it-IT" dirty="0"/>
              <a:t> che avranno per oggetto la storia dell’ autunno e degli animali con schede didattiche, racconti, filastrocche e canzoncine su: lo scoiattolo, la tartaruga, gli orsi, il riccio, la volpe (dove vivono, cosa mangiano, il letargo, le loro impronte). Si affronteranno i colori dell’autunno con schede didattiche, racconti, filastrocche e canzoncine sul rosso, arancione, giallo, marrone (rosso come: la foglia che cade, il mantello della </a:t>
            </a:r>
            <a:r>
              <a:rPr lang="it-IT" dirty="0" err="1"/>
              <a:t>volpe…arancione</a:t>
            </a:r>
            <a:r>
              <a:rPr lang="it-IT" dirty="0"/>
              <a:t> come: arance e mandarini, giallo come: il sole, il </a:t>
            </a:r>
            <a:r>
              <a:rPr lang="it-IT" dirty="0" err="1"/>
              <a:t>limone…marrone</a:t>
            </a:r>
            <a:r>
              <a:rPr lang="it-IT" dirty="0"/>
              <a:t> come: il tronco dell’albero, la pelliccia dell’orso ) e </a:t>
            </a:r>
            <a:r>
              <a:rPr lang="it-IT" b="1" dirty="0"/>
              <a:t>si osserveranno i cambiamenti della natura intorno a noi facendo particolare attenzione al clima che cambia ed al nostro abbigliamento</a:t>
            </a:r>
            <a:r>
              <a:rPr lang="it-IT" dirty="0"/>
              <a:t> con schede didattiche, racconti filastrocche e canzoncine su: la pioggia, il vento.  Per il 31 ottobre, prepareremo una grande festa di </a:t>
            </a:r>
            <a:r>
              <a:rPr lang="it-IT" b="1" dirty="0"/>
              <a:t>Halloween</a:t>
            </a:r>
            <a:r>
              <a:rPr lang="it-IT" dirty="0"/>
              <a:t> con tanti dolcetti e scherzetti.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8720"/>
          </a:xfrm>
        </p:spPr>
        <p:txBody>
          <a:bodyPr>
            <a:normAutofit/>
          </a:bodyPr>
          <a:lstStyle/>
          <a:p>
            <a:r>
              <a:rPr lang="it-IT" b="1" dirty="0"/>
              <a:t>Obiettivi del mese di Ottobre</a:t>
            </a:r>
            <a:r>
              <a:rPr lang="it-IT" dirty="0"/>
              <a:t>: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980728"/>
            <a:ext cx="9144000" cy="5877272"/>
          </a:xfrm>
        </p:spPr>
        <p:txBody>
          <a:bodyPr>
            <a:normAutofit fontScale="92500" lnSpcReduction="10000"/>
          </a:bodyPr>
          <a:lstStyle/>
          <a:p>
            <a:r>
              <a:rPr lang="it-IT" dirty="0"/>
              <a:t>Migliorare la capacità </a:t>
            </a:r>
            <a:r>
              <a:rPr lang="it-IT" dirty="0" err="1"/>
              <a:t>attentiva</a:t>
            </a:r>
            <a:r>
              <a:rPr lang="it-IT" dirty="0"/>
              <a:t> </a:t>
            </a:r>
          </a:p>
          <a:p>
            <a:r>
              <a:rPr lang="it-IT" dirty="0"/>
              <a:t>Arricchimento lessicale </a:t>
            </a:r>
          </a:p>
          <a:p>
            <a:r>
              <a:rPr lang="it-IT" dirty="0"/>
              <a:t>Riconoscere le caratteristiche di: persone, animali, oggetti </a:t>
            </a:r>
          </a:p>
          <a:p>
            <a:r>
              <a:rPr lang="it-IT" dirty="0"/>
              <a:t>Discriminare le dimensioni: grande-piccolo </a:t>
            </a:r>
          </a:p>
          <a:p>
            <a:r>
              <a:rPr lang="it-IT" dirty="0"/>
              <a:t>Identificare i concetti topologici: dentro-fuori, davanti-dietro </a:t>
            </a:r>
          </a:p>
          <a:p>
            <a:r>
              <a:rPr lang="it-IT" dirty="0"/>
              <a:t>Scoperta e riconoscimento dei colori fondamentali ed alcuni derivati </a:t>
            </a:r>
          </a:p>
          <a:p>
            <a:r>
              <a:rPr lang="it-IT" dirty="0"/>
              <a:t>Utilizzare in modo creativo ed appropriato materiali e tecniche diversi </a:t>
            </a:r>
          </a:p>
          <a:p>
            <a:r>
              <a:rPr lang="it-IT" dirty="0"/>
              <a:t>Colori digitali, pastelli a cera, pennelli, pennarelli, palline di carta crespa </a:t>
            </a:r>
          </a:p>
          <a:p>
            <a:r>
              <a:rPr lang="it-IT" dirty="0"/>
              <a:t>Strappi, collage, spugnatura, pongo, pasta al sale </a:t>
            </a:r>
          </a:p>
          <a:p>
            <a:r>
              <a:rPr lang="it-IT" dirty="0"/>
              <a:t>Colorare una figura senza uscire dai margini </a:t>
            </a:r>
          </a:p>
          <a:p>
            <a:r>
              <a:rPr lang="it-IT" dirty="0"/>
              <a:t>Utilizzare in modo appropriato i colori assegnati </a:t>
            </a:r>
          </a:p>
          <a:p>
            <a:r>
              <a:rPr lang="it-IT" dirty="0"/>
              <a:t>Rispettare le </a:t>
            </a:r>
            <a:r>
              <a:rPr lang="it-IT" dirty="0" smtClean="0"/>
              <a:t>regole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0"/>
            <a:ext cx="8219256" cy="980728"/>
          </a:xfrm>
        </p:spPr>
        <p:txBody>
          <a:bodyPr>
            <a:normAutofit/>
          </a:bodyPr>
          <a:lstStyle/>
          <a:p>
            <a:r>
              <a:rPr lang="it-IT" b="1" dirty="0" smtClean="0"/>
              <a:t>NOVEMBRE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51520" y="908720"/>
            <a:ext cx="8712968" cy="5760640"/>
          </a:xfrm>
        </p:spPr>
        <p:txBody>
          <a:bodyPr>
            <a:normAutofit/>
          </a:bodyPr>
          <a:lstStyle/>
          <a:p>
            <a:pPr algn="just"/>
            <a:r>
              <a:rPr lang="it-IT" b="1" dirty="0"/>
              <a:t>Cominciano i primi freddi e inizieremo a studiare i cambiamenti climatici:</a:t>
            </a:r>
            <a:r>
              <a:rPr lang="it-IT" dirty="0"/>
              <a:t> ripasseremo la pioggia ed il vento, e introdurremo schede didattiche, racconti, filastrocche e canzoncine su: la nebbia, la grandine, il sole, l’arcobaleno, guidati dalla storia della fatina dell’arcobaleno e la pentola magica alla fine dell’arcobaleno. </a:t>
            </a:r>
            <a:r>
              <a:rPr lang="it-IT" b="1" dirty="0"/>
              <a:t>Attraverso alcuni esperimenti pratici, osserveremo la formazione della pioggia, il ciclo dell’acqua e la formazione dell’arcobaleno.</a:t>
            </a:r>
            <a:endParaRPr lang="it-IT" dirty="0"/>
          </a:p>
          <a:p>
            <a:pPr algn="just"/>
            <a:r>
              <a:rPr lang="it-IT" dirty="0"/>
              <a:t>Impareremo i comportamenti corretti da tenere in bagno attraverso schede didattiche ed esempi pratici (lavarsi i denti, lavarsi il viso e le mani, fare il bagnetto e lavare i </a:t>
            </a:r>
            <a:r>
              <a:rPr lang="it-IT" dirty="0" err="1"/>
              <a:t>capelli…</a:t>
            </a:r>
            <a:r>
              <a:rPr lang="it-IT" dirty="0"/>
              <a:t>).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936104"/>
          </a:xfrm>
        </p:spPr>
        <p:txBody>
          <a:bodyPr>
            <a:normAutofit fontScale="90000"/>
          </a:bodyPr>
          <a:lstStyle/>
          <a:p>
            <a:r>
              <a:rPr lang="it-IT" b="1" dirty="0"/>
              <a:t>Obiettivi del mese di Novembre: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1556792"/>
            <a:ext cx="8964488" cy="5112568"/>
          </a:xfrm>
        </p:spPr>
        <p:txBody>
          <a:bodyPr>
            <a:normAutofit/>
          </a:bodyPr>
          <a:lstStyle/>
          <a:p>
            <a:r>
              <a:rPr lang="it-IT" dirty="0"/>
              <a:t>Migliorare la capacità </a:t>
            </a:r>
            <a:r>
              <a:rPr lang="it-IT" dirty="0" err="1"/>
              <a:t>attentiva</a:t>
            </a:r>
            <a:r>
              <a:rPr lang="it-IT" dirty="0"/>
              <a:t> </a:t>
            </a:r>
          </a:p>
          <a:p>
            <a:r>
              <a:rPr lang="it-IT" dirty="0"/>
              <a:t>Arricchimento lessicale </a:t>
            </a:r>
          </a:p>
          <a:p>
            <a:r>
              <a:rPr lang="it-IT" dirty="0"/>
              <a:t>Scoprire il proprio corpo e prendere coscienza dei segmenti corporei </a:t>
            </a:r>
          </a:p>
          <a:p>
            <a:r>
              <a:rPr lang="it-IT" dirty="0"/>
              <a:t>Riconoscere la propria identità sessuale </a:t>
            </a:r>
          </a:p>
          <a:p>
            <a:r>
              <a:rPr lang="it-IT" dirty="0"/>
              <a:t>Imitare con il proprio corpo azioni concrete </a:t>
            </a:r>
          </a:p>
          <a:p>
            <a:r>
              <a:rPr lang="it-IT" dirty="0"/>
              <a:t>Rievocare avvenimenti passati </a:t>
            </a:r>
          </a:p>
          <a:p>
            <a:r>
              <a:rPr lang="it-IT" dirty="0"/>
              <a:t>Riconoscere i simboli del giorno e della notte </a:t>
            </a:r>
          </a:p>
          <a:p>
            <a:r>
              <a:rPr lang="it-IT" dirty="0"/>
              <a:t>Conoscere e memorizzare procedimenti </a:t>
            </a:r>
          </a:p>
          <a:p>
            <a:r>
              <a:rPr lang="it-IT" dirty="0"/>
              <a:t>Individuare atteggiamenti </a:t>
            </a:r>
            <a:r>
              <a:rPr lang="it-IT" dirty="0" smtClean="0"/>
              <a:t>scorretti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792088"/>
          </a:xfrm>
        </p:spPr>
        <p:txBody>
          <a:bodyPr>
            <a:normAutofit fontScale="90000"/>
          </a:bodyPr>
          <a:lstStyle/>
          <a:p>
            <a:r>
              <a:rPr lang="it-IT" b="1" dirty="0" smtClean="0"/>
              <a:t>DICEMBRE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412776"/>
            <a:ext cx="8435280" cy="4608512"/>
          </a:xfrm>
        </p:spPr>
        <p:txBody>
          <a:bodyPr/>
          <a:lstStyle/>
          <a:p>
            <a:r>
              <a:rPr lang="it-IT" dirty="0"/>
              <a:t>Tra poco è Natale!!! </a:t>
            </a:r>
            <a:r>
              <a:rPr lang="it-IT" b="1" dirty="0"/>
              <a:t>In questo mese la programmazione riguarderà esclusivamente il Natale</a:t>
            </a:r>
            <a:r>
              <a:rPr lang="it-IT" dirty="0"/>
              <a:t> con schede didattiche, racconti, filastrocche e canzoncine sulle storie natalizie, ci occuperemo della preparazione dei regali di Natale e cominceremo le prove per la recita. Conosceremo inoltre Babbo Natale che ci porterà i doni. </a:t>
            </a:r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864096"/>
          </a:xfrm>
        </p:spPr>
        <p:txBody>
          <a:bodyPr>
            <a:normAutofit fontScale="90000"/>
          </a:bodyPr>
          <a:lstStyle/>
          <a:p>
            <a:r>
              <a:rPr lang="it-IT" b="1" dirty="0"/>
              <a:t>Obiettivi del mese di Dicembre</a:t>
            </a:r>
            <a:r>
              <a:rPr lang="it-IT" b="1" dirty="0" smtClean="0"/>
              <a:t>: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916832"/>
            <a:ext cx="8435280" cy="4752528"/>
          </a:xfrm>
        </p:spPr>
        <p:txBody>
          <a:bodyPr>
            <a:normAutofit/>
          </a:bodyPr>
          <a:lstStyle/>
          <a:p>
            <a:r>
              <a:rPr lang="it-IT" dirty="0"/>
              <a:t>Migliorare la capacità </a:t>
            </a:r>
            <a:r>
              <a:rPr lang="it-IT" dirty="0" err="1"/>
              <a:t>attentiva</a:t>
            </a:r>
            <a:r>
              <a:rPr lang="it-IT" dirty="0"/>
              <a:t> </a:t>
            </a:r>
          </a:p>
          <a:p>
            <a:r>
              <a:rPr lang="it-IT" dirty="0"/>
              <a:t>Arricchimento lessicale </a:t>
            </a:r>
          </a:p>
          <a:p>
            <a:r>
              <a:rPr lang="it-IT" dirty="0"/>
              <a:t>Esprimersi con il linguaggio mimico-gestuale </a:t>
            </a:r>
          </a:p>
          <a:p>
            <a:r>
              <a:rPr lang="it-IT" dirty="0"/>
              <a:t>Utilizzare in modo creativo il materiale prodotto </a:t>
            </a:r>
          </a:p>
          <a:p>
            <a:r>
              <a:rPr lang="it-IT" dirty="0"/>
              <a:t>Utilizzare le forbici ritagliando lungo linee prestabilite </a:t>
            </a:r>
          </a:p>
          <a:p>
            <a:r>
              <a:rPr lang="it-IT" dirty="0"/>
              <a:t>Dare forma a ciò che si vuole rappresentare </a:t>
            </a:r>
          </a:p>
          <a:p>
            <a:r>
              <a:rPr lang="it-IT" dirty="0"/>
              <a:t>Comprendere l'appartenenza ad un gruppo </a:t>
            </a:r>
            <a:r>
              <a:rPr lang="it-IT" dirty="0" smtClean="0"/>
              <a:t>familiare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24744"/>
          </a:xfrm>
        </p:spPr>
        <p:txBody>
          <a:bodyPr>
            <a:normAutofit/>
          </a:bodyPr>
          <a:lstStyle/>
          <a:p>
            <a:r>
              <a:rPr lang="it-IT" b="1" dirty="0" smtClean="0"/>
              <a:t>GENNAIO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23528" y="980728"/>
            <a:ext cx="8568952" cy="5877272"/>
          </a:xfrm>
        </p:spPr>
        <p:txBody>
          <a:bodyPr>
            <a:normAutofit/>
          </a:bodyPr>
          <a:lstStyle/>
          <a:p>
            <a:pPr algn="just"/>
            <a:r>
              <a:rPr lang="it-IT" dirty="0"/>
              <a:t>Si torna a scuola dopo le vacanze natalizie: Cosa abbiamo fatto ? I bambini raccontano le loro esperienze sul natale appena trascorso.</a:t>
            </a:r>
          </a:p>
          <a:p>
            <a:pPr algn="just"/>
            <a:r>
              <a:rPr lang="it-IT" b="1" dirty="0"/>
              <a:t>Affronteremo il delicato tema dell’educazione ambientale e del rispetto per la natura </a:t>
            </a:r>
            <a:r>
              <a:rPr lang="it-IT" dirty="0"/>
              <a:t>con schede didattiche, racconti, filastrocche e canzoncine (gettare i rifiuti negli appositi cassonetti, non tenere aperta l’acqua se non la si utilizza, spegnere le luci quando si esce da una stanza, non gettare cartacce e rifiuti in terra, non utilizzare l’automobile per tragitti brevi ma fare una bella passeggiata o utilizzare i mezzi pubblici). </a:t>
            </a:r>
            <a:r>
              <a:rPr lang="it-IT" b="1" dirty="0"/>
              <a:t>Studieremo gli avvenimenti che caratterizzano il giorno e la notte e simuleremo la neve con l’ovatta sui nostri disegni e sui vetri della nostra classe</a:t>
            </a:r>
            <a:r>
              <a:rPr lang="it-IT" b="1" dirty="0" smtClean="0"/>
              <a:t>.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008112"/>
          </a:xfrm>
        </p:spPr>
        <p:txBody>
          <a:bodyPr>
            <a:normAutofit/>
          </a:bodyPr>
          <a:lstStyle/>
          <a:p>
            <a:r>
              <a:rPr lang="it-IT" b="1" dirty="0"/>
              <a:t>Obiettivi del mese di Gennaio: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268760"/>
            <a:ext cx="8435280" cy="5400600"/>
          </a:xfrm>
        </p:spPr>
        <p:txBody>
          <a:bodyPr>
            <a:normAutofit/>
          </a:bodyPr>
          <a:lstStyle/>
          <a:p>
            <a:r>
              <a:rPr lang="it-IT" dirty="0"/>
              <a:t>Migliorare la capacità </a:t>
            </a:r>
            <a:r>
              <a:rPr lang="it-IT" dirty="0" err="1"/>
              <a:t>attentiva</a:t>
            </a:r>
            <a:r>
              <a:rPr lang="it-IT" dirty="0"/>
              <a:t> </a:t>
            </a:r>
          </a:p>
          <a:p>
            <a:r>
              <a:rPr lang="it-IT" dirty="0"/>
              <a:t>Arricchimento lessicale </a:t>
            </a:r>
          </a:p>
          <a:p>
            <a:r>
              <a:rPr lang="it-IT" dirty="0"/>
              <a:t>Esprimersi con il linguaggio mimico-gestuale </a:t>
            </a:r>
          </a:p>
          <a:p>
            <a:r>
              <a:rPr lang="it-IT" dirty="0"/>
              <a:t>Eseguire liberamente e in modo creativo schemi motori in coppia </a:t>
            </a:r>
          </a:p>
          <a:p>
            <a:r>
              <a:rPr lang="it-IT" dirty="0"/>
              <a:t>Imitare con il proprio corpo azioni concrete </a:t>
            </a:r>
          </a:p>
          <a:p>
            <a:r>
              <a:rPr lang="it-IT" dirty="0"/>
              <a:t>Riprodurre ed inventare ritmi con il corpo </a:t>
            </a:r>
          </a:p>
          <a:p>
            <a:r>
              <a:rPr lang="it-IT" dirty="0"/>
              <a:t>Cogliere la successione logico-temporale di movimenti dati </a:t>
            </a:r>
          </a:p>
          <a:p>
            <a:r>
              <a:rPr lang="it-IT" dirty="0"/>
              <a:t>Controllo motorio globale </a:t>
            </a:r>
          </a:p>
          <a:p>
            <a:r>
              <a:rPr lang="it-IT" dirty="0"/>
              <a:t>Riconoscere alcuni elementi che inquinano </a:t>
            </a:r>
            <a:r>
              <a:rPr lang="it-IT" dirty="0" smtClean="0"/>
              <a:t>l'ambiente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936104"/>
          </a:xfrm>
        </p:spPr>
        <p:txBody>
          <a:bodyPr>
            <a:normAutofit/>
          </a:bodyPr>
          <a:lstStyle/>
          <a:p>
            <a:r>
              <a:rPr lang="it-IT" b="1" dirty="0" smtClean="0"/>
              <a:t>FEBBRAIO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700808"/>
            <a:ext cx="8363272" cy="4608512"/>
          </a:xfrm>
        </p:spPr>
        <p:txBody>
          <a:bodyPr/>
          <a:lstStyle/>
          <a:p>
            <a:pPr algn="just"/>
            <a:r>
              <a:rPr lang="it-IT" b="1" dirty="0"/>
              <a:t>Arriva il Carnevale</a:t>
            </a:r>
            <a:r>
              <a:rPr lang="it-IT" dirty="0"/>
              <a:t> e noi lo accoglieremo con gioia confezionando vestiti da gnomi e fatine, facendo le frappe in occasione della grande festa che prepareremo e attraverso l’utilizzo di schede didattiche, racconti, filastrocche e canzoncine conosceremo tutte le maschere e tutti i colori che questo evento ci porta</a:t>
            </a:r>
            <a:r>
              <a:rPr lang="it-IT" dirty="0" smtClean="0"/>
              <a:t>.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1008112"/>
          </a:xfrm>
        </p:spPr>
        <p:txBody>
          <a:bodyPr>
            <a:normAutofit/>
          </a:bodyPr>
          <a:lstStyle/>
          <a:p>
            <a:r>
              <a:rPr lang="it-IT" b="1" dirty="0"/>
              <a:t>Obiettivi del mese di Febbraio: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941168"/>
          </a:xfrm>
        </p:spPr>
        <p:txBody>
          <a:bodyPr/>
          <a:lstStyle/>
          <a:p>
            <a:r>
              <a:rPr lang="it-IT" dirty="0"/>
              <a:t>Migliorare la capacità </a:t>
            </a:r>
            <a:r>
              <a:rPr lang="it-IT" dirty="0" err="1"/>
              <a:t>attentiva</a:t>
            </a:r>
            <a:r>
              <a:rPr lang="it-IT" dirty="0"/>
              <a:t> </a:t>
            </a:r>
          </a:p>
          <a:p>
            <a:r>
              <a:rPr lang="it-IT" dirty="0"/>
              <a:t>Arricchimento lessicale </a:t>
            </a:r>
          </a:p>
          <a:p>
            <a:r>
              <a:rPr lang="it-IT" dirty="0"/>
              <a:t>Memorizzare filastrocche </a:t>
            </a:r>
          </a:p>
          <a:p>
            <a:r>
              <a:rPr lang="it-IT" dirty="0"/>
              <a:t>Inventare brevi storie </a:t>
            </a:r>
          </a:p>
          <a:p>
            <a:r>
              <a:rPr lang="it-IT" dirty="0"/>
              <a:t>Rievocare avvenimenti passati </a:t>
            </a:r>
          </a:p>
          <a:p>
            <a:r>
              <a:rPr lang="it-IT" dirty="0"/>
              <a:t>Conoscere e memorizzare procedimenti </a:t>
            </a:r>
          </a:p>
          <a:p>
            <a:r>
              <a:rPr lang="it-IT" dirty="0"/>
              <a:t>Acquisire consapevolezza del risultato </a:t>
            </a:r>
            <a:r>
              <a:rPr lang="it-IT" dirty="0" smtClean="0"/>
              <a:t>finale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864096"/>
          </a:xfrm>
        </p:spPr>
        <p:txBody>
          <a:bodyPr>
            <a:normAutofit/>
          </a:bodyPr>
          <a:lstStyle/>
          <a:p>
            <a:r>
              <a:rPr lang="it-IT" b="1" dirty="0"/>
              <a:t>MARZO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412776"/>
            <a:ext cx="8435280" cy="5256584"/>
          </a:xfrm>
        </p:spPr>
        <p:txBody>
          <a:bodyPr/>
          <a:lstStyle/>
          <a:p>
            <a:pPr algn="just"/>
            <a:r>
              <a:rPr lang="it-IT" dirty="0"/>
              <a:t>In questo periodo ci occuperemo della </a:t>
            </a:r>
            <a:r>
              <a:rPr lang="it-IT" b="1" dirty="0"/>
              <a:t>primavera </a:t>
            </a:r>
            <a:r>
              <a:rPr lang="it-IT" dirty="0"/>
              <a:t>che sta arrivando, </a:t>
            </a:r>
            <a:r>
              <a:rPr lang="it-IT" b="1" dirty="0"/>
              <a:t>impareremo a distinguere lo stile di vita che abbiamo nel nostro paese rispetto a quello dei bambini degli altri paesi e degli altri continenti </a:t>
            </a:r>
            <a:r>
              <a:rPr lang="it-IT" dirty="0"/>
              <a:t>attraverso schede didattiche, racconti, filastrocche e canzoncine. Impareremo l’interculturalità e la fratellanza tra i popoli. Prepareremo un dono per la festa del papà.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864096"/>
          </a:xfrm>
        </p:spPr>
        <p:txBody>
          <a:bodyPr>
            <a:normAutofit/>
          </a:bodyPr>
          <a:lstStyle/>
          <a:p>
            <a:r>
              <a:rPr lang="it-IT" b="1" dirty="0"/>
              <a:t>Obiettivi del mese di Marzo</a:t>
            </a:r>
            <a:r>
              <a:rPr lang="it-IT" dirty="0" smtClean="0"/>
              <a:t>: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484784"/>
            <a:ext cx="8363272" cy="5112568"/>
          </a:xfrm>
        </p:spPr>
        <p:txBody>
          <a:bodyPr>
            <a:normAutofit/>
          </a:bodyPr>
          <a:lstStyle/>
          <a:p>
            <a:r>
              <a:rPr lang="it-IT" dirty="0"/>
              <a:t>Memorizzare filastrocche </a:t>
            </a:r>
          </a:p>
          <a:p>
            <a:r>
              <a:rPr lang="it-IT" dirty="0"/>
              <a:t>Inventare brevi storie </a:t>
            </a:r>
          </a:p>
          <a:p>
            <a:r>
              <a:rPr lang="it-IT" dirty="0"/>
              <a:t>Rappresentare graficamente il contenuto di una storia inventata</a:t>
            </a:r>
          </a:p>
          <a:p>
            <a:r>
              <a:rPr lang="it-IT" dirty="0"/>
              <a:t>Utilizzare in modo appropriato i colori assegnati </a:t>
            </a:r>
          </a:p>
          <a:p>
            <a:r>
              <a:rPr lang="it-IT" dirty="0"/>
              <a:t>Comprendere l'appartenenza ad un gruppo familiare </a:t>
            </a:r>
          </a:p>
          <a:p>
            <a:r>
              <a:rPr lang="it-IT" dirty="0"/>
              <a:t>Individuare le relazioni parentali </a:t>
            </a:r>
          </a:p>
          <a:p>
            <a:r>
              <a:rPr lang="it-IT" dirty="0"/>
              <a:t>Essere leali e competitivi </a:t>
            </a:r>
          </a:p>
          <a:p>
            <a:r>
              <a:rPr lang="it-IT" dirty="0"/>
              <a:t>Socializzare </a:t>
            </a:r>
          </a:p>
          <a:p>
            <a:r>
              <a:rPr lang="it-IT" dirty="0"/>
              <a:t>Individuare atteggiamenti </a:t>
            </a:r>
            <a:r>
              <a:rPr lang="it-IT" dirty="0" smtClean="0"/>
              <a:t>scorretti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936104"/>
          </a:xfrm>
        </p:spPr>
        <p:txBody>
          <a:bodyPr>
            <a:normAutofit/>
          </a:bodyPr>
          <a:lstStyle/>
          <a:p>
            <a:r>
              <a:rPr lang="it-IT" b="1" dirty="0" smtClean="0"/>
              <a:t>APRILE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412776"/>
            <a:ext cx="8435280" cy="5256584"/>
          </a:xfrm>
        </p:spPr>
        <p:txBody>
          <a:bodyPr>
            <a:normAutofit/>
          </a:bodyPr>
          <a:lstStyle/>
          <a:p>
            <a:pPr algn="just"/>
            <a:r>
              <a:rPr lang="it-IT" b="1" dirty="0"/>
              <a:t>In occasione della Pasqua svilupperemo il tema dell’amicizia e della pace, cominceremo a studiare i cambiamenti della natura e del clima</a:t>
            </a:r>
            <a:r>
              <a:rPr lang="it-IT" dirty="0"/>
              <a:t> con schede didattiche, racconti, filastrocche e canzoncine (come cambiano gli alberi da foglia e da frutto, nascono i fiori, si trasformano le giornate che si allungano, c’è più luce solare e fa più caldo), osserveremo i mutamenti delle cose intorno a noi. Studieremo il risveglio degli animali che vanno in letargo. Con la nostra amica fatina della primavera scopriremo il magico mondo delle api e del miele</a:t>
            </a:r>
            <a:r>
              <a:rPr lang="it-IT" dirty="0" smtClean="0"/>
              <a:t>.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92088"/>
          </a:xfrm>
        </p:spPr>
        <p:txBody>
          <a:bodyPr>
            <a:normAutofit fontScale="90000"/>
          </a:bodyPr>
          <a:lstStyle/>
          <a:p>
            <a:r>
              <a:rPr lang="it-IT" b="1" dirty="0"/>
              <a:t>Obiettivi del mese di Aprile</a:t>
            </a:r>
            <a:r>
              <a:rPr lang="it-IT" b="1" dirty="0" smtClean="0"/>
              <a:t>: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052736"/>
            <a:ext cx="8435280" cy="5805264"/>
          </a:xfrm>
        </p:spPr>
        <p:txBody>
          <a:bodyPr>
            <a:normAutofit/>
          </a:bodyPr>
          <a:lstStyle/>
          <a:p>
            <a:r>
              <a:rPr lang="it-IT" dirty="0"/>
              <a:t>Comprendere l'appartenenza ad un gruppo familiare </a:t>
            </a:r>
          </a:p>
          <a:p>
            <a:r>
              <a:rPr lang="it-IT" dirty="0"/>
              <a:t>Individuare le relazioni parentali </a:t>
            </a:r>
          </a:p>
          <a:p>
            <a:r>
              <a:rPr lang="it-IT" dirty="0"/>
              <a:t>Inserirsi in una dinamica di gioco collettivo </a:t>
            </a:r>
          </a:p>
          <a:p>
            <a:r>
              <a:rPr lang="it-IT" dirty="0"/>
              <a:t>Rispettare le regole </a:t>
            </a:r>
          </a:p>
          <a:p>
            <a:r>
              <a:rPr lang="it-IT" dirty="0"/>
              <a:t>Accettare i propri limiti nel misurarsi con gli altri </a:t>
            </a:r>
          </a:p>
          <a:p>
            <a:r>
              <a:rPr lang="it-IT" dirty="0"/>
              <a:t>Rispettare il proprio turno in una situazione strutturata </a:t>
            </a:r>
          </a:p>
          <a:p>
            <a:r>
              <a:rPr lang="it-IT" dirty="0"/>
              <a:t>Essere leali e competitivi</a:t>
            </a:r>
          </a:p>
          <a:p>
            <a:r>
              <a:rPr lang="it-IT" dirty="0"/>
              <a:t>Individuare atteggiamenti scorretti </a:t>
            </a:r>
          </a:p>
          <a:p>
            <a:r>
              <a:rPr lang="it-IT" dirty="0"/>
              <a:t>Conoscere gli elementi costitutivi del terreno </a:t>
            </a:r>
          </a:p>
          <a:p>
            <a:r>
              <a:rPr lang="it-IT" dirty="0"/>
              <a:t>Riconoscere le caratteristiche di: persone, animali, oggetti </a:t>
            </a:r>
          </a:p>
          <a:p>
            <a:r>
              <a:rPr lang="it-IT" dirty="0"/>
              <a:t>Riconoscere alcuni elementi che inquinano </a:t>
            </a:r>
            <a:r>
              <a:rPr lang="it-IT" dirty="0" smtClean="0"/>
              <a:t>l'ambiente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864096"/>
          </a:xfrm>
        </p:spPr>
        <p:txBody>
          <a:bodyPr>
            <a:normAutofit/>
          </a:bodyPr>
          <a:lstStyle/>
          <a:p>
            <a:r>
              <a:rPr lang="it-IT" b="1" dirty="0" smtClean="0"/>
              <a:t>MAGGIO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412776"/>
            <a:ext cx="8363272" cy="5445224"/>
          </a:xfrm>
        </p:spPr>
        <p:txBody>
          <a:bodyPr>
            <a:normAutofit/>
          </a:bodyPr>
          <a:lstStyle/>
          <a:p>
            <a:pPr algn="just"/>
            <a:r>
              <a:rPr lang="it-IT" dirty="0"/>
              <a:t>Sbocciano i fiori e i profumi, e con le farfalline della primavera andremo alla scoperta dei fiori e delle piante. </a:t>
            </a:r>
            <a:r>
              <a:rPr lang="it-IT" b="1" dirty="0"/>
              <a:t>Prepareremo un regalo per la festa della mamma</a:t>
            </a:r>
            <a:r>
              <a:rPr lang="it-IT" dirty="0"/>
              <a:t> e studieremo l’educazione stradale con schede didattiche, racconti, filastrocche e canzoncine. </a:t>
            </a:r>
            <a:r>
              <a:rPr lang="it-IT" b="1" dirty="0"/>
              <a:t>Studiando i segnali stradali ci accorgeremo che possiamo riconoscerli in base alla loro forma: triangolare, quadrata e tonda.</a:t>
            </a:r>
            <a:r>
              <a:rPr lang="it-IT" dirty="0"/>
              <a:t> Osserveremo il ritorno degli animali migratori guardando le rondinelle</a:t>
            </a:r>
            <a:r>
              <a:rPr lang="it-IT" dirty="0" smtClean="0"/>
              <a:t>.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it-IT" b="1" dirty="0"/>
              <a:t>Obiettivi del mese di Maggio</a:t>
            </a:r>
            <a:r>
              <a:rPr lang="it-IT" b="1" dirty="0" smtClean="0"/>
              <a:t>: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268760"/>
            <a:ext cx="8435280" cy="5328592"/>
          </a:xfrm>
        </p:spPr>
        <p:txBody>
          <a:bodyPr>
            <a:normAutofit/>
          </a:bodyPr>
          <a:lstStyle/>
          <a:p>
            <a:r>
              <a:rPr lang="it-IT" dirty="0"/>
              <a:t>Stabilire relazioni spaziali </a:t>
            </a:r>
          </a:p>
          <a:p>
            <a:r>
              <a:rPr lang="it-IT" dirty="0"/>
              <a:t>Discriminare le dimensioni: grande-piccolo </a:t>
            </a:r>
          </a:p>
          <a:p>
            <a:r>
              <a:rPr lang="it-IT" dirty="0"/>
              <a:t>Identificare i concetti topologici: dentro-fuori, davanti-dietro </a:t>
            </a:r>
          </a:p>
          <a:p>
            <a:r>
              <a:rPr lang="it-IT" dirty="0"/>
              <a:t>Aggiungere uno o più elementi ad una figura in modo appropriato </a:t>
            </a:r>
          </a:p>
          <a:p>
            <a:r>
              <a:rPr lang="it-IT" dirty="0"/>
              <a:t>Completare una figura seguendo un tracciato </a:t>
            </a:r>
          </a:p>
          <a:p>
            <a:r>
              <a:rPr lang="it-IT" dirty="0"/>
              <a:t>Seguire e rappresentare graficamente un percorso </a:t>
            </a:r>
          </a:p>
          <a:p>
            <a:r>
              <a:rPr lang="it-IT" dirty="0"/>
              <a:t>Ricostruire una figura scomposta </a:t>
            </a:r>
          </a:p>
          <a:p>
            <a:r>
              <a:rPr lang="it-IT" dirty="0"/>
              <a:t>Riconoscere le principali forme piane: cerchio, quadrato, </a:t>
            </a:r>
            <a:r>
              <a:rPr lang="it-IT" dirty="0" smtClean="0"/>
              <a:t>triangolo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/>
          </a:bodyPr>
          <a:lstStyle/>
          <a:p>
            <a:r>
              <a:rPr lang="it-IT" b="1" dirty="0" smtClean="0"/>
              <a:t>GIUGNO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340768"/>
            <a:ext cx="8435280" cy="5256584"/>
          </a:xfrm>
        </p:spPr>
        <p:txBody>
          <a:bodyPr/>
          <a:lstStyle/>
          <a:p>
            <a:pPr algn="just"/>
            <a:r>
              <a:rPr lang="it-IT" dirty="0"/>
              <a:t>Conosceremo gli animali del bosco e quelli dello stagno, gli animali domestici e quelli che vivono al mare con schede didattiche, racconti, filastrocche e canzoncine. </a:t>
            </a:r>
            <a:r>
              <a:rPr lang="it-IT" b="1" dirty="0"/>
              <a:t>Saluteremo il 21 Giugno la primavera e accoglieremo l’estate che ci porterà tanti frutti (ciliegie, angurie, meloni) con i quali prepareremo una macedonia.</a:t>
            </a:r>
            <a:r>
              <a:rPr lang="it-IT" dirty="0"/>
              <a:t> Prepareremo la recita di fine anno (solo nelle scuole materne) e faremo una grande festa con i genitori</a:t>
            </a:r>
            <a:r>
              <a:rPr lang="it-IT" dirty="0" smtClean="0"/>
              <a:t>.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936104"/>
          </a:xfrm>
        </p:spPr>
        <p:txBody>
          <a:bodyPr>
            <a:normAutofit/>
          </a:bodyPr>
          <a:lstStyle/>
          <a:p>
            <a:r>
              <a:rPr lang="it-IT" b="1" dirty="0"/>
              <a:t>Obiettivi del mese di Giugno</a:t>
            </a:r>
            <a:r>
              <a:rPr lang="it-IT" b="1" dirty="0" smtClean="0"/>
              <a:t>: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28800"/>
            <a:ext cx="8363272" cy="4968552"/>
          </a:xfrm>
        </p:spPr>
        <p:txBody>
          <a:bodyPr>
            <a:normAutofit/>
          </a:bodyPr>
          <a:lstStyle/>
          <a:p>
            <a:r>
              <a:rPr lang="it-IT" dirty="0"/>
              <a:t>Colorare una figura senza uscire dai margini</a:t>
            </a:r>
          </a:p>
          <a:p>
            <a:r>
              <a:rPr lang="it-IT" dirty="0"/>
              <a:t>Utilizzare le forbici ritagliando lungo linee prestabilite </a:t>
            </a:r>
          </a:p>
          <a:p>
            <a:r>
              <a:rPr lang="it-IT" dirty="0"/>
              <a:t>Dare forma a ciò che si vuole rappresentare </a:t>
            </a:r>
          </a:p>
          <a:p>
            <a:r>
              <a:rPr lang="it-IT" dirty="0"/>
              <a:t>Strappare pezzi di carta e incollarli in uno spazio dato </a:t>
            </a:r>
          </a:p>
          <a:p>
            <a:r>
              <a:rPr lang="it-IT" dirty="0"/>
              <a:t>Aggiungere in modo appropriato uno o più elementi ad una figure</a:t>
            </a:r>
          </a:p>
          <a:p>
            <a:r>
              <a:rPr lang="it-IT" dirty="0"/>
              <a:t>Utilizzare in modo creativo il materiale prodotto </a:t>
            </a:r>
          </a:p>
          <a:p>
            <a:r>
              <a:rPr lang="it-IT" dirty="0"/>
              <a:t>Socializzare </a:t>
            </a:r>
          </a:p>
          <a:p>
            <a:r>
              <a:rPr lang="it-IT" dirty="0"/>
              <a:t>Individuare atteggiamenti </a:t>
            </a:r>
            <a:r>
              <a:rPr lang="it-IT" dirty="0" smtClean="0"/>
              <a:t>scorretti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b="1" dirty="0" smtClean="0"/>
              <a:t>LUGLIO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916831"/>
            <a:ext cx="8229600" cy="3168353"/>
          </a:xfrm>
        </p:spPr>
        <p:txBody>
          <a:bodyPr/>
          <a:lstStyle/>
          <a:p>
            <a:r>
              <a:rPr lang="it-IT" dirty="0"/>
              <a:t>Con l’arrivo del caldo staremo sempre all’aperto. L’anno scolastico è finito e ci prepariamo per le vacanze.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340768"/>
            <a:ext cx="8532440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nozio">
  <a:themeElements>
    <a:clrScheme name="Equinozi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Equinozi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nozi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475</TotalTime>
  <Words>1519</Words>
  <Application>Microsoft Office PowerPoint</Application>
  <PresentationFormat>Presentazione su schermo (4:3)</PresentationFormat>
  <Paragraphs>124</Paragraphs>
  <Slides>26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26</vt:i4>
      </vt:variant>
    </vt:vector>
  </HeadingPairs>
  <TitlesOfParts>
    <vt:vector size="27" baseType="lpstr">
      <vt:lpstr>Equinozio</vt:lpstr>
      <vt:lpstr>Didattica generale</vt:lpstr>
      <vt:lpstr>Diapositiva 2</vt:lpstr>
      <vt:lpstr>Programmazione didattica</vt:lpstr>
      <vt:lpstr>Diapositiva 4</vt:lpstr>
      <vt:lpstr>SETTEMBRE</vt:lpstr>
      <vt:lpstr>Obiettivi del mese di Settembre:</vt:lpstr>
      <vt:lpstr>OTTOBRE</vt:lpstr>
      <vt:lpstr>Obiettivi del mese di Ottobre:</vt:lpstr>
      <vt:lpstr>NOVEMBRE</vt:lpstr>
      <vt:lpstr>Obiettivi del mese di Novembre: </vt:lpstr>
      <vt:lpstr>DICEMBRE</vt:lpstr>
      <vt:lpstr>Obiettivi del mese di Dicembre:</vt:lpstr>
      <vt:lpstr>GENNAIO</vt:lpstr>
      <vt:lpstr>Obiettivi del mese di Gennaio: </vt:lpstr>
      <vt:lpstr>FEBBRAIO</vt:lpstr>
      <vt:lpstr>Obiettivi del mese di Febbraio: </vt:lpstr>
      <vt:lpstr>MARZO</vt:lpstr>
      <vt:lpstr>Obiettivi del mese di Marzo:</vt:lpstr>
      <vt:lpstr>APRILE</vt:lpstr>
      <vt:lpstr>Obiettivi del mese di Aprile:</vt:lpstr>
      <vt:lpstr>MAGGIO</vt:lpstr>
      <vt:lpstr>Obiettivi del mese di Maggio:</vt:lpstr>
      <vt:lpstr>GIUGNO</vt:lpstr>
      <vt:lpstr>Obiettivi del mese di Giugno:</vt:lpstr>
      <vt:lpstr>LUGLIO</vt:lpstr>
      <vt:lpstr>Diapositiva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Didattica generale</dc:title>
  <dc:creator>Silvia Biondi</dc:creator>
  <cp:lastModifiedBy>Patrizia</cp:lastModifiedBy>
  <cp:revision>23</cp:revision>
  <dcterms:created xsi:type="dcterms:W3CDTF">2011-11-30T10:22:53Z</dcterms:created>
  <dcterms:modified xsi:type="dcterms:W3CDTF">2011-11-30T21:32:39Z</dcterms:modified>
</cp:coreProperties>
</file>