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395" r:id="rId2"/>
    <p:sldId id="383" r:id="rId3"/>
    <p:sldId id="386" r:id="rId4"/>
    <p:sldId id="387" r:id="rId5"/>
    <p:sldId id="322" r:id="rId6"/>
    <p:sldId id="344" r:id="rId7"/>
    <p:sldId id="346" r:id="rId8"/>
    <p:sldId id="361" r:id="rId9"/>
    <p:sldId id="362" r:id="rId10"/>
    <p:sldId id="363" r:id="rId11"/>
    <p:sldId id="370" r:id="rId12"/>
    <p:sldId id="348" r:id="rId13"/>
    <p:sldId id="350" r:id="rId14"/>
    <p:sldId id="354" r:id="rId15"/>
    <p:sldId id="381" r:id="rId16"/>
    <p:sldId id="397" r:id="rId17"/>
    <p:sldId id="398" r:id="rId18"/>
    <p:sldId id="400" r:id="rId19"/>
    <p:sldId id="401" r:id="rId20"/>
    <p:sldId id="403" r:id="rId21"/>
    <p:sldId id="404" r:id="rId22"/>
    <p:sldId id="408" r:id="rId23"/>
    <p:sldId id="409" r:id="rId24"/>
    <p:sldId id="412" r:id="rId25"/>
    <p:sldId id="416" r:id="rId26"/>
    <p:sldId id="417" r:id="rId27"/>
    <p:sldId id="419" r:id="rId28"/>
    <p:sldId id="420" r:id="rId29"/>
    <p:sldId id="421" r:id="rId30"/>
    <p:sldId id="422" r:id="rId31"/>
    <p:sldId id="423" r:id="rId32"/>
    <p:sldId id="424" r:id="rId33"/>
    <p:sldId id="430" r:id="rId34"/>
    <p:sldId id="431" r:id="rId35"/>
    <p:sldId id="432" r:id="rId36"/>
    <p:sldId id="434" r:id="rId37"/>
    <p:sldId id="435" r:id="rId38"/>
    <p:sldId id="436" r:id="rId39"/>
  </p:sldIdLst>
  <p:sldSz cx="9144000" cy="6858000" type="screen4x3"/>
  <p:notesSz cx="6888163" cy="96234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FF0000"/>
    <a:srgbClr val="33CCFF"/>
    <a:srgbClr val="008000"/>
    <a:srgbClr val="33CC33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20" autoAdjust="0"/>
  </p:normalViewPr>
  <p:slideViewPr>
    <p:cSldViewPr>
      <p:cViewPr>
        <p:scale>
          <a:sx n="54" d="100"/>
          <a:sy n="54" d="100"/>
        </p:scale>
        <p:origin x="-1344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6" y="201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06/relationships/legacyDocTextInfo" Target="legacyDocTextInfo.bin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7.bin"/><Relationship Id="rId2" Type="http://schemas.microsoft.com/office/2006/relationships/legacyDiagramText" Target="legacyDiagramText6.bin"/><Relationship Id="rId1" Type="http://schemas.microsoft.com/office/2006/relationships/legacyDiagramText" Target="legacyDiagramText5.bin"/><Relationship Id="rId4" Type="http://schemas.microsoft.com/office/2006/relationships/legacyDiagramText" Target="legacyDiagramText8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F12B2DC4-37DC-4B71-AD0A-DED4B0EF7E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9813" y="722313"/>
            <a:ext cx="4808537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570413"/>
            <a:ext cx="5510213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5D95757-A828-4F9A-ACEA-D3133191C63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D3AADF-F8AD-4EBB-9CCE-598ED79A131D}" type="slidenum">
              <a:rPr lang="it-IT"/>
              <a:pPr/>
              <a:t>2</a:t>
            </a:fld>
            <a:endParaRPr lang="it-IT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16F92-0409-4F91-B2B5-B0E7909581CF}" type="slidenum">
              <a:rPr lang="it-IT"/>
              <a:pPr/>
              <a:t>3</a:t>
            </a:fld>
            <a:endParaRPr lang="it-IT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BD218A-52EF-43EE-ACF6-260264E42B3D}" type="slidenum">
              <a:rPr lang="it-IT"/>
              <a:pPr/>
              <a:t>4</a:t>
            </a:fld>
            <a:endParaRPr lang="it-IT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646986-2883-4D01-8B15-20C446F07C52}" type="slidenum">
              <a:rPr lang="it-IT"/>
              <a:pPr/>
              <a:t>5</a:t>
            </a:fld>
            <a:endParaRPr lang="it-IT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F1779-D8C7-4D6F-878E-8354E64FFC99}" type="slidenum">
              <a:rPr lang="it-IT"/>
              <a:pPr/>
              <a:t>6</a:t>
            </a:fld>
            <a:endParaRPr lang="it-IT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8225" y="722313"/>
            <a:ext cx="4811713" cy="360838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61C99C-1E8D-4EC6-8D7A-2115383A4E42}" type="slidenum">
              <a:rPr lang="it-IT"/>
              <a:pPr/>
              <a:t>7</a:t>
            </a:fld>
            <a:endParaRPr lang="it-IT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76468C-872F-4958-ADC9-75DEC280CCD9}" type="slidenum">
              <a:rPr lang="it-IT"/>
              <a:pPr/>
              <a:t>8</a:t>
            </a:fld>
            <a:endParaRPr lang="it-IT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861774-77E3-4C78-A088-08F322379BD4}" type="slidenum">
              <a:rPr lang="it-IT"/>
              <a:pPr/>
              <a:t>9</a:t>
            </a:fld>
            <a:endParaRPr lang="it-IT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BD603-1E1E-473B-BABE-6823CAD3C9CB}" type="slidenum">
              <a:rPr lang="it-IT"/>
              <a:pPr/>
              <a:t>10</a:t>
            </a:fld>
            <a:endParaRPr lang="it-IT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7922C-7248-4A78-B1CD-30412346AB79}" type="slidenum">
              <a:rPr lang="it-IT"/>
              <a:pPr/>
              <a:t>11</a:t>
            </a:fld>
            <a:endParaRPr lang="it-IT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0B581-7424-492E-9F89-61A1D27A2833}" type="slidenum">
              <a:rPr lang="it-IT"/>
              <a:pPr/>
              <a:t>12</a:t>
            </a:fld>
            <a:endParaRPr lang="it-IT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A0EE8-DB57-4F06-832A-58C714C5D096}" type="slidenum">
              <a:rPr lang="it-IT"/>
              <a:pPr/>
              <a:t>13</a:t>
            </a:fld>
            <a:endParaRPr lang="it-IT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F06CC-A5D2-4058-9E03-A26EB05B281D}" type="slidenum">
              <a:rPr lang="it-IT"/>
              <a:pPr/>
              <a:t>14</a:t>
            </a:fld>
            <a:endParaRPr lang="it-IT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2574E6-423D-4635-B3C5-A098DB86E9FE}" type="slidenum">
              <a:rPr lang="it-IT"/>
              <a:pPr/>
              <a:t>15</a:t>
            </a:fld>
            <a:endParaRPr lang="it-IT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0B67B4-C562-4992-B774-0A6D9C05937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711A4-2CF6-4C01-88F1-F88BE183B2A6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1D7A01-A4D0-42F8-9D90-4BCBA6DB4BB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EF7A5E-8380-41A4-9383-5E9779C47FC8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84AF9-BE2C-4FF3-89A4-BA2AB174BCC3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72825-860F-46D2-9272-EF711D6D25A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67F654-1D6A-47DC-9000-CBFDBE8543AD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613FA-0D7A-4A0E-A8E0-6443E143775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ACA367C9-1EBC-49EE-BD46-B3C868B1BEF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5BA18-1528-4B13-99F8-9B652B4F0BA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DE39BD-D1B9-4456-A32C-2AE3A7E661E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CA02547-656F-4FC2-A219-5F68E925361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928670"/>
            <a:ext cx="7851648" cy="928694"/>
          </a:xfrm>
        </p:spPr>
        <p:txBody>
          <a:bodyPr>
            <a:normAutofit/>
          </a:bodyPr>
          <a:lstStyle/>
          <a:p>
            <a:r>
              <a:rPr lang="it-IT" dirty="0" smtClean="0"/>
              <a:t>La valutazione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572132" y="5857892"/>
            <a:ext cx="3343276" cy="638164"/>
          </a:xfrm>
        </p:spPr>
        <p:txBody>
          <a:bodyPr>
            <a:normAutofit fontScale="62500" lnSpcReduction="20000"/>
          </a:bodyPr>
          <a:lstStyle/>
          <a:p>
            <a:r>
              <a:rPr lang="it-IT" dirty="0" smtClean="0"/>
              <a:t>Introduzione e concetti di base</a:t>
            </a:r>
          </a:p>
          <a:p>
            <a:pPr algn="r"/>
            <a:endParaRPr lang="it-IT" sz="1800" dirty="0" smtClean="0"/>
          </a:p>
          <a:p>
            <a:pPr algn="r"/>
            <a:r>
              <a:rPr lang="it-IT" sz="1800" dirty="0" smtClean="0"/>
              <a:t>l.giannandrea@unimc.it</a:t>
            </a:r>
            <a:endParaRPr lang="it-IT" sz="1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57224" y="2143116"/>
            <a:ext cx="8001055" cy="3214710"/>
          </a:xfrm>
          <a:prstGeom prst="rect">
            <a:avLst/>
          </a:prstGeom>
        </p:spPr>
        <p:txBody>
          <a:bodyPr vert="horz" lIns="0" rIns="18288">
            <a:normAutofit fontScale="925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1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Times" pitchFamily="18" charset="0"/>
              <a:cs typeface="Times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t-IT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Scopo basilare della valutazione è stimolare la crescita e il miglioramento. Tutte le altre finalità, pur rispettabili, sono solo sfaccettature dello sforzo generale che consiste nel valutare le condizioni presenti come base per migliorare. Una valutazione che non porti a un perfezionamento delle pratiche è sterile 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(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Kempfer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 H. H., 1955, p. 399, citato in 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Knowles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 M., 1996).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Times" pitchFamily="18" charset="0"/>
              <a:cs typeface="Times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Evaluation/Assessment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eaLnBrk="1" hangingPunct="1"/>
            <a:r>
              <a:rPr lang="it-IT" sz="3200" dirty="0" smtClean="0">
                <a:latin typeface="Times New Roman" pitchFamily="18" charset="0"/>
              </a:rPr>
              <a:t>l'</a:t>
            </a:r>
            <a:r>
              <a:rPr lang="it-IT" sz="3200" i="1" dirty="0" smtClean="0">
                <a:latin typeface="Times New Roman" pitchFamily="18" charset="0"/>
              </a:rPr>
              <a:t>evaluation</a:t>
            </a:r>
            <a:r>
              <a:rPr lang="it-IT" sz="3200" dirty="0" smtClean="0">
                <a:latin typeface="Times New Roman" pitchFamily="18" charset="0"/>
              </a:rPr>
              <a:t> può essere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formativa e sommativa, </a:t>
            </a:r>
          </a:p>
          <a:p>
            <a:pPr eaLnBrk="1" hangingPunct="1"/>
            <a:r>
              <a:rPr lang="it-IT" sz="3200" i="1" dirty="0" smtClean="0">
                <a:latin typeface="Times New Roman" pitchFamily="18" charset="0"/>
              </a:rPr>
              <a:t>goal free</a:t>
            </a:r>
            <a:r>
              <a:rPr lang="it-IT" sz="3200" dirty="0" smtClean="0">
                <a:latin typeface="Times New Roman" pitchFamily="18" charset="0"/>
              </a:rPr>
              <a:t>,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analitica e globale,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informale e formale,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prescrittiva e descrittiva, ecc. 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it-IT" sz="2800" i="1" dirty="0" smtClean="0">
                <a:latin typeface="Times New Roman" pitchFamily="18" charset="0"/>
              </a:rPr>
              <a:t>L’assessment si riferisce di solito </a:t>
            </a:r>
          </a:p>
          <a:p>
            <a:r>
              <a:rPr lang="it-IT" sz="2800" dirty="0" smtClean="0">
                <a:latin typeface="Times New Roman" pitchFamily="18" charset="0"/>
              </a:rPr>
              <a:t>al</a:t>
            </a:r>
            <a:r>
              <a:rPr lang="it-IT" sz="2800" i="1" dirty="0" smtClean="0">
                <a:latin typeface="Times New Roman" pitchFamily="18" charset="0"/>
              </a:rPr>
              <a:t> </a:t>
            </a:r>
            <a:r>
              <a:rPr lang="it-IT" sz="2800" i="1" dirty="0" err="1" smtClean="0">
                <a:latin typeface="Times New Roman" pitchFamily="18" charset="0"/>
              </a:rPr>
              <a:t>testing</a:t>
            </a:r>
            <a:r>
              <a:rPr lang="it-IT" sz="2800" dirty="0" smtClean="0">
                <a:latin typeface="Times New Roman" pitchFamily="18" charset="0"/>
              </a:rPr>
              <a:t>, </a:t>
            </a:r>
          </a:p>
          <a:p>
            <a:r>
              <a:rPr lang="it-IT" sz="2800" dirty="0" smtClean="0">
                <a:latin typeface="Times New Roman" pitchFamily="18" charset="0"/>
              </a:rPr>
              <a:t>alla misurazione dell’apprendimento dello studente </a:t>
            </a:r>
          </a:p>
          <a:p>
            <a:r>
              <a:rPr lang="it-IT" sz="2800" i="1" dirty="0" err="1" smtClean="0">
                <a:latin typeface="Times New Roman" pitchFamily="18" charset="0"/>
              </a:rPr>
              <a:t>Measuring</a:t>
            </a:r>
            <a:r>
              <a:rPr lang="it-IT" sz="2800" i="1" dirty="0" smtClean="0">
                <a:latin typeface="Times New Roman" pitchFamily="18" charset="0"/>
              </a:rPr>
              <a:t> </a:t>
            </a:r>
            <a:r>
              <a:rPr lang="it-IT" sz="2800" dirty="0" smtClean="0">
                <a:latin typeface="Times New Roman" pitchFamily="18" charset="0"/>
              </a:rPr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704088"/>
            <a:ext cx="8929718" cy="724648"/>
          </a:xfrm>
        </p:spPr>
        <p:txBody>
          <a:bodyPr>
            <a:noAutofit/>
          </a:bodyPr>
          <a:lstStyle/>
          <a:p>
            <a:pPr eaLnBrk="1" hangingPunct="1"/>
            <a:r>
              <a:rPr lang="it-IT" sz="3600" dirty="0" smtClean="0"/>
              <a:t>valutazione </a:t>
            </a:r>
            <a:r>
              <a:rPr lang="it-IT" sz="3600" i="1" dirty="0" smtClean="0"/>
              <a:t>formativa /</a:t>
            </a:r>
            <a:r>
              <a:rPr lang="it-IT" sz="3600" dirty="0" smtClean="0"/>
              <a:t>valutazione </a:t>
            </a:r>
            <a:r>
              <a:rPr lang="it-IT" sz="3600" i="1" dirty="0" smtClean="0"/>
              <a:t>sommativa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/>
          </a:bodyPr>
          <a:lstStyle/>
          <a:p>
            <a:pPr eaLnBrk="1" hangingPunct="1"/>
            <a:r>
              <a:rPr lang="it-IT" sz="2800" dirty="0" smtClean="0">
                <a:latin typeface="Times New Roman" pitchFamily="18" charset="0"/>
              </a:rPr>
              <a:t>La valutazione </a:t>
            </a:r>
            <a:r>
              <a:rPr lang="it-IT" sz="2800" i="1" dirty="0" smtClean="0">
                <a:latin typeface="Times New Roman" pitchFamily="18" charset="0"/>
              </a:rPr>
              <a:t>formativa</a:t>
            </a:r>
            <a:r>
              <a:rPr lang="it-IT" sz="2800" dirty="0" smtClean="0">
                <a:latin typeface="Times New Roman" pitchFamily="18" charset="0"/>
              </a:rPr>
              <a:t> è la valutazione di  un programma di intervento </a:t>
            </a:r>
            <a:r>
              <a:rPr 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durante </a:t>
            </a:r>
            <a:r>
              <a:rPr lang="it-IT" sz="2800" dirty="0" smtClean="0">
                <a:latin typeface="Times New Roman" pitchFamily="18" charset="0"/>
              </a:rPr>
              <a:t>la sua fase di attuazione, allo scopo di apporvi parziali adattamenti e verificare il reale contributo delle attività che si stanno svolgendo.  </a:t>
            </a:r>
          </a:p>
          <a:p>
            <a:pPr eaLnBrk="1" hangingPunct="1"/>
            <a:r>
              <a:rPr lang="it-IT" sz="2800" dirty="0" smtClean="0">
                <a:latin typeface="Times New Roman" pitchFamily="18" charset="0"/>
              </a:rPr>
              <a:t>La valutazione </a:t>
            </a:r>
            <a:r>
              <a:rPr lang="it-IT" sz="2800" i="1" dirty="0" smtClean="0">
                <a:latin typeface="Times New Roman" pitchFamily="18" charset="0"/>
              </a:rPr>
              <a:t>sommativa</a:t>
            </a:r>
            <a:r>
              <a:rPr lang="it-IT" sz="2800" dirty="0" smtClean="0">
                <a:latin typeface="Times New Roman" pitchFamily="18" charset="0"/>
              </a:rPr>
              <a:t> è la valutazione di un programma di  intervento giunto alla sua conclusione, dopo gli eventuali aggiustamenti determinati dalla valutazione formativa, in cui </a:t>
            </a:r>
            <a:r>
              <a:rPr lang="it-IT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si valuta la totalità del programma e degli effetti </a:t>
            </a:r>
            <a:r>
              <a:rPr lang="it-IT" sz="2800" dirty="0" smtClean="0">
                <a:latin typeface="Times New Roman" pitchFamily="18" charset="0"/>
              </a:rPr>
              <a:t>ottenuti. 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3200" dirty="0" err="1" smtClean="0">
                <a:latin typeface="Times New Roman" pitchFamily="18" charset="0"/>
              </a:rPr>
              <a:t>Bondioli</a:t>
            </a:r>
            <a:r>
              <a:rPr lang="it-IT" sz="3200" dirty="0" smtClean="0">
                <a:latin typeface="Times New Roman" pitchFamily="18" charset="0"/>
              </a:rPr>
              <a:t> e Ferrari (2000), a proposito della distinzione operata da </a:t>
            </a:r>
            <a:r>
              <a:rPr lang="it-IT" sz="3200" dirty="0" err="1" smtClean="0">
                <a:latin typeface="Times New Roman" pitchFamily="18" charset="0"/>
              </a:rPr>
              <a:t>Scriven</a:t>
            </a:r>
            <a:r>
              <a:rPr lang="it-IT" sz="3200" dirty="0" smtClean="0">
                <a:latin typeface="Times New Roman" pitchFamily="18" charset="0"/>
              </a:rPr>
              <a:t>,  affermano che “un intervento valutativo centrato sul processo educativo può essere relativo all’articolarsi di un progetto o di  un programma formativo (</a:t>
            </a:r>
            <a:r>
              <a:rPr lang="it-IT" sz="3200" i="1" dirty="0" smtClean="0">
                <a:latin typeface="Times New Roman" pitchFamily="18" charset="0"/>
              </a:rPr>
              <a:t>formative </a:t>
            </a:r>
            <a:r>
              <a:rPr lang="it-IT" sz="3200" i="1" dirty="0" err="1" smtClean="0">
                <a:latin typeface="Times New Roman" pitchFamily="18" charset="0"/>
              </a:rPr>
              <a:t>evaluation</a:t>
            </a:r>
            <a:r>
              <a:rPr lang="it-IT" sz="3200" dirty="0" smtClean="0">
                <a:latin typeface="Times New Roman" pitchFamily="18" charset="0"/>
              </a:rPr>
              <a:t>) o piuttosto può essere connesso con l’analisi della sua efficacia (</a:t>
            </a:r>
            <a:r>
              <a:rPr lang="it-IT" sz="3200" i="1" dirty="0" err="1" smtClean="0">
                <a:latin typeface="Times New Roman" pitchFamily="18" charset="0"/>
              </a:rPr>
              <a:t>summative</a:t>
            </a:r>
            <a:r>
              <a:rPr lang="it-IT" sz="3200" i="1" dirty="0" smtClean="0">
                <a:latin typeface="Times New Roman" pitchFamily="18" charset="0"/>
              </a:rPr>
              <a:t> </a:t>
            </a:r>
            <a:r>
              <a:rPr lang="it-IT" sz="3200" i="1" dirty="0" err="1" smtClean="0">
                <a:latin typeface="Times New Roman" pitchFamily="18" charset="0"/>
              </a:rPr>
              <a:t>evaluation</a:t>
            </a:r>
            <a:r>
              <a:rPr lang="it-IT" sz="3200" dirty="0" smtClean="0">
                <a:latin typeface="Times New Roman" pitchFamily="18" charset="0"/>
              </a:rPr>
              <a:t>).” </a:t>
            </a:r>
          </a:p>
          <a:p>
            <a:pPr eaLnBrk="1" hangingPunct="1">
              <a:buNone/>
            </a:pPr>
            <a:endParaRPr lang="it-IT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Pergamena"/>
          <p:cNvSpPr>
            <a:spLocks noGrp="1" noChangeArrowheads="1"/>
          </p:cNvSpPr>
          <p:nvPr>
            <p:ph type="title"/>
          </p:nvPr>
        </p:nvSpPr>
        <p:spPr>
          <a:xfrm>
            <a:off x="457200" y="857232"/>
            <a:ext cx="8229600" cy="7143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it-IT" sz="3600" dirty="0" smtClean="0"/>
              <a:t>Il concetto di  valutazione educativa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800" dirty="0" smtClean="0">
                <a:latin typeface="Times New Roman" pitchFamily="18" charset="0"/>
              </a:rPr>
              <a:t>Nel campo dell’analisi dei contesti educativi, </a:t>
            </a:r>
            <a:r>
              <a:rPr lang="it-IT" sz="2800" b="1" dirty="0" smtClean="0">
                <a:latin typeface="Times New Roman" pitchFamily="18" charset="0"/>
              </a:rPr>
              <a:t>contesti complessi</a:t>
            </a:r>
            <a:r>
              <a:rPr lang="it-IT" sz="2800" dirty="0" smtClean="0">
                <a:latin typeface="Times New Roman" pitchFamily="18" charset="0"/>
              </a:rPr>
              <a:t> che chiamano in causa </a:t>
            </a:r>
            <a:r>
              <a:rPr lang="it-IT" sz="2800" b="1" dirty="0" smtClean="0">
                <a:latin typeface="Times New Roman" pitchFamily="18" charset="0"/>
              </a:rPr>
              <a:t>diversi livelli sistemici interagenti</a:t>
            </a:r>
            <a:r>
              <a:rPr lang="it-IT" sz="2800" dirty="0" smtClean="0">
                <a:latin typeface="Times New Roman" pitchFamily="18" charset="0"/>
              </a:rPr>
              <a:t> e che implicano </a:t>
            </a:r>
            <a:r>
              <a:rPr lang="it-IT" sz="2800" b="1" dirty="0" smtClean="0">
                <a:latin typeface="Times New Roman" pitchFamily="18" charset="0"/>
              </a:rPr>
              <a:t>fenomeni complessi</a:t>
            </a:r>
            <a:r>
              <a:rPr lang="it-IT" sz="2800" dirty="0" smtClean="0">
                <a:latin typeface="Times New Roman" pitchFamily="18" charset="0"/>
              </a:rPr>
              <a:t> che hanno </a:t>
            </a:r>
            <a:r>
              <a:rPr lang="it-IT" sz="2800" b="1" dirty="0" smtClean="0">
                <a:latin typeface="Times New Roman" pitchFamily="18" charset="0"/>
              </a:rPr>
              <a:t>diretta incidenza sulla vita del singolo individuo</a:t>
            </a:r>
            <a:r>
              <a:rPr lang="it-IT" sz="2800" dirty="0" smtClean="0">
                <a:latin typeface="Times New Roman" pitchFamily="18" charset="0"/>
              </a:rPr>
              <a:t>, valutazione può essere definita anche come “raccolta sistematica di dati secondo strumenti affidabili,  interpretazione di tali “dati” in vista di un impatto di cambiamento sulla situazione di partenza” (</a:t>
            </a:r>
            <a:r>
              <a:rPr lang="it-IT" sz="2800" dirty="0" err="1" smtClean="0">
                <a:latin typeface="Times New Roman" pitchFamily="18" charset="0"/>
              </a:rPr>
              <a:t>Beeby</a:t>
            </a:r>
            <a:r>
              <a:rPr lang="it-IT" sz="2800" dirty="0" smtClean="0">
                <a:latin typeface="Times New Roman" pitchFamily="18" charset="0"/>
              </a:rPr>
              <a:t>, 1977 ; </a:t>
            </a:r>
            <a:r>
              <a:rPr lang="it-IT" sz="2800" dirty="0" err="1" smtClean="0">
                <a:latin typeface="Times New Roman" pitchFamily="18" charset="0"/>
              </a:rPr>
              <a:t>Wolf</a:t>
            </a:r>
            <a:r>
              <a:rPr lang="it-IT" sz="2800" dirty="0" smtClean="0">
                <a:latin typeface="Times New Roman" pitchFamily="18" charset="0"/>
              </a:rPr>
              <a:t>, 1987), </a:t>
            </a: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 smtClean="0"/>
              <a:t>Caratteristiche dell’azione valutativa - Ferrari (2000)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half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eaLnBrk="1" hangingPunct="1">
              <a:buNone/>
            </a:pPr>
            <a:r>
              <a:rPr lang="it-IT" sz="2400" dirty="0" smtClean="0">
                <a:latin typeface="Times New Roman" pitchFamily="18" charset="0"/>
              </a:rPr>
              <a:t>1. l’impiego di</a:t>
            </a:r>
            <a:r>
              <a:rPr lang="it-IT" sz="2400" b="1" dirty="0" smtClean="0">
                <a:latin typeface="Times New Roman" pitchFamily="18" charset="0"/>
              </a:rPr>
              <a:t> procedure sistematiche </a:t>
            </a:r>
          </a:p>
          <a:p>
            <a:pPr eaLnBrk="1" hangingPunct="1"/>
            <a:r>
              <a:rPr lang="it-IT" sz="2400" dirty="0" smtClean="0">
                <a:latin typeface="Times New Roman" pitchFamily="18" charset="0"/>
              </a:rPr>
              <a:t>di</a:t>
            </a:r>
            <a:r>
              <a:rPr lang="it-IT" sz="2400" b="1" dirty="0" smtClean="0">
                <a:latin typeface="Times New Roman" pitchFamily="18" charset="0"/>
              </a:rPr>
              <a:t> strumenti scientificamente rigorosi </a:t>
            </a:r>
            <a:r>
              <a:rPr lang="it-IT" sz="2400" dirty="0" smtClean="0">
                <a:latin typeface="Times New Roman" pitchFamily="18" charset="0"/>
              </a:rPr>
              <a:t>per </a:t>
            </a:r>
          </a:p>
          <a:p>
            <a:pPr eaLnBrk="1" hangingPunct="1"/>
            <a:r>
              <a:rPr lang="it-IT" sz="2400" dirty="0" smtClean="0">
                <a:latin typeface="Times New Roman" pitchFamily="18" charset="0"/>
              </a:rPr>
              <a:t>la rilevazione e la</a:t>
            </a:r>
            <a:r>
              <a:rPr lang="it-IT" sz="2400" b="1" dirty="0" smtClean="0">
                <a:latin typeface="Times New Roman" pitchFamily="18" charset="0"/>
              </a:rPr>
              <a:t> raccolta di informazioni </a:t>
            </a:r>
            <a:r>
              <a:rPr lang="it-IT" sz="2400" dirty="0" smtClean="0">
                <a:latin typeface="Times New Roman" pitchFamily="18" charset="0"/>
              </a:rPr>
              <a:t>circa un particolare evento (osservazioni, questionari, interviste, ecc.), 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None/>
            </a:pPr>
            <a:r>
              <a:rPr lang="it-IT" sz="2800" dirty="0" smtClean="0">
                <a:latin typeface="Times New Roman" pitchFamily="18" charset="0"/>
              </a:rPr>
              <a:t>2. l’attivazione di un </a:t>
            </a:r>
            <a:r>
              <a:rPr lang="it-IT" sz="2800" b="1" dirty="0" smtClean="0">
                <a:latin typeface="Times New Roman" pitchFamily="18" charset="0"/>
              </a:rPr>
              <a:t>processo dinamico</a:t>
            </a:r>
            <a:r>
              <a:rPr lang="it-IT" sz="2800" dirty="0" smtClean="0">
                <a:latin typeface="Times New Roman" pitchFamily="18" charset="0"/>
              </a:rPr>
              <a:t>, </a:t>
            </a:r>
          </a:p>
          <a:p>
            <a:r>
              <a:rPr lang="it-IT" sz="2800" dirty="0" smtClean="0">
                <a:latin typeface="Times New Roman" pitchFamily="18" charset="0"/>
              </a:rPr>
              <a:t>Che impegni tutti i </a:t>
            </a:r>
            <a:r>
              <a:rPr lang="it-IT" sz="2800" b="1" dirty="0" smtClean="0">
                <a:latin typeface="Times New Roman" pitchFamily="18" charset="0"/>
              </a:rPr>
              <a:t>soggetti coinvolti</a:t>
            </a:r>
            <a:r>
              <a:rPr lang="it-IT" sz="2800" dirty="0" smtClean="0">
                <a:latin typeface="Times New Roman" pitchFamily="18" charset="0"/>
              </a:rPr>
              <a:t> </a:t>
            </a:r>
          </a:p>
          <a:p>
            <a:r>
              <a:rPr lang="it-IT" sz="2800" dirty="0" smtClean="0">
                <a:latin typeface="Times New Roman" pitchFamily="18" charset="0"/>
              </a:rPr>
              <a:t>ad intraprendere </a:t>
            </a:r>
            <a:r>
              <a:rPr lang="it-IT" sz="2800" b="1" dirty="0" smtClean="0">
                <a:latin typeface="Times New Roman" pitchFamily="18" charset="0"/>
              </a:rPr>
              <a:t>azioni di miglioramento</a:t>
            </a:r>
            <a:r>
              <a:rPr lang="it-IT" sz="2800" dirty="0" smtClean="0">
                <a:latin typeface="Times New Roman" pitchFamily="18" charset="0"/>
              </a:rPr>
              <a:t>, </a:t>
            </a:r>
          </a:p>
          <a:p>
            <a:r>
              <a:rPr lang="it-IT" sz="2800" dirty="0" smtClean="0">
                <a:latin typeface="Times New Roman" pitchFamily="18" charset="0"/>
              </a:rPr>
              <a:t>di cambiamento,</a:t>
            </a:r>
          </a:p>
          <a:p>
            <a:r>
              <a:rPr lang="it-IT" sz="2800" dirty="0" smtClean="0">
                <a:latin typeface="Times New Roman" pitchFamily="18" charset="0"/>
              </a:rPr>
              <a:t>di pratiche innovative.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Pergamena"/>
          <p:cNvSpPr>
            <a:spLocks noGrp="1" noChangeArrowheads="1"/>
          </p:cNvSpPr>
          <p:nvPr>
            <p:ph type="ctrTitle"/>
          </p:nvPr>
        </p:nvSpPr>
        <p:spPr>
          <a:blipFill dpi="0" rotWithShape="1">
            <a:blip r:embed="rId3" cstate="print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</a:rPr>
              <a:t>Definizioni di evaluation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</a:rPr>
              <a:t> </a:t>
            </a:r>
            <a:r>
              <a:rPr lang="it-IT" sz="4000" dirty="0" smtClean="0">
                <a:latin typeface="Times New Roman" pitchFamily="18" charset="0"/>
              </a:rPr>
              <a:t>“la </a:t>
            </a:r>
            <a:r>
              <a:rPr lang="it-IT" sz="4000" b="1" dirty="0" smtClean="0">
                <a:latin typeface="Times New Roman" pitchFamily="18" charset="0"/>
              </a:rPr>
              <a:t>valutazione </a:t>
            </a:r>
            <a:r>
              <a:rPr lang="it-IT" sz="4000" dirty="0" smtClean="0">
                <a:latin typeface="Times New Roman" pitchFamily="18" charset="0"/>
              </a:rPr>
              <a:t>non può terminare nella pratica dell’accertamento e della misurazione, perché è un </a:t>
            </a:r>
            <a:r>
              <a:rPr lang="it-IT" sz="4000" b="1" dirty="0" smtClean="0">
                <a:latin typeface="Times New Roman" pitchFamily="18" charset="0"/>
              </a:rPr>
              <a:t>processo dinamico</a:t>
            </a:r>
            <a:r>
              <a:rPr lang="it-IT" sz="4000" dirty="0" smtClean="0">
                <a:latin typeface="Times New Roman" pitchFamily="18" charset="0"/>
              </a:rPr>
              <a:t> il cui oggetto è in continuo cambiamento” (</a:t>
            </a:r>
            <a:r>
              <a:rPr lang="it-IT" sz="4000" dirty="0" err="1" smtClean="0">
                <a:latin typeface="Times New Roman" pitchFamily="18" charset="0"/>
              </a:rPr>
              <a:t>Bondioli</a:t>
            </a:r>
            <a:r>
              <a:rPr lang="it-IT" sz="4000" dirty="0" smtClean="0">
                <a:latin typeface="Times New Roman" pitchFamily="18" charset="0"/>
              </a:rPr>
              <a:t>, Ferrari, 2000, pp. 11-12). </a:t>
            </a:r>
            <a:endParaRPr lang="it-IT" sz="3200" dirty="0" smtClean="0">
              <a:latin typeface="Times New Roman" pitchFamily="18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Valutare è un processo dinamico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4000" dirty="0" smtClean="0">
                <a:latin typeface="Times New Roman" pitchFamily="18" charset="0"/>
              </a:rPr>
              <a:t>La valutazione educativa non è riducibile all’accertamento dell’esistente, ma implica operazioni complesse che comportano l’assunzione di </a:t>
            </a:r>
            <a:r>
              <a:rPr lang="it-IT" sz="4000" b="1" dirty="0" smtClean="0">
                <a:latin typeface="Times New Roman" pitchFamily="18" charset="0"/>
              </a:rPr>
              <a:t>scelte e di decisioni da parte dei soggetti coinvolti</a:t>
            </a:r>
            <a:r>
              <a:rPr lang="it-IT" sz="4000" dirty="0" smtClean="0">
                <a:latin typeface="Times New Roman" pitchFamily="18" charset="0"/>
              </a:rPr>
              <a:t>. </a:t>
            </a:r>
            <a:endParaRPr lang="it-IT" sz="3200" dirty="0" smtClean="0">
              <a:latin typeface="Times New Roman" pitchFamily="18" charset="0"/>
            </a:endParaRPr>
          </a:p>
          <a:p>
            <a:pPr eaLnBrk="1" hangingPunct="1"/>
            <a:endParaRPr lang="it-IT" sz="1800" dirty="0" smtClean="0">
              <a:latin typeface="Times New Roman" pitchFamily="18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Valutare come fare scelte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3200" dirty="0" smtClean="0">
                <a:latin typeface="Times New Roman" pitchFamily="18" charset="0"/>
              </a:rPr>
              <a:t>Cresce la domanda di </a:t>
            </a:r>
            <a:r>
              <a:rPr lang="it-IT" sz="3200" i="1" dirty="0" smtClean="0">
                <a:latin typeface="Times New Roman" pitchFamily="18" charset="0"/>
              </a:rPr>
              <a:t>evaluation </a:t>
            </a:r>
            <a:r>
              <a:rPr lang="it-IT" sz="3200" dirty="0" smtClean="0">
                <a:latin typeface="Times New Roman" pitchFamily="18" charset="0"/>
              </a:rPr>
              <a:t>in ambito educativo e in particolare del sistema scolastico e formativo nel suo complesso e questo porta a interrogarsi su quali siano gli </a:t>
            </a:r>
            <a:r>
              <a:rPr lang="it-IT" sz="3200" b="1" dirty="0" smtClean="0">
                <a:latin typeface="Times New Roman" pitchFamily="18" charset="0"/>
              </a:rPr>
              <a:t>scopi</a:t>
            </a:r>
            <a:r>
              <a:rPr lang="it-IT" sz="3200" dirty="0" smtClean="0">
                <a:latin typeface="Times New Roman" pitchFamily="18" charset="0"/>
              </a:rPr>
              <a:t> e qual è l’</a:t>
            </a:r>
            <a:r>
              <a:rPr lang="it-IT" sz="3200" b="1" dirty="0" smtClean="0">
                <a:latin typeface="Times New Roman" pitchFamily="18" charset="0"/>
              </a:rPr>
              <a:t>oggetto</a:t>
            </a:r>
            <a:r>
              <a:rPr lang="it-IT" sz="3200" dirty="0" smtClean="0">
                <a:latin typeface="Times New Roman" pitchFamily="18" charset="0"/>
              </a:rPr>
              <a:t> della valutazione, perché valutiamo una certa cosa e non un’altra, con quali </a:t>
            </a:r>
            <a:r>
              <a:rPr lang="it-IT" sz="3200" b="1" dirty="0" smtClean="0">
                <a:latin typeface="Times New Roman" pitchFamily="18" charset="0"/>
              </a:rPr>
              <a:t>strumenti</a:t>
            </a:r>
            <a:r>
              <a:rPr lang="it-IT" sz="3200" dirty="0" smtClean="0">
                <a:latin typeface="Times New Roman" pitchFamily="18" charset="0"/>
              </a:rPr>
              <a:t> e con quali </a:t>
            </a:r>
            <a:r>
              <a:rPr lang="it-IT" sz="3200" b="1" dirty="0" smtClean="0">
                <a:latin typeface="Times New Roman" pitchFamily="18" charset="0"/>
              </a:rPr>
              <a:t>metodologie</a:t>
            </a:r>
            <a:r>
              <a:rPr lang="it-IT" sz="3200" dirty="0" smtClean="0">
                <a:latin typeface="Times New Roman" pitchFamily="18" charset="0"/>
              </a:rPr>
              <a:t>.</a:t>
            </a: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800" dirty="0" smtClean="0"/>
              <a:t>Valutare, misurare, verificare, accreditare non sono sinonimi, anche se non si discriminano sempre tali termini nel quotidiano agire a scuola, nel lessico della normativa o in quello della comunità scientifica (Becchi, 1995). </a:t>
            </a:r>
          </a:p>
          <a:p>
            <a:pPr eaLnBrk="1" hangingPunct="1"/>
            <a:r>
              <a:rPr lang="it-IT" sz="2800" dirty="0" smtClean="0"/>
              <a:t>E’ interessante cercare di rintracciare il </a:t>
            </a:r>
            <a:r>
              <a:rPr lang="it-IT" sz="2800" b="1" dirty="0" smtClean="0"/>
              <a:t>significato</a:t>
            </a:r>
            <a:r>
              <a:rPr lang="it-IT" sz="2800" dirty="0" smtClean="0"/>
              <a:t> del termine e </a:t>
            </a:r>
            <a:r>
              <a:rPr lang="it-IT" sz="2800" b="1" dirty="0" smtClean="0"/>
              <a:t>l’uso </a:t>
            </a:r>
            <a:r>
              <a:rPr lang="it-IT" sz="2800" dirty="0" smtClean="0"/>
              <a:t>che si è fatto di tale vocabolo nell’ambito della vasta letteratura sull’argomento. </a:t>
            </a:r>
          </a:p>
          <a:p>
            <a:pPr eaLnBrk="1" hangingPunct="1"/>
            <a:endParaRPr lang="it-IT" sz="2800" dirty="0" smtClean="0"/>
          </a:p>
          <a:p>
            <a:pPr eaLnBrk="1" hangingPunct="1"/>
            <a:endParaRPr lang="it-IT" sz="1600" dirty="0" smtClean="0"/>
          </a:p>
          <a:p>
            <a:pPr eaLnBrk="1" hangingPunct="1"/>
            <a:endParaRPr lang="it-IT" sz="1600" dirty="0" smtClean="0"/>
          </a:p>
        </p:txBody>
      </p:sp>
      <p:sp>
        <p:nvSpPr>
          <p:cNvPr id="5" name="Rectangle 2" descr="Pergamena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Polisemia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2000240"/>
            <a:ext cx="8229600" cy="409733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it-IT" sz="2800" dirty="0" smtClean="0">
                <a:latin typeface="Times New Roman" pitchFamily="18" charset="0"/>
              </a:rPr>
              <a:t>si utilizza il termine </a:t>
            </a:r>
            <a:r>
              <a:rPr lang="it-IT" sz="2800" i="1" dirty="0" smtClean="0">
                <a:latin typeface="Times New Roman" pitchFamily="18" charset="0"/>
              </a:rPr>
              <a:t>evaluation </a:t>
            </a:r>
          </a:p>
          <a:p>
            <a:pPr eaLnBrk="1" hangingPunct="1">
              <a:lnSpc>
                <a:spcPct val="90000"/>
              </a:lnSpc>
            </a:pPr>
            <a:r>
              <a:rPr lang="it-IT" sz="2800" dirty="0" smtClean="0">
                <a:latin typeface="Times New Roman" pitchFamily="18" charset="0"/>
              </a:rPr>
              <a:t>“Nel caso dell'apprezzamento di sistemi, scuole, progetti, realtà educative che non si esauriscono nel profitto degli allievi, il lavoro è quello di stabilire degli </a:t>
            </a:r>
            <a:r>
              <a:rPr lang="it-IT" sz="2800" b="1" dirty="0" smtClean="0">
                <a:latin typeface="Times New Roman" pitchFamily="18" charset="0"/>
              </a:rPr>
              <a:t>standard</a:t>
            </a:r>
            <a:r>
              <a:rPr lang="it-IT" sz="2800" dirty="0" smtClean="0">
                <a:latin typeface="Times New Roman" pitchFamily="18" charset="0"/>
              </a:rPr>
              <a:t>, di considerare se la realtà in esame si avvicina o meno a questi standard, e quali sono le condizioni che hanno consentito e consentono tale avvicinamento o distanza”, </a:t>
            </a:r>
          </a:p>
          <a:p>
            <a:pPr eaLnBrk="1" hangingPunct="1">
              <a:lnSpc>
                <a:spcPct val="90000"/>
              </a:lnSpc>
            </a:pPr>
            <a:endParaRPr lang="it-IT" sz="2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it-IT" sz="2800" dirty="0" smtClean="0">
              <a:latin typeface="Times New Roman" pitchFamily="18" charset="0"/>
            </a:endParaRPr>
          </a:p>
        </p:txBody>
      </p:sp>
      <p:sp>
        <p:nvSpPr>
          <p:cNvPr id="5" name="Rectangle 2" descr="Pergamena"/>
          <p:cNvSpPr txBox="1">
            <a:spLocks noChangeArrowheads="1"/>
          </p:cNvSpPr>
          <p:nvPr/>
        </p:nvSpPr>
        <p:spPr>
          <a:xfrm>
            <a:off x="571472" y="642918"/>
            <a:ext cx="8229600" cy="1143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57430"/>
            <a:ext cx="8229600" cy="3967170"/>
          </a:xfrm>
        </p:spPr>
        <p:txBody>
          <a:bodyPr/>
          <a:lstStyle/>
          <a:p>
            <a:pPr eaLnBrk="1" hangingPunct="1"/>
            <a:r>
              <a:rPr lang="it-IT" sz="3600" dirty="0" smtClean="0">
                <a:latin typeface="Times New Roman" pitchFamily="18" charset="0"/>
              </a:rPr>
              <a:t>mentre il vocabolo </a:t>
            </a:r>
            <a:r>
              <a:rPr lang="it-IT" sz="3600" i="1" dirty="0" smtClean="0">
                <a:latin typeface="Times New Roman" pitchFamily="18" charset="0"/>
              </a:rPr>
              <a:t>assessment</a:t>
            </a:r>
            <a:r>
              <a:rPr lang="it-IT" sz="3600" dirty="0" smtClean="0">
                <a:latin typeface="Times New Roman" pitchFamily="18" charset="0"/>
              </a:rPr>
              <a:t> si utilizza “Nel caso della valutazione come </a:t>
            </a:r>
            <a:r>
              <a:rPr lang="it-IT" sz="3600" b="1" dirty="0" smtClean="0">
                <a:latin typeface="Times New Roman" pitchFamily="18" charset="0"/>
              </a:rPr>
              <a:t>accertamento del profitto</a:t>
            </a:r>
            <a:r>
              <a:rPr lang="it-IT" sz="3600" dirty="0" smtClean="0">
                <a:latin typeface="Times New Roman" pitchFamily="18" charset="0"/>
              </a:rPr>
              <a:t>[…] si definiscono le prestazioni degli allievi e le si apprezza secondo una gamma di valori che non sempre costituisce una scala.”(Becchi, 1995). </a:t>
            </a: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</p:txBody>
      </p:sp>
      <p:sp>
        <p:nvSpPr>
          <p:cNvPr id="5" name="Rectangle 2" descr="Pergamena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it-IT" sz="4800" dirty="0" smtClean="0">
                <a:latin typeface="Times New Roman" pitchFamily="18" charset="0"/>
              </a:rPr>
              <a:t>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928801"/>
            <a:ext cx="8229600" cy="441326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it-IT" sz="2800" dirty="0" smtClean="0"/>
              <a:t>Se per valutazione si intende “</a:t>
            </a:r>
            <a:r>
              <a:rPr lang="it-IT" sz="2800" b="1" dirty="0" smtClean="0"/>
              <a:t>il processo con cui si determina il valore, il merito o la significatività di qualche entità</a:t>
            </a:r>
            <a:r>
              <a:rPr lang="it-IT" sz="2800" dirty="0" smtClean="0"/>
              <a:t>” (</a:t>
            </a:r>
            <a:r>
              <a:rPr lang="it-IT" sz="2800" dirty="0" err="1" smtClean="0"/>
              <a:t>Scriven</a:t>
            </a:r>
            <a:r>
              <a:rPr lang="it-IT" sz="2800" dirty="0" smtClean="0"/>
              <a:t>, 2000),  tale disciplina pare essere complemento di molti percorsi di ricerca scientifica. </a:t>
            </a:r>
          </a:p>
          <a:p>
            <a:pPr eaLnBrk="1" hangingPunct="1">
              <a:lnSpc>
                <a:spcPct val="90000"/>
              </a:lnSpc>
            </a:pPr>
            <a:r>
              <a:rPr lang="it-IT" sz="2800" dirty="0" smtClean="0"/>
              <a:t>Ma tale processo non è neutro, non si risolve in una mera operazione conoscitiva circa il fenomeno indagato; </a:t>
            </a:r>
          </a:p>
          <a:p>
            <a:pPr eaLnBrk="1" hangingPunct="1">
              <a:lnSpc>
                <a:spcPct val="90000"/>
              </a:lnSpc>
            </a:pPr>
            <a:r>
              <a:rPr lang="it-IT" sz="2800" dirty="0" smtClean="0"/>
              <a:t>valutare significa </a:t>
            </a:r>
            <a:r>
              <a:rPr lang="it-IT" sz="2800" b="1" dirty="0" smtClean="0"/>
              <a:t>esprimere un giudizio di valore </a:t>
            </a:r>
            <a:r>
              <a:rPr lang="it-IT" sz="2800" dirty="0" smtClean="0"/>
              <a:t>che orienta all’azione, al cambiamento rispetto alla situazione di partenza.</a:t>
            </a:r>
          </a:p>
          <a:p>
            <a:pPr eaLnBrk="1" hangingPunct="1">
              <a:lnSpc>
                <a:spcPct val="90000"/>
              </a:lnSpc>
            </a:pPr>
            <a:endParaRPr lang="it-IT" sz="2800" dirty="0" smtClean="0"/>
          </a:p>
        </p:txBody>
      </p:sp>
      <p:sp>
        <p:nvSpPr>
          <p:cNvPr id="5" name="Rectangle 2" descr="Pergamena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it-IT" sz="4800" dirty="0" err="1" smtClean="0">
                <a:latin typeface="Times New Roman" pitchFamily="18" charset="0"/>
              </a:rPr>
              <a:t>Scriven</a:t>
            </a:r>
            <a:r>
              <a:rPr lang="it-IT" sz="4800" dirty="0" smtClean="0">
                <a:latin typeface="Times New Roman" pitchFamily="18" charset="0"/>
              </a:rPr>
              <a:t> (2000)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Pergamena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it-IT" sz="4800" dirty="0" err="1" smtClean="0">
                <a:latin typeface="Times New Roman" pitchFamily="18" charset="0"/>
              </a:rPr>
              <a:t>Scriven</a:t>
            </a:r>
            <a:r>
              <a:rPr lang="it-IT" sz="4800" dirty="0" smtClean="0">
                <a:latin typeface="Times New Roman" pitchFamily="18" charset="0"/>
              </a:rPr>
              <a:t> (2000)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2143115"/>
            <a:ext cx="8229600" cy="4198947"/>
          </a:xfrm>
        </p:spPr>
        <p:txBody>
          <a:bodyPr>
            <a:normAutofit/>
          </a:bodyPr>
          <a:lstStyle/>
          <a:p>
            <a:pPr eaLnBrk="1" hangingPunct="1"/>
            <a:r>
              <a:rPr lang="it-IT" sz="3200" dirty="0" err="1" smtClean="0">
                <a:latin typeface="Times New Roman" pitchFamily="18" charset="0"/>
              </a:rPr>
              <a:t>Scriven</a:t>
            </a:r>
            <a:r>
              <a:rPr lang="it-IT" sz="3200" dirty="0" smtClean="0">
                <a:latin typeface="Times New Roman" pitchFamily="18" charset="0"/>
              </a:rPr>
              <a:t> evidenzia, inoltre, la specificità del campo della valutazione che intende come  una pratica trasversale a diverse discipline.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Le valutazioni sono il risultato di tale processo” e aggiunge che la valutazione è una “transdisciplina”, una disciplina che fornisce strumenti ad altre discipline (</a:t>
            </a:r>
            <a:r>
              <a:rPr lang="it-IT" sz="3200" dirty="0" err="1" smtClean="0">
                <a:latin typeface="Times New Roman" pitchFamily="18" charset="0"/>
              </a:rPr>
              <a:t>Scriven</a:t>
            </a:r>
            <a:r>
              <a:rPr lang="it-IT" sz="3200" dirty="0" smtClean="0">
                <a:latin typeface="Times New Roman" pitchFamily="18" charset="0"/>
              </a:rPr>
              <a:t>, 2000 in </a:t>
            </a:r>
            <a:r>
              <a:rPr lang="it-IT" sz="3200" dirty="0" err="1" smtClean="0">
                <a:latin typeface="Times New Roman" pitchFamily="18" charset="0"/>
              </a:rPr>
              <a:t>Bondioli</a:t>
            </a:r>
            <a:r>
              <a:rPr lang="it-IT" sz="3200" dirty="0" smtClean="0">
                <a:latin typeface="Times New Roman" pitchFamily="18" charset="0"/>
              </a:rPr>
              <a:t>,Ferrari, p. 39).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b="1" smtClean="0">
                <a:ea typeface="Bauhaus 93" pitchFamily="-105" charset="0"/>
                <a:cs typeface="Bauhaus 93" pitchFamily="-105" charset="0"/>
              </a:rPr>
              <a:t>LE DIFFICOLTA’ DEL VALUTARE A SCUOLA</a:t>
            </a:r>
            <a:endParaRPr lang="it-IT" sz="3200" b="1" smtClean="0">
              <a:latin typeface="Bauhaus 93" pitchFamily="-105" charset="0"/>
              <a:ea typeface="Bauhaus 93" pitchFamily="-105" charset="0"/>
              <a:cs typeface="Bauhaus 93" pitchFamily="-105" charset="0"/>
            </a:endParaRPr>
          </a:p>
        </p:txBody>
      </p:sp>
      <p:pic>
        <p:nvPicPr>
          <p:cNvPr id="8195" name="Segnaposto contenuto 3"/>
          <p:cNvPicPr>
            <a:picLocks noGrp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7988" y="1597025"/>
            <a:ext cx="8328025" cy="4535488"/>
          </a:xfrm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371600" y="6172200"/>
            <a:ext cx="65452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400">
                <a:latin typeface="Constantia" pitchFamily="18" charset="0"/>
              </a:rPr>
              <a:t>Poseidon 2007/08 Valutazione 2 Gruppo</a:t>
            </a:r>
          </a:p>
          <a:p>
            <a:pPr algn="ctr"/>
            <a:r>
              <a:rPr lang="it-IT" sz="1400">
                <a:latin typeface="Constantia" pitchFamily="18" charset="0"/>
              </a:rPr>
              <a:t> Deiana - Fogliato -  Gentile - Traversa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188913"/>
            <a:ext cx="914558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" pitchFamily="2" charset="2"/>
              <a:buNone/>
              <a:defRPr/>
            </a:pPr>
            <a:r>
              <a:rPr lang="it-IT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it-IT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e raccolta di informazioni</a:t>
            </a:r>
          </a:p>
          <a:p>
            <a:pPr marL="533400" indent="-5334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it-IT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116013" y="981075"/>
            <a:ext cx="755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hlink"/>
                </a:solidFill>
              </a:rPr>
              <a:t>VALUTARE                                           MISURARE</a:t>
            </a:r>
          </a:p>
        </p:txBody>
      </p:sp>
      <p:graphicFrame>
        <p:nvGraphicFramePr>
          <p:cNvPr id="13353" name="Group 41"/>
          <p:cNvGraphicFramePr>
            <a:graphicFrameLocks noGrp="1"/>
          </p:cNvGraphicFramePr>
          <p:nvPr/>
        </p:nvGraphicFramePr>
        <p:xfrm>
          <a:off x="0" y="1557338"/>
          <a:ext cx="9144000" cy="6634607"/>
        </p:xfrm>
        <a:graphic>
          <a:graphicData uri="http://schemas.openxmlformats.org/drawingml/2006/table">
            <a:tbl>
              <a:tblPr/>
              <a:tblGrid>
                <a:gridCol w="4211638"/>
                <a:gridCol w="4932362"/>
              </a:tblGrid>
              <a:tr h="307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     </a:t>
                      </a:r>
                      <a:r>
                        <a:rPr kumimoji="0" lang="it-IT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attribuire valore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implica: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l’adesione a un ideale, a una fonte valoriale di riferimento;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endParaRPr kumimoji="0" lang="it-IT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è legato ai concetti di interpretazione, di  attribuzione di  valore, di giudizio,                        di decisione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          </a:t>
                      </a:r>
                      <a:r>
                        <a:rPr kumimoji="0" lang="it-IT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raccolta di informazioni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Considerazione di una </a:t>
                      </a:r>
                      <a:r>
                        <a:rPr kumimoji="0" lang="it-IT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qualità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particolare degli oggetti come peso, lunghezza, grandezza, spessore;  o per le persone intelligenza, prestazione ecc.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scelta di una </a:t>
                      </a:r>
                      <a:r>
                        <a:rPr kumimoji="0" lang="it-IT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unità di misura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confronto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della qualità presente in un oggetto o in una persona con quella scelta come unità di misura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reperimento di informazioni valide          e la loro rappresentazione sotto forma numerica o verbale </a:t>
                      </a:r>
                      <a:endParaRPr kumimoji="0" lang="it-IT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Rot="1"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nel contesto educativo</a:t>
            </a:r>
            <a:endParaRPr lang="it-IT" sz="40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547813" y="1268413"/>
            <a:ext cx="7272337" cy="579437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Obiettivi – </a:t>
            </a:r>
            <a:r>
              <a:rPr lang="it-IT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criteri e principi di riferimento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79388" y="2276475"/>
            <a:ext cx="89646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it-I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Raccolta delle informazioni adeguate: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it-IT" sz="2800" i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Qualitative</a:t>
            </a:r>
            <a:r>
              <a:rPr lang="it-I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– osservando le persone nella loro  			      attività quotidiana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it-IT" sz="2800" i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Quantitative</a:t>
            </a:r>
            <a:r>
              <a:rPr lang="it-I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– sottoponendo a una prova più 			      strutturata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179388" y="5589588"/>
            <a:ext cx="935037" cy="504825"/>
          </a:xfrm>
          <a:prstGeom prst="rightArrow">
            <a:avLst>
              <a:gd name="adj1" fmla="val 50000"/>
              <a:gd name="adj2" fmla="val 46305"/>
            </a:avLst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827088" y="5157788"/>
            <a:ext cx="81375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fontAlgn="auto">
              <a:spcBef>
                <a:spcPct val="20000"/>
              </a:spcBef>
              <a:spcAft>
                <a:spcPts val="0"/>
              </a:spcAft>
              <a:buClr>
                <a:srgbClr val="FFFF99"/>
              </a:buClr>
              <a:buSzPct val="70000"/>
              <a:buFontTx/>
              <a:buChar char="•"/>
              <a:defRPr/>
            </a:pPr>
            <a:r>
              <a:rPr lang="it-IT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Ci si può ritenere soddisfatti per i risultati conseguiti ?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Clr>
                <a:srgbClr val="FFFF99"/>
              </a:buClr>
              <a:buSzPct val="70000"/>
              <a:buFontTx/>
              <a:buChar char="•"/>
              <a:defRPr/>
            </a:pPr>
            <a:r>
              <a:rPr lang="it-IT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 Occorra continuare ancora il cammino intrapreso ?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Clr>
                <a:srgbClr val="FFFF99"/>
              </a:buClr>
              <a:buSzPct val="70000"/>
              <a:buFontTx/>
              <a:buChar char="•"/>
              <a:defRPr/>
            </a:pPr>
            <a:r>
              <a:rPr lang="it-IT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 Modificare il progetto operativo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  <p:bldP spid="15367" grpId="0"/>
      <p:bldP spid="15368" grpId="0" animBg="1"/>
      <p:bldP spid="153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50825" y="1196975"/>
            <a:ext cx="1873250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INIZIALE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9388" y="3284538"/>
            <a:ext cx="2016125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FORMATIVA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50825" y="5780088"/>
            <a:ext cx="1873250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FINALE</a:t>
            </a:r>
          </a:p>
        </p:txBody>
      </p:sp>
      <p:sp>
        <p:nvSpPr>
          <p:cNvPr id="16391" name="Rectangle 7"/>
          <p:cNvSpPr>
            <a:spLocks noRot="1"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iniziale, continua e finale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411413" y="1052513"/>
            <a:ext cx="5940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Ha valore diagnostico, mira a descrivere uno stato di cose prima di un intervento</a:t>
            </a:r>
          </a:p>
        </p:txBody>
      </p:sp>
      <p:graphicFrame>
        <p:nvGraphicFramePr>
          <p:cNvPr id="16394" name="Organization Chart 10"/>
          <p:cNvGraphicFramePr>
            <a:graphicFrameLocks/>
          </p:cNvGraphicFramePr>
          <p:nvPr/>
        </p:nvGraphicFramePr>
        <p:xfrm>
          <a:off x="4143372" y="1785926"/>
          <a:ext cx="4532316" cy="1214446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2268538" y="3284538"/>
            <a:ext cx="6875462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del progetto (controllo della Q del progetto)</a:t>
            </a:r>
          </a:p>
          <a:p>
            <a:pPr marL="800100" lvl="1" indent="-342900">
              <a:spcBef>
                <a:spcPct val="50000"/>
              </a:spcBef>
              <a:buFontTx/>
              <a:buChar char="•"/>
            </a:pPr>
            <a:r>
              <a:rPr lang="it-IT" sz="2000" dirty="0"/>
              <a:t>mentre si sta sviluppando</a:t>
            </a:r>
          </a:p>
          <a:p>
            <a:pPr marL="800100" lvl="1" indent="-342900">
              <a:spcBef>
                <a:spcPct val="50000"/>
              </a:spcBef>
              <a:buFontTx/>
              <a:buChar char="•"/>
            </a:pPr>
            <a:r>
              <a:rPr lang="it-IT" sz="2000" dirty="0"/>
              <a:t>quando esso sia stato completato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2. Valutazione della realizzazione del progetto (controllo della Q dell’azione educativa)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2339975" y="5680075"/>
            <a:ext cx="70564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Valutazione </a:t>
            </a:r>
            <a:r>
              <a:rPr lang="it-IT" sz="2000">
                <a:solidFill>
                  <a:schemeClr val="hlink"/>
                </a:solidFill>
              </a:rPr>
              <a:t>sommativa</a:t>
            </a:r>
            <a:r>
              <a:rPr lang="it-IT" sz="2000"/>
              <a:t> di quanto realizzato, utilizzando    tutti i dati, quelle raccolte all’inizio, durante la realizzazione,  a conclusione delle attività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  <p:bldP spid="16390" grpId="0" animBg="1"/>
      <p:bldP spid="16392" grpId="0"/>
      <p:bldDgm spid="16394" grpId="0"/>
      <p:bldP spid="16404" grpId="0"/>
      <p:bldP spid="1640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116013" y="1052513"/>
            <a:ext cx="755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/>
              <a:t>VALUTAZIONE                                   CONTROLLO</a:t>
            </a:r>
          </a:p>
        </p:txBody>
      </p:sp>
      <p:graphicFrame>
        <p:nvGraphicFramePr>
          <p:cNvPr id="18470" name="Group 38"/>
          <p:cNvGraphicFramePr>
            <a:graphicFrameLocks noGrp="1"/>
          </p:cNvGraphicFramePr>
          <p:nvPr/>
        </p:nvGraphicFramePr>
        <p:xfrm>
          <a:off x="0" y="1773238"/>
          <a:ext cx="9144000" cy="3893947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151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</a:t>
                      </a:r>
                      <a:r>
                        <a:rPr kumimoji="0" lang="it-IT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attribuzione di senso e valore</a:t>
                      </a: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determinare il significato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apprezzamento della situazione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giudizio comparativo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verifica di ciò che ci si aspetta     che ci sia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raccolta ed elaborazione delle informazioni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es. controllo delle presenze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0000"/>
                        <a:buFontTx/>
                        <a:buChar char="•"/>
                        <a:tabLst/>
                      </a:pPr>
                      <a:endParaRPr kumimoji="0" lang="it-IT" sz="2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0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4" name="AutoShape 22"/>
          <p:cNvSpPr>
            <a:spLocks noChangeArrowheads="1"/>
          </p:cNvSpPr>
          <p:nvPr/>
        </p:nvSpPr>
        <p:spPr bwMode="auto">
          <a:xfrm>
            <a:off x="1187450" y="4243388"/>
            <a:ext cx="215900" cy="649287"/>
          </a:xfrm>
          <a:prstGeom prst="downArrow">
            <a:avLst>
              <a:gd name="adj1" fmla="val 50000"/>
              <a:gd name="adj2" fmla="val 75184"/>
            </a:avLst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7812088" y="4171950"/>
            <a:ext cx="215900" cy="649288"/>
          </a:xfrm>
          <a:prstGeom prst="downArrow">
            <a:avLst>
              <a:gd name="adj1" fmla="val 50000"/>
              <a:gd name="adj2" fmla="val 75184"/>
            </a:avLst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395288" y="4964113"/>
            <a:ext cx="1871662" cy="336550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600" b="1">
                <a:solidFill>
                  <a:srgbClr val="000000"/>
                </a:solidFill>
              </a:rPr>
              <a:t>SOGGETTIVITÀ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7021513" y="4892675"/>
            <a:ext cx="1727200" cy="336550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600" b="1">
                <a:solidFill>
                  <a:srgbClr val="000000"/>
                </a:solidFill>
              </a:rPr>
              <a:t>OGGETTIVITÀ</a:t>
            </a:r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971550" y="6021388"/>
            <a:ext cx="73453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900113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3421063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5868988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t-IT">
                <a:latin typeface="Constantia" pitchFamily="18" charset="0"/>
              </a:rPr>
              <a:t> </a:t>
            </a:r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8243888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64" name="Text Box 32"/>
          <p:cNvSpPr txBox="1">
            <a:spLocks noChangeArrowheads="1"/>
          </p:cNvSpPr>
          <p:nvPr/>
        </p:nvSpPr>
        <p:spPr bwMode="auto">
          <a:xfrm>
            <a:off x="0" y="55832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>
                <a:latin typeface="Century Gothic" pitchFamily="34" charset="0"/>
              </a:rPr>
              <a:t>COMPRENDERE                 APPREZZARE                     STIMARE                       MISURARE</a:t>
            </a:r>
          </a:p>
        </p:txBody>
      </p:sp>
      <p:sp>
        <p:nvSpPr>
          <p:cNvPr id="18465" name="Text Box 33"/>
          <p:cNvSpPr txBox="1">
            <a:spLocks noChangeArrowheads="1"/>
          </p:cNvSpPr>
          <p:nvPr/>
        </p:nvSpPr>
        <p:spPr bwMode="auto">
          <a:xfrm>
            <a:off x="250825" y="6381750"/>
            <a:ext cx="474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Constantia" pitchFamily="18" charset="0"/>
              </a:rPr>
              <a:t>NB. È una rappresentazione della realtà </a:t>
            </a:r>
          </a:p>
        </p:txBody>
      </p:sp>
      <p:sp>
        <p:nvSpPr>
          <p:cNvPr id="18466" name="Rectangle 34"/>
          <p:cNvSpPr>
            <a:spLocks noRot="1" noChangeArrowheads="1"/>
          </p:cNvSpPr>
          <p:nvPr/>
        </p:nvSpPr>
        <p:spPr bwMode="auto">
          <a:xfrm>
            <a:off x="0" y="-26988"/>
            <a:ext cx="9144000" cy="7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Polarità della valutazione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utoUpdateAnimBg="0"/>
      <p:bldP spid="18454" grpId="0" animBg="1"/>
      <p:bldP spid="18455" grpId="0" animBg="1"/>
      <p:bldP spid="18456" grpId="0" animBg="1" autoUpdateAnimBg="0"/>
      <p:bldP spid="18458" grpId="0" animBg="1" autoUpdateAnimBg="0"/>
      <p:bldP spid="18459" grpId="0" animBg="1"/>
      <p:bldP spid="18460" grpId="0" animBg="1"/>
      <p:bldP spid="18461" grpId="0" animBg="1"/>
      <p:bldP spid="18462" grpId="0" animBg="1" autoUpdateAnimBg="0"/>
      <p:bldP spid="18463" grpId="0" animBg="1"/>
      <p:bldP spid="18464" grpId="0" autoUpdateAnimBg="0"/>
      <p:bldP spid="1846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1" name="Line 15"/>
          <p:cNvSpPr>
            <a:spLocks noChangeShapeType="1"/>
          </p:cNvSpPr>
          <p:nvPr/>
        </p:nvSpPr>
        <p:spPr bwMode="auto">
          <a:xfrm flipV="1">
            <a:off x="2339975" y="1844675"/>
            <a:ext cx="2160588" cy="273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2339975" y="4581525"/>
            <a:ext cx="4248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H="1" flipV="1">
            <a:off x="4500563" y="1844675"/>
            <a:ext cx="2159000" cy="273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2268538" y="450850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6588125" y="450850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4427538" y="1773238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3779838" y="908050"/>
            <a:ext cx="1463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b="1">
                <a:latin typeface="Century Gothic" pitchFamily="34" charset="0"/>
              </a:rPr>
              <a:t>POLARITÀ </a:t>
            </a:r>
          </a:p>
          <a:p>
            <a:pPr algn="ctr"/>
            <a:r>
              <a:rPr lang="it-IT" b="1">
                <a:latin typeface="Century Gothic" pitchFamily="34" charset="0"/>
              </a:rPr>
              <a:t>OGGETTIVA</a:t>
            </a: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611188" y="4149725"/>
            <a:ext cx="15827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b="1">
                <a:latin typeface="Century Gothic" pitchFamily="34" charset="0"/>
              </a:rPr>
              <a:t>POLARITÀ </a:t>
            </a:r>
          </a:p>
          <a:p>
            <a:pPr algn="ctr"/>
            <a:r>
              <a:rPr lang="it-IT" b="1">
                <a:latin typeface="Century Gothic" pitchFamily="34" charset="0"/>
              </a:rPr>
              <a:t>SOGGETTIVA</a:t>
            </a:r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6732588" y="4149725"/>
            <a:ext cx="2163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b="1">
                <a:latin typeface="Century Gothic" pitchFamily="34" charset="0"/>
              </a:rPr>
              <a:t>POLARITÀ </a:t>
            </a:r>
          </a:p>
          <a:p>
            <a:pPr algn="ctr"/>
            <a:r>
              <a:rPr lang="it-IT" b="1">
                <a:latin typeface="Century Gothic" pitchFamily="34" charset="0"/>
              </a:rPr>
              <a:t>INTERSOGGETTIVA</a:t>
            </a:r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3492500" y="4652963"/>
            <a:ext cx="2089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consenso pubblico</a:t>
            </a:r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 rot="-3035706">
            <a:off x="1253331" y="2499520"/>
            <a:ext cx="3527425" cy="779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interpretazione, </a:t>
            </a:r>
          </a:p>
          <a:p>
            <a:pPr algn="ctr">
              <a:spcBef>
                <a:spcPct val="50000"/>
              </a:spcBef>
            </a:pPr>
            <a:r>
              <a:rPr lang="it-IT"/>
              <a:t>comprensione della situazione</a:t>
            </a:r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 rot="3141027">
            <a:off x="4461669" y="2604294"/>
            <a:ext cx="27352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accordo sulle procedure di misurazione</a:t>
            </a: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1403350" y="5589588"/>
            <a:ext cx="244792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/>
              <a:t> confronto    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/>
              <a:t> accordo sul giudizio</a:t>
            </a:r>
          </a:p>
        </p:txBody>
      </p:sp>
      <p:sp>
        <p:nvSpPr>
          <p:cNvPr id="19488" name="AutoShape 32"/>
          <p:cNvSpPr>
            <a:spLocks noChangeArrowheads="1"/>
          </p:cNvSpPr>
          <p:nvPr/>
        </p:nvSpPr>
        <p:spPr bwMode="auto">
          <a:xfrm>
            <a:off x="4067175" y="5734050"/>
            <a:ext cx="720725" cy="431800"/>
          </a:xfrm>
          <a:prstGeom prst="rightArrow">
            <a:avLst>
              <a:gd name="adj1" fmla="val 50000"/>
              <a:gd name="adj2" fmla="val 41728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89" name="Text Box 33"/>
          <p:cNvSpPr txBox="1">
            <a:spLocks noChangeArrowheads="1"/>
          </p:cNvSpPr>
          <p:nvPr/>
        </p:nvSpPr>
        <p:spPr bwMode="auto">
          <a:xfrm>
            <a:off x="5143500" y="5572125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PER </a:t>
            </a:r>
            <a:r>
              <a:rPr lang="it-IT">
                <a:sym typeface="Wingdings" pitchFamily="2" charset="2"/>
              </a:rPr>
              <a:t> </a:t>
            </a:r>
            <a:r>
              <a:rPr lang="it-IT"/>
              <a:t>ottenere una maggiore affidabilità del giudizio</a:t>
            </a:r>
          </a:p>
        </p:txBody>
      </p:sp>
      <p:sp>
        <p:nvSpPr>
          <p:cNvPr id="19490" name="Rectangle 34"/>
          <p:cNvSpPr>
            <a:spLocks noRot="1" noChangeArrowheads="1"/>
          </p:cNvSpPr>
          <p:nvPr/>
        </p:nvSpPr>
        <p:spPr bwMode="auto">
          <a:xfrm>
            <a:off x="0" y="0"/>
            <a:ext cx="9144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Triplice polarità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1" grpId="0" animBg="1"/>
      <p:bldP spid="19472" grpId="0" animBg="1"/>
      <p:bldP spid="19473" grpId="0" animBg="1"/>
      <p:bldP spid="19475" grpId="0" animBg="1"/>
      <p:bldP spid="19476" grpId="0" animBg="1"/>
      <p:bldP spid="19477" grpId="0" animBg="1"/>
      <p:bldP spid="19479" grpId="0"/>
      <p:bldP spid="19480" grpId="0"/>
      <p:bldP spid="19481" grpId="0"/>
      <p:bldP spid="19482" grpId="0"/>
      <p:bldP spid="19485" grpId="0"/>
      <p:bldP spid="19486" grpId="0"/>
      <p:bldP spid="19487" grpId="0"/>
      <p:bldP spid="19488" grpId="0" animBg="1"/>
      <p:bldP spid="1948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50825" y="2035175"/>
            <a:ext cx="1873250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INIZIALE</a:t>
            </a:r>
          </a:p>
        </p:txBody>
      </p:sp>
      <p:sp>
        <p:nvSpPr>
          <p:cNvPr id="40967" name="Rectangle 7"/>
          <p:cNvSpPr>
            <a:spLocks noRot="1" noChangeArrowheads="1"/>
          </p:cNvSpPr>
          <p:nvPr/>
        </p:nvSpPr>
        <p:spPr bwMode="auto">
          <a:xfrm>
            <a:off x="0" y="85725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iniziale, continua e finale</a:t>
            </a:r>
            <a:endParaRPr lang="it-IT" sz="3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2411413" y="2006600"/>
            <a:ext cx="5940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Ha valore diagnostico, mira a descrivere uno stato di cose prima di un intervento</a:t>
            </a:r>
          </a:p>
        </p:txBody>
      </p:sp>
      <p:graphicFrame>
        <p:nvGraphicFramePr>
          <p:cNvPr id="40969" name="Organization Chart 9"/>
          <p:cNvGraphicFramePr>
            <a:graphicFrameLocks/>
          </p:cNvGraphicFramePr>
          <p:nvPr/>
        </p:nvGraphicFramePr>
        <p:xfrm>
          <a:off x="2339975" y="3500438"/>
          <a:ext cx="5472113" cy="273685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nimBg="1"/>
      <p:bldP spid="40968" grpId="0"/>
      <p:bldDgm spid="409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79388" y="908050"/>
            <a:ext cx="2016125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FORMATIVA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84213" y="1612900"/>
            <a:ext cx="82089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del progetto mentre si sta sviluppando                     (controllo della </a:t>
            </a:r>
            <a:r>
              <a:rPr lang="it-IT" sz="2000" dirty="0" smtClean="0"/>
              <a:t>Qualità  </a:t>
            </a:r>
            <a:r>
              <a:rPr lang="it-IT" sz="2000" dirty="0"/>
              <a:t>del progetto) 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2. Valutazione della realizzazione del progetto mentre viene realizzato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     (controllo della </a:t>
            </a:r>
            <a:r>
              <a:rPr lang="it-IT" sz="2000" dirty="0" smtClean="0"/>
              <a:t>Qualità </a:t>
            </a:r>
            <a:r>
              <a:rPr lang="it-IT" sz="2000" dirty="0"/>
              <a:t>dell’azione educativa)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23850" y="3989388"/>
            <a:ext cx="2016125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SOMMATIVA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55650" y="4637088"/>
            <a:ext cx="8137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del progetto già elaborato in tutte le sue componenti (controllo della </a:t>
            </a:r>
            <a:r>
              <a:rPr lang="it-IT" sz="2000" dirty="0" smtClean="0"/>
              <a:t>Qualità  </a:t>
            </a:r>
            <a:r>
              <a:rPr lang="it-IT" sz="2000" dirty="0"/>
              <a:t>del progetto)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di quanto realizzato a conclusione delle attività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     (controllo della </a:t>
            </a:r>
            <a:r>
              <a:rPr lang="it-IT" sz="2000" dirty="0" smtClean="0"/>
              <a:t>Qualità </a:t>
            </a:r>
            <a:r>
              <a:rPr lang="it-IT" sz="2000" dirty="0"/>
              <a:t>dell’azione educativa)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3" grpId="0"/>
      <p:bldP spid="22535" grpId="0" animBg="1"/>
      <p:bldP spid="225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Rot="1"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della pratica educativa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79388" y="1052513"/>
            <a:ext cx="2879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Pratica educativa:</a:t>
            </a:r>
            <a:endParaRPr lang="it-IT" sz="240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3059113" y="1052513"/>
            <a:ext cx="60848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è una pratica umana sociale di natura etica. È un intreccio di azioni educative.</a:t>
            </a:r>
          </a:p>
        </p:txBody>
      </p:sp>
      <p:pic>
        <p:nvPicPr>
          <p:cNvPr id="26633" name="Picture 9" descr="j02129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349500"/>
            <a:ext cx="1830387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3860800"/>
            <a:ext cx="9144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Pratica educativa</a:t>
            </a:r>
            <a:r>
              <a:rPr lang="it-IT" sz="2400"/>
              <a:t> può essere paragonata con la guida dell’automobile, il pilota ha bisogno di una vettura che funzioni correttamente: </a:t>
            </a:r>
            <a:r>
              <a:rPr lang="it-IT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controlli</a:t>
            </a:r>
            <a:r>
              <a:rPr lang="it-IT" sz="2400"/>
              <a:t> permettono di verificare questo “buon” funzionamento. Ma egli non si sposta senza </a:t>
            </a:r>
            <a:r>
              <a:rPr lang="it-IT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motivo</a:t>
            </a:r>
            <a:r>
              <a:rPr lang="it-IT" sz="2400"/>
              <a:t>. Per questa ragione dovrà </a:t>
            </a:r>
            <a:r>
              <a:rPr lang="it-IT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pronunciarsi</a:t>
            </a:r>
            <a:r>
              <a:rPr lang="it-IT" sz="2400"/>
              <a:t> sull’interesse del viaggio, per decidere se è opportuno o no continuare, o se bisogna cambiare strada.    È questo lo scopo della valutazione.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  <p:bldP spid="26632" grpId="0"/>
      <p:bldP spid="266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it-IT" dirty="0"/>
              <a:t>Tre criteri: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447800"/>
            <a:ext cx="7772400" cy="4648200"/>
          </a:xfrm>
        </p:spPr>
        <p:txBody>
          <a:bodyPr/>
          <a:lstStyle/>
          <a:p>
            <a:r>
              <a:rPr kumimoji="0" lang="it-IT" dirty="0"/>
              <a:t> </a:t>
            </a:r>
            <a:r>
              <a:rPr kumimoji="0" lang="it-IT" sz="2400" dirty="0"/>
              <a:t>giudizio di efficacia: assumono rilievo gli obiettivi; ci si chiede </a:t>
            </a:r>
            <a:r>
              <a:rPr kumimoji="0" lang="it-IT" sz="2400" i="1" dirty="0"/>
              <a:t>quali sono, se sono stati raggiunti, se c’è rispondenza tra obiettivi e risultati</a:t>
            </a:r>
          </a:p>
          <a:p>
            <a:r>
              <a:rPr kumimoji="0" lang="it-IT" sz="2400" dirty="0"/>
              <a:t> giudizio di efficienza: si pone l’accento sul rapporto </a:t>
            </a:r>
            <a:r>
              <a:rPr kumimoji="0" lang="it-IT" sz="2400" i="1" dirty="0" err="1"/>
              <a:t>mezzi-fini</a:t>
            </a:r>
            <a:r>
              <a:rPr kumimoji="0" lang="it-IT" sz="2400" dirty="0"/>
              <a:t>; i risultati ottenuti vengono valutati in base alle risorse utilizzate</a:t>
            </a:r>
          </a:p>
          <a:p>
            <a:r>
              <a:rPr kumimoji="0" lang="it-IT" sz="2400" dirty="0"/>
              <a:t> giudizio di ragionevolezza: viene presa in considerazione la rilevanza dell’esperienza formativa per i soggetti coinvolti; si valuta pertanto la corrispondenza con i bisogni sociali, l’uso effettivo delle competenze acquisite.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Verifica/Valutazione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sz="2400">
                <a:solidFill>
                  <a:schemeClr val="accent2"/>
                </a:solidFill>
              </a:rPr>
              <a:t>Con il termine </a:t>
            </a:r>
            <a:r>
              <a:rPr lang="it-IT" sz="2400" b="1">
                <a:solidFill>
                  <a:schemeClr val="accent2"/>
                </a:solidFill>
              </a:rPr>
              <a:t>verifica</a:t>
            </a:r>
            <a:r>
              <a:rPr lang="it-IT" sz="2400">
                <a:solidFill>
                  <a:schemeClr val="accent2"/>
                </a:solidFill>
              </a:rPr>
              <a:t> si denota l’insieme delle operazioni di </a:t>
            </a:r>
            <a:r>
              <a:rPr lang="it-IT" sz="2400" b="1">
                <a:solidFill>
                  <a:schemeClr val="accent2"/>
                </a:solidFill>
              </a:rPr>
              <a:t>rilevazione</a:t>
            </a:r>
            <a:r>
              <a:rPr lang="it-IT" sz="2400">
                <a:solidFill>
                  <a:schemeClr val="accent2"/>
                </a:solidFill>
              </a:rPr>
              <a:t> e di </a:t>
            </a:r>
            <a:r>
              <a:rPr lang="it-IT" sz="2400" b="1">
                <a:solidFill>
                  <a:schemeClr val="accent2"/>
                </a:solidFill>
              </a:rPr>
              <a:t>misurazione </a:t>
            </a:r>
            <a:r>
              <a:rPr lang="it-IT" sz="2400">
                <a:solidFill>
                  <a:schemeClr val="accent2"/>
                </a:solidFill>
              </a:rPr>
              <a:t>    dell’apprendimento promosso intenzionalmente, ovvero insegnato, oppure delle conoscenze, abilità e competenze comunque possedute.</a:t>
            </a:r>
          </a:p>
          <a:p>
            <a:pPr>
              <a:lnSpc>
                <a:spcPct val="90000"/>
              </a:lnSpc>
            </a:pPr>
            <a:r>
              <a:rPr lang="it-IT" sz="2400">
                <a:solidFill>
                  <a:schemeClr val="accent2"/>
                </a:solidFill>
              </a:rPr>
              <a:t>Le attività di </a:t>
            </a:r>
            <a:r>
              <a:rPr lang="it-IT" sz="2400" b="1">
                <a:solidFill>
                  <a:schemeClr val="accent2"/>
                </a:solidFill>
              </a:rPr>
              <a:t>valutazione</a:t>
            </a:r>
            <a:r>
              <a:rPr lang="it-IT" sz="2400">
                <a:solidFill>
                  <a:schemeClr val="accent2"/>
                </a:solidFill>
              </a:rPr>
              <a:t>, pur fondate sulla base dei dati quantitativi assunti con la verifica e la   misurazione, coinvolgono una gamma più ampia di </a:t>
            </a:r>
            <a:r>
              <a:rPr lang="it-IT" sz="2400" b="1">
                <a:solidFill>
                  <a:schemeClr val="accent2"/>
                </a:solidFill>
              </a:rPr>
              <a:t>operazioni di</a:t>
            </a:r>
            <a:r>
              <a:rPr lang="it-IT" sz="2400">
                <a:solidFill>
                  <a:schemeClr val="accent2"/>
                </a:solidFill>
              </a:rPr>
              <a:t> </a:t>
            </a:r>
            <a:r>
              <a:rPr lang="it-IT" sz="2400" b="1">
                <a:solidFill>
                  <a:schemeClr val="accent2"/>
                </a:solidFill>
              </a:rPr>
              <a:t>analisi, di considerazioni e di interpretazioni qualitative</a:t>
            </a:r>
            <a:r>
              <a:rPr lang="it-IT" sz="2400">
                <a:solidFill>
                  <a:schemeClr val="accent2"/>
                </a:solidFill>
              </a:rPr>
              <a:t> dei fattori che hanno prodotto gli esiti registrati con gli strumenti di rilevazione usati (Domenici, 1991).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/>
          <a:lstStyle/>
          <a:p>
            <a:r>
              <a:rPr lang="it-IT" b="1" i="1" dirty="0"/>
              <a:t>Qualitativo</a:t>
            </a:r>
            <a:r>
              <a:rPr lang="it-IT" dirty="0"/>
              <a:t>/</a:t>
            </a:r>
            <a:r>
              <a:rPr lang="it-IT" sz="4000" dirty="0"/>
              <a:t>quantitativo</a:t>
            </a:r>
            <a:endParaRPr lang="it-IT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676400"/>
            <a:ext cx="7772400" cy="4800600"/>
          </a:xfrm>
        </p:spPr>
        <p:txBody>
          <a:bodyPr/>
          <a:lstStyle/>
          <a:p>
            <a:r>
              <a:rPr kumimoji="0" lang="it-IT" sz="2400" dirty="0">
                <a:solidFill>
                  <a:srgbClr val="000000"/>
                </a:solidFill>
              </a:rPr>
              <a:t>Nella valutazione di tipo </a:t>
            </a:r>
            <a:r>
              <a:rPr kumimoji="0" lang="it-IT" sz="2400" i="1" dirty="0">
                <a:solidFill>
                  <a:schemeClr val="accent2"/>
                </a:solidFill>
              </a:rPr>
              <a:t>qualitativo</a:t>
            </a:r>
            <a:r>
              <a:rPr kumimoji="0" lang="it-IT" sz="2400" dirty="0">
                <a:solidFill>
                  <a:srgbClr val="000000"/>
                </a:solidFill>
              </a:rPr>
              <a:t> emerge con chiarezza un interesse per aspetti aventi a che fare con la descrizione di un evento nel suo svolgersi in situazione.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Chi valuta non è distaccato o estraneo al contesto; anzi vengono messe in gioco le abilità soggettive di entrare in contatto con l’oggetto di studio, di comprendere la situazione in atto.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Gli strumenti sono aperti e flessibili. Non esiste una </a:t>
            </a:r>
            <a:r>
              <a:rPr kumimoji="0" lang="it-IT" sz="2400" i="1" dirty="0">
                <a:solidFill>
                  <a:srgbClr val="000000"/>
                </a:solidFill>
              </a:rPr>
              <a:t>sola risposta corretta</a:t>
            </a:r>
            <a:r>
              <a:rPr kumimoji="0" lang="it-IT" sz="2400" dirty="0">
                <a:solidFill>
                  <a:srgbClr val="000000"/>
                </a:solidFill>
              </a:rPr>
              <a:t>. La risposta si costruisce sul campo. 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Non è possibile il trattamento statistico dei dati.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it-IT" sz="3600" dirty="0"/>
              <a:t>Qualitativo</a:t>
            </a:r>
            <a:r>
              <a:rPr lang="it-IT" dirty="0"/>
              <a:t>/</a:t>
            </a:r>
            <a:r>
              <a:rPr lang="it-IT" b="1" i="1" dirty="0"/>
              <a:t>Quantitativo</a:t>
            </a:r>
            <a:endParaRPr lang="it-IT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45529" cy="4681550"/>
          </a:xfrm>
        </p:spPr>
        <p:txBody>
          <a:bodyPr>
            <a:normAutofit/>
          </a:bodyPr>
          <a:lstStyle/>
          <a:p>
            <a:r>
              <a:rPr kumimoji="0" lang="it-IT" sz="2400" dirty="0">
                <a:solidFill>
                  <a:srgbClr val="000000"/>
                </a:solidFill>
              </a:rPr>
              <a:t>La valutazione che si esprime con un punteggio è di tipo </a:t>
            </a:r>
            <a:r>
              <a:rPr kumimoji="0" lang="it-IT" sz="2400" dirty="0">
                <a:solidFill>
                  <a:schemeClr val="accent2"/>
                </a:solidFill>
              </a:rPr>
              <a:t>quantitativo</a:t>
            </a:r>
            <a:r>
              <a:rPr kumimoji="0" lang="it-IT" sz="2400" dirty="0">
                <a:solidFill>
                  <a:srgbClr val="000000"/>
                </a:solidFill>
              </a:rPr>
              <a:t>;presenta una tendenza ad isolare e ad astrarre l’evento di cui si vuole cogliere la forma finale raggiunta.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Chi valuta, estraneo alla situazione, tende a definire con accuratezza le variabili per poterle controllare e per evitare che fattori diversi, come le caratteristiche personali,incidano sulla valutazione. 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Gli strumenti sono strutturati e rigidi. Gli eventi che si intende studiare sono codificati. 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Le risposte corrette sono definite in origine. I dati ottenuti sono sottoposti a procedure statistiche.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228600"/>
            <a:ext cx="7772400" cy="914400"/>
          </a:xfrm>
        </p:spPr>
        <p:txBody>
          <a:bodyPr/>
          <a:lstStyle/>
          <a:p>
            <a:r>
              <a:rPr kumimoji="0" lang="it-IT" sz="3200" b="1" i="1"/>
              <a:t>Misura - Oggettività - Validità - Attendibilità</a:t>
            </a:r>
            <a:endParaRPr kumimoji="0" lang="it-IT" b="1" i="1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524000"/>
            <a:ext cx="7772400" cy="45720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</a:pPr>
            <a:r>
              <a:rPr kumimoji="0" lang="it-IT" sz="2400"/>
              <a:t>Nel modello positivista e funzionalista si assumono le seguenti posizioni:</a:t>
            </a:r>
          </a:p>
          <a:p>
            <a:r>
              <a:rPr kumimoji="0" lang="it-IT" sz="2000">
                <a:solidFill>
                  <a:schemeClr val="accent2"/>
                </a:solidFill>
              </a:rPr>
              <a:t>la misura</a:t>
            </a:r>
            <a:r>
              <a:rPr kumimoji="0" lang="it-IT" sz="2000"/>
              <a:t> consiste in una rappresentazione univoca ed esatta dell’oggetto di studio, prodotta dal confronto con il modello adottato ed espressa attraverso un numero o un simbolo</a:t>
            </a:r>
          </a:p>
          <a:p>
            <a:r>
              <a:rPr kumimoji="0" lang="it-IT" sz="2000">
                <a:solidFill>
                  <a:schemeClr val="accent2"/>
                </a:solidFill>
              </a:rPr>
              <a:t> l’oggettività</a:t>
            </a:r>
            <a:r>
              <a:rPr kumimoji="0" lang="it-IT" sz="2000"/>
              <a:t> esprime la caratteristica di controllare e, se possibile, escludere gli aspetti soggettivi che potrebbero inquinare la qualità della verifica</a:t>
            </a:r>
          </a:p>
          <a:p>
            <a:r>
              <a:rPr kumimoji="0" lang="it-IT" sz="2000"/>
              <a:t> </a:t>
            </a:r>
            <a:r>
              <a:rPr kumimoji="0" lang="it-IT" sz="2000">
                <a:solidFill>
                  <a:schemeClr val="accent2"/>
                </a:solidFill>
              </a:rPr>
              <a:t>la validità</a:t>
            </a:r>
            <a:r>
              <a:rPr kumimoji="0" lang="it-IT" sz="2000"/>
              <a:t> riguarda la corrispondenza tra ciò che si vuole valutare e l’oggetto realmente valutato</a:t>
            </a:r>
          </a:p>
          <a:p>
            <a:r>
              <a:rPr kumimoji="0" lang="it-IT" sz="2000"/>
              <a:t> </a:t>
            </a:r>
            <a:r>
              <a:rPr kumimoji="0" lang="it-IT" sz="2000">
                <a:solidFill>
                  <a:schemeClr val="accent2"/>
                </a:solidFill>
              </a:rPr>
              <a:t>l’attendibilità</a:t>
            </a:r>
            <a:r>
              <a:rPr kumimoji="0" lang="it-IT" sz="2000"/>
              <a:t> è in relazione con il concetto di ripetibilità; per cui </a:t>
            </a:r>
            <a:r>
              <a:rPr kumimoji="0" lang="it-IT" sz="2000" i="1"/>
              <a:t>le misure che si ottengono dalla somministrazione di una prova di verifica si definiscono attendibili quando risultano costanti al variare del soggetto che le rileva e al ripetersi della prova stessa</a:t>
            </a:r>
            <a:endParaRPr kumimoji="0" lang="it-IT" sz="2000"/>
          </a:p>
          <a:p>
            <a:endParaRPr lang="it-IT"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Validità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>
                <a:solidFill>
                  <a:srgbClr val="000080"/>
                </a:solidFill>
              </a:rPr>
              <a:t>Uno strumento di misura sarà </a:t>
            </a:r>
            <a:r>
              <a:rPr lang="it-IT" b="1" i="1">
                <a:solidFill>
                  <a:srgbClr val="000080"/>
                </a:solidFill>
              </a:rPr>
              <a:t>valido</a:t>
            </a:r>
            <a:r>
              <a:rPr lang="it-IT" b="1">
                <a:solidFill>
                  <a:srgbClr val="000080"/>
                </a:solidFill>
              </a:rPr>
              <a:t> </a:t>
            </a:r>
            <a:r>
              <a:rPr lang="it-IT">
                <a:solidFill>
                  <a:srgbClr val="000080"/>
                </a:solidFill>
              </a:rPr>
              <a:t>quando gli esiti delle rilevazioni, che con esso si registrano, risultano congruenti con gli scopi che con esso si vogliono perseguire. </a:t>
            </a:r>
            <a:br>
              <a:rPr lang="it-IT">
                <a:solidFill>
                  <a:srgbClr val="000080"/>
                </a:solidFill>
              </a:rPr>
            </a:br>
            <a:endParaRPr lang="it-IT">
              <a:solidFill>
                <a:srgbClr val="00008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Attendibilità: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it-IT">
                <a:solidFill>
                  <a:srgbClr val="000080"/>
                </a:solidFill>
              </a:rPr>
              <a:t>Una rilevazione è </a:t>
            </a:r>
            <a:r>
              <a:rPr lang="it-IT" b="1" i="1">
                <a:solidFill>
                  <a:srgbClr val="000080"/>
                </a:solidFill>
              </a:rPr>
              <a:t>attendibile</a:t>
            </a:r>
            <a:r>
              <a:rPr lang="it-IT">
                <a:solidFill>
                  <a:srgbClr val="000080"/>
                </a:solidFill>
              </a:rPr>
              <a:t> quando:</a:t>
            </a:r>
          </a:p>
          <a:p>
            <a:pPr>
              <a:buFont typeface="Monotype Sorts" pitchFamily="2" charset="2"/>
              <a:buNone/>
            </a:pPr>
            <a:endParaRPr lang="it-IT">
              <a:solidFill>
                <a:srgbClr val="000080"/>
              </a:solidFill>
            </a:endParaRPr>
          </a:p>
          <a:p>
            <a:r>
              <a:rPr lang="it-IT">
                <a:solidFill>
                  <a:srgbClr val="000080"/>
                </a:solidFill>
              </a:rPr>
              <a:t> risulta la stessa chiunque sia il soggetto che la rileva e </a:t>
            </a:r>
          </a:p>
          <a:p>
            <a:r>
              <a:rPr lang="it-IT">
                <a:solidFill>
                  <a:srgbClr val="000080"/>
                </a:solidFill>
              </a:rPr>
              <a:t>la stessa quando sia l’esito di successive rilevazioni fatte dalla</a:t>
            </a:r>
            <a:r>
              <a:rPr lang="it-IT" b="1">
                <a:solidFill>
                  <a:srgbClr val="000080"/>
                </a:solidFill>
              </a:rPr>
              <a:t> </a:t>
            </a:r>
            <a:r>
              <a:rPr lang="it-IT">
                <a:solidFill>
                  <a:srgbClr val="000080"/>
                </a:solidFill>
              </a:rPr>
              <a:t>stessa persona</a:t>
            </a:r>
            <a:r>
              <a:rPr lang="it-IT" b="1">
                <a:solidFill>
                  <a:srgbClr val="000080"/>
                </a:solidFill>
              </a:rPr>
              <a:t>. </a:t>
            </a:r>
            <a:br>
              <a:rPr lang="it-IT" b="1">
                <a:solidFill>
                  <a:srgbClr val="000080"/>
                </a:solidFill>
              </a:rPr>
            </a:br>
            <a:endParaRPr lang="it-IT" b="1">
              <a:solidFill>
                <a:srgbClr val="00008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00213"/>
            <a:ext cx="783907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928662" y="1000108"/>
            <a:ext cx="7010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400" dirty="0">
                <a:solidFill>
                  <a:schemeClr val="tx2"/>
                </a:solidFill>
              </a:rPr>
              <a:t>Strumenti e prove</a:t>
            </a:r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Ad esempio:</a:t>
            </a: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Invece...</a:t>
            </a: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6096000"/>
            <a:ext cx="72580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Oppure...</a:t>
            </a: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905000"/>
            <a:ext cx="7772400" cy="4114800"/>
          </a:xfrm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6019800"/>
            <a:ext cx="28860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Dalla prospettiva “docimologica tradizionale”</a:t>
            </a:r>
            <a:endParaRPr lang="it-IT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285992"/>
            <a:ext cx="8445529" cy="3810008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La valutazione è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 un controllo di raggiungimento degli obiettivi didattici 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secondo criteri e standard pre-definiti, 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con relativa formulazione di giudizi di merito e di una 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classificazione del livello di adeguatezza raggiunto dalla singola prestazione valutata.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Al “new assessment”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000240"/>
            <a:ext cx="7772400" cy="4495800"/>
          </a:xfrm>
        </p:spPr>
        <p:txBody>
          <a:bodyPr>
            <a:normAutofit lnSpcReduction="10000"/>
          </a:bodyPr>
          <a:lstStyle/>
          <a:p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È rivolto soprattutto alla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comprensione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e al</a:t>
            </a:r>
          </a:p>
          <a:p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miglioramento continuo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di prestazioni di competenza analizzate e lette nel loro sviluppo; </a:t>
            </a:r>
          </a:p>
          <a:p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attenzione al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processo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, a livello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micro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e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 macro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e al</a:t>
            </a:r>
          </a:p>
          <a:p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legame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con il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 curricolo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e con la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progettazione didattica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(valutazione formativa, educativa o conseguente)</a:t>
            </a:r>
          </a:p>
          <a:p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importanza della </a:t>
            </a:r>
            <a:r>
              <a:rPr kumimoji="0" lang="it-IT" sz="2800" b="1" dirty="0" err="1">
                <a:latin typeface="Times New Roman" pitchFamily="18" charset="0"/>
                <a:ea typeface="Times" pitchFamily="18" charset="0"/>
                <a:cs typeface="Times" pitchFamily="18" charset="0"/>
              </a:rPr>
              <a:t>co-partecipazione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del soggetto al processo valutativo</a:t>
            </a:r>
            <a:endParaRPr kumimoji="0" lang="it-IT" dirty="0">
              <a:latin typeface="Times New Roman" pitchFamily="18" charset="0"/>
              <a:ea typeface="Times" pitchFamily="18" charset="0"/>
              <a:cs typeface="Times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Per un valutazione “di qualità”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“…La </a:t>
            </a:r>
            <a:r>
              <a:rPr kumimoji="0" lang="it-IT" sz="2800" b="1">
                <a:latin typeface="Times New Roman" pitchFamily="18" charset="0"/>
                <a:ea typeface="Times" pitchFamily="18" charset="0"/>
                <a:cs typeface="Times" pitchFamily="18" charset="0"/>
              </a:rPr>
              <a:t>co-partecipazione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 di insegnanti e allievi nel processo d’</a:t>
            </a:r>
            <a:r>
              <a:rPr kumimoji="0" lang="it-IT" sz="2800" i="1">
                <a:latin typeface="Times New Roman" pitchFamily="18" charset="0"/>
                <a:ea typeface="Times" pitchFamily="18" charset="0"/>
                <a:cs typeface="Times" pitchFamily="18" charset="0"/>
              </a:rPr>
              <a:t>assessment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 di apprendimenti e competenze è allora una strategia che permette, non solo di cercare di gestire nel modo migliore una </a:t>
            </a:r>
            <a:r>
              <a:rPr kumimoji="0" lang="it-IT" sz="2800" b="1">
                <a:latin typeface="Times New Roman" pitchFamily="18" charset="0"/>
                <a:ea typeface="Times" pitchFamily="18" charset="0"/>
                <a:cs typeface="Times" pitchFamily="18" charset="0"/>
              </a:rPr>
              <a:t>complessità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 comunque mai completamente gestibile, ma anche di aumentare il livello della </a:t>
            </a:r>
            <a:r>
              <a:rPr kumimoji="0" lang="it-IT" sz="2800" b="1">
                <a:latin typeface="Times New Roman" pitchFamily="18" charset="0"/>
                <a:ea typeface="Times" pitchFamily="18" charset="0"/>
                <a:cs typeface="Times" pitchFamily="18" charset="0"/>
              </a:rPr>
              <a:t>qualità 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e dei risvolti educativi degli stessi processi valutativi”.</a:t>
            </a:r>
          </a:p>
          <a:p>
            <a:pPr algn="r">
              <a:buFont typeface="Monotype Sorts" pitchFamily="2" charset="2"/>
              <a:buNone/>
            </a:pPr>
            <a:r>
              <a:rPr kumimoji="0" lang="it-IT" sz="1800">
                <a:latin typeface="Times New Roman" pitchFamily="18" charset="0"/>
                <a:ea typeface="Times" pitchFamily="18" charset="0"/>
                <a:cs typeface="Times" pitchFamily="18" charset="0"/>
              </a:rPr>
              <a:t>(Varisco, 2004)</a:t>
            </a:r>
            <a:endParaRPr kumimoji="0" lang="it-IT">
              <a:latin typeface="Times" pitchFamily="18" charset="0"/>
              <a:ea typeface="Times" pitchFamily="18" charset="0"/>
              <a:cs typeface="Times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814</TotalTime>
  <Words>2097</Words>
  <Application>Microsoft Office PowerPoint</Application>
  <PresentationFormat>Presentazione su schermo (4:3)</PresentationFormat>
  <Paragraphs>212</Paragraphs>
  <Slides>38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39" baseType="lpstr">
      <vt:lpstr>Equinozio</vt:lpstr>
      <vt:lpstr>La valutazione</vt:lpstr>
      <vt:lpstr>Evaluation/Assessment</vt:lpstr>
      <vt:lpstr>valutazione formativa /valutazione sommativa</vt:lpstr>
      <vt:lpstr>Diapositiva 4</vt:lpstr>
      <vt:lpstr>Il concetto di  valutazione educativa</vt:lpstr>
      <vt:lpstr>Caratteristiche dell’azione valutativa - Ferrari (2000)</vt:lpstr>
      <vt:lpstr>Definizioni di evaluation</vt:lpstr>
      <vt:lpstr>Valutare è un processo dinamico</vt:lpstr>
      <vt:lpstr>Valutare come fare scelte</vt:lpstr>
      <vt:lpstr>Diapositiva 10</vt:lpstr>
      <vt:lpstr>Polisemia</vt:lpstr>
      <vt:lpstr>Diapositiva 12</vt:lpstr>
      <vt:lpstr>Assessment</vt:lpstr>
      <vt:lpstr>Scriven (2000)</vt:lpstr>
      <vt:lpstr>Scriven (2000)</vt:lpstr>
      <vt:lpstr>LE DIFFICOLTA’ DEL VALUTARE A SCUOLA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Tre criteri:</vt:lpstr>
      <vt:lpstr>Verifica/Valutazione</vt:lpstr>
      <vt:lpstr>Qualitativo/quantitativo</vt:lpstr>
      <vt:lpstr>Qualitativo/Quantitativo</vt:lpstr>
      <vt:lpstr>Misura - Oggettività - Validità - Attendibilità</vt:lpstr>
      <vt:lpstr>Validità</vt:lpstr>
      <vt:lpstr>Attendibilità:</vt:lpstr>
      <vt:lpstr>Diapositiva 32</vt:lpstr>
      <vt:lpstr>Ad esempio:</vt:lpstr>
      <vt:lpstr>Invece...</vt:lpstr>
      <vt:lpstr>Oppure...</vt:lpstr>
      <vt:lpstr>Dalla prospettiva “docimologica tradizionale”</vt:lpstr>
      <vt:lpstr>Al “new assessment”</vt:lpstr>
      <vt:lpstr>Per un valutazione “di qualità”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Daniele Pitturelli</dc:creator>
  <cp:lastModifiedBy>lorella</cp:lastModifiedBy>
  <cp:revision>84</cp:revision>
  <cp:lastPrinted>2002-03-26T12:48:26Z</cp:lastPrinted>
  <dcterms:created xsi:type="dcterms:W3CDTF">2003-03-20T16:03:35Z</dcterms:created>
  <dcterms:modified xsi:type="dcterms:W3CDTF">2011-11-30T21:59:39Z</dcterms:modified>
</cp:coreProperties>
</file>