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6" r:id="rId1"/>
  </p:sldMasterIdLst>
  <p:sldIdLst>
    <p:sldId id="256" r:id="rId2"/>
    <p:sldId id="332" r:id="rId3"/>
    <p:sldId id="337" r:id="rId4"/>
    <p:sldId id="404" r:id="rId5"/>
    <p:sldId id="407" r:id="rId6"/>
    <p:sldId id="405" r:id="rId7"/>
    <p:sldId id="406" r:id="rId8"/>
    <p:sldId id="370" r:id="rId9"/>
    <p:sldId id="377" r:id="rId10"/>
    <p:sldId id="378" r:id="rId11"/>
    <p:sldId id="371" r:id="rId12"/>
    <p:sldId id="379" r:id="rId13"/>
    <p:sldId id="381" r:id="rId14"/>
    <p:sldId id="380" r:id="rId15"/>
    <p:sldId id="384" r:id="rId16"/>
    <p:sldId id="382" r:id="rId17"/>
    <p:sldId id="372" r:id="rId18"/>
    <p:sldId id="373" r:id="rId19"/>
    <p:sldId id="374" r:id="rId20"/>
    <p:sldId id="375" r:id="rId21"/>
    <p:sldId id="376" r:id="rId22"/>
    <p:sldId id="329" r:id="rId23"/>
    <p:sldId id="319" r:id="rId24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28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19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37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A25E3A-ABCD-44AC-BE9F-A0468375A82F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1574F3-1D7F-4A2B-A638-9CB33CE723EB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A21E5D-C6C0-4190-90A6-5641DBBE093F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03DFDA-B3D0-4170-BFFF-D79D655A627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93340-DB08-4B94-88B1-65C0A63ABAA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392506-030B-46E6-BA0E-657C8D8D549D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89F184-A3D1-4BCC-85E2-932736CDD0C4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AD6F5-EE0B-41DB-B66A-F18DDFFEDE6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529700CF-5E11-496C-85B5-F752D979ED77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00F612-AE7F-455E-BF44-56321FF63F99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C4AFA0-908D-4DB3-8916-B8C0AA6271AF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BD432AE-3825-4DCA-832F-2A97DFBC1F70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r" eaLnBrk="1" hangingPunct="1"/>
            <a:r>
              <a:rPr lang="it-IT" b="1" dirty="0" smtClean="0">
                <a:solidFill>
                  <a:schemeClr val="folHlink"/>
                </a:solidFill>
              </a:rPr>
              <a:t>Valutazione:</a:t>
            </a:r>
            <a:br>
              <a:rPr lang="it-IT" b="1" dirty="0" smtClean="0">
                <a:solidFill>
                  <a:schemeClr val="folHlink"/>
                </a:solidFill>
              </a:rPr>
            </a:br>
            <a:r>
              <a:rPr lang="it-IT" b="1" dirty="0" smtClean="0">
                <a:solidFill>
                  <a:schemeClr val="folHlink"/>
                </a:solidFill>
              </a:rPr>
              <a:t>strumenti e tipologie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084763"/>
            <a:ext cx="7415213" cy="844567"/>
          </a:xfrm>
        </p:spPr>
        <p:txBody>
          <a:bodyPr>
            <a:normAutofit lnSpcReduction="10000"/>
          </a:bodyPr>
          <a:lstStyle/>
          <a:p>
            <a:pPr marL="63500" algn="r" eaLnBrk="1" hangingPunct="1">
              <a:lnSpc>
                <a:spcPct val="90000"/>
              </a:lnSpc>
            </a:pPr>
            <a:r>
              <a:rPr lang="it-IT" dirty="0" smtClean="0"/>
              <a:t>Didattica Generale</a:t>
            </a:r>
          </a:p>
          <a:p>
            <a:pPr marL="63500" algn="r" eaLnBrk="1" hangingPunct="1">
              <a:lnSpc>
                <a:spcPct val="90000"/>
              </a:lnSpc>
            </a:pPr>
            <a:r>
              <a:rPr lang="it-IT" dirty="0" err="1" smtClean="0"/>
              <a:t>a.a.</a:t>
            </a:r>
            <a:r>
              <a:rPr lang="it-IT" dirty="0" smtClean="0"/>
              <a:t> 2011/2012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8075240" cy="1152128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Scriven</a:t>
            </a:r>
            <a:r>
              <a:rPr lang="it-IT" dirty="0" smtClean="0"/>
              <a:t>: le funzioni della valutazione</a:t>
            </a:r>
          </a:p>
        </p:txBody>
      </p:sp>
      <p:sp>
        <p:nvSpPr>
          <p:cNvPr id="717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z="6000" dirty="0" smtClean="0"/>
          </a:p>
          <a:p>
            <a:r>
              <a:rPr lang="it-IT" sz="6000" dirty="0" smtClean="0"/>
              <a:t>Diagnostica</a:t>
            </a:r>
          </a:p>
          <a:p>
            <a:r>
              <a:rPr lang="it-IT" sz="6000" dirty="0" smtClean="0"/>
              <a:t>Formativa</a:t>
            </a:r>
          </a:p>
          <a:p>
            <a:r>
              <a:rPr lang="it-IT" sz="6000" dirty="0" err="1" smtClean="0"/>
              <a:t>Sommativa</a:t>
            </a:r>
            <a:r>
              <a:rPr lang="it-IT" sz="6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>
          <a:xfrm>
            <a:off x="500063" y="785813"/>
            <a:ext cx="8229600" cy="1066800"/>
          </a:xfrm>
        </p:spPr>
        <p:txBody>
          <a:bodyPr/>
          <a:lstStyle/>
          <a:p>
            <a:r>
              <a:rPr lang="it-IT" smtClean="0"/>
              <a:t>Tipologie di standard</a:t>
            </a:r>
          </a:p>
        </p:txBody>
      </p:sp>
      <p:sp>
        <p:nvSpPr>
          <p:cNvPr id="9219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it-IT" dirty="0" smtClean="0"/>
              <a:t>Ricerca di </a:t>
            </a:r>
            <a:r>
              <a:rPr lang="it-IT" dirty="0" smtClean="0">
                <a:solidFill>
                  <a:srgbClr val="D02800"/>
                </a:solidFill>
              </a:rPr>
              <a:t>standard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D02800"/>
                </a:solidFill>
              </a:rPr>
              <a:t>normativi</a:t>
            </a:r>
            <a:r>
              <a:rPr lang="it-IT" dirty="0" smtClean="0"/>
              <a:t> (es. INVALSI) </a:t>
            </a:r>
          </a:p>
          <a:p>
            <a:pPr eaLnBrk="1" hangingPunct="1">
              <a:lnSpc>
                <a:spcPct val="80000"/>
              </a:lnSpc>
            </a:pPr>
            <a:r>
              <a:rPr lang="it-IT" dirty="0" smtClean="0"/>
              <a:t>Produce un giudizio che genera certificazione</a:t>
            </a:r>
          </a:p>
          <a:p>
            <a:pPr eaLnBrk="1" hangingPunct="1">
              <a:lnSpc>
                <a:spcPct val="80000"/>
              </a:lnSpc>
            </a:pPr>
            <a:r>
              <a:rPr lang="it-IT" dirty="0" smtClean="0"/>
              <a:t>Generalizzabile, confrontabile</a:t>
            </a:r>
          </a:p>
          <a:p>
            <a:pPr lvl="1" eaLnBrk="1" hangingPunct="1">
              <a:lnSpc>
                <a:spcPct val="80000"/>
              </a:lnSpc>
            </a:pPr>
            <a:r>
              <a:rPr lang="it-IT" sz="2400" dirty="0" smtClean="0"/>
              <a:t>Affidabilità</a:t>
            </a:r>
          </a:p>
          <a:p>
            <a:pPr lvl="1" eaLnBrk="1" hangingPunct="1">
              <a:lnSpc>
                <a:spcPct val="80000"/>
              </a:lnSpc>
            </a:pPr>
            <a:endParaRPr lang="it-IT" sz="2400" dirty="0" smtClean="0"/>
          </a:p>
          <a:p>
            <a:pPr lvl="1" eaLnBrk="1" hangingPunct="1">
              <a:lnSpc>
                <a:spcPct val="80000"/>
              </a:lnSpc>
            </a:pPr>
            <a:endParaRPr lang="it-IT" sz="2400" dirty="0" smtClean="0"/>
          </a:p>
          <a:p>
            <a:pPr eaLnBrk="1" hangingPunct="1">
              <a:lnSpc>
                <a:spcPct val="80000"/>
              </a:lnSpc>
            </a:pPr>
            <a:r>
              <a:rPr lang="it-IT" sz="3400" dirty="0" smtClean="0">
                <a:solidFill>
                  <a:srgbClr val="D02800"/>
                </a:solidFill>
              </a:rPr>
              <a:t>Standard </a:t>
            </a:r>
            <a:r>
              <a:rPr lang="it-IT" sz="3400" dirty="0" err="1" smtClean="0">
                <a:solidFill>
                  <a:srgbClr val="D02800"/>
                </a:solidFill>
              </a:rPr>
              <a:t>criteriale</a:t>
            </a:r>
            <a:r>
              <a:rPr lang="it-IT" sz="3400" dirty="0" smtClean="0"/>
              <a:t>:</a:t>
            </a:r>
            <a:r>
              <a:rPr lang="it-IT" dirty="0" smtClean="0"/>
              <a:t> </a:t>
            </a:r>
          </a:p>
          <a:p>
            <a:pPr lvl="2" eaLnBrk="1" hangingPunct="1">
              <a:lnSpc>
                <a:spcPct val="80000"/>
              </a:lnSpc>
            </a:pPr>
            <a:r>
              <a:rPr lang="it-IT" sz="2800" dirty="0" smtClean="0"/>
              <a:t>Esplicitazione di criteri che nascono da un contesto specifico (la classe)</a:t>
            </a:r>
          </a:p>
          <a:p>
            <a:pPr lvl="2" eaLnBrk="1" hangingPunct="1">
              <a:lnSpc>
                <a:spcPct val="80000"/>
              </a:lnSpc>
            </a:pPr>
            <a:r>
              <a:rPr lang="it-IT" sz="2800" dirty="0" smtClean="0"/>
              <a:t>Fondati sulla progettazione scolastica</a:t>
            </a:r>
          </a:p>
          <a:p>
            <a:pPr lvl="2" eaLnBrk="1" hangingPunct="1">
              <a:lnSpc>
                <a:spcPct val="80000"/>
              </a:lnSpc>
            </a:pPr>
            <a:r>
              <a:rPr lang="it-IT" sz="2800" dirty="0" smtClean="0"/>
              <a:t>Confrontabili con altri contesti simili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Tre criteri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it-IT" sz="3600" dirty="0" smtClean="0"/>
              <a:t>1 Criterio </a:t>
            </a:r>
            <a:r>
              <a:rPr lang="it-IT" sz="3600" i="1" dirty="0" smtClean="0"/>
              <a:t>assoluto,</a:t>
            </a:r>
          </a:p>
          <a:p>
            <a:pPr>
              <a:lnSpc>
                <a:spcPct val="200000"/>
              </a:lnSpc>
            </a:pPr>
            <a:r>
              <a:rPr lang="it-IT" sz="3600" dirty="0" smtClean="0"/>
              <a:t>2 Criterio </a:t>
            </a:r>
            <a:r>
              <a:rPr lang="it-IT" sz="3600" i="1" dirty="0" smtClean="0"/>
              <a:t>riferito al gruppo,</a:t>
            </a:r>
          </a:p>
          <a:p>
            <a:pPr>
              <a:lnSpc>
                <a:spcPct val="200000"/>
              </a:lnSpc>
            </a:pPr>
            <a:r>
              <a:rPr lang="it-IT" sz="3600" dirty="0" smtClean="0"/>
              <a:t>3 Criterio </a:t>
            </a:r>
            <a:r>
              <a:rPr lang="it-IT" sz="3600" i="1" dirty="0" smtClean="0"/>
              <a:t>riferito all’individuo.</a:t>
            </a:r>
            <a:endParaRPr lang="it-IT" sz="3600" dirty="0" smtClean="0"/>
          </a:p>
          <a:p>
            <a:endParaRPr lang="it-IT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Criterio </a:t>
            </a:r>
            <a:r>
              <a:rPr lang="it-IT" i="1" dirty="0" smtClean="0"/>
              <a:t>assoluto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i="1" dirty="0" smtClean="0"/>
              <a:t>che valuta la prestazione svolta in riferimento </a:t>
            </a:r>
            <a:r>
              <a:rPr lang="it-IT" dirty="0" smtClean="0"/>
              <a:t>ad un modello prefissato, ad una prestazione che è stata considerata «normale» sulla base di studi precedentemente svolti, che hanno tarato il </a:t>
            </a:r>
            <a:r>
              <a:rPr lang="it-IT" i="1" dirty="0" smtClean="0"/>
              <a:t>test in riferimento </a:t>
            </a:r>
            <a:r>
              <a:rPr lang="it-IT" dirty="0" smtClean="0"/>
              <a:t>a campioni rappresentativi. </a:t>
            </a:r>
          </a:p>
          <a:p>
            <a:pPr>
              <a:buNone/>
            </a:pPr>
            <a:r>
              <a:rPr lang="it-IT" dirty="0" smtClean="0"/>
              <a:t>I </a:t>
            </a:r>
            <a:r>
              <a:rPr lang="it-IT" i="1" dirty="0" smtClean="0"/>
              <a:t>test di questo tipo vengono </a:t>
            </a:r>
            <a:r>
              <a:rPr lang="it-IT" dirty="0" smtClean="0"/>
              <a:t>chiamati «</a:t>
            </a:r>
            <a:r>
              <a:rPr lang="it-IT" i="1" dirty="0" smtClean="0"/>
              <a:t>test standardizzati» o «</a:t>
            </a:r>
            <a:r>
              <a:rPr lang="it-IT" i="1" dirty="0" err="1" smtClean="0"/>
              <a:t>norm</a:t>
            </a:r>
            <a:r>
              <a:rPr lang="it-IT" i="1" dirty="0" smtClean="0"/>
              <a:t> </a:t>
            </a:r>
            <a:r>
              <a:rPr lang="it-IT" i="1" dirty="0" err="1" smtClean="0"/>
              <a:t>referenced</a:t>
            </a:r>
            <a:r>
              <a:rPr lang="it-IT" i="1" dirty="0" smtClean="0"/>
              <a:t> test», </a:t>
            </a:r>
            <a:r>
              <a:rPr lang="it-IT" dirty="0" smtClean="0"/>
              <a:t>perché contengono le «norme» a cui fare riferimento per interpretare ciascun risultato dei soggetti esaminati. La norma, il valore della sufficienza o dell’eccellenza, è definito a priori e indipendente dal risultato del </a:t>
            </a:r>
            <a:r>
              <a:rPr lang="it-IT" i="1" dirty="0" smtClean="0"/>
              <a:t>test.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Criterio </a:t>
            </a:r>
            <a:r>
              <a:rPr lang="it-IT" i="1" dirty="0" smtClean="0"/>
              <a:t>riferito al gruppo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it-IT" i="1" dirty="0" smtClean="0"/>
              <a:t> cioè basato sul confronto tra </a:t>
            </a:r>
            <a:r>
              <a:rPr lang="it-IT" dirty="0" smtClean="0"/>
              <a:t>la prova del singolo studente e l’andamento generale di tutto il gruppo classe o di tutte le classi della scuola. Le soglie di valutazione vengono quindi stabilite al termine di tutte le misurazioni.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Criterio individuale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it-IT" dirty="0" smtClean="0"/>
              <a:t>Criterio </a:t>
            </a:r>
            <a:r>
              <a:rPr lang="it-IT" i="1" dirty="0" smtClean="0"/>
              <a:t>riferito all’individuo, ovvero </a:t>
            </a:r>
          </a:p>
          <a:p>
            <a:pPr>
              <a:lnSpc>
                <a:spcPct val="150000"/>
              </a:lnSpc>
              <a:buNone/>
            </a:pPr>
            <a:r>
              <a:rPr lang="it-IT" dirty="0" smtClean="0"/>
              <a:t>basato sul confronto tra i comportamenti evidenziati da un singolo alunno nella prova attuale con altre prestazioni relative a prove precedentemente effettuate, allo scopo di rilevare le variazioni nella padronanza e i progressi nel raggiungimento dei traguardi previsti.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857240"/>
          </a:xfrm>
        </p:spPr>
        <p:txBody>
          <a:bodyPr/>
          <a:lstStyle/>
          <a:p>
            <a:r>
              <a:rPr lang="it-IT" dirty="0" smtClean="0"/>
              <a:t>Tipologia di prove: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71678"/>
            <a:ext cx="8229600" cy="45021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000" dirty="0" smtClean="0">
                <a:solidFill>
                  <a:srgbClr val="000066"/>
                </a:solidFill>
              </a:rPr>
              <a:t>Per ogni funzione e/o obiettivo specifico della valutazione va impiegato uno strumento di verifica omologo e congruente con quella funzione e/o con quell’obiettivo</a:t>
            </a:r>
            <a:br>
              <a:rPr lang="it-IT" sz="2000" dirty="0" smtClean="0">
                <a:solidFill>
                  <a:srgbClr val="000066"/>
                </a:solidFill>
              </a:rPr>
            </a:br>
            <a:r>
              <a:rPr lang="it-IT" sz="2000" dirty="0" smtClean="0">
                <a:solidFill>
                  <a:srgbClr val="000066"/>
                </a:solidFill>
              </a:rPr>
              <a:t>(</a:t>
            </a:r>
            <a:r>
              <a:rPr lang="it-IT" sz="2000" dirty="0" err="1" smtClean="0">
                <a:solidFill>
                  <a:srgbClr val="000066"/>
                </a:solidFill>
              </a:rPr>
              <a:t>Domenici</a:t>
            </a:r>
            <a:r>
              <a:rPr lang="it-IT" sz="2000" dirty="0" smtClean="0">
                <a:solidFill>
                  <a:srgbClr val="000066"/>
                </a:solidFill>
              </a:rPr>
              <a:t>, 1991)</a:t>
            </a:r>
          </a:p>
          <a:p>
            <a:pPr>
              <a:lnSpc>
                <a:spcPct val="90000"/>
              </a:lnSpc>
            </a:pPr>
            <a:endParaRPr lang="it-IT" sz="2000" dirty="0" smtClean="0">
              <a:solidFill>
                <a:srgbClr val="000066"/>
              </a:solidFill>
            </a:endParaRPr>
          </a:p>
          <a:p>
            <a:r>
              <a:rPr lang="it-IT" sz="2000" dirty="0" smtClean="0">
                <a:solidFill>
                  <a:srgbClr val="7030A0"/>
                </a:solidFill>
              </a:rPr>
              <a:t>Le prove di verifica si classificano anche in base alla relazione tra tipologia degli stimoli e tipologia della risposta.</a:t>
            </a:r>
          </a:p>
          <a:p>
            <a:pPr>
              <a:buNone/>
            </a:pPr>
            <a:endParaRPr lang="it-IT" sz="2000" dirty="0" smtClean="0">
              <a:solidFill>
                <a:srgbClr val="7030A0"/>
              </a:solidFill>
            </a:endParaRPr>
          </a:p>
          <a:p>
            <a:r>
              <a:rPr lang="it-IT" sz="2000" dirty="0" smtClean="0">
                <a:solidFill>
                  <a:srgbClr val="7030A0"/>
                </a:solidFill>
              </a:rPr>
              <a:t>Stimolo aperto risposta aperta</a:t>
            </a:r>
          </a:p>
          <a:p>
            <a:r>
              <a:rPr lang="it-IT" sz="2000" dirty="0" smtClean="0">
                <a:solidFill>
                  <a:srgbClr val="7030A0"/>
                </a:solidFill>
              </a:rPr>
              <a:t>Stimolo aperto risposta chiusa</a:t>
            </a:r>
          </a:p>
          <a:p>
            <a:r>
              <a:rPr lang="it-IT" sz="2000" dirty="0" smtClean="0">
                <a:solidFill>
                  <a:srgbClr val="7030A0"/>
                </a:solidFill>
              </a:rPr>
              <a:t>Stimolo chiuso risposta aperta</a:t>
            </a:r>
          </a:p>
          <a:p>
            <a:r>
              <a:rPr lang="it-IT" sz="2000" dirty="0" smtClean="0">
                <a:solidFill>
                  <a:srgbClr val="7030A0"/>
                </a:solidFill>
              </a:rPr>
              <a:t>Stimolo chiuso risposta chiusa</a:t>
            </a:r>
          </a:p>
          <a:p>
            <a:pPr>
              <a:lnSpc>
                <a:spcPct val="90000"/>
              </a:lnSpc>
              <a:buNone/>
            </a:pPr>
            <a:endParaRPr lang="it-IT" sz="20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tx2"/>
                </a:solidFill>
              </a:rPr>
              <a:t>Le prove tradizionali</a:t>
            </a:r>
            <a:r>
              <a:rPr lang="it-IT" dirty="0" smtClean="0">
                <a:solidFill>
                  <a:schemeClr val="tx2"/>
                </a:solidFill>
              </a:rPr>
              <a:t> : </a:t>
            </a:r>
            <a:r>
              <a:rPr lang="it-IT" b="1" dirty="0" smtClean="0">
                <a:solidFill>
                  <a:schemeClr val="tx2"/>
                </a:solidFill>
              </a:rPr>
              <a:t>Stimoli aperti - Risposte aperte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accent1"/>
                </a:solidFill>
              </a:rPr>
              <a:t>  interpretazione soggettiva e non univoca delle domande e delle risposte</a:t>
            </a:r>
          </a:p>
          <a:p>
            <a:pPr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accent1"/>
                </a:solidFill>
              </a:rPr>
              <a:t>  impossibilità di predeterminare in modo univoco il punteggio </a:t>
            </a:r>
          </a:p>
          <a:p>
            <a:pPr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accent1"/>
                </a:solidFill>
              </a:rPr>
              <a:t>  soggettività del giudizio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i="1" dirty="0" smtClean="0"/>
              <a:t>Prove a stimolo e risposta aperti: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it-IT" sz="2400" i="1" dirty="0" smtClean="0"/>
              <a:t>Lo stimolo consiste nel </a:t>
            </a:r>
            <a:r>
              <a:rPr lang="it-IT" sz="2400" dirty="0" smtClean="0"/>
              <a:t>fornire all'allievo l'indicazione di una certa area di problemi entro cui deve sapersi orientare. </a:t>
            </a:r>
          </a:p>
          <a:p>
            <a:pPr>
              <a:buFont typeface="Wingdings" pitchFamily="2" charset="2"/>
              <a:buChar char="q"/>
            </a:pPr>
            <a:r>
              <a:rPr lang="it-IT" sz="2400" dirty="0" smtClean="0"/>
              <a:t>L'allievo elabora la sua risposta facendo ricorso alla sua capacità di argomentare, raccogliendo le conoscenze che possiede nell'area indicata o in aree limitrofe. </a:t>
            </a:r>
          </a:p>
          <a:p>
            <a:pPr>
              <a:buFont typeface="Wingdings" pitchFamily="2" charset="2"/>
              <a:buChar char="q"/>
            </a:pPr>
            <a:r>
              <a:rPr lang="it-IT" sz="2400" dirty="0" smtClean="0"/>
              <a:t>Sono prove dello stesso genere anche </a:t>
            </a:r>
          </a:p>
          <a:p>
            <a:pPr lvl="1">
              <a:buFont typeface="Wingdings" pitchFamily="2" charset="2"/>
              <a:buChar char="q"/>
            </a:pPr>
            <a:r>
              <a:rPr lang="it-IT" sz="1800" b="1" dirty="0" smtClean="0"/>
              <a:t>i testi di composizione scritta, </a:t>
            </a:r>
          </a:p>
          <a:p>
            <a:pPr lvl="1">
              <a:buFont typeface="Wingdings" pitchFamily="2" charset="2"/>
              <a:buChar char="q"/>
            </a:pPr>
            <a:r>
              <a:rPr lang="it-IT" sz="1800" b="1" dirty="0" smtClean="0"/>
              <a:t>le relazioni su esperienze, </a:t>
            </a:r>
          </a:p>
          <a:p>
            <a:pPr lvl="1">
              <a:buFont typeface="Wingdings" pitchFamily="2" charset="2"/>
              <a:buChar char="q"/>
            </a:pPr>
            <a:r>
              <a:rPr lang="it-IT" sz="1800" b="1" dirty="0" smtClean="0"/>
              <a:t>la redazione di articoli, lettere; </a:t>
            </a:r>
          </a:p>
          <a:p>
            <a:pPr lvl="1">
              <a:buFont typeface="Wingdings" pitchFamily="2" charset="2"/>
              <a:buChar char="q"/>
            </a:pPr>
            <a:r>
              <a:rPr lang="it-IT" sz="1800" b="1" dirty="0" smtClean="0"/>
              <a:t>la creazione di elaborati  </a:t>
            </a:r>
            <a:r>
              <a:rPr lang="it-IT" sz="2000" b="1" dirty="0" smtClean="0"/>
              <a:t>attraverso linguaggi non verbali.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Font typeface="Monotype Sorts"/>
              <a:buNone/>
            </a:pPr>
            <a:r>
              <a:rPr lang="it-IT" b="1" dirty="0" smtClean="0">
                <a:solidFill>
                  <a:schemeClr val="tx2"/>
                </a:solidFill>
              </a:rPr>
              <a:t>Le prove strutturate: </a:t>
            </a:r>
            <a:br>
              <a:rPr lang="it-IT" b="1" dirty="0" smtClean="0">
                <a:solidFill>
                  <a:schemeClr val="tx2"/>
                </a:solidFill>
              </a:rPr>
            </a:br>
            <a:r>
              <a:rPr lang="it-IT" b="1" dirty="0" smtClean="0">
                <a:solidFill>
                  <a:schemeClr val="tx2"/>
                </a:solidFill>
              </a:rPr>
              <a:t>Stimoli chiusi- Risposte chiuse</a:t>
            </a:r>
            <a:r>
              <a:rPr lang="it-IT" b="1" dirty="0" smtClean="0">
                <a:solidFill>
                  <a:srgbClr val="990033"/>
                </a:solidFill>
              </a:rPr>
              <a:t> </a:t>
            </a:r>
            <a:br>
              <a:rPr lang="it-IT" b="1" dirty="0" smtClean="0">
                <a:solidFill>
                  <a:srgbClr val="990033"/>
                </a:solidFill>
              </a:rPr>
            </a:br>
            <a:endParaRPr lang="it-IT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2143125"/>
            <a:ext cx="8731250" cy="4310063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it-IT" sz="2400" dirty="0" smtClean="0">
                <a:solidFill>
                  <a:schemeClr val="accent1"/>
                </a:solidFill>
              </a:rPr>
              <a:t>predeterminazione del punteggio chiunque sia il correttore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it-IT" sz="2400" dirty="0" smtClean="0">
                <a:solidFill>
                  <a:schemeClr val="accent1"/>
                </a:solidFill>
              </a:rPr>
              <a:t>oggettività del giudizio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it-IT" sz="2400" dirty="0" smtClean="0">
                <a:solidFill>
                  <a:schemeClr val="accent1"/>
                </a:solidFill>
              </a:rPr>
              <a:t>verifica frequente del livello di apprendimento e in breve tempo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it-IT" sz="2400" dirty="0" smtClean="0">
                <a:solidFill>
                  <a:schemeClr val="accent1"/>
                </a:solidFill>
              </a:rPr>
              <a:t>tendono a mettere in evidenza il </a:t>
            </a:r>
            <a:r>
              <a:rPr lang="it-IT" sz="2400" b="1" dirty="0" smtClean="0">
                <a:solidFill>
                  <a:schemeClr val="accent1"/>
                </a:solidFill>
              </a:rPr>
              <a:t>pensiero convergente</a:t>
            </a:r>
            <a:r>
              <a:rPr lang="it-IT" sz="2400" dirty="0" smtClean="0">
                <a:solidFill>
                  <a:schemeClr val="accent1"/>
                </a:solidFill>
              </a:rPr>
              <a:t> o riproduttivo, relativo al sapere meccanico, analogico e ripetitivo (conoscenza di termini, fatti, regole e principi)</a:t>
            </a:r>
          </a:p>
          <a:p>
            <a:pPr>
              <a:buFont typeface="Monotype Sorts"/>
              <a:buNone/>
            </a:pPr>
            <a:endParaRPr lang="it-IT" sz="2400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i="1" dirty="0" smtClean="0"/>
              <a:t>Prove a stimolo chiuso e risposta chiusa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sz="2000" b="1" i="1" dirty="0" smtClean="0"/>
              <a:t>Sono anche dette prove oggettive di profitto</a:t>
            </a:r>
          </a:p>
          <a:p>
            <a:r>
              <a:rPr lang="it-IT" sz="2000" b="1" dirty="0" smtClean="0"/>
              <a:t>sono basate su uno stimolo specifico a cui deve corrispondere da parte dell'allievo una prestazione altrettanto specifica. </a:t>
            </a:r>
          </a:p>
          <a:p>
            <a:r>
              <a:rPr lang="it-IT" sz="2000" b="1" dirty="0" smtClean="0"/>
              <a:t>Sono costituite pertanto da una serie di quesiti che sollecitano risposte culturali e in un tempo prestabilito. </a:t>
            </a:r>
          </a:p>
          <a:p>
            <a:r>
              <a:rPr lang="it-IT" sz="2000" b="1" dirty="0" smtClean="0"/>
              <a:t>I quesiti possono essere di diverso tipo:</a:t>
            </a:r>
          </a:p>
          <a:p>
            <a:pPr lvl="1"/>
            <a:r>
              <a:rPr lang="it-IT" sz="2200" b="1" dirty="0" smtClean="0"/>
              <a:t>vero/falso, </a:t>
            </a:r>
          </a:p>
          <a:p>
            <a:pPr lvl="1"/>
            <a:r>
              <a:rPr lang="it-IT" sz="2200" b="1" dirty="0" smtClean="0"/>
              <a:t>a scelta multipla con una o due soluzioni, </a:t>
            </a:r>
          </a:p>
          <a:p>
            <a:pPr lvl="1"/>
            <a:r>
              <a:rPr lang="it-IT" sz="2200" b="1" dirty="0" smtClean="0"/>
              <a:t>brani da completare e</a:t>
            </a:r>
          </a:p>
          <a:p>
            <a:pPr lvl="1"/>
            <a:r>
              <a:rPr lang="it-IT" sz="2000" b="1" dirty="0" smtClean="0"/>
              <a:t>corrispondenze da effettuare.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i="1" dirty="0" smtClean="0"/>
              <a:t>Prove a stimolo aperto risposta chiusa: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4144970"/>
          </a:xfrm>
        </p:spPr>
        <p:txBody>
          <a:bodyPr/>
          <a:lstStyle/>
          <a:p>
            <a:r>
              <a:rPr lang="it-IT" sz="2400" dirty="0" smtClean="0"/>
              <a:t>Spesso nelle interrogazioni il docente sollecita l’allievo ad esprimere consenso a ciò che afferma. </a:t>
            </a:r>
          </a:p>
          <a:p>
            <a:r>
              <a:rPr lang="it-IT" sz="2400" dirty="0" smtClean="0"/>
              <a:t>E’ come dire che chi interroga, si risponde e cerca solo una conferma sul piano affettivo da parte dell’allievo. </a:t>
            </a:r>
          </a:p>
          <a:p>
            <a:r>
              <a:rPr lang="it-IT" sz="2400" dirty="0" smtClean="0"/>
              <a:t>Si tratta perciò di </a:t>
            </a:r>
            <a:r>
              <a:rPr lang="it-IT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pseudo-prove</a:t>
            </a:r>
            <a:r>
              <a:rPr lang="it-IT" sz="2400" dirty="0" smtClean="0"/>
              <a:t>. Lo stimolo è generalmente ampio, ma improprio, perché non è indirizzato all’allievo. </a:t>
            </a:r>
          </a:p>
          <a:p>
            <a:r>
              <a:rPr lang="it-IT" sz="2400" dirty="0" smtClean="0"/>
              <a:t>Anche la risposta è impropria, perché non riguarda la manifestazione di abilità e conoscenze.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i="1" dirty="0" smtClean="0"/>
              <a:t>Prove a stimolo chiuso e risposta aperta: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b="1" dirty="0" smtClean="0"/>
              <a:t>sono prove in cui lo stimolo è accuratamente predisposto in funzione del tipo di comportamento che si intende sollecitare nell'allievo</a:t>
            </a:r>
          </a:p>
          <a:p>
            <a:r>
              <a:rPr lang="it-IT" sz="2400" b="1" dirty="0" smtClean="0"/>
              <a:t>il quale fornisce la propria risposta facendo ricorso la propria abilità conoscenza.</a:t>
            </a:r>
          </a:p>
          <a:p>
            <a:r>
              <a:rPr lang="it-IT" sz="2400" b="1" dirty="0" smtClean="0"/>
              <a:t>Rientrano in questo tipo di prove </a:t>
            </a:r>
          </a:p>
          <a:p>
            <a:pPr lvl="1"/>
            <a:r>
              <a:rPr lang="it-IT" sz="2200" b="1" dirty="0" smtClean="0"/>
              <a:t>composizioni e saggi brevi, </a:t>
            </a:r>
          </a:p>
          <a:p>
            <a:pPr lvl="1"/>
            <a:r>
              <a:rPr lang="it-IT" sz="2200" b="1" dirty="0" smtClean="0"/>
              <a:t>attività di ricerca,</a:t>
            </a:r>
          </a:p>
          <a:p>
            <a:pPr lvl="1"/>
            <a:r>
              <a:rPr lang="it-IT" sz="2200" b="1" dirty="0" smtClean="0"/>
              <a:t>esperienze di laboratorio.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6238" r="11706" b="10226"/>
          <a:stretch>
            <a:fillRect/>
          </a:stretch>
        </p:blipFill>
        <p:spPr bwMode="auto">
          <a:xfrm>
            <a:off x="0" y="0"/>
            <a:ext cx="9144000" cy="6840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26" y="1142984"/>
            <a:ext cx="881685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500042"/>
            <a:ext cx="8058152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 smtClean="0"/>
              <a:t>Le prove semistrutturate:  </a:t>
            </a:r>
            <a:br>
              <a:rPr lang="it-IT" b="1" dirty="0" smtClean="0"/>
            </a:br>
            <a:endParaRPr lang="it-IT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196975"/>
            <a:ext cx="8588375" cy="56610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Monotype Sorts" pitchFamily="2" charset="2"/>
              <a:buNone/>
              <a:defRPr/>
            </a:pPr>
            <a:r>
              <a:rPr lang="it-IT" sz="2400" b="1" dirty="0" smtClean="0">
                <a:solidFill>
                  <a:schemeClr val="tx2"/>
                </a:solidFill>
              </a:rPr>
              <a:t>Stimoli </a:t>
            </a:r>
            <a:r>
              <a:rPr lang="it-IT" sz="2400" b="1" dirty="0">
                <a:solidFill>
                  <a:schemeClr val="tx2"/>
                </a:solidFill>
              </a:rPr>
              <a:t>chiusi - Risposte aperte ma soggette a vincoli</a:t>
            </a:r>
          </a:p>
          <a:p>
            <a:pPr>
              <a:lnSpc>
                <a:spcPct val="150000"/>
              </a:lnSpc>
              <a:defRPr/>
            </a:pPr>
            <a:r>
              <a:rPr lang="it-IT" sz="2400" dirty="0" smtClean="0">
                <a:solidFill>
                  <a:schemeClr val="accent1"/>
                </a:solidFill>
              </a:rPr>
              <a:t>Permettono </a:t>
            </a:r>
            <a:r>
              <a:rPr lang="it-IT" sz="2400" dirty="0">
                <a:solidFill>
                  <a:schemeClr val="accent1"/>
                </a:solidFill>
              </a:rPr>
              <a:t>di rilevare proprio quelle conoscenze o abilità   che si vogliono verificare </a:t>
            </a:r>
            <a:endParaRPr lang="it-IT" sz="2400" dirty="0" smtClean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it-IT" sz="2400" dirty="0" smtClean="0">
                <a:solidFill>
                  <a:schemeClr val="accent1"/>
                </a:solidFill>
              </a:rPr>
              <a:t>permettono </a:t>
            </a:r>
            <a:r>
              <a:rPr lang="it-IT" sz="2400" dirty="0">
                <a:solidFill>
                  <a:schemeClr val="accent1"/>
                </a:solidFill>
              </a:rPr>
              <a:t>di predeterminare i criteri di </a:t>
            </a:r>
            <a:r>
              <a:rPr lang="it-IT" sz="2400" dirty="0" smtClean="0">
                <a:solidFill>
                  <a:schemeClr val="accent1"/>
                </a:solidFill>
              </a:rPr>
              <a:t>correzione</a:t>
            </a:r>
          </a:p>
          <a:p>
            <a:pPr>
              <a:lnSpc>
                <a:spcPct val="150000"/>
              </a:lnSpc>
              <a:defRPr/>
            </a:pPr>
            <a:r>
              <a:rPr lang="it-IT" sz="2400" dirty="0" smtClean="0">
                <a:solidFill>
                  <a:schemeClr val="accent1"/>
                </a:solidFill>
              </a:rPr>
              <a:t>permettono </a:t>
            </a:r>
            <a:r>
              <a:rPr lang="it-IT" sz="2400" dirty="0">
                <a:solidFill>
                  <a:schemeClr val="accent1"/>
                </a:solidFill>
              </a:rPr>
              <a:t>di verificare i processi intellettuali superiori</a:t>
            </a:r>
            <a:r>
              <a:rPr lang="it-IT" sz="2400" b="1" i="1" dirty="0">
                <a:solidFill>
                  <a:schemeClr val="accent1"/>
                </a:solidFill>
              </a:rPr>
              <a:t> </a:t>
            </a:r>
            <a:r>
              <a:rPr lang="it-IT" sz="2400" dirty="0">
                <a:solidFill>
                  <a:schemeClr val="accent1"/>
                </a:solidFill>
              </a:rPr>
              <a:t>mettendo in evidenza il </a:t>
            </a:r>
            <a:r>
              <a:rPr lang="it-IT" sz="2400" b="1" dirty="0">
                <a:solidFill>
                  <a:schemeClr val="accent1"/>
                </a:solidFill>
              </a:rPr>
              <a:t>pensiero divergente</a:t>
            </a:r>
            <a:r>
              <a:rPr lang="it-IT" sz="2400" dirty="0">
                <a:solidFill>
                  <a:schemeClr val="accent1"/>
                </a:solidFill>
              </a:rPr>
              <a:t>, cioè l’uso creativo ed originale delle conoscenze di cui si è in possesso </a:t>
            </a:r>
            <a:endParaRPr lang="it-IT" sz="2400" dirty="0" smtClean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it-IT" sz="2400" dirty="0" smtClean="0">
                <a:solidFill>
                  <a:schemeClr val="accent1"/>
                </a:solidFill>
              </a:rPr>
              <a:t>favoriscono </a:t>
            </a:r>
            <a:r>
              <a:rPr lang="it-IT" sz="2400" dirty="0">
                <a:solidFill>
                  <a:schemeClr val="accent1"/>
                </a:solidFill>
              </a:rPr>
              <a:t>la interdisciplinarità spingendo ad una maggiore collaborazione tra docenti di discipline diverse </a:t>
            </a:r>
            <a:endParaRPr lang="it-IT" sz="2400" dirty="0" smtClean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it-IT" sz="2400" dirty="0" smtClean="0">
                <a:solidFill>
                  <a:schemeClr val="accent1"/>
                </a:solidFill>
              </a:rPr>
              <a:t>favoriscono </a:t>
            </a:r>
            <a:r>
              <a:rPr lang="it-IT" sz="2400" dirty="0">
                <a:solidFill>
                  <a:schemeClr val="accent1"/>
                </a:solidFill>
              </a:rPr>
              <a:t>la rilevazione e valutazione delle “diverse” intelligenze</a:t>
            </a:r>
            <a:r>
              <a:rPr lang="it-IT" sz="2000" dirty="0">
                <a:solidFill>
                  <a:schemeClr val="accent1"/>
                </a:solidFill>
              </a:rPr>
              <a:t/>
            </a:r>
            <a:br>
              <a:rPr lang="it-IT" sz="2000" dirty="0">
                <a:solidFill>
                  <a:schemeClr val="accent1"/>
                </a:solidFill>
              </a:rPr>
            </a:br>
            <a:endParaRPr lang="it-IT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457200"/>
            <a:ext cx="7772400" cy="533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sz="2800" b="1"/>
              <a:t>Come si costruisce una</a:t>
            </a:r>
            <a:r>
              <a:rPr lang="it-IT" b="1"/>
              <a:t> </a:t>
            </a:r>
            <a:r>
              <a:rPr lang="it-IT" sz="2800" b="1"/>
              <a:t>prova strutturata: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295400"/>
            <a:ext cx="8731250" cy="5348288"/>
          </a:xfrm>
        </p:spPr>
        <p:txBody>
          <a:bodyPr>
            <a:normAutofit lnSpcReduction="1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it-IT" sz="2400" dirty="0">
                <a:solidFill>
                  <a:schemeClr val="accent2"/>
                </a:solidFill>
              </a:rPr>
              <a:t>Una prova “oggettiva” si presenta quindi come un insieme di domande, quesiti o item, ciascuno dei quali offre alcune alternative di risposta di cui una o più d’una esatta (chiave di correzione dell’item) e le altre sbagliate poste con funzione di ‘disturbo’, perciò chiamate distrattori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it-IT" sz="2400" dirty="0">
                <a:solidFill>
                  <a:schemeClr val="accent2"/>
                </a:solidFill>
              </a:rPr>
              <a:t>Per evitare che la probabilità di rispondere bene tirando ad indovinare sia alta, le alternative di risposta devono essere almeno quattro o cinque; i distrattori, cioè le alternative di risposta non esatte, devono non solo essere plausibili, ma anche, quando sia possibile, parzialmente veri;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it-IT" sz="2400" dirty="0">
                <a:solidFill>
                  <a:schemeClr val="accent2"/>
                </a:solidFill>
              </a:rPr>
              <a:t>La chiusura dello stimolo e della risposta consente di determinare a priori, cioè al momento della costruzione e perciò prima che lo strumento venga somministrato, il punteggio da assegnarsi a ciascuna domanda a seconda che la risposta risulti esatta, sbagliata o omessa.</a:t>
            </a:r>
            <a:endParaRPr lang="it-IT" dirty="0">
              <a:solidFill>
                <a:schemeClr val="accent2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endParaRPr lang="it-IT" dirty="0"/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endParaRPr lang="it-IT" sz="2000" dirty="0"/>
          </a:p>
          <a:p>
            <a:pPr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Costruire un test: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it-IT" dirty="0" smtClean="0"/>
              <a:t>definizione dei contenuti e delle abilità che saranno oggetto di valutazione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it-IT" dirty="0" smtClean="0"/>
              <a:t>determinazione del numero dei quesiti e loro scelta.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it-IT" dirty="0" smtClean="0"/>
              <a:t>Come scegliere i quesiti?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Bloom propone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una tassonomia di abilità di difficoltà crescente che permettono di organizzare gli obiettivi secondo livelli diversi di complessità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conoscenza dei termini,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conoscenza di fatti,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conoscenza di regole e principi,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capacità di effettuare trasformazioni,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capacità di effettuare applicazioni.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Volendo utilizzare questa prospettiva, per ciascuno dei livelli andrebbero proposti degli </a:t>
            </a:r>
            <a:r>
              <a:rPr lang="it-IT" i="1" dirty="0" err="1" smtClean="0"/>
              <a:t>items</a:t>
            </a:r>
            <a:r>
              <a:rPr lang="it-IT" dirty="0" smtClean="0"/>
              <a:t> in grado di rilevare il conseguimento dell’abilità prevista.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Caratteristiche formali: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la chiarezza espositiva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Item formulati in maniera semplice,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utilizzando frasi brevi,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vocaboli di uso comune,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una struttura morfosintattica non troppo complessa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la correttezza della formulazione,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Indizi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Errori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Parole chiave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la qualità dei «distrattori».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title"/>
          </p:nvPr>
        </p:nvSpPr>
        <p:spPr>
          <a:xfrm>
            <a:off x="571500" y="642938"/>
            <a:ext cx="8229600" cy="1066800"/>
          </a:xfrm>
        </p:spPr>
        <p:txBody>
          <a:bodyPr/>
          <a:lstStyle/>
          <a:p>
            <a:pPr eaLnBrk="1" hangingPunct="1"/>
            <a:r>
              <a:rPr lang="it-IT" smtClean="0"/>
              <a:t>Le prove oggettive</a:t>
            </a:r>
          </a:p>
        </p:txBody>
      </p:sp>
      <p:sp>
        <p:nvSpPr>
          <p:cNvPr id="17411" name="Segnaposto contenuto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4324350"/>
          </a:xfrm>
        </p:spPr>
        <p:txBody>
          <a:bodyPr/>
          <a:lstStyle/>
          <a:p>
            <a:pPr eaLnBrk="1" hangingPunct="1"/>
            <a:r>
              <a:rPr lang="it-IT" smtClean="0"/>
              <a:t>Test a scelta multipla (distrattori)</a:t>
            </a:r>
          </a:p>
          <a:p>
            <a:pPr eaLnBrk="1" hangingPunct="1"/>
            <a:r>
              <a:rPr lang="it-IT" smtClean="0"/>
              <a:t>Test con V e F – risposte bipolari Si-No</a:t>
            </a:r>
          </a:p>
          <a:p>
            <a:pPr eaLnBrk="1" hangingPunct="1"/>
            <a:r>
              <a:rPr lang="it-IT" smtClean="0"/>
              <a:t>Close – completamenti </a:t>
            </a:r>
            <a:r>
              <a:rPr lang="it-IT" sz="2400" smtClean="0"/>
              <a:t>(con liste di parole o senza)</a:t>
            </a:r>
            <a:endParaRPr lang="it-IT" smtClean="0"/>
          </a:p>
          <a:p>
            <a:pPr eaLnBrk="1" hangingPunct="1"/>
            <a:r>
              <a:rPr lang="it-IT" smtClean="0"/>
              <a:t>Relazioni</a:t>
            </a:r>
          </a:p>
          <a:p>
            <a:pPr eaLnBrk="1" hangingPunct="1"/>
            <a:r>
              <a:rPr lang="it-IT" smtClean="0"/>
              <a:t>Riordinamenti</a:t>
            </a:r>
          </a:p>
          <a:p>
            <a:pPr eaLnBrk="1" hangingPunct="1"/>
            <a:r>
              <a:rPr lang="it-IT" smtClean="0"/>
              <a:t>Selezione all’interno di una lista</a:t>
            </a:r>
          </a:p>
          <a:p>
            <a:pPr eaLnBrk="1" hangingPunct="1"/>
            <a:r>
              <a:rPr lang="it-IT" smtClean="0"/>
              <a:t>Graduatoria di importanza</a:t>
            </a:r>
          </a:p>
          <a:p>
            <a:pPr lvl="1" eaLnBrk="1" hangingPunct="1"/>
            <a:r>
              <a:rPr lang="it-IT" smtClean="0"/>
              <a:t>Che cosa si valuta?</a:t>
            </a:r>
          </a:p>
          <a:p>
            <a:pPr lvl="1" eaLnBrk="1" hangingPunct="1"/>
            <a:r>
              <a:rPr lang="it-IT" smtClean="0"/>
              <a:t>Quali ragionamenti e riflessioni nello studente?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/>
              <a:t>Proviamo a costruire un Test?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403648" y="98072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Attività di gruppo: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1978</TotalTime>
  <Words>1121</Words>
  <Application>Microsoft Office PowerPoint</Application>
  <PresentationFormat>Presentazione su schermo (4:3)</PresentationFormat>
  <Paragraphs>125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Equinozio</vt:lpstr>
      <vt:lpstr>Valutazione: strumenti e tipologie</vt:lpstr>
      <vt:lpstr>Scriven: le funzioni della valutazione</vt:lpstr>
      <vt:lpstr>Tipologie di standard</vt:lpstr>
      <vt:lpstr>Tre criteri</vt:lpstr>
      <vt:lpstr>Criterio assoluto</vt:lpstr>
      <vt:lpstr>Criterio riferito al gruppo</vt:lpstr>
      <vt:lpstr>Criterio individuale</vt:lpstr>
      <vt:lpstr>Tipologia di prove:</vt:lpstr>
      <vt:lpstr>Le prove tradizionali : Stimoli aperti - Risposte aperte</vt:lpstr>
      <vt:lpstr>Prove a stimolo e risposta aperti:</vt:lpstr>
      <vt:lpstr>Le prove strutturate:  Stimoli chiusi- Risposte chiuse  </vt:lpstr>
      <vt:lpstr>Prove a stimolo chiuso e risposta chiusa</vt:lpstr>
      <vt:lpstr>Prove a stimolo aperto risposta chiusa: </vt:lpstr>
      <vt:lpstr>Prove a stimolo chiuso e risposta aperta: </vt:lpstr>
      <vt:lpstr>Diapositiva 15</vt:lpstr>
      <vt:lpstr>Diapositiva 16</vt:lpstr>
      <vt:lpstr> Le prove semistrutturate:   </vt:lpstr>
      <vt:lpstr>Come si costruisce una prova strutturata:</vt:lpstr>
      <vt:lpstr>Costruire un test:</vt:lpstr>
      <vt:lpstr>Bloom propone </vt:lpstr>
      <vt:lpstr>Caratteristiche formali: </vt:lpstr>
      <vt:lpstr>Le prove oggettive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Valutazione</dc:title>
  <dc:creator>lorella</dc:creator>
  <cp:lastModifiedBy>lorella</cp:lastModifiedBy>
  <cp:revision>24</cp:revision>
  <dcterms:created xsi:type="dcterms:W3CDTF">2006-09-23T16:33:34Z</dcterms:created>
  <dcterms:modified xsi:type="dcterms:W3CDTF">2011-11-30T22:01:27Z</dcterms:modified>
</cp:coreProperties>
</file>