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305" r:id="rId2"/>
    <p:sldId id="347" r:id="rId3"/>
    <p:sldId id="324" r:id="rId4"/>
    <p:sldId id="333" r:id="rId5"/>
    <p:sldId id="354" r:id="rId6"/>
    <p:sldId id="349" r:id="rId7"/>
    <p:sldId id="319" r:id="rId8"/>
    <p:sldId id="318" r:id="rId9"/>
    <p:sldId id="317" r:id="rId10"/>
    <p:sldId id="316" r:id="rId11"/>
    <p:sldId id="361" r:id="rId12"/>
    <p:sldId id="325" r:id="rId13"/>
    <p:sldId id="329" r:id="rId14"/>
    <p:sldId id="328" r:id="rId15"/>
    <p:sldId id="327" r:id="rId16"/>
    <p:sldId id="355" r:id="rId17"/>
    <p:sldId id="356" r:id="rId18"/>
    <p:sldId id="357" r:id="rId19"/>
    <p:sldId id="359" r:id="rId20"/>
    <p:sldId id="358" r:id="rId21"/>
    <p:sldId id="332" r:id="rId22"/>
    <p:sldId id="307" r:id="rId23"/>
  </p:sldIdLst>
  <p:sldSz cx="9907588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7174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58850" y="692150"/>
            <a:ext cx="4933950" cy="34099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1006475" y="4395788"/>
            <a:ext cx="4924425" cy="3863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noProof="0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68375" y="4337050"/>
            <a:ext cx="4919663" cy="43132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12825" y="354013"/>
            <a:ext cx="483552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9800" y="166688"/>
            <a:ext cx="5026025" cy="217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12825" y="8761413"/>
            <a:ext cx="4835525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9800" y="8753475"/>
            <a:ext cx="5026025" cy="217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63625" y="4416425"/>
            <a:ext cx="682625" cy="307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62025" y="692150"/>
            <a:ext cx="4927600" cy="34099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8850" y="692150"/>
            <a:ext cx="4940300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"/>
          <p:cNvSpPr txBox="1">
            <a:spLocks noChangeArrowheads="1"/>
          </p:cNvSpPr>
          <p:nvPr/>
        </p:nvSpPr>
        <p:spPr bwMode="auto">
          <a:xfrm>
            <a:off x="958850" y="692150"/>
            <a:ext cx="4940300" cy="34163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1006475" y="4395788"/>
            <a:ext cx="4926013" cy="3865562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8839E71-A455-4B05-890B-C78A9ED3C572}" type="slidenum">
              <a:rPr lang="it-IT"/>
              <a:pPr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22</a:t>
            </a:fld>
            <a:endParaRPr lang="it-IT"/>
          </a:p>
        </p:txBody>
      </p:sp>
      <p:sp>
        <p:nvSpPr>
          <p:cNvPr id="11267" name="Text Box 1"/>
          <p:cNvSpPr txBox="1">
            <a:spLocks noChangeArrowheads="1"/>
          </p:cNvSpPr>
          <p:nvPr/>
        </p:nvSpPr>
        <p:spPr bwMode="auto">
          <a:xfrm>
            <a:off x="969963" y="706438"/>
            <a:ext cx="4965700" cy="338931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endParaRPr lang="it-IT"/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body"/>
          </p:nvPr>
        </p:nvSpPr>
        <p:spPr>
          <a:xfrm>
            <a:off x="930275" y="4378325"/>
            <a:ext cx="5041900" cy="4094163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6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peaid/infopoint/publications/index_en.ht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ec.europa.eu/europeaid/work/visibility/index_en.htm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“Project </a:t>
            </a: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Cycle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Management”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Course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89298" y="5373216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529586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7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1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My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latin typeface="Georgia" pitchFamily="18" charset="0"/>
              </a:rPr>
              <a:t>With an education in the humanities, I have designed and coordinated in the last ten years several European projects in the fields of culture, rural tourism, career guidance, lifelong education and </a:t>
            </a:r>
            <a:r>
              <a:rPr lang="en-US" sz="2800" dirty="0" err="1" smtClean="0">
                <a:latin typeface="Georgia" pitchFamily="18" charset="0"/>
              </a:rPr>
              <a:t>internationalisation</a:t>
            </a:r>
            <a:r>
              <a:rPr lang="en-US" sz="2800" dirty="0" smtClean="0">
                <a:latin typeface="Georgia" pitchFamily="18" charset="0"/>
              </a:rPr>
              <a:t> of SMEs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Experience in Greece, Cyprus, Malta, Spain, France, UK, Belgium, Germany, Austria, Finland, Poland, Czech Republic, Slovak Republic, Hungary, Romania, Bulgaria, India, Malaysia, Tunisia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 today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In 2010 and 2011 I </a:t>
            </a:r>
            <a:r>
              <a:rPr lang="it-IT" sz="2800" dirty="0" err="1" smtClean="0">
                <a:latin typeface="Georgia" pitchFamily="18" charset="0"/>
              </a:rPr>
              <a:t>was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teacher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Project </a:t>
            </a:r>
            <a:r>
              <a:rPr lang="it-IT" sz="2800" dirty="0" err="1" smtClean="0">
                <a:latin typeface="Georgia" pitchFamily="18" charset="0"/>
              </a:rPr>
              <a:t>Cycle</a:t>
            </a:r>
            <a:r>
              <a:rPr lang="it-IT" sz="2800" dirty="0" smtClean="0">
                <a:latin typeface="Georgia" pitchFamily="18" charset="0"/>
              </a:rPr>
              <a:t> Management in the Master in Relations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Eastern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Countries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University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Macerata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Since</a:t>
            </a:r>
            <a:r>
              <a:rPr lang="it-IT" sz="2800" dirty="0" smtClean="0">
                <a:latin typeface="Georgia" pitchFamily="18" charset="0"/>
              </a:rPr>
              <a:t> 2010 I </a:t>
            </a:r>
            <a:r>
              <a:rPr lang="it-IT" sz="2800" dirty="0" err="1" smtClean="0">
                <a:latin typeface="Georgia" pitchFamily="18" charset="0"/>
              </a:rPr>
              <a:t>am</a:t>
            </a:r>
            <a:r>
              <a:rPr lang="it-IT" sz="2800" dirty="0" smtClean="0">
                <a:latin typeface="Georgia" pitchFamily="18" charset="0"/>
              </a:rPr>
              <a:t> partner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t33, a </a:t>
            </a:r>
            <a:r>
              <a:rPr lang="it-IT" sz="2800" dirty="0" err="1" smtClean="0">
                <a:latin typeface="Georgia" pitchFamily="18" charset="0"/>
              </a:rPr>
              <a:t>consulting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firm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supporting</a:t>
            </a:r>
            <a:r>
              <a:rPr lang="it-IT" sz="2800" dirty="0" smtClean="0">
                <a:latin typeface="Georgia" pitchFamily="18" charset="0"/>
              </a:rPr>
              <a:t> public </a:t>
            </a:r>
            <a:r>
              <a:rPr lang="it-IT" sz="2800" dirty="0" err="1" smtClean="0">
                <a:latin typeface="Georgia" pitchFamily="18" charset="0"/>
              </a:rPr>
              <a:t>bodies</a:t>
            </a:r>
            <a:r>
              <a:rPr lang="it-IT" sz="2800" dirty="0" smtClean="0">
                <a:latin typeface="Georgia" pitchFamily="18" charset="0"/>
              </a:rPr>
              <a:t> in </a:t>
            </a:r>
            <a:r>
              <a:rPr lang="it-IT" sz="2800" dirty="0" err="1" smtClean="0">
                <a:latin typeface="Georgia" pitchFamily="18" charset="0"/>
              </a:rPr>
              <a:t>managing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evaluating</a:t>
            </a:r>
            <a:r>
              <a:rPr lang="it-IT" sz="2800" dirty="0" smtClean="0">
                <a:latin typeface="Georgia" pitchFamily="18" charset="0"/>
              </a:rPr>
              <a:t> EU </a:t>
            </a:r>
            <a:r>
              <a:rPr lang="it-IT" sz="2800" dirty="0" err="1" smtClean="0">
                <a:latin typeface="Georgia" pitchFamily="18" charset="0"/>
              </a:rPr>
              <a:t>programmes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projects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Today</a:t>
            </a:r>
            <a:r>
              <a:rPr lang="it-IT" sz="2800" dirty="0" smtClean="0">
                <a:latin typeface="Georgia" pitchFamily="18" charset="0"/>
              </a:rPr>
              <a:t> I </a:t>
            </a:r>
            <a:r>
              <a:rPr lang="it-IT" sz="2800" dirty="0" err="1" smtClean="0">
                <a:latin typeface="Georgia" pitchFamily="18" charset="0"/>
              </a:rPr>
              <a:t>am</a:t>
            </a:r>
            <a:r>
              <a:rPr lang="it-IT" sz="2800" dirty="0" smtClean="0">
                <a:latin typeface="Georgia" pitchFamily="18" charset="0"/>
              </a:rPr>
              <a:t> more a project </a:t>
            </a:r>
            <a:r>
              <a:rPr lang="it-IT" sz="2800" dirty="0" err="1" smtClean="0">
                <a:latin typeface="Georgia" pitchFamily="18" charset="0"/>
              </a:rPr>
              <a:t>evaluator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than</a:t>
            </a:r>
            <a:r>
              <a:rPr lang="it-IT" sz="2800" dirty="0" smtClean="0">
                <a:latin typeface="Georgia" pitchFamily="18" charset="0"/>
              </a:rPr>
              <a:t> a </a:t>
            </a: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writer</a:t>
            </a:r>
            <a:r>
              <a:rPr lang="it-IT" sz="2800" dirty="0" smtClean="0">
                <a:latin typeface="Georgia" pitchFamily="18" charset="0"/>
              </a:rPr>
              <a:t> and a project manager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Your teacher’s experience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5040560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I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been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working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for</a:t>
            </a:r>
            <a:r>
              <a:rPr lang="it-IT" sz="2800" dirty="0" smtClean="0">
                <a:latin typeface="Georgia" pitchFamily="18" charset="0"/>
              </a:rPr>
              <a:t>: 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authorities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/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local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agencies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;</a:t>
            </a: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SMEs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Sicily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region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  <a:buClrTx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Italian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Ministry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Foreign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Affairs</a:t>
            </a:r>
            <a:endParaRPr lang="en-GB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 txBox="1">
            <a:spLocks/>
          </p:cNvSpPr>
          <p:nvPr/>
        </p:nvSpPr>
        <p:spPr>
          <a:xfrm>
            <a:off x="452438" y="2143125"/>
            <a:ext cx="9217025" cy="2571750"/>
          </a:xfrm>
          <a:prstGeom prst="rect">
            <a:avLst/>
          </a:prstGeom>
        </p:spPr>
        <p:txBody>
          <a:bodyPr/>
          <a:lstStyle/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b="1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Section</a:t>
            </a:r>
            <a:r>
              <a:rPr lang="it-IT" sz="3600" b="1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2</a:t>
            </a:r>
            <a:endParaRPr lang="it-IT" sz="3600" b="1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“Project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Cycle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Management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for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International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Development</a:t>
            </a:r>
            <a:endParaRPr lang="it-IT" sz="3600" kern="0" dirty="0" smtClean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Cooperation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”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course</a:t>
            </a:r>
            <a:r>
              <a:rPr lang="it-IT" sz="3600" kern="0" dirty="0" smtClean="0">
                <a:solidFill>
                  <a:schemeClr val="tx1"/>
                </a:solidFill>
                <a:latin typeface="Georgia" pitchFamily="18" charset="0"/>
                <a:ea typeface="+mn-ea"/>
              </a:rPr>
              <a:t> </a:t>
            </a:r>
            <a:r>
              <a:rPr lang="it-IT" sz="3600" kern="0" dirty="0" err="1" smtClean="0">
                <a:solidFill>
                  <a:schemeClr val="tx1"/>
                </a:solidFill>
                <a:latin typeface="Georgia" pitchFamily="18" charset="0"/>
                <a:ea typeface="+mn-ea"/>
              </a:rPr>
              <a:t>presentation</a:t>
            </a: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  <a:p>
            <a:pPr marL="342900" indent="-342900">
              <a:spcAft>
                <a:spcPts val="0"/>
              </a:spcAft>
              <a:buFont typeface="Arial" charset="0"/>
              <a:buNone/>
              <a:defRPr/>
            </a:pPr>
            <a:endParaRPr lang="it-IT" sz="3600" kern="0" dirty="0">
              <a:solidFill>
                <a:schemeClr val="tx1"/>
              </a:solidFill>
              <a:latin typeface="Georgia" pitchFamily="18" charset="0"/>
              <a:ea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Cycle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This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course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is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strongly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related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the job </a:t>
            </a:r>
            <a:r>
              <a:rPr lang="it-IT" sz="2800" dirty="0" err="1" smtClean="0">
                <a:latin typeface="Georgia" pitchFamily="18" charset="0"/>
              </a:rPr>
              <a:t>dimension</a:t>
            </a: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We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have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get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familiar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with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two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different</a:t>
            </a:r>
            <a:r>
              <a:rPr lang="it-IT" sz="2800" dirty="0" smtClean="0">
                <a:latin typeface="Georgia" pitchFamily="18" charset="0"/>
              </a:rPr>
              <a:t> job </a:t>
            </a:r>
            <a:r>
              <a:rPr lang="it-IT" sz="2800" dirty="0" err="1" smtClean="0">
                <a:latin typeface="Georgia" pitchFamily="18" charset="0"/>
              </a:rPr>
              <a:t>positions</a:t>
            </a:r>
            <a:r>
              <a:rPr lang="it-IT" sz="2800" dirty="0" smtClean="0">
                <a:latin typeface="Georgia" pitchFamily="18" charset="0"/>
              </a:rPr>
              <a:t>:</a:t>
            </a: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latin typeface="Georgia" pitchFamily="18" charset="0"/>
              </a:rPr>
              <a:t>Proposal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writing</a:t>
            </a:r>
            <a:endParaRPr lang="it-IT" sz="2800" dirty="0" smtClean="0">
              <a:latin typeface="Georgia" pitchFamily="18" charset="0"/>
            </a:endParaRPr>
          </a:p>
          <a:p>
            <a:pPr lvl="2"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latin typeface="Georgia" pitchFamily="18" charset="0"/>
              </a:rPr>
              <a:t>Project management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Proposal writing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Identifying the project idea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Analysing the funding programme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Creating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Elaborating the proposal (with plan of action and budget)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Checking the formal completeness of the proposal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latin typeface="Georgia" pitchFamily="18" charset="0"/>
              </a:rPr>
              <a:t>“Managing” the proposal writing team and ensuring that the proposal is submitted!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Programming the whole project at operational, administrative and financial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Creating and empowering the team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Coordinating the network of partners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Developing the activities at local level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Running the ordinary administration of the project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Project Management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Monitoring the project progress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technical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Finalising and sending the financial reports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GB" sz="2800" dirty="0" smtClean="0">
                <a:solidFill>
                  <a:schemeClr val="tx1"/>
                </a:solidFill>
                <a:latin typeface="Georgia" pitchFamily="18" charset="0"/>
              </a:rPr>
              <a:t>Keeping transparent and collaborative relations with the managing authority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What about you?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Do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have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field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project manager?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opinion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competencies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which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cover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these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What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where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Presentation of the "Project Management" course:  summary of the issues, bibliography, case history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approach, Project Cycle Management with emphasis on Identification and Formulation phases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approach: stakeholder analysis and problem analysis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The logical framework approach: </a:t>
            </a: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Logframe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 matrix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Planning and scheduling project's activities: design of the Gantt Chart, re-scheduling of the activities. Principles of technical monitoring of the project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Defining project's costs:  identification of budget burdens, highlighting of budget items, analysis of staff costs and indirect costs. Principles of financial monitoring of the project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management: the horizontal competencies approach (Results orientation, Methodical, </a:t>
            </a:r>
            <a:r>
              <a:rPr lang="en-US" sz="2800" dirty="0" err="1" smtClean="0">
                <a:solidFill>
                  <a:schemeClr val="tx1"/>
                </a:solidFill>
                <a:latin typeface="Georgia" pitchFamily="18" charset="0"/>
              </a:rPr>
              <a:t>Organising</a:t>
            </a: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)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Project management: the horizontal competencies approach (Decision Making, Problem Solving, Networking, Communication)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lessons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Evaluation of the project: quantitative 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chemeClr val="tx1"/>
                </a:solidFill>
                <a:latin typeface="Georgia" pitchFamily="18" charset="0"/>
              </a:rPr>
              <a:t>Evaluation of the project: qualitative approach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800" dirty="0" smtClean="0">
                <a:solidFill>
                  <a:srgbClr val="00B0F0"/>
                </a:solidFill>
                <a:latin typeface="Georgia" pitchFamily="18" charset="0"/>
              </a:rPr>
              <a:t>Total: 40 hours</a:t>
            </a: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Our methodology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Lectures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Exercises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Strengths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Related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actual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Operational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concrete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Oriented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towards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socially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environmentally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,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economically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sustainable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real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projects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Weaknesses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Limited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scientific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background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Linked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experience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experimented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professionals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than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academic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students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teamwork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-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not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easy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practiced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very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small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class</a:t>
            </a:r>
            <a:r>
              <a:rPr lang="it-IT" sz="2800" smtClean="0">
                <a:solidFill>
                  <a:schemeClr val="tx1"/>
                </a:solidFill>
                <a:latin typeface="Georgia" pitchFamily="18" charset="0"/>
              </a:rPr>
              <a:t>!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Opportunities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Good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training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period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Course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mentioned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a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interview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“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Proposal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writer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” and “Project manager”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positions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exist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in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More and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organisations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starting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work on a project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Threats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24847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Case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histories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old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Project management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tools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more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advanced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when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you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will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approach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job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dimension</a:t>
            </a: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 basic PM bibliography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484784"/>
            <a:ext cx="8431213" cy="4896544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b="1" dirty="0" smtClean="0">
                <a:latin typeface="Georgia" pitchFamily="18" charset="0"/>
              </a:rPr>
              <a:t>Project Cycle Management Guidelines</a:t>
            </a:r>
            <a:r>
              <a:rPr lang="en-US" sz="2200" dirty="0" smtClean="0">
                <a:latin typeface="Georgia" pitchFamily="18" charset="0"/>
              </a:rPr>
              <a:t>, European Commission, March 2004 </a:t>
            </a:r>
            <a:r>
              <a:rPr lang="en-US" sz="2200" u="sng" dirty="0" smtClean="0">
                <a:latin typeface="Georgia" pitchFamily="18" charset="0"/>
                <a:hlinkClick r:id="rId3"/>
              </a:rPr>
              <a:t>http://ec.europa.eu/europeaid/infopoint/publications/index_en.htm</a:t>
            </a:r>
            <a:r>
              <a:rPr lang="it-IT" sz="22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dirty="0" smtClean="0">
                <a:latin typeface="Georgia" pitchFamily="18" charset="0"/>
              </a:rPr>
              <a:t>Communication and visibility manual, European Commission, July 2009  </a:t>
            </a:r>
            <a:r>
              <a:rPr lang="en-US" sz="2200" u="sng" dirty="0" smtClean="0">
                <a:latin typeface="Georgia" pitchFamily="18" charset="0"/>
                <a:hlinkClick r:id="rId4"/>
              </a:rPr>
              <a:t>http://ec.europa.eu/europeaid/work/visibility/index_en.htm</a:t>
            </a:r>
            <a:endParaRPr lang="en-US" sz="2200" u="sng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r>
              <a:rPr lang="en-US" sz="2200" dirty="0" smtClean="0">
                <a:solidFill>
                  <a:schemeClr val="tx1"/>
                </a:solidFill>
                <a:latin typeface="Georgia" pitchFamily="18" charset="0"/>
              </a:rPr>
              <a:t>Guide for Regional Development Agencies, </a:t>
            </a:r>
            <a:r>
              <a:rPr lang="en-US" sz="2200" dirty="0" err="1" smtClean="0">
                <a:solidFill>
                  <a:schemeClr val="tx1"/>
                </a:solidFill>
                <a:latin typeface="Georgia" pitchFamily="18" charset="0"/>
              </a:rPr>
              <a:t>Sviluppo</a:t>
            </a:r>
            <a:r>
              <a:rPr lang="en-US" sz="2200" dirty="0" smtClean="0">
                <a:solidFill>
                  <a:schemeClr val="tx1"/>
                </a:solidFill>
                <a:latin typeface="Georgia" pitchFamily="18" charset="0"/>
              </a:rPr>
              <a:t> Marche (SVIM), 2009</a:t>
            </a:r>
            <a:endParaRPr lang="it-IT" sz="22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chemeClr val="tx1"/>
                </a:solidFill>
                <a:latin typeface="Georgia" pitchFamily="18" charset="0"/>
              </a:rPr>
              <a:t>Remember</a:t>
            </a:r>
            <a:r>
              <a:rPr lang="it-IT" sz="3600" b="1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Welcome </a:t>
            </a:r>
            <a:r>
              <a:rPr lang="it-IT" sz="4400" b="1" dirty="0" err="1" smtClean="0">
                <a:solidFill>
                  <a:srgbClr val="00B0F0"/>
                </a:solidFill>
                <a:latin typeface="Georgia" pitchFamily="18" charset="0"/>
              </a:rPr>
              <a:t>lesson</a:t>
            </a:r>
            <a:r>
              <a:rPr lang="it-IT" sz="44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err="1" smtClean="0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36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chemeClr val="tx1"/>
                </a:solidFill>
                <a:latin typeface="Georgia" pitchFamily="18" charset="0"/>
              </a:rPr>
              <a:t>Wednesday</a:t>
            </a:r>
            <a:endParaRPr lang="it-IT" sz="36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752</Words>
  <Application>Microsoft Office PowerPoint</Application>
  <PresentationFormat>Personalizzato</PresentationFormat>
  <Paragraphs>127</Paragraphs>
  <Slides>22</Slides>
  <Notes>22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Diapositiva 1</vt:lpstr>
      <vt:lpstr>Diapositiva 2</vt:lpstr>
      <vt:lpstr>Your teacher</vt:lpstr>
      <vt:lpstr>Your teacher today</vt:lpstr>
      <vt:lpstr>Your teacher’s experience</vt:lpstr>
      <vt:lpstr>Diapositiva 6</vt:lpstr>
      <vt:lpstr>Project Cycle Management</vt:lpstr>
      <vt:lpstr>Proposal writing</vt:lpstr>
      <vt:lpstr>Project Management</vt:lpstr>
      <vt:lpstr>Project Management</vt:lpstr>
      <vt:lpstr>What about you?</vt:lpstr>
      <vt:lpstr>Our lessons</vt:lpstr>
      <vt:lpstr>Our lessons</vt:lpstr>
      <vt:lpstr>Our lessons</vt:lpstr>
      <vt:lpstr>Our lessons</vt:lpstr>
      <vt:lpstr>Our methodology</vt:lpstr>
      <vt:lpstr>Strengths</vt:lpstr>
      <vt:lpstr>Weaknesses</vt:lpstr>
      <vt:lpstr>Opportunities</vt:lpstr>
      <vt:lpstr>Threats</vt:lpstr>
      <vt:lpstr>A basic PM bibliography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98</cp:revision>
  <dcterms:modified xsi:type="dcterms:W3CDTF">2011-11-09T08:00:43Z</dcterms:modified>
</cp:coreProperties>
</file>