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3"/>
  </p:notesMasterIdLst>
  <p:sldIdLst>
    <p:sldId id="354" r:id="rId2"/>
    <p:sldId id="331" r:id="rId3"/>
    <p:sldId id="330" r:id="rId4"/>
    <p:sldId id="326" r:id="rId5"/>
    <p:sldId id="338" r:id="rId6"/>
    <p:sldId id="337" r:id="rId7"/>
    <p:sldId id="336" r:id="rId8"/>
    <p:sldId id="335" r:id="rId9"/>
    <p:sldId id="342" r:id="rId10"/>
    <p:sldId id="341" r:id="rId11"/>
    <p:sldId id="340" r:id="rId12"/>
    <p:sldId id="339" r:id="rId13"/>
    <p:sldId id="345" r:id="rId14"/>
    <p:sldId id="351" r:id="rId15"/>
    <p:sldId id="352" r:id="rId16"/>
    <p:sldId id="344" r:id="rId17"/>
    <p:sldId id="343" r:id="rId18"/>
    <p:sldId id="334" r:id="rId19"/>
    <p:sldId id="346" r:id="rId20"/>
    <p:sldId id="353" r:id="rId21"/>
    <p:sldId id="307" r:id="rId22"/>
  </p:sldIdLst>
  <p:sldSz cx="9907588" cy="6858000"/>
  <p:notesSz cx="6858000" cy="9144000"/>
  <p:defaultTextStyle>
    <a:defPPr>
      <a:defRPr lang="en-GB"/>
    </a:defPPr>
    <a:lvl1pPr algn="l" defTabSz="449263" rtl="0" eaLnBrk="0" fontAlgn="base" hangingPunct="0">
      <a:spcBef>
        <a:spcPct val="0"/>
      </a:spcBef>
      <a:spcAft>
        <a:spcPct val="0"/>
      </a:spcAft>
      <a:buClr>
        <a:srgbClr val="000000"/>
      </a:buClr>
      <a:buSzPct val="100000"/>
      <a:buFont typeface="Times New Roman" pitchFamily="18" charset="0"/>
      <a:defRPr sz="2400" kern="1200">
        <a:solidFill>
          <a:schemeClr val="bg1"/>
        </a:solidFill>
        <a:latin typeface="Times New Roman" pitchFamily="18" charset="0"/>
        <a:ea typeface="MS Gothic" pitchFamily="49" charset="-128"/>
        <a:cs typeface="+mn-cs"/>
      </a:defRPr>
    </a:lvl1pPr>
    <a:lvl2pPr marL="457200" algn="l" defTabSz="449263" rtl="0" eaLnBrk="0" fontAlgn="base" hangingPunct="0">
      <a:spcBef>
        <a:spcPct val="0"/>
      </a:spcBef>
      <a:spcAft>
        <a:spcPct val="0"/>
      </a:spcAft>
      <a:buClr>
        <a:srgbClr val="000000"/>
      </a:buClr>
      <a:buSzPct val="100000"/>
      <a:buFont typeface="Times New Roman" pitchFamily="18" charset="0"/>
      <a:defRPr sz="2400" kern="1200">
        <a:solidFill>
          <a:schemeClr val="bg1"/>
        </a:solidFill>
        <a:latin typeface="Times New Roman" pitchFamily="18" charset="0"/>
        <a:ea typeface="MS Gothic" pitchFamily="49" charset="-128"/>
        <a:cs typeface="+mn-cs"/>
      </a:defRPr>
    </a:lvl2pPr>
    <a:lvl3pPr marL="914400" algn="l" defTabSz="449263" rtl="0" eaLnBrk="0" fontAlgn="base" hangingPunct="0">
      <a:spcBef>
        <a:spcPct val="0"/>
      </a:spcBef>
      <a:spcAft>
        <a:spcPct val="0"/>
      </a:spcAft>
      <a:buClr>
        <a:srgbClr val="000000"/>
      </a:buClr>
      <a:buSzPct val="100000"/>
      <a:buFont typeface="Times New Roman" pitchFamily="18" charset="0"/>
      <a:defRPr sz="2400" kern="1200">
        <a:solidFill>
          <a:schemeClr val="bg1"/>
        </a:solidFill>
        <a:latin typeface="Times New Roman" pitchFamily="18" charset="0"/>
        <a:ea typeface="MS Gothic" pitchFamily="49" charset="-128"/>
        <a:cs typeface="+mn-cs"/>
      </a:defRPr>
    </a:lvl3pPr>
    <a:lvl4pPr marL="1371600" algn="l" defTabSz="449263" rtl="0" eaLnBrk="0" fontAlgn="base" hangingPunct="0">
      <a:spcBef>
        <a:spcPct val="0"/>
      </a:spcBef>
      <a:spcAft>
        <a:spcPct val="0"/>
      </a:spcAft>
      <a:buClr>
        <a:srgbClr val="000000"/>
      </a:buClr>
      <a:buSzPct val="100000"/>
      <a:buFont typeface="Times New Roman" pitchFamily="18" charset="0"/>
      <a:defRPr sz="2400" kern="1200">
        <a:solidFill>
          <a:schemeClr val="bg1"/>
        </a:solidFill>
        <a:latin typeface="Times New Roman" pitchFamily="18" charset="0"/>
        <a:ea typeface="MS Gothic" pitchFamily="49" charset="-128"/>
        <a:cs typeface="+mn-cs"/>
      </a:defRPr>
    </a:lvl4pPr>
    <a:lvl5pPr marL="1828800" algn="l" defTabSz="449263" rtl="0" eaLnBrk="0" fontAlgn="base" hangingPunct="0">
      <a:spcBef>
        <a:spcPct val="0"/>
      </a:spcBef>
      <a:spcAft>
        <a:spcPct val="0"/>
      </a:spcAft>
      <a:buClr>
        <a:srgbClr val="000000"/>
      </a:buClr>
      <a:buSzPct val="100000"/>
      <a:buFont typeface="Times New Roman" pitchFamily="18" charset="0"/>
      <a:defRPr sz="2400" kern="1200">
        <a:solidFill>
          <a:schemeClr val="bg1"/>
        </a:solidFill>
        <a:latin typeface="Times New Roman" pitchFamily="18" charset="0"/>
        <a:ea typeface="MS Gothic" pitchFamily="49" charset="-128"/>
        <a:cs typeface="+mn-cs"/>
      </a:defRPr>
    </a:lvl5pPr>
    <a:lvl6pPr marL="2286000" algn="l" defTabSz="914400" rtl="0" eaLnBrk="1" latinLnBrk="0" hangingPunct="1">
      <a:defRPr sz="2400" kern="1200">
        <a:solidFill>
          <a:schemeClr val="bg1"/>
        </a:solidFill>
        <a:latin typeface="Times New Roman" pitchFamily="18" charset="0"/>
        <a:ea typeface="MS Gothic" pitchFamily="49" charset="-128"/>
        <a:cs typeface="+mn-cs"/>
      </a:defRPr>
    </a:lvl6pPr>
    <a:lvl7pPr marL="2743200" algn="l" defTabSz="914400" rtl="0" eaLnBrk="1" latinLnBrk="0" hangingPunct="1">
      <a:defRPr sz="2400" kern="1200">
        <a:solidFill>
          <a:schemeClr val="bg1"/>
        </a:solidFill>
        <a:latin typeface="Times New Roman" pitchFamily="18" charset="0"/>
        <a:ea typeface="MS Gothic" pitchFamily="49" charset="-128"/>
        <a:cs typeface="+mn-cs"/>
      </a:defRPr>
    </a:lvl7pPr>
    <a:lvl8pPr marL="3200400" algn="l" defTabSz="914400" rtl="0" eaLnBrk="1" latinLnBrk="0" hangingPunct="1">
      <a:defRPr sz="2400" kern="1200">
        <a:solidFill>
          <a:schemeClr val="bg1"/>
        </a:solidFill>
        <a:latin typeface="Times New Roman" pitchFamily="18" charset="0"/>
        <a:ea typeface="MS Gothic" pitchFamily="49" charset="-128"/>
        <a:cs typeface="+mn-cs"/>
      </a:defRPr>
    </a:lvl8pPr>
    <a:lvl9pPr marL="3657600" algn="l" defTabSz="914400" rtl="0" eaLnBrk="1" latinLnBrk="0" hangingPunct="1">
      <a:defRPr sz="2400" kern="1200">
        <a:solidFill>
          <a:schemeClr val="bg1"/>
        </a:solidFill>
        <a:latin typeface="Times New Roman" pitchFamily="18" charset="0"/>
        <a:ea typeface="MS Gothic" pitchFamily="49"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718" autoAdjust="0"/>
  </p:normalViewPr>
  <p:slideViewPr>
    <p:cSldViewPr>
      <p:cViewPr varScale="1">
        <p:scale>
          <a:sx n="70" d="100"/>
          <a:sy n="70" d="100"/>
        </p:scale>
        <p:origin x="-1218" y="-108"/>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notesViewPr>
    <p:cSldViewPr>
      <p:cViewPr varScale="1">
        <p:scale>
          <a:sx n="59" d="100"/>
          <a:sy n="59" d="100"/>
        </p:scale>
        <p:origin x="-1752" y="-7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AutoShape 1"/>
          <p:cNvSpPr>
            <a:spLocks noChangeArrowheads="1"/>
          </p:cNvSpPr>
          <p:nvPr/>
        </p:nvSpPr>
        <p:spPr bwMode="auto">
          <a:xfrm>
            <a:off x="0" y="0"/>
            <a:ext cx="6858000" cy="9144000"/>
          </a:xfrm>
          <a:prstGeom prst="roundRect">
            <a:avLst>
              <a:gd name="adj" fmla="val 23"/>
            </a:avLst>
          </a:prstGeom>
          <a:solidFill>
            <a:srgbClr val="FFFFFF"/>
          </a:solidFill>
          <a:ln w="9360">
            <a:noFill/>
            <a:miter lim="800000"/>
            <a:headEnd/>
            <a:tailEnd/>
          </a:ln>
          <a:effectLst/>
        </p:spPr>
        <p:txBody>
          <a:bodyPr wrap="none" anchor="ctr"/>
          <a:lstStyle/>
          <a:p>
            <a:pPr>
              <a:buFont typeface="Times New Roman" pitchFamily="16" charset="0"/>
              <a:buNone/>
              <a:defRPr/>
            </a:pPr>
            <a:endParaRPr lang="it-IT">
              <a:latin typeface="Times New Roman" pitchFamily="16" charset="0"/>
              <a:ea typeface="MS Gothic" charset="-128"/>
            </a:endParaRPr>
          </a:p>
        </p:txBody>
      </p:sp>
      <p:sp>
        <p:nvSpPr>
          <p:cNvPr id="2050" name="AutoShape 2"/>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a:effectLst/>
        </p:spPr>
        <p:txBody>
          <a:bodyPr wrap="none" anchor="ctr"/>
          <a:lstStyle/>
          <a:p>
            <a:pPr>
              <a:buFont typeface="Times New Roman" pitchFamily="16" charset="0"/>
              <a:buNone/>
              <a:defRPr/>
            </a:pPr>
            <a:endParaRPr lang="it-IT">
              <a:latin typeface="Times New Roman" pitchFamily="16" charset="0"/>
              <a:ea typeface="MS Gothic" charset="-128"/>
            </a:endParaRPr>
          </a:p>
        </p:txBody>
      </p:sp>
      <p:sp>
        <p:nvSpPr>
          <p:cNvPr id="2051" name="AutoShape 3"/>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a:effectLst/>
        </p:spPr>
        <p:txBody>
          <a:bodyPr wrap="none" anchor="ctr"/>
          <a:lstStyle/>
          <a:p>
            <a:pPr>
              <a:buFont typeface="Times New Roman" pitchFamily="16" charset="0"/>
              <a:buNone/>
              <a:defRPr/>
            </a:pPr>
            <a:endParaRPr lang="it-IT">
              <a:latin typeface="Times New Roman" pitchFamily="16" charset="0"/>
              <a:ea typeface="MS Gothic" charset="-128"/>
            </a:endParaRPr>
          </a:p>
        </p:txBody>
      </p:sp>
      <p:sp>
        <p:nvSpPr>
          <p:cNvPr id="2052" name="AutoShape 4"/>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a:effectLst/>
        </p:spPr>
        <p:txBody>
          <a:bodyPr wrap="none" anchor="ctr"/>
          <a:lstStyle/>
          <a:p>
            <a:pPr>
              <a:buFont typeface="Times New Roman" pitchFamily="16" charset="0"/>
              <a:buNone/>
              <a:defRPr/>
            </a:pPr>
            <a:endParaRPr lang="it-IT">
              <a:latin typeface="Times New Roman" pitchFamily="16" charset="0"/>
              <a:ea typeface="MS Gothic" charset="-128"/>
            </a:endParaRPr>
          </a:p>
        </p:txBody>
      </p:sp>
      <p:sp>
        <p:nvSpPr>
          <p:cNvPr id="7174" name="Rectangle 5"/>
          <p:cNvSpPr>
            <a:spLocks noGrp="1" noRot="1" noChangeAspect="1" noChangeArrowheads="1"/>
          </p:cNvSpPr>
          <p:nvPr>
            <p:ph type="sldImg"/>
          </p:nvPr>
        </p:nvSpPr>
        <p:spPr bwMode="auto">
          <a:xfrm>
            <a:off x="958850" y="692150"/>
            <a:ext cx="4933950" cy="3409950"/>
          </a:xfrm>
          <a:prstGeom prst="rect">
            <a:avLst/>
          </a:prstGeom>
          <a:noFill/>
          <a:ln w="12600">
            <a:solidFill>
              <a:srgbClr val="000000"/>
            </a:solidFill>
            <a:miter lim="800000"/>
            <a:headEnd/>
            <a:tailEnd/>
          </a:ln>
        </p:spPr>
      </p:sp>
      <p:sp>
        <p:nvSpPr>
          <p:cNvPr id="2054" name="Rectangle 6"/>
          <p:cNvSpPr>
            <a:spLocks noGrp="1" noChangeArrowheads="1"/>
          </p:cNvSpPr>
          <p:nvPr>
            <p:ph type="body"/>
          </p:nvPr>
        </p:nvSpPr>
        <p:spPr bwMode="auto">
          <a:xfrm>
            <a:off x="1006475" y="4395788"/>
            <a:ext cx="4924425" cy="3863975"/>
          </a:xfrm>
          <a:prstGeom prst="rect">
            <a:avLst/>
          </a:prstGeom>
          <a:noFill/>
          <a:ln w="9525">
            <a:noFill/>
            <a:round/>
            <a:headEnd/>
            <a:tailEnd/>
          </a:ln>
          <a:effectLst/>
        </p:spPr>
        <p:txBody>
          <a:bodyPr vert="horz" wrap="square" lIns="93600" tIns="47520" rIns="93600" bIns="47520" numCol="1" anchor="t" anchorCtr="0" compatLnSpc="1">
            <a:prstTxWarp prst="textNoShape">
              <a:avLst/>
            </a:prstTxWarp>
          </a:bodyPr>
          <a:lstStyle/>
          <a:p>
            <a:pPr lvl="0"/>
            <a:endParaRPr lang="it-IT" noProof="0" smtClean="0"/>
          </a:p>
        </p:txBody>
      </p:sp>
      <p:sp>
        <p:nvSpPr>
          <p:cNvPr id="2055" name="Rectangle 7"/>
          <p:cNvSpPr>
            <a:spLocks noChangeArrowheads="1"/>
          </p:cNvSpPr>
          <p:nvPr/>
        </p:nvSpPr>
        <p:spPr bwMode="auto">
          <a:xfrm>
            <a:off x="968375" y="4337050"/>
            <a:ext cx="4919663" cy="4313238"/>
          </a:xfrm>
          <a:prstGeom prst="rect">
            <a:avLst/>
          </a:prstGeom>
          <a:noFill/>
          <a:ln w="12600">
            <a:solidFill>
              <a:srgbClr val="000000"/>
            </a:solidFill>
            <a:miter lim="800000"/>
            <a:headEnd/>
            <a:tailEnd/>
          </a:ln>
          <a:effectLst/>
        </p:spPr>
        <p:txBody>
          <a:bodyPr wrap="none" anchor="ctr"/>
          <a:lstStyle/>
          <a:p>
            <a:pPr>
              <a:buFont typeface="Times New Roman" pitchFamily="16" charset="0"/>
              <a:buNone/>
              <a:defRPr/>
            </a:pPr>
            <a:endParaRPr lang="it-IT">
              <a:latin typeface="Times New Roman" pitchFamily="16" charset="0"/>
              <a:ea typeface="MS Gothic" charset="-128"/>
            </a:endParaRPr>
          </a:p>
        </p:txBody>
      </p:sp>
      <p:sp>
        <p:nvSpPr>
          <p:cNvPr id="2056" name="Line 8"/>
          <p:cNvSpPr>
            <a:spLocks noChangeShapeType="1"/>
          </p:cNvSpPr>
          <p:nvPr/>
        </p:nvSpPr>
        <p:spPr bwMode="auto">
          <a:xfrm>
            <a:off x="1012825" y="354013"/>
            <a:ext cx="4835525" cy="1587"/>
          </a:xfrm>
          <a:prstGeom prst="line">
            <a:avLst/>
          </a:prstGeom>
          <a:noFill/>
          <a:ln w="12600">
            <a:solidFill>
              <a:srgbClr val="000000"/>
            </a:solidFill>
            <a:miter lim="800000"/>
            <a:headEnd/>
            <a:tailEnd/>
          </a:ln>
          <a:effectLst/>
        </p:spPr>
        <p:txBody>
          <a:bodyPr/>
          <a:lstStyle/>
          <a:p>
            <a:pPr>
              <a:buFont typeface="Times New Roman" pitchFamily="16" charset="0"/>
              <a:buNone/>
              <a:defRPr/>
            </a:pPr>
            <a:endParaRPr lang="it-IT">
              <a:latin typeface="Times New Roman" pitchFamily="16" charset="0"/>
              <a:ea typeface="MS Gothic" charset="-128"/>
            </a:endParaRPr>
          </a:p>
        </p:txBody>
      </p:sp>
      <p:sp>
        <p:nvSpPr>
          <p:cNvPr id="2057" name="Rectangle 9"/>
          <p:cNvSpPr>
            <a:spLocks noChangeArrowheads="1"/>
          </p:cNvSpPr>
          <p:nvPr/>
        </p:nvSpPr>
        <p:spPr bwMode="auto">
          <a:xfrm>
            <a:off x="939800" y="166688"/>
            <a:ext cx="5026025" cy="217487"/>
          </a:xfrm>
          <a:prstGeom prst="rect">
            <a:avLst/>
          </a:prstGeom>
          <a:noFill/>
          <a:ln w="9525">
            <a:noFill/>
            <a:round/>
            <a:headEnd/>
            <a:tailEnd/>
          </a:ln>
          <a:effectLst/>
        </p:spPr>
        <p:txBody>
          <a:bodyPr lIns="93600" tIns="47520" rIns="93600" bIns="47520">
            <a:spAutoFit/>
          </a:bodyPr>
          <a:lstStyle/>
          <a:p>
            <a:pPr>
              <a:buFont typeface="Arial" charset="0"/>
              <a:buNone/>
              <a:tabLst>
                <a:tab pos="0" algn="l"/>
                <a:tab pos="4711700" algn="r"/>
                <a:tab pos="5224463" algn="l"/>
                <a:tab pos="6270625" algn="l"/>
                <a:tab pos="7316788" algn="l"/>
                <a:tab pos="8362950" algn="l"/>
                <a:tab pos="9409113" algn="l"/>
                <a:tab pos="10455275" algn="l"/>
                <a:tab pos="10779125" algn="l"/>
                <a:tab pos="10779125" algn="l"/>
                <a:tab pos="10780713" algn="l"/>
              </a:tabLst>
              <a:defRPr/>
            </a:pPr>
            <a:r>
              <a:rPr lang="it-IT" sz="800">
                <a:solidFill>
                  <a:srgbClr val="000000"/>
                </a:solidFill>
                <a:latin typeface="Arial" charset="0"/>
                <a:ea typeface="MS Gothic" charset="-128"/>
              </a:rPr>
              <a:t>ABBEY NATIONAL	PROJECT MANAGEMENT SKILLS FOR PROJECT TEAM MEMBERS</a:t>
            </a:r>
          </a:p>
        </p:txBody>
      </p:sp>
      <p:sp>
        <p:nvSpPr>
          <p:cNvPr id="2058" name="Line 10"/>
          <p:cNvSpPr>
            <a:spLocks noChangeShapeType="1"/>
          </p:cNvSpPr>
          <p:nvPr/>
        </p:nvSpPr>
        <p:spPr bwMode="auto">
          <a:xfrm>
            <a:off x="1012825" y="8761413"/>
            <a:ext cx="4835525" cy="1587"/>
          </a:xfrm>
          <a:prstGeom prst="line">
            <a:avLst/>
          </a:prstGeom>
          <a:noFill/>
          <a:ln w="12600">
            <a:solidFill>
              <a:srgbClr val="000000"/>
            </a:solidFill>
            <a:miter lim="800000"/>
            <a:headEnd/>
            <a:tailEnd/>
          </a:ln>
          <a:effectLst/>
        </p:spPr>
        <p:txBody>
          <a:bodyPr/>
          <a:lstStyle/>
          <a:p>
            <a:pPr>
              <a:buFont typeface="Times New Roman" pitchFamily="16" charset="0"/>
              <a:buNone/>
              <a:defRPr/>
            </a:pPr>
            <a:endParaRPr lang="it-IT">
              <a:latin typeface="Times New Roman" pitchFamily="16" charset="0"/>
              <a:ea typeface="MS Gothic" charset="-128"/>
            </a:endParaRPr>
          </a:p>
        </p:txBody>
      </p:sp>
      <p:sp>
        <p:nvSpPr>
          <p:cNvPr id="2059" name="Rectangle 11"/>
          <p:cNvSpPr>
            <a:spLocks noChangeArrowheads="1"/>
          </p:cNvSpPr>
          <p:nvPr/>
        </p:nvSpPr>
        <p:spPr bwMode="auto">
          <a:xfrm>
            <a:off x="939800" y="8753475"/>
            <a:ext cx="5026025" cy="217488"/>
          </a:xfrm>
          <a:prstGeom prst="rect">
            <a:avLst/>
          </a:prstGeom>
          <a:noFill/>
          <a:ln w="9525">
            <a:noFill/>
            <a:round/>
            <a:headEnd/>
            <a:tailEnd/>
          </a:ln>
          <a:effectLst/>
        </p:spPr>
        <p:txBody>
          <a:bodyPr lIns="93600" tIns="47520" rIns="93600" bIns="47520">
            <a:spAutoFit/>
          </a:bodyPr>
          <a:lstStyle/>
          <a:p>
            <a:pPr>
              <a:buFont typeface="Arial" charset="0"/>
              <a:buNone/>
              <a:tabLst>
                <a:tab pos="0" algn="l"/>
                <a:tab pos="2325688" algn="ctr"/>
                <a:tab pos="4711700" algn="r"/>
                <a:tab pos="5224463" algn="l"/>
                <a:tab pos="6270625" algn="l"/>
                <a:tab pos="7316788" algn="l"/>
                <a:tab pos="8362950" algn="l"/>
                <a:tab pos="9409113" algn="l"/>
                <a:tab pos="10455275" algn="l"/>
                <a:tab pos="10779125" algn="l"/>
                <a:tab pos="10779125" algn="l"/>
                <a:tab pos="10780713" algn="l"/>
              </a:tabLst>
              <a:defRPr/>
            </a:pPr>
            <a:r>
              <a:rPr lang="it-IT" sz="800">
                <a:solidFill>
                  <a:srgbClr val="000000"/>
                </a:solidFill>
                <a:latin typeface="Arial" charset="0"/>
                <a:ea typeface="MS Gothic" charset="-128"/>
              </a:rPr>
              <a:t>	 ABN-010	 © 1999 Learning Dimensions</a:t>
            </a:r>
          </a:p>
        </p:txBody>
      </p:sp>
      <p:sp>
        <p:nvSpPr>
          <p:cNvPr id="2060" name="Rectangle 12"/>
          <p:cNvSpPr>
            <a:spLocks noChangeArrowheads="1"/>
          </p:cNvSpPr>
          <p:nvPr/>
        </p:nvSpPr>
        <p:spPr bwMode="auto">
          <a:xfrm>
            <a:off x="1063625" y="4416425"/>
            <a:ext cx="682625" cy="307975"/>
          </a:xfrm>
          <a:prstGeom prst="rect">
            <a:avLst/>
          </a:prstGeom>
          <a:noFill/>
          <a:ln w="9525">
            <a:noFill/>
            <a:round/>
            <a:headEnd/>
            <a:tailEnd/>
          </a:ln>
          <a:effectLst/>
        </p:spPr>
        <p:txBody>
          <a:bodyPr wrap="none" lIns="93600" tIns="47520" rIns="93600" bIns="47520">
            <a:spAutoFit/>
          </a:bodyPr>
          <a:lstStyle/>
          <a:p>
            <a:pPr>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it-IT" sz="1400" b="1">
                <a:solidFill>
                  <a:srgbClr val="000000"/>
                </a:solidFill>
                <a:latin typeface="Arial" charset="0"/>
                <a:ea typeface="MS Gothic" charset="-128"/>
              </a:rPr>
              <a:t>Notes</a:t>
            </a:r>
          </a:p>
        </p:txBody>
      </p:sp>
    </p:spTree>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62025" y="692150"/>
            <a:ext cx="4927600" cy="3409950"/>
          </a:xfrm>
        </p:spPr>
      </p:sp>
      <p:sp>
        <p:nvSpPr>
          <p:cNvPr id="3" name="Segnaposto note 2"/>
          <p:cNvSpPr>
            <a:spLocks noGrp="1"/>
          </p:cNvSpPr>
          <p:nvPr>
            <p:ph type="body" idx="1"/>
          </p:nvPr>
        </p:nvSpPr>
        <p:spPr/>
        <p:txBody>
          <a:bodyPr>
            <a:normAutofit/>
          </a:bodyPr>
          <a:lstStyle/>
          <a:p>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9963" y="706438"/>
            <a:ext cx="4965700" cy="3389312"/>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1006475" y="4395788"/>
            <a:ext cx="4926013" cy="3865562"/>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9963" y="706438"/>
            <a:ext cx="4965700" cy="3389312"/>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1006475" y="4395788"/>
            <a:ext cx="4926013" cy="3865562"/>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9963" y="706438"/>
            <a:ext cx="4965700" cy="3389312"/>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1006475" y="4395788"/>
            <a:ext cx="4926013" cy="3865562"/>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9963" y="706438"/>
            <a:ext cx="4965700" cy="3389312"/>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1006475" y="4395788"/>
            <a:ext cx="4926013" cy="3865562"/>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9963" y="706438"/>
            <a:ext cx="4965700" cy="3389312"/>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1006475" y="4395788"/>
            <a:ext cx="4926013" cy="3865562"/>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9963" y="706438"/>
            <a:ext cx="4965700" cy="3389312"/>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1006475" y="4395788"/>
            <a:ext cx="4926013" cy="3865562"/>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9963" y="706438"/>
            <a:ext cx="4965700" cy="3389312"/>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1006475" y="4395788"/>
            <a:ext cx="4926013" cy="3865562"/>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9963" y="706438"/>
            <a:ext cx="4965700" cy="3389312"/>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1006475" y="4395788"/>
            <a:ext cx="4926013" cy="3865562"/>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9963" y="706438"/>
            <a:ext cx="4965700" cy="3389312"/>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1006475" y="4395788"/>
            <a:ext cx="4926013" cy="3865562"/>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9963" y="706438"/>
            <a:ext cx="4965700" cy="3389312"/>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1006475" y="4395788"/>
            <a:ext cx="4926013" cy="3865562"/>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9963" y="706438"/>
            <a:ext cx="4965700" cy="3389312"/>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1006475" y="4395788"/>
            <a:ext cx="4926013" cy="3865562"/>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9963" y="706438"/>
            <a:ext cx="4965700" cy="3389312"/>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1006475" y="4395788"/>
            <a:ext cx="4926013" cy="3865562"/>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9963" y="706438"/>
            <a:ext cx="4965700" cy="3389312"/>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1006475" y="4395788"/>
            <a:ext cx="4926013" cy="3865562"/>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9963" y="706438"/>
            <a:ext cx="4965700" cy="3389312"/>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1006475" y="4395788"/>
            <a:ext cx="4926013" cy="3865562"/>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9963" y="706438"/>
            <a:ext cx="4965700" cy="3389312"/>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1006475" y="4395788"/>
            <a:ext cx="4926013" cy="3865562"/>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9963" y="706438"/>
            <a:ext cx="4965700" cy="3389312"/>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1006475" y="4395788"/>
            <a:ext cx="4926013" cy="3865562"/>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9963" y="706438"/>
            <a:ext cx="4965700" cy="3389312"/>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1006475" y="4395788"/>
            <a:ext cx="4926013" cy="3865562"/>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9963" y="706438"/>
            <a:ext cx="4965700" cy="3389312"/>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1006475" y="4395788"/>
            <a:ext cx="4926013" cy="3865562"/>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9963" y="706438"/>
            <a:ext cx="4965700" cy="3389312"/>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1006475" y="4395788"/>
            <a:ext cx="4926013" cy="3865562"/>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6" name="Rectangle 8"/>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lstStyle/>
          <a:p>
            <a:pPr>
              <a:tabLst>
                <a:tab pos="0" algn="l"/>
                <a:tab pos="450850" algn="l"/>
                <a:tab pos="903288" algn="l"/>
                <a:tab pos="1355725" algn="l"/>
                <a:tab pos="1808163" algn="l"/>
                <a:tab pos="2260600" algn="l"/>
                <a:tab pos="2713038" algn="l"/>
                <a:tab pos="3165475" algn="l"/>
                <a:tab pos="3617913" algn="l"/>
                <a:tab pos="4070350" algn="l"/>
                <a:tab pos="4522788" algn="l"/>
                <a:tab pos="4975225" algn="l"/>
                <a:tab pos="5427663" algn="l"/>
                <a:tab pos="5880100" algn="l"/>
                <a:tab pos="6332538" algn="l"/>
                <a:tab pos="6784975" algn="l"/>
                <a:tab pos="7237413" algn="l"/>
                <a:tab pos="7689850" algn="l"/>
                <a:tab pos="8142288" algn="l"/>
                <a:tab pos="8594725" algn="l"/>
                <a:tab pos="9047163" algn="l"/>
              </a:tabLst>
            </a:pPr>
            <a:fld id="{48839E71-A455-4B05-890B-C78A9ED3C572}" type="slidenum">
              <a:rPr lang="it-IT"/>
              <a:pPr>
                <a:tabLst>
                  <a:tab pos="0" algn="l"/>
                  <a:tab pos="450850" algn="l"/>
                  <a:tab pos="903288" algn="l"/>
                  <a:tab pos="1355725" algn="l"/>
                  <a:tab pos="1808163" algn="l"/>
                  <a:tab pos="2260600" algn="l"/>
                  <a:tab pos="2713038" algn="l"/>
                  <a:tab pos="3165475" algn="l"/>
                  <a:tab pos="3617913" algn="l"/>
                  <a:tab pos="4070350" algn="l"/>
                  <a:tab pos="4522788" algn="l"/>
                  <a:tab pos="4975225" algn="l"/>
                  <a:tab pos="5427663" algn="l"/>
                  <a:tab pos="5880100" algn="l"/>
                  <a:tab pos="6332538" algn="l"/>
                  <a:tab pos="6784975" algn="l"/>
                  <a:tab pos="7237413" algn="l"/>
                  <a:tab pos="7689850" algn="l"/>
                  <a:tab pos="8142288" algn="l"/>
                  <a:tab pos="8594725" algn="l"/>
                  <a:tab pos="9047163" algn="l"/>
                </a:tabLst>
              </a:pPr>
              <a:t>21</a:t>
            </a:fld>
            <a:endParaRPr lang="it-IT"/>
          </a:p>
        </p:txBody>
      </p:sp>
      <p:sp>
        <p:nvSpPr>
          <p:cNvPr id="11267" name="Text Box 1"/>
          <p:cNvSpPr txBox="1">
            <a:spLocks noChangeArrowheads="1"/>
          </p:cNvSpPr>
          <p:nvPr/>
        </p:nvSpPr>
        <p:spPr bwMode="auto">
          <a:xfrm>
            <a:off x="969963" y="706438"/>
            <a:ext cx="4965700" cy="3389312"/>
          </a:xfrm>
          <a:prstGeom prst="rect">
            <a:avLst/>
          </a:prstGeom>
          <a:solidFill>
            <a:srgbClr val="FFFFFF"/>
          </a:solidFill>
          <a:ln w="9525">
            <a:solidFill>
              <a:srgbClr val="000000"/>
            </a:solidFill>
            <a:miter lim="800000"/>
            <a:headEnd/>
            <a:tailEnd/>
          </a:ln>
        </p:spPr>
        <p:txBody>
          <a:bodyPr wrap="none" lIns="92089" tIns="46045" rIns="92089" bIns="46045" anchor="ctr"/>
          <a:lstStyle/>
          <a:p>
            <a:endParaRPr lang="it-IT"/>
          </a:p>
        </p:txBody>
      </p:sp>
      <p:sp>
        <p:nvSpPr>
          <p:cNvPr id="11268" name="Rectangle 2"/>
          <p:cNvSpPr>
            <a:spLocks noGrp="1" noChangeArrowheads="1"/>
          </p:cNvSpPr>
          <p:nvPr>
            <p:ph type="body"/>
          </p:nvPr>
        </p:nvSpPr>
        <p:spPr>
          <a:xfrm>
            <a:off x="930275" y="4378325"/>
            <a:ext cx="5041900" cy="4094163"/>
          </a:xfrm>
          <a:noFill/>
          <a:ln/>
        </p:spPr>
        <p:txBody>
          <a:bodyPr wrap="none" anchor="ctr"/>
          <a:lstStyle/>
          <a:p>
            <a:endParaRPr lang="it-IT"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742950" y="2130425"/>
            <a:ext cx="8421688"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485900" y="3886200"/>
            <a:ext cx="6935788"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82638" y="4406900"/>
            <a:ext cx="8421687" cy="1362075"/>
          </a:xfrm>
        </p:spPr>
        <p:txBody>
          <a:bodyPr/>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82638" y="2906713"/>
            <a:ext cx="8421687"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1055688" y="1962150"/>
            <a:ext cx="4144962" cy="40846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5353050" y="1962150"/>
            <a:ext cx="4146550" cy="40846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95300" y="274638"/>
            <a:ext cx="8916988"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95300"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95300"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5032375" y="1535113"/>
            <a:ext cx="43799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5032375" y="2174875"/>
            <a:ext cx="43799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95300" y="273050"/>
            <a:ext cx="3259138"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873500" y="273050"/>
            <a:ext cx="553878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941513" y="4800600"/>
            <a:ext cx="5945187"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941513" y="612775"/>
            <a:ext cx="5945187"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941513" y="5367338"/>
            <a:ext cx="5945187"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7389813" y="504825"/>
            <a:ext cx="2109787" cy="5541963"/>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1055688" y="504825"/>
            <a:ext cx="6181725" cy="5541963"/>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Rectangle 1"/>
          <p:cNvSpPr>
            <a:spLocks noGrp="1" noChangeArrowheads="1"/>
          </p:cNvSpPr>
          <p:nvPr>
            <p:ph type="title"/>
          </p:nvPr>
        </p:nvSpPr>
        <p:spPr bwMode="auto">
          <a:xfrm>
            <a:off x="1055688" y="504825"/>
            <a:ext cx="8375650" cy="1136650"/>
          </a:xfrm>
          <a:prstGeom prst="rect">
            <a:avLst/>
          </a:prstGeom>
          <a:noFill/>
          <a:ln w="9525">
            <a:noFill/>
            <a:round/>
            <a:headEnd/>
            <a:tailEnd/>
          </a:ln>
        </p:spPr>
        <p:txBody>
          <a:bodyPr vert="horz" wrap="square" lIns="90360" tIns="44280" rIns="90360" bIns="44280" numCol="1" anchor="t" anchorCtr="0" compatLnSpc="1">
            <a:prstTxWarp prst="textNoShape">
              <a:avLst/>
            </a:prstTxWarp>
          </a:bodyPr>
          <a:lstStyle/>
          <a:p>
            <a:pPr lvl="0"/>
            <a:r>
              <a:rPr lang="en-GB" smtClean="0"/>
              <a:t>Cliccate per modificare il formato del testo del titolo</a:t>
            </a:r>
          </a:p>
        </p:txBody>
      </p:sp>
      <p:sp>
        <p:nvSpPr>
          <p:cNvPr id="2051" name="Rectangle 2"/>
          <p:cNvSpPr>
            <a:spLocks noGrp="1" noChangeArrowheads="1"/>
          </p:cNvSpPr>
          <p:nvPr>
            <p:ph type="body" idx="1"/>
          </p:nvPr>
        </p:nvSpPr>
        <p:spPr bwMode="auto">
          <a:xfrm>
            <a:off x="1055688" y="1962150"/>
            <a:ext cx="8443912" cy="4084638"/>
          </a:xfrm>
          <a:prstGeom prst="rect">
            <a:avLst/>
          </a:prstGeom>
          <a:noFill/>
          <a:ln w="9525">
            <a:noFill/>
            <a:round/>
            <a:headEnd/>
            <a:tailEnd/>
          </a:ln>
        </p:spPr>
        <p:txBody>
          <a:bodyPr vert="horz" wrap="square" lIns="90360" tIns="44280" rIns="90360" bIns="44280" numCol="1" anchor="t" anchorCtr="0" compatLnSpc="1">
            <a:prstTxWarp prst="textNoShape">
              <a:avLst/>
            </a:prstTxWarp>
          </a:bodyPr>
          <a:lstStyle/>
          <a:p>
            <a:pPr lvl="0"/>
            <a:r>
              <a:rPr lang="en-GB" smtClean="0"/>
              <a:t>Cliccate per modificare il formato del testo della struttura</a:t>
            </a:r>
          </a:p>
          <a:p>
            <a:pPr lvl="1"/>
            <a:r>
              <a:rPr lang="en-GB" smtClean="0"/>
              <a:t>Secondo livello struttura</a:t>
            </a:r>
          </a:p>
          <a:p>
            <a:pPr lvl="2"/>
            <a:r>
              <a:rPr lang="en-GB" smtClean="0"/>
              <a:t>Terzo livello struttura</a:t>
            </a:r>
          </a:p>
          <a:p>
            <a:pPr lvl="3"/>
            <a:r>
              <a:rPr lang="en-GB" smtClean="0"/>
              <a:t>Quarto livello struttura</a:t>
            </a:r>
          </a:p>
          <a:p>
            <a:pPr lvl="4"/>
            <a:r>
              <a:rPr lang="en-GB" smtClean="0"/>
              <a:t>Quinto livello struttura</a:t>
            </a:r>
          </a:p>
          <a:p>
            <a:pPr lvl="4"/>
            <a:r>
              <a:rPr lang="en-GB" smtClean="0"/>
              <a:t>Sesto livello struttura</a:t>
            </a:r>
          </a:p>
          <a:p>
            <a:pPr lvl="4"/>
            <a:r>
              <a:rPr lang="en-GB" smtClean="0"/>
              <a:t>Settimo livello struttura</a:t>
            </a:r>
          </a:p>
          <a:p>
            <a:pPr lvl="4"/>
            <a:r>
              <a:rPr lang="en-GB" smtClean="0"/>
              <a:t>Ottavo livello struttura</a:t>
            </a:r>
          </a:p>
          <a:p>
            <a:pPr lvl="4"/>
            <a:r>
              <a:rPr lang="en-GB" smtClean="0"/>
              <a:t>Nono livello struttura</a:t>
            </a:r>
          </a:p>
        </p:txBody>
      </p:sp>
      <p:sp>
        <p:nvSpPr>
          <p:cNvPr id="1027" name="Rectangle 3"/>
          <p:cNvSpPr>
            <a:spLocks noChangeArrowheads="1"/>
          </p:cNvSpPr>
          <p:nvPr/>
        </p:nvSpPr>
        <p:spPr bwMode="auto">
          <a:xfrm>
            <a:off x="6350" y="6350"/>
            <a:ext cx="9891713" cy="6843713"/>
          </a:xfrm>
          <a:prstGeom prst="rect">
            <a:avLst/>
          </a:prstGeom>
          <a:noFill/>
          <a:ln w="12600">
            <a:solidFill>
              <a:srgbClr val="000080"/>
            </a:solidFill>
            <a:miter lim="800000"/>
            <a:headEnd/>
            <a:tailEnd/>
          </a:ln>
          <a:effectLst/>
        </p:spPr>
        <p:txBody>
          <a:bodyPr wrap="none" anchor="ctr"/>
          <a:lstStyle/>
          <a:p>
            <a:pPr>
              <a:buFont typeface="Times New Roman" pitchFamily="16" charset="0"/>
              <a:buNone/>
              <a:defRPr/>
            </a:pPr>
            <a:endParaRPr lang="it-IT">
              <a:latin typeface="Times New Roman" pitchFamily="16" charset="0"/>
              <a:ea typeface="MS Gothic" charset="-128"/>
            </a:endParaRPr>
          </a:p>
        </p:txBody>
      </p:sp>
      <p:sp>
        <p:nvSpPr>
          <p:cNvPr id="1028" name="Rectangle 4"/>
          <p:cNvSpPr>
            <a:spLocks noChangeArrowheads="1"/>
          </p:cNvSpPr>
          <p:nvPr/>
        </p:nvSpPr>
        <p:spPr bwMode="auto">
          <a:xfrm>
            <a:off x="4057650" y="2914650"/>
            <a:ext cx="9906000" cy="1588"/>
          </a:xfrm>
          <a:prstGeom prst="rect">
            <a:avLst/>
          </a:prstGeom>
          <a:noFill/>
          <a:ln w="9525">
            <a:noFill/>
            <a:round/>
            <a:headEnd/>
            <a:tailEnd/>
          </a:ln>
          <a:effectLst/>
        </p:spPr>
        <p:txBody>
          <a:bodyPr wrap="none" anchor="ctr"/>
          <a:lstStyle/>
          <a:p>
            <a:pPr>
              <a:buFont typeface="Times New Roman" pitchFamily="16" charset="0"/>
              <a:buNone/>
              <a:defRPr/>
            </a:pPr>
            <a:endParaRPr lang="it-IT">
              <a:latin typeface="Times New Roman" pitchFamily="16" charset="0"/>
              <a:ea typeface="MS Gothic" charset="-128"/>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49263" rtl="0" eaLnBrk="0" fontAlgn="base" hangingPunct="0">
        <a:lnSpc>
          <a:spcPct val="87000"/>
        </a:lnSpc>
        <a:spcBef>
          <a:spcPct val="0"/>
        </a:spcBef>
        <a:spcAft>
          <a:spcPct val="0"/>
        </a:spcAft>
        <a:buClr>
          <a:srgbClr val="000000"/>
        </a:buClr>
        <a:buSzPct val="100000"/>
        <a:buFont typeface="Arial" charset="0"/>
        <a:defRPr sz="3600" b="1">
          <a:solidFill>
            <a:srgbClr val="000000"/>
          </a:solidFill>
          <a:latin typeface="+mj-lt"/>
          <a:ea typeface="+mj-ea"/>
          <a:cs typeface="+mj-cs"/>
        </a:defRPr>
      </a:lvl1pPr>
      <a:lvl2pPr algn="l" defTabSz="449263" rtl="0" eaLnBrk="0" fontAlgn="base" hangingPunct="0">
        <a:lnSpc>
          <a:spcPct val="87000"/>
        </a:lnSpc>
        <a:spcBef>
          <a:spcPct val="0"/>
        </a:spcBef>
        <a:spcAft>
          <a:spcPct val="0"/>
        </a:spcAft>
        <a:buClr>
          <a:srgbClr val="000000"/>
        </a:buClr>
        <a:buSzPct val="100000"/>
        <a:buFont typeface="Arial" charset="0"/>
        <a:defRPr sz="3600" b="1">
          <a:solidFill>
            <a:srgbClr val="000000"/>
          </a:solidFill>
          <a:latin typeface="Arial" charset="0"/>
          <a:ea typeface="MS Gothic" charset="-128"/>
        </a:defRPr>
      </a:lvl2pPr>
      <a:lvl3pPr algn="l" defTabSz="449263" rtl="0" eaLnBrk="0" fontAlgn="base" hangingPunct="0">
        <a:lnSpc>
          <a:spcPct val="87000"/>
        </a:lnSpc>
        <a:spcBef>
          <a:spcPct val="0"/>
        </a:spcBef>
        <a:spcAft>
          <a:spcPct val="0"/>
        </a:spcAft>
        <a:buClr>
          <a:srgbClr val="000000"/>
        </a:buClr>
        <a:buSzPct val="100000"/>
        <a:buFont typeface="Arial" charset="0"/>
        <a:defRPr sz="3600" b="1">
          <a:solidFill>
            <a:srgbClr val="000000"/>
          </a:solidFill>
          <a:latin typeface="Arial" charset="0"/>
          <a:ea typeface="MS Gothic" charset="-128"/>
        </a:defRPr>
      </a:lvl3pPr>
      <a:lvl4pPr algn="l" defTabSz="449263" rtl="0" eaLnBrk="0" fontAlgn="base" hangingPunct="0">
        <a:lnSpc>
          <a:spcPct val="87000"/>
        </a:lnSpc>
        <a:spcBef>
          <a:spcPct val="0"/>
        </a:spcBef>
        <a:spcAft>
          <a:spcPct val="0"/>
        </a:spcAft>
        <a:buClr>
          <a:srgbClr val="000000"/>
        </a:buClr>
        <a:buSzPct val="100000"/>
        <a:buFont typeface="Arial" charset="0"/>
        <a:defRPr sz="3600" b="1">
          <a:solidFill>
            <a:srgbClr val="000000"/>
          </a:solidFill>
          <a:latin typeface="Arial" charset="0"/>
          <a:ea typeface="MS Gothic" charset="-128"/>
        </a:defRPr>
      </a:lvl4pPr>
      <a:lvl5pPr algn="l" defTabSz="449263" rtl="0" eaLnBrk="0" fontAlgn="base" hangingPunct="0">
        <a:lnSpc>
          <a:spcPct val="87000"/>
        </a:lnSpc>
        <a:spcBef>
          <a:spcPct val="0"/>
        </a:spcBef>
        <a:spcAft>
          <a:spcPct val="0"/>
        </a:spcAft>
        <a:buClr>
          <a:srgbClr val="000000"/>
        </a:buClr>
        <a:buSzPct val="100000"/>
        <a:buFont typeface="Arial" charset="0"/>
        <a:defRPr sz="3600" b="1">
          <a:solidFill>
            <a:srgbClr val="000000"/>
          </a:solidFill>
          <a:latin typeface="Arial" charset="0"/>
          <a:ea typeface="MS Gothic" charset="-128"/>
        </a:defRPr>
      </a:lvl5pPr>
      <a:lvl6pPr marL="457200" algn="l" defTabSz="449263" rtl="0" eaLnBrk="0" fontAlgn="base" hangingPunct="0">
        <a:lnSpc>
          <a:spcPct val="87000"/>
        </a:lnSpc>
        <a:spcBef>
          <a:spcPct val="0"/>
        </a:spcBef>
        <a:spcAft>
          <a:spcPct val="0"/>
        </a:spcAft>
        <a:buClr>
          <a:srgbClr val="000000"/>
        </a:buClr>
        <a:buSzPct val="100000"/>
        <a:buFont typeface="Arial" charset="0"/>
        <a:defRPr sz="3600" b="1">
          <a:solidFill>
            <a:srgbClr val="000000"/>
          </a:solidFill>
          <a:latin typeface="Arial" charset="0"/>
          <a:ea typeface="MS Gothic" charset="-128"/>
        </a:defRPr>
      </a:lvl6pPr>
      <a:lvl7pPr marL="914400" algn="l" defTabSz="449263" rtl="0" eaLnBrk="0" fontAlgn="base" hangingPunct="0">
        <a:lnSpc>
          <a:spcPct val="87000"/>
        </a:lnSpc>
        <a:spcBef>
          <a:spcPct val="0"/>
        </a:spcBef>
        <a:spcAft>
          <a:spcPct val="0"/>
        </a:spcAft>
        <a:buClr>
          <a:srgbClr val="000000"/>
        </a:buClr>
        <a:buSzPct val="100000"/>
        <a:buFont typeface="Arial" charset="0"/>
        <a:defRPr sz="3600" b="1">
          <a:solidFill>
            <a:srgbClr val="000000"/>
          </a:solidFill>
          <a:latin typeface="Arial" charset="0"/>
          <a:ea typeface="MS Gothic" charset="-128"/>
        </a:defRPr>
      </a:lvl7pPr>
      <a:lvl8pPr marL="1371600" algn="l" defTabSz="449263" rtl="0" eaLnBrk="0" fontAlgn="base" hangingPunct="0">
        <a:lnSpc>
          <a:spcPct val="87000"/>
        </a:lnSpc>
        <a:spcBef>
          <a:spcPct val="0"/>
        </a:spcBef>
        <a:spcAft>
          <a:spcPct val="0"/>
        </a:spcAft>
        <a:buClr>
          <a:srgbClr val="000000"/>
        </a:buClr>
        <a:buSzPct val="100000"/>
        <a:buFont typeface="Arial" charset="0"/>
        <a:defRPr sz="3600" b="1">
          <a:solidFill>
            <a:srgbClr val="000000"/>
          </a:solidFill>
          <a:latin typeface="Arial" charset="0"/>
          <a:ea typeface="MS Gothic" charset="-128"/>
        </a:defRPr>
      </a:lvl8pPr>
      <a:lvl9pPr marL="1828800" algn="l" defTabSz="449263" rtl="0" eaLnBrk="0" fontAlgn="base" hangingPunct="0">
        <a:lnSpc>
          <a:spcPct val="87000"/>
        </a:lnSpc>
        <a:spcBef>
          <a:spcPct val="0"/>
        </a:spcBef>
        <a:spcAft>
          <a:spcPct val="0"/>
        </a:spcAft>
        <a:buClr>
          <a:srgbClr val="000000"/>
        </a:buClr>
        <a:buSzPct val="100000"/>
        <a:buFont typeface="Arial" charset="0"/>
        <a:defRPr sz="3600" b="1">
          <a:solidFill>
            <a:srgbClr val="000000"/>
          </a:solidFill>
          <a:latin typeface="Arial" charset="0"/>
          <a:ea typeface="MS Gothic" charset="-128"/>
        </a:defRPr>
      </a:lvl9pPr>
    </p:titleStyle>
    <p:bodyStyle>
      <a:lvl1pPr marL="342900" indent="-342900" algn="l" defTabSz="449263" rtl="0" eaLnBrk="0" fontAlgn="base" hangingPunct="0">
        <a:lnSpc>
          <a:spcPct val="87000"/>
        </a:lnSpc>
        <a:spcBef>
          <a:spcPct val="0"/>
        </a:spcBef>
        <a:spcAft>
          <a:spcPts val="1000"/>
        </a:spcAft>
        <a:buClr>
          <a:srgbClr val="000000"/>
        </a:buClr>
        <a:buSzPct val="100000"/>
        <a:buFont typeface="Arial" charset="0"/>
        <a:buChar char="•"/>
        <a:defRPr sz="2000">
          <a:solidFill>
            <a:srgbClr val="000000"/>
          </a:solidFill>
          <a:latin typeface="+mn-lt"/>
          <a:ea typeface="+mn-ea"/>
          <a:cs typeface="+mn-cs"/>
        </a:defRPr>
      </a:lvl1pPr>
      <a:lvl2pPr marL="371475" indent="-258763" algn="l" defTabSz="449263" rtl="0" eaLnBrk="0" fontAlgn="base" hangingPunct="0">
        <a:lnSpc>
          <a:spcPct val="87000"/>
        </a:lnSpc>
        <a:spcBef>
          <a:spcPct val="0"/>
        </a:spcBef>
        <a:spcAft>
          <a:spcPts val="1000"/>
        </a:spcAft>
        <a:buClr>
          <a:srgbClr val="FF6401"/>
        </a:buClr>
        <a:buSzPct val="77000"/>
        <a:buFont typeface="Wingdings 3" pitchFamily="16" charset="2"/>
        <a:buChar char=""/>
        <a:defRPr sz="2000">
          <a:solidFill>
            <a:srgbClr val="000000"/>
          </a:solidFill>
          <a:latin typeface="+mn-lt"/>
          <a:ea typeface="+mn-ea"/>
        </a:defRPr>
      </a:lvl2pPr>
      <a:lvl3pPr marL="747713" indent="-255588" algn="l" defTabSz="449263" rtl="0" eaLnBrk="0" fontAlgn="base" hangingPunct="0">
        <a:lnSpc>
          <a:spcPct val="87000"/>
        </a:lnSpc>
        <a:spcBef>
          <a:spcPct val="0"/>
        </a:spcBef>
        <a:spcAft>
          <a:spcPts val="1000"/>
        </a:spcAft>
        <a:buClr>
          <a:srgbClr val="FF6401"/>
        </a:buClr>
        <a:buSzPct val="87000"/>
        <a:buFont typeface="Arial" charset="0"/>
        <a:buChar char="–"/>
        <a:defRPr sz="2000">
          <a:solidFill>
            <a:srgbClr val="000000"/>
          </a:solidFill>
          <a:latin typeface="+mn-lt"/>
          <a:ea typeface="+mn-ea"/>
        </a:defRPr>
      </a:lvl3pPr>
      <a:lvl4pPr marL="1125538" indent="-257175" algn="l" defTabSz="449263" rtl="0" eaLnBrk="0" fontAlgn="base" hangingPunct="0">
        <a:lnSpc>
          <a:spcPct val="87000"/>
        </a:lnSpc>
        <a:spcBef>
          <a:spcPct val="0"/>
        </a:spcBef>
        <a:spcAft>
          <a:spcPts val="1000"/>
        </a:spcAft>
        <a:buClr>
          <a:srgbClr val="FF6401"/>
        </a:buClr>
        <a:buSzPct val="100000"/>
        <a:buFont typeface="Wingdings" pitchFamily="2" charset="2"/>
        <a:buChar char=""/>
        <a:defRPr sz="2000">
          <a:solidFill>
            <a:srgbClr val="000000"/>
          </a:solidFill>
          <a:latin typeface="+mn-lt"/>
          <a:ea typeface="+mn-ea"/>
        </a:defRPr>
      </a:lvl4pPr>
      <a:lvl5pPr marL="1482725" indent="-239713" algn="l" defTabSz="449263" rtl="0" eaLnBrk="0" fontAlgn="base" hangingPunct="0">
        <a:lnSpc>
          <a:spcPct val="87000"/>
        </a:lnSpc>
        <a:spcBef>
          <a:spcPct val="0"/>
        </a:spcBef>
        <a:spcAft>
          <a:spcPts val="1000"/>
        </a:spcAft>
        <a:buClr>
          <a:srgbClr val="FF6401"/>
        </a:buClr>
        <a:buSzPct val="100000"/>
        <a:buFont typeface="Arial" charset="0"/>
        <a:buChar char="•"/>
        <a:defRPr sz="2000">
          <a:solidFill>
            <a:srgbClr val="000000"/>
          </a:solidFill>
          <a:latin typeface="+mn-lt"/>
          <a:ea typeface="+mn-ea"/>
        </a:defRPr>
      </a:lvl5pPr>
      <a:lvl6pPr marL="1939925" indent="-239713" algn="l" defTabSz="449263" rtl="0" eaLnBrk="0" fontAlgn="base" hangingPunct="0">
        <a:lnSpc>
          <a:spcPct val="87000"/>
        </a:lnSpc>
        <a:spcBef>
          <a:spcPct val="0"/>
        </a:spcBef>
        <a:spcAft>
          <a:spcPts val="1000"/>
        </a:spcAft>
        <a:buClr>
          <a:srgbClr val="FF6401"/>
        </a:buClr>
        <a:buSzPct val="100000"/>
        <a:buFont typeface="Arial" charset="0"/>
        <a:buChar char="•"/>
        <a:defRPr sz="2000">
          <a:solidFill>
            <a:srgbClr val="000000"/>
          </a:solidFill>
          <a:latin typeface="+mn-lt"/>
          <a:ea typeface="+mn-ea"/>
        </a:defRPr>
      </a:lvl6pPr>
      <a:lvl7pPr marL="2397125" indent="-239713" algn="l" defTabSz="449263" rtl="0" eaLnBrk="0" fontAlgn="base" hangingPunct="0">
        <a:lnSpc>
          <a:spcPct val="87000"/>
        </a:lnSpc>
        <a:spcBef>
          <a:spcPct val="0"/>
        </a:spcBef>
        <a:spcAft>
          <a:spcPts val="1000"/>
        </a:spcAft>
        <a:buClr>
          <a:srgbClr val="FF6401"/>
        </a:buClr>
        <a:buSzPct val="100000"/>
        <a:buFont typeface="Arial" charset="0"/>
        <a:buChar char="•"/>
        <a:defRPr sz="2000">
          <a:solidFill>
            <a:srgbClr val="000000"/>
          </a:solidFill>
          <a:latin typeface="+mn-lt"/>
          <a:ea typeface="+mn-ea"/>
        </a:defRPr>
      </a:lvl7pPr>
      <a:lvl8pPr marL="2854325" indent="-239713" algn="l" defTabSz="449263" rtl="0" eaLnBrk="0" fontAlgn="base" hangingPunct="0">
        <a:lnSpc>
          <a:spcPct val="87000"/>
        </a:lnSpc>
        <a:spcBef>
          <a:spcPct val="0"/>
        </a:spcBef>
        <a:spcAft>
          <a:spcPts val="1000"/>
        </a:spcAft>
        <a:buClr>
          <a:srgbClr val="FF6401"/>
        </a:buClr>
        <a:buSzPct val="100000"/>
        <a:buFont typeface="Arial" charset="0"/>
        <a:buChar char="•"/>
        <a:defRPr sz="2000">
          <a:solidFill>
            <a:srgbClr val="000000"/>
          </a:solidFill>
          <a:latin typeface="+mn-lt"/>
          <a:ea typeface="+mn-ea"/>
        </a:defRPr>
      </a:lvl8pPr>
      <a:lvl9pPr marL="3311525" indent="-239713" algn="l" defTabSz="449263" rtl="0" eaLnBrk="0" fontAlgn="base" hangingPunct="0">
        <a:lnSpc>
          <a:spcPct val="87000"/>
        </a:lnSpc>
        <a:spcBef>
          <a:spcPct val="0"/>
        </a:spcBef>
        <a:spcAft>
          <a:spcPts val="1000"/>
        </a:spcAft>
        <a:buClr>
          <a:srgbClr val="FF6401"/>
        </a:buClr>
        <a:buSzPct val="100000"/>
        <a:buFont typeface="Arial" charset="0"/>
        <a:buChar char="•"/>
        <a:defRPr sz="2000">
          <a:solidFill>
            <a:srgbClr val="000000"/>
          </a:solidFill>
          <a:latin typeface="+mn-lt"/>
          <a:ea typeface="+mn-ea"/>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Segnaposto contenuto 2"/>
          <p:cNvSpPr>
            <a:spLocks noGrp="1"/>
          </p:cNvSpPr>
          <p:nvPr>
            <p:ph idx="1"/>
          </p:nvPr>
        </p:nvSpPr>
        <p:spPr>
          <a:xfrm>
            <a:off x="452438" y="2143125"/>
            <a:ext cx="8821836" cy="1573907"/>
          </a:xfrm>
        </p:spPr>
        <p:txBody>
          <a:bodyPr/>
          <a:lstStyle/>
          <a:p>
            <a:pPr>
              <a:lnSpc>
                <a:spcPct val="100000"/>
              </a:lnSpc>
              <a:spcAft>
                <a:spcPts val="1200"/>
              </a:spcAft>
              <a:buNone/>
            </a:pPr>
            <a:r>
              <a:rPr lang="it-IT" sz="3200" b="1" dirty="0" smtClean="0">
                <a:solidFill>
                  <a:schemeClr val="tx1"/>
                </a:solidFill>
                <a:latin typeface="Georgia" pitchFamily="18" charset="0"/>
              </a:rPr>
              <a:t>Project </a:t>
            </a:r>
            <a:r>
              <a:rPr lang="it-IT" sz="3200" b="1" dirty="0" err="1" smtClean="0">
                <a:solidFill>
                  <a:schemeClr val="tx1"/>
                </a:solidFill>
                <a:latin typeface="Georgia" pitchFamily="18" charset="0"/>
              </a:rPr>
              <a:t>Cycle</a:t>
            </a:r>
            <a:r>
              <a:rPr lang="it-IT" sz="3200" b="1" dirty="0" smtClean="0">
                <a:solidFill>
                  <a:schemeClr val="tx1"/>
                </a:solidFill>
                <a:latin typeface="Georgia" pitchFamily="18" charset="0"/>
              </a:rPr>
              <a:t> Management </a:t>
            </a:r>
            <a:r>
              <a:rPr lang="it-IT" sz="3200" b="1" dirty="0" err="1" smtClean="0">
                <a:solidFill>
                  <a:schemeClr val="tx1"/>
                </a:solidFill>
                <a:latin typeface="Georgia" pitchFamily="18" charset="0"/>
              </a:rPr>
              <a:t>for</a:t>
            </a:r>
            <a:r>
              <a:rPr lang="it-IT" sz="3200" b="1" dirty="0" smtClean="0">
                <a:solidFill>
                  <a:schemeClr val="tx1"/>
                </a:solidFill>
                <a:latin typeface="Georgia" pitchFamily="18" charset="0"/>
              </a:rPr>
              <a:t> </a:t>
            </a:r>
          </a:p>
          <a:p>
            <a:pPr>
              <a:lnSpc>
                <a:spcPct val="100000"/>
              </a:lnSpc>
              <a:spcAft>
                <a:spcPts val="1200"/>
              </a:spcAft>
              <a:buNone/>
            </a:pPr>
            <a:r>
              <a:rPr lang="it-IT" sz="3200" b="1" dirty="0" smtClean="0">
                <a:solidFill>
                  <a:schemeClr val="tx1"/>
                </a:solidFill>
                <a:latin typeface="Georgia" pitchFamily="18" charset="0"/>
              </a:rPr>
              <a:t>International </a:t>
            </a:r>
            <a:r>
              <a:rPr lang="it-IT" sz="3200" b="1" dirty="0" err="1" smtClean="0">
                <a:solidFill>
                  <a:schemeClr val="tx1"/>
                </a:solidFill>
                <a:latin typeface="Georgia" pitchFamily="18" charset="0"/>
              </a:rPr>
              <a:t>Development</a:t>
            </a:r>
            <a:endParaRPr lang="it-IT" sz="3200" b="1" dirty="0" smtClean="0">
              <a:solidFill>
                <a:schemeClr val="tx1"/>
              </a:solidFill>
              <a:latin typeface="Georgia" pitchFamily="18" charset="0"/>
            </a:endParaRPr>
          </a:p>
          <a:p>
            <a:pPr>
              <a:lnSpc>
                <a:spcPct val="100000"/>
              </a:lnSpc>
              <a:spcAft>
                <a:spcPts val="1200"/>
              </a:spcAft>
              <a:buNone/>
            </a:pPr>
            <a:r>
              <a:rPr lang="it-IT" sz="3200" b="1" dirty="0" err="1" smtClean="0">
                <a:solidFill>
                  <a:schemeClr val="tx1"/>
                </a:solidFill>
                <a:latin typeface="Georgia" pitchFamily="18" charset="0"/>
              </a:rPr>
              <a:t>Cooperation</a:t>
            </a:r>
            <a:endParaRPr lang="it-IT" sz="3200" b="1" dirty="0" smtClean="0">
              <a:solidFill>
                <a:schemeClr val="tx1"/>
              </a:solidFill>
              <a:latin typeface="Georgia" pitchFamily="18" charset="0"/>
            </a:endParaRPr>
          </a:p>
          <a:p>
            <a:pPr>
              <a:lnSpc>
                <a:spcPct val="100000"/>
              </a:lnSpc>
              <a:spcAft>
                <a:spcPct val="0"/>
              </a:spcAft>
              <a:buFont typeface="Arial" charset="0"/>
              <a:buNone/>
            </a:pPr>
            <a:r>
              <a:rPr lang="it-IT" sz="3600" smtClean="0">
                <a:solidFill>
                  <a:srgbClr val="00B0F0"/>
                </a:solidFill>
                <a:latin typeface="Georgia" pitchFamily="18" charset="0"/>
              </a:rPr>
              <a:t>RIVER </a:t>
            </a:r>
            <a:r>
              <a:rPr lang="it-IT" sz="3600" dirty="0" smtClean="0">
                <a:solidFill>
                  <a:srgbClr val="00B0F0"/>
                </a:solidFill>
                <a:latin typeface="Georgia" pitchFamily="18" charset="0"/>
              </a:rPr>
              <a:t>Case </a:t>
            </a:r>
            <a:r>
              <a:rPr lang="it-IT" sz="3600" dirty="0" err="1" smtClean="0">
                <a:solidFill>
                  <a:srgbClr val="00B0F0"/>
                </a:solidFill>
                <a:latin typeface="Georgia" pitchFamily="18" charset="0"/>
              </a:rPr>
              <a:t>history</a:t>
            </a:r>
            <a:endParaRPr lang="it-IT" sz="3600" dirty="0" smtClean="0">
              <a:solidFill>
                <a:srgbClr val="00B0F0"/>
              </a:solidFill>
              <a:latin typeface="Georgia" pitchFamily="18" charset="0"/>
            </a:endParaRPr>
          </a:p>
          <a:p>
            <a:pPr>
              <a:lnSpc>
                <a:spcPct val="100000"/>
              </a:lnSpc>
              <a:spcAft>
                <a:spcPct val="0"/>
              </a:spcAft>
              <a:buFont typeface="Arial" charset="0"/>
              <a:buNone/>
            </a:pPr>
            <a:endParaRPr lang="it-IT" sz="3600" dirty="0" smtClean="0">
              <a:solidFill>
                <a:schemeClr val="tx1"/>
              </a:solidFill>
              <a:latin typeface="Georgia" pitchFamily="18" charset="0"/>
            </a:endParaRPr>
          </a:p>
        </p:txBody>
      </p:sp>
      <p:sp>
        <p:nvSpPr>
          <p:cNvPr id="3076" name="Rettangolo 8"/>
          <p:cNvSpPr>
            <a:spLocks noChangeArrowheads="1"/>
          </p:cNvSpPr>
          <p:nvPr/>
        </p:nvSpPr>
        <p:spPr bwMode="auto">
          <a:xfrm>
            <a:off x="447675" y="5000625"/>
            <a:ext cx="4953000" cy="830263"/>
          </a:xfrm>
          <a:prstGeom prst="rect">
            <a:avLst/>
          </a:prstGeom>
          <a:noFill/>
          <a:ln w="9525">
            <a:noFill/>
            <a:miter lim="800000"/>
            <a:headEnd/>
            <a:tailEnd/>
          </a:ln>
        </p:spPr>
        <p:txBody>
          <a:bodyPr>
            <a:spAutoFit/>
          </a:bodyPr>
          <a:lstStyle/>
          <a:p>
            <a:r>
              <a:rPr lang="it-IT" i="1" dirty="0" err="1" smtClean="0">
                <a:solidFill>
                  <a:schemeClr val="tx1"/>
                </a:solidFill>
                <a:latin typeface="Georgia" pitchFamily="18" charset="0"/>
              </a:rPr>
              <a:t>Teacher</a:t>
            </a:r>
            <a:endParaRPr lang="it-IT" i="1" dirty="0">
              <a:solidFill>
                <a:schemeClr val="tx1"/>
              </a:solidFill>
              <a:latin typeface="Georgia" pitchFamily="18" charset="0"/>
            </a:endParaRPr>
          </a:p>
          <a:p>
            <a:r>
              <a:rPr lang="it-IT" dirty="0">
                <a:solidFill>
                  <a:schemeClr val="tx1"/>
                </a:solidFill>
                <a:latin typeface="Georgia" pitchFamily="18" charset="0"/>
              </a:rPr>
              <a:t>Pietro </a:t>
            </a:r>
            <a:r>
              <a:rPr lang="it-IT" dirty="0" err="1">
                <a:solidFill>
                  <a:schemeClr val="tx1"/>
                </a:solidFill>
                <a:latin typeface="Georgia" pitchFamily="18" charset="0"/>
              </a:rPr>
              <a:t>Celotti</a:t>
            </a:r>
            <a:endParaRPr lang="it-IT" dirty="0">
              <a:latin typeface="Georgia" pitchFamily="18" charset="0"/>
            </a:endParaRPr>
          </a:p>
        </p:txBody>
      </p:sp>
      <p:sp>
        <p:nvSpPr>
          <p:cNvPr id="3077" name="Rettangolo 9"/>
          <p:cNvSpPr>
            <a:spLocks noChangeArrowheads="1"/>
          </p:cNvSpPr>
          <p:nvPr/>
        </p:nvSpPr>
        <p:spPr bwMode="auto">
          <a:xfrm>
            <a:off x="501650" y="895350"/>
            <a:ext cx="4953000" cy="830997"/>
          </a:xfrm>
          <a:prstGeom prst="rect">
            <a:avLst/>
          </a:prstGeom>
          <a:noFill/>
          <a:ln w="9525">
            <a:noFill/>
            <a:miter lim="800000"/>
            <a:headEnd/>
            <a:tailEnd/>
          </a:ln>
        </p:spPr>
        <p:txBody>
          <a:bodyPr>
            <a:spAutoFit/>
          </a:bodyPr>
          <a:lstStyle/>
          <a:p>
            <a:r>
              <a:rPr lang="it-IT" i="1" dirty="0" smtClean="0">
                <a:solidFill>
                  <a:schemeClr val="tx1"/>
                </a:solidFill>
                <a:latin typeface="Georgia" pitchFamily="18" charset="0"/>
              </a:rPr>
              <a:t>Università degli Studi di Macerata</a:t>
            </a:r>
          </a:p>
          <a:p>
            <a:r>
              <a:rPr lang="it-IT" dirty="0" smtClean="0">
                <a:solidFill>
                  <a:schemeClr val="tx1"/>
                </a:solidFill>
                <a:latin typeface="Georgia" pitchFamily="18" charset="0"/>
              </a:rPr>
              <a:t> </a:t>
            </a:r>
            <a:endParaRPr lang="it-IT" dirty="0">
              <a:latin typeface="Georgia" pitchFamily="18" charset="0"/>
            </a:endParaRPr>
          </a:p>
        </p:txBody>
      </p:sp>
      <p:sp>
        <p:nvSpPr>
          <p:cNvPr id="3078" name="Rettangolo 10"/>
          <p:cNvSpPr>
            <a:spLocks noChangeArrowheads="1"/>
          </p:cNvSpPr>
          <p:nvPr/>
        </p:nvSpPr>
        <p:spPr bwMode="auto">
          <a:xfrm>
            <a:off x="561306" y="1628800"/>
            <a:ext cx="1641796" cy="240066"/>
          </a:xfrm>
          <a:prstGeom prst="rect">
            <a:avLst/>
          </a:prstGeom>
          <a:noFill/>
          <a:ln w="9525">
            <a:noFill/>
            <a:miter lim="800000"/>
            <a:headEnd/>
            <a:tailEnd/>
          </a:ln>
        </p:spPr>
        <p:txBody>
          <a:bodyPr wrap="none">
            <a:spAutoFit/>
          </a:bodyPr>
          <a:lstStyle/>
          <a:p>
            <a:pPr>
              <a:lnSpc>
                <a:spcPct val="60000"/>
              </a:lnSpc>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1600" dirty="0" smtClean="0">
                <a:solidFill>
                  <a:schemeClr val="tx1"/>
                </a:solidFill>
                <a:latin typeface="Georgia" pitchFamily="18" charset="0"/>
              </a:rPr>
              <a:t>10 </a:t>
            </a:r>
            <a:r>
              <a:rPr lang="it-IT" sz="1600" dirty="0" err="1" smtClean="0">
                <a:solidFill>
                  <a:schemeClr val="tx1"/>
                </a:solidFill>
                <a:latin typeface="Georgia" pitchFamily="18" charset="0"/>
              </a:rPr>
              <a:t>October</a:t>
            </a:r>
            <a:r>
              <a:rPr lang="it-IT" sz="1600" dirty="0" smtClean="0">
                <a:solidFill>
                  <a:schemeClr val="tx1"/>
                </a:solidFill>
                <a:latin typeface="Georgia" pitchFamily="18" charset="0"/>
              </a:rPr>
              <a:t> 2011</a:t>
            </a:r>
            <a:endParaRPr lang="it-IT" sz="1600" dirty="0">
              <a:solidFill>
                <a:schemeClr val="tx1"/>
              </a:solidFill>
              <a:latin typeface="Georgia"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RIVER project</a:t>
            </a:r>
          </a:p>
        </p:txBody>
      </p:sp>
      <p:sp>
        <p:nvSpPr>
          <p:cNvPr id="4101" name="Segnaposto contenuto 8"/>
          <p:cNvSpPr>
            <a:spLocks noGrp="1"/>
          </p:cNvSpPr>
          <p:nvPr>
            <p:ph idx="1"/>
          </p:nvPr>
        </p:nvSpPr>
        <p:spPr>
          <a:xfrm>
            <a:off x="666750" y="1484784"/>
            <a:ext cx="8431213" cy="4248472"/>
          </a:xfrm>
        </p:spPr>
        <p:txBody>
          <a:bodyPr/>
          <a:lstStyle/>
          <a:p>
            <a:pPr>
              <a:lnSpc>
                <a:spcPts val="3800"/>
              </a:lnSpc>
              <a:spcAft>
                <a:spcPts val="1200"/>
              </a:spcAft>
            </a:pPr>
            <a:r>
              <a:rPr lang="it-IT" sz="2800" dirty="0" err="1" smtClean="0">
                <a:solidFill>
                  <a:schemeClr val="tx1"/>
                </a:solidFill>
                <a:latin typeface="Georgia" pitchFamily="18" charset="0"/>
              </a:rPr>
              <a:t>Before</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starting</a:t>
            </a:r>
            <a:r>
              <a:rPr lang="it-IT" sz="2800" dirty="0" smtClean="0">
                <a:solidFill>
                  <a:schemeClr val="tx1"/>
                </a:solidFill>
                <a:latin typeface="Georgia" pitchFamily="18" charset="0"/>
              </a:rPr>
              <a:t> the </a:t>
            </a:r>
            <a:r>
              <a:rPr lang="it-IT" sz="2800" dirty="0" err="1" smtClean="0">
                <a:solidFill>
                  <a:schemeClr val="tx1"/>
                </a:solidFill>
                <a:latin typeface="Georgia" pitchFamily="18" charset="0"/>
              </a:rPr>
              <a:t>analysis</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of</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proposal</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writing</a:t>
            </a:r>
            <a:r>
              <a:rPr lang="it-IT" sz="2800" dirty="0" smtClean="0">
                <a:solidFill>
                  <a:schemeClr val="tx1"/>
                </a:solidFill>
                <a:latin typeface="Georgia" pitchFamily="18" charset="0"/>
              </a:rPr>
              <a:t> and project management </a:t>
            </a:r>
            <a:r>
              <a:rPr lang="it-IT" sz="2800" dirty="0" err="1" smtClean="0">
                <a:solidFill>
                  <a:schemeClr val="tx1"/>
                </a:solidFill>
                <a:latin typeface="Georgia" pitchFamily="18" charset="0"/>
              </a:rPr>
              <a:t>disciplines</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we</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will</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get</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familiar</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with</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one</a:t>
            </a:r>
            <a:r>
              <a:rPr lang="it-IT" sz="2800" dirty="0" smtClean="0">
                <a:solidFill>
                  <a:schemeClr val="tx1"/>
                </a:solidFill>
                <a:latin typeface="Georgia" pitchFamily="18" charset="0"/>
              </a:rPr>
              <a:t> </a:t>
            </a:r>
            <a:r>
              <a:rPr lang="it-IT" sz="2800" dirty="0" smtClean="0">
                <a:solidFill>
                  <a:srgbClr val="00B0F0"/>
                </a:solidFill>
                <a:latin typeface="Georgia" pitchFamily="18" charset="0"/>
              </a:rPr>
              <a:t>concrete project</a:t>
            </a:r>
          </a:p>
          <a:p>
            <a:pPr>
              <a:lnSpc>
                <a:spcPts val="3800"/>
              </a:lnSpc>
              <a:spcAft>
                <a:spcPts val="1200"/>
              </a:spcAft>
            </a:pPr>
            <a:r>
              <a:rPr lang="it-IT" sz="2800" dirty="0" err="1" smtClean="0">
                <a:solidFill>
                  <a:schemeClr val="tx1"/>
                </a:solidFill>
                <a:latin typeface="Georgia" pitchFamily="18" charset="0"/>
              </a:rPr>
              <a:t>Let</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us</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see</a:t>
            </a:r>
            <a:r>
              <a:rPr lang="it-IT" sz="2800" dirty="0" smtClean="0">
                <a:solidFill>
                  <a:schemeClr val="tx1"/>
                </a:solidFill>
                <a:latin typeface="Georgia" pitchFamily="18" charset="0"/>
              </a:rPr>
              <a:t> the </a:t>
            </a:r>
            <a:r>
              <a:rPr lang="it-IT" sz="2800" dirty="0" err="1" smtClean="0">
                <a:solidFill>
                  <a:schemeClr val="tx1"/>
                </a:solidFill>
                <a:latin typeface="Georgia" pitchFamily="18" charset="0"/>
              </a:rPr>
              <a:t>promotional</a:t>
            </a:r>
            <a:r>
              <a:rPr lang="it-IT" sz="2800" dirty="0" smtClean="0">
                <a:solidFill>
                  <a:schemeClr val="tx1"/>
                </a:solidFill>
                <a:latin typeface="Georgia" pitchFamily="18" charset="0"/>
              </a:rPr>
              <a:t> dvd </a:t>
            </a:r>
            <a:r>
              <a:rPr lang="it-IT" sz="2800" dirty="0" err="1" smtClean="0">
                <a:solidFill>
                  <a:schemeClr val="tx1"/>
                </a:solidFill>
                <a:latin typeface="Georgia" pitchFamily="18" charset="0"/>
              </a:rPr>
              <a:t>of</a:t>
            </a:r>
            <a:r>
              <a:rPr lang="it-IT" sz="2800" dirty="0" smtClean="0">
                <a:solidFill>
                  <a:schemeClr val="tx1"/>
                </a:solidFill>
                <a:latin typeface="Georgia" pitchFamily="18" charset="0"/>
              </a:rPr>
              <a:t> the RIVER project</a:t>
            </a:r>
          </a:p>
          <a:p>
            <a:pPr>
              <a:lnSpc>
                <a:spcPts val="3800"/>
              </a:lnSpc>
              <a:spcAft>
                <a:spcPts val="1200"/>
              </a:spcAft>
            </a:pPr>
            <a:endParaRPr lang="it-IT" sz="2800" dirty="0" smtClean="0">
              <a:latin typeface="Georgia" pitchFamily="18" charset="0"/>
            </a:endParaRP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Basic information</a:t>
            </a:r>
          </a:p>
        </p:txBody>
      </p:sp>
      <p:sp>
        <p:nvSpPr>
          <p:cNvPr id="4101" name="Segnaposto contenuto 8"/>
          <p:cNvSpPr>
            <a:spLocks noGrp="1"/>
          </p:cNvSpPr>
          <p:nvPr>
            <p:ph idx="1"/>
          </p:nvPr>
        </p:nvSpPr>
        <p:spPr>
          <a:xfrm>
            <a:off x="666750" y="1484784"/>
            <a:ext cx="8431213" cy="4248472"/>
          </a:xfrm>
        </p:spPr>
        <p:txBody>
          <a:bodyPr/>
          <a:lstStyle/>
          <a:p>
            <a:pPr>
              <a:lnSpc>
                <a:spcPts val="3800"/>
              </a:lnSpc>
              <a:spcAft>
                <a:spcPts val="1200"/>
              </a:spcAft>
            </a:pPr>
            <a:r>
              <a:rPr lang="it-IT" sz="2800" dirty="0" err="1" smtClean="0">
                <a:solidFill>
                  <a:schemeClr val="tx1"/>
                </a:solidFill>
                <a:latin typeface="Georgia" pitchFamily="18" charset="0"/>
              </a:rPr>
              <a:t>Programme</a:t>
            </a:r>
            <a:r>
              <a:rPr lang="it-IT" sz="2800" dirty="0" smtClean="0">
                <a:solidFill>
                  <a:schemeClr val="tx1"/>
                </a:solidFill>
                <a:latin typeface="Georgia" pitchFamily="18" charset="0"/>
              </a:rPr>
              <a:t>: Culture 2007-2013 – </a:t>
            </a:r>
            <a:r>
              <a:rPr lang="it-IT" sz="2800" dirty="0" err="1" smtClean="0">
                <a:solidFill>
                  <a:schemeClr val="tx1"/>
                </a:solidFill>
                <a:latin typeface="Georgia" pitchFamily="18" charset="0"/>
              </a:rPr>
              <a:t>Cooperation</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measures</a:t>
            </a:r>
            <a:endParaRPr lang="it-IT" sz="2800" dirty="0" smtClean="0">
              <a:solidFill>
                <a:schemeClr val="tx1"/>
              </a:solidFill>
              <a:latin typeface="Georgia" pitchFamily="18" charset="0"/>
            </a:endParaRPr>
          </a:p>
          <a:p>
            <a:pPr>
              <a:lnSpc>
                <a:spcPts val="3800"/>
              </a:lnSpc>
              <a:spcAft>
                <a:spcPts val="1200"/>
              </a:spcAft>
            </a:pPr>
            <a:r>
              <a:rPr lang="it-IT" sz="2800" dirty="0" smtClean="0">
                <a:solidFill>
                  <a:schemeClr val="tx1"/>
                </a:solidFill>
                <a:latin typeface="Georgia" pitchFamily="18" charset="0"/>
              </a:rPr>
              <a:t>Title: </a:t>
            </a:r>
            <a:r>
              <a:rPr lang="it-IT" sz="2800" dirty="0" smtClean="0">
                <a:solidFill>
                  <a:srgbClr val="00B0F0"/>
                </a:solidFill>
                <a:latin typeface="Georgia" pitchFamily="18" charset="0"/>
              </a:rPr>
              <a:t>RIVER – Representing the </a:t>
            </a:r>
            <a:r>
              <a:rPr lang="it-IT" sz="2800" dirty="0" err="1" smtClean="0">
                <a:solidFill>
                  <a:srgbClr val="00B0F0"/>
                </a:solidFill>
                <a:latin typeface="Georgia" pitchFamily="18" charset="0"/>
              </a:rPr>
              <a:t>Identities</a:t>
            </a:r>
            <a:r>
              <a:rPr lang="it-IT" sz="2800" dirty="0" smtClean="0">
                <a:solidFill>
                  <a:srgbClr val="00B0F0"/>
                </a:solidFill>
                <a:latin typeface="Georgia" pitchFamily="18" charset="0"/>
              </a:rPr>
              <a:t> and the </a:t>
            </a:r>
            <a:r>
              <a:rPr lang="it-IT" sz="2800" dirty="0" err="1" smtClean="0">
                <a:solidFill>
                  <a:srgbClr val="00B0F0"/>
                </a:solidFill>
                <a:latin typeface="Georgia" pitchFamily="18" charset="0"/>
              </a:rPr>
              <a:t>Voices</a:t>
            </a:r>
            <a:r>
              <a:rPr lang="it-IT" sz="2800" dirty="0" smtClean="0">
                <a:solidFill>
                  <a:srgbClr val="00B0F0"/>
                </a:solidFill>
                <a:latin typeface="Georgia" pitchFamily="18" charset="0"/>
              </a:rPr>
              <a:t> </a:t>
            </a:r>
            <a:r>
              <a:rPr lang="it-IT" sz="2800" dirty="0" err="1" smtClean="0">
                <a:solidFill>
                  <a:srgbClr val="00B0F0"/>
                </a:solidFill>
                <a:latin typeface="Georgia" pitchFamily="18" charset="0"/>
              </a:rPr>
              <a:t>of</a:t>
            </a:r>
            <a:r>
              <a:rPr lang="it-IT" sz="2800" dirty="0" smtClean="0">
                <a:solidFill>
                  <a:srgbClr val="00B0F0"/>
                </a:solidFill>
                <a:latin typeface="Georgia" pitchFamily="18" charset="0"/>
              </a:rPr>
              <a:t> the </a:t>
            </a:r>
            <a:r>
              <a:rPr lang="it-IT" sz="2800" dirty="0" err="1" smtClean="0">
                <a:solidFill>
                  <a:srgbClr val="00B0F0"/>
                </a:solidFill>
                <a:latin typeface="Georgia" pitchFamily="18" charset="0"/>
              </a:rPr>
              <a:t>European</a:t>
            </a:r>
            <a:r>
              <a:rPr lang="it-IT" sz="2800" dirty="0" smtClean="0">
                <a:solidFill>
                  <a:srgbClr val="00B0F0"/>
                </a:solidFill>
                <a:latin typeface="Georgia" pitchFamily="18" charset="0"/>
              </a:rPr>
              <a:t> </a:t>
            </a:r>
            <a:r>
              <a:rPr lang="it-IT" sz="2800" dirty="0" err="1" smtClean="0">
                <a:solidFill>
                  <a:srgbClr val="00B0F0"/>
                </a:solidFill>
                <a:latin typeface="Georgia" pitchFamily="18" charset="0"/>
              </a:rPr>
              <a:t>Riverains</a:t>
            </a:r>
            <a:endParaRPr lang="it-IT" sz="2800" dirty="0" smtClean="0">
              <a:solidFill>
                <a:srgbClr val="00B0F0"/>
              </a:solidFill>
              <a:latin typeface="Georgia" pitchFamily="18" charset="0"/>
            </a:endParaRPr>
          </a:p>
          <a:p>
            <a:pPr>
              <a:lnSpc>
                <a:spcPts val="3800"/>
              </a:lnSpc>
              <a:spcAft>
                <a:spcPts val="1200"/>
              </a:spcAft>
            </a:pPr>
            <a:r>
              <a:rPr lang="it-IT" sz="2800" dirty="0" err="1" smtClean="0">
                <a:solidFill>
                  <a:schemeClr val="tx1"/>
                </a:solidFill>
                <a:latin typeface="Georgia" pitchFamily="18" charset="0"/>
              </a:rPr>
              <a:t>Period</a:t>
            </a:r>
            <a:r>
              <a:rPr lang="it-IT" sz="2800" dirty="0" smtClean="0">
                <a:solidFill>
                  <a:schemeClr val="tx1"/>
                </a:solidFill>
                <a:latin typeface="Georgia" pitchFamily="18" charset="0"/>
              </a:rPr>
              <a:t>: 1/10/2008 – 30/09/2010</a:t>
            </a:r>
          </a:p>
          <a:p>
            <a:pPr>
              <a:lnSpc>
                <a:spcPts val="3800"/>
              </a:lnSpc>
              <a:spcAft>
                <a:spcPts val="1200"/>
              </a:spcAft>
            </a:pPr>
            <a:r>
              <a:rPr lang="it-IT" sz="2800" dirty="0" smtClean="0">
                <a:solidFill>
                  <a:schemeClr val="tx1"/>
                </a:solidFill>
                <a:latin typeface="Georgia" pitchFamily="18" charset="0"/>
              </a:rPr>
              <a:t>Total </a:t>
            </a:r>
            <a:r>
              <a:rPr lang="it-IT" sz="2800" dirty="0" err="1" smtClean="0">
                <a:solidFill>
                  <a:schemeClr val="tx1"/>
                </a:solidFill>
                <a:latin typeface="Georgia" pitchFamily="18" charset="0"/>
              </a:rPr>
              <a:t>estimated</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cost</a:t>
            </a:r>
            <a:r>
              <a:rPr lang="it-IT" sz="2800" dirty="0" smtClean="0">
                <a:solidFill>
                  <a:schemeClr val="tx1"/>
                </a:solidFill>
                <a:latin typeface="Georgia" pitchFamily="18" charset="0"/>
              </a:rPr>
              <a:t>: 380.000</a:t>
            </a:r>
          </a:p>
          <a:p>
            <a:pPr>
              <a:lnSpc>
                <a:spcPts val="3800"/>
              </a:lnSpc>
              <a:spcAft>
                <a:spcPts val="1200"/>
              </a:spcAft>
            </a:pPr>
            <a:r>
              <a:rPr lang="it-IT" sz="2800" dirty="0" smtClean="0">
                <a:solidFill>
                  <a:schemeClr val="tx1"/>
                </a:solidFill>
                <a:latin typeface="Georgia" pitchFamily="18" charset="0"/>
              </a:rPr>
              <a:t>Total </a:t>
            </a:r>
            <a:r>
              <a:rPr lang="it-IT" sz="2800" dirty="0" err="1" smtClean="0">
                <a:solidFill>
                  <a:schemeClr val="tx1"/>
                </a:solidFill>
                <a:latin typeface="Georgia" pitchFamily="18" charset="0"/>
              </a:rPr>
              <a:t>declared</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cost</a:t>
            </a:r>
            <a:r>
              <a:rPr lang="it-IT" sz="2800" dirty="0" smtClean="0">
                <a:solidFill>
                  <a:schemeClr val="tx1"/>
                </a:solidFill>
                <a:latin typeface="Georgia" pitchFamily="18" charset="0"/>
              </a:rPr>
              <a:t>: 366.629.10</a:t>
            </a:r>
          </a:p>
          <a:p>
            <a:pPr>
              <a:lnSpc>
                <a:spcPts val="3800"/>
              </a:lnSpc>
              <a:spcAft>
                <a:spcPts val="1200"/>
              </a:spcAft>
            </a:pPr>
            <a:endParaRPr lang="it-IT" sz="2800" dirty="0" smtClean="0">
              <a:latin typeface="Georgia" pitchFamily="18" charset="0"/>
            </a:endParaRP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Partnership</a:t>
            </a:r>
          </a:p>
        </p:txBody>
      </p:sp>
      <p:sp>
        <p:nvSpPr>
          <p:cNvPr id="4101" name="Segnaposto contenuto 8"/>
          <p:cNvSpPr>
            <a:spLocks noGrp="1"/>
          </p:cNvSpPr>
          <p:nvPr>
            <p:ph idx="1"/>
          </p:nvPr>
        </p:nvSpPr>
        <p:spPr>
          <a:xfrm>
            <a:off x="666750" y="1484784"/>
            <a:ext cx="8431213" cy="4248472"/>
          </a:xfrm>
        </p:spPr>
        <p:txBody>
          <a:bodyPr/>
          <a:lstStyle/>
          <a:p>
            <a:pPr>
              <a:lnSpc>
                <a:spcPts val="3800"/>
              </a:lnSpc>
              <a:spcAft>
                <a:spcPts val="1200"/>
              </a:spcAft>
            </a:pPr>
            <a:r>
              <a:rPr lang="it-IT" sz="2800" dirty="0" err="1" smtClean="0">
                <a:solidFill>
                  <a:schemeClr val="tx1"/>
                </a:solidFill>
                <a:latin typeface="Georgia" pitchFamily="18" charset="0"/>
              </a:rPr>
              <a:t>Lead</a:t>
            </a:r>
            <a:r>
              <a:rPr lang="it-IT" sz="2800" dirty="0" smtClean="0">
                <a:solidFill>
                  <a:schemeClr val="tx1"/>
                </a:solidFill>
                <a:latin typeface="Georgia" pitchFamily="18" charset="0"/>
              </a:rPr>
              <a:t> partner: Provincia di Ancona (</a:t>
            </a:r>
            <a:r>
              <a:rPr lang="it-IT" sz="2800" dirty="0" err="1" smtClean="0">
                <a:solidFill>
                  <a:schemeClr val="tx1"/>
                </a:solidFill>
                <a:latin typeface="Georgia" pitchFamily="18" charset="0"/>
              </a:rPr>
              <a:t>Local</a:t>
            </a:r>
            <a:r>
              <a:rPr lang="it-IT" sz="2800" dirty="0" smtClean="0">
                <a:solidFill>
                  <a:schemeClr val="tx1"/>
                </a:solidFill>
                <a:latin typeface="Georgia" pitchFamily="18" charset="0"/>
              </a:rPr>
              <a:t> authority - IT)</a:t>
            </a:r>
          </a:p>
          <a:p>
            <a:pPr>
              <a:lnSpc>
                <a:spcPts val="3800"/>
              </a:lnSpc>
              <a:spcAft>
                <a:spcPts val="1200"/>
              </a:spcAft>
            </a:pPr>
            <a:r>
              <a:rPr lang="it-IT" sz="2800" dirty="0" smtClean="0">
                <a:solidFill>
                  <a:schemeClr val="tx1"/>
                </a:solidFill>
                <a:latin typeface="Georgia" pitchFamily="18" charset="0"/>
              </a:rPr>
              <a:t>Partner 1: AHE (</a:t>
            </a:r>
            <a:r>
              <a:rPr lang="it-IT" sz="2800" dirty="0" err="1" smtClean="0">
                <a:solidFill>
                  <a:schemeClr val="tx1"/>
                </a:solidFill>
                <a:latin typeface="Georgia" pitchFamily="18" charset="0"/>
              </a:rPr>
              <a:t>Academy</a:t>
            </a:r>
            <a:r>
              <a:rPr lang="it-IT" sz="2800" dirty="0" smtClean="0">
                <a:solidFill>
                  <a:schemeClr val="tx1"/>
                </a:solidFill>
                <a:latin typeface="Georgia" pitchFamily="18" charset="0"/>
              </a:rPr>
              <a:t> – PL)</a:t>
            </a:r>
          </a:p>
          <a:p>
            <a:pPr>
              <a:lnSpc>
                <a:spcPts val="3800"/>
              </a:lnSpc>
              <a:spcAft>
                <a:spcPts val="1200"/>
              </a:spcAft>
            </a:pPr>
            <a:r>
              <a:rPr lang="it-IT" sz="2800" dirty="0" smtClean="0">
                <a:solidFill>
                  <a:schemeClr val="tx1"/>
                </a:solidFill>
                <a:latin typeface="Georgia" pitchFamily="18" charset="0"/>
              </a:rPr>
              <a:t>Partner 2: CPPC (</a:t>
            </a:r>
            <a:r>
              <a:rPr lang="it-IT" sz="2800" dirty="0" err="1" smtClean="0">
                <a:solidFill>
                  <a:schemeClr val="tx1"/>
                </a:solidFill>
                <a:latin typeface="Georgia" pitchFamily="18" charset="0"/>
              </a:rPr>
              <a:t>Governmental</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agency</a:t>
            </a:r>
            <a:r>
              <a:rPr lang="it-IT" sz="2800" dirty="0" smtClean="0">
                <a:solidFill>
                  <a:schemeClr val="tx1"/>
                </a:solidFill>
                <a:latin typeface="Georgia" pitchFamily="18" charset="0"/>
              </a:rPr>
              <a:t> – RO)</a:t>
            </a:r>
          </a:p>
          <a:p>
            <a:pPr>
              <a:lnSpc>
                <a:spcPts val="3800"/>
              </a:lnSpc>
              <a:spcAft>
                <a:spcPts val="1200"/>
              </a:spcAft>
            </a:pPr>
            <a:r>
              <a:rPr lang="it-IT" sz="2800" dirty="0" smtClean="0">
                <a:solidFill>
                  <a:schemeClr val="tx1"/>
                </a:solidFill>
                <a:latin typeface="Georgia" pitchFamily="18" charset="0"/>
              </a:rPr>
              <a:t>Partner 3: KSL (NGO – FI) </a:t>
            </a:r>
          </a:p>
          <a:p>
            <a:pPr>
              <a:lnSpc>
                <a:spcPts val="3800"/>
              </a:lnSpc>
              <a:spcAft>
                <a:spcPts val="1200"/>
              </a:spcAft>
            </a:pPr>
            <a:endParaRPr lang="it-IT" sz="2800" dirty="0" smtClean="0">
              <a:latin typeface="Georgia" pitchFamily="18" charset="0"/>
            </a:endParaRP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General aim</a:t>
            </a:r>
          </a:p>
        </p:txBody>
      </p:sp>
      <p:sp>
        <p:nvSpPr>
          <p:cNvPr id="4101" name="Segnaposto contenuto 8"/>
          <p:cNvSpPr>
            <a:spLocks noGrp="1"/>
          </p:cNvSpPr>
          <p:nvPr>
            <p:ph idx="1"/>
          </p:nvPr>
        </p:nvSpPr>
        <p:spPr>
          <a:xfrm>
            <a:off x="666750" y="1484784"/>
            <a:ext cx="8431213" cy="4248472"/>
          </a:xfrm>
        </p:spPr>
        <p:txBody>
          <a:bodyPr/>
          <a:lstStyle/>
          <a:p>
            <a:pPr>
              <a:lnSpc>
                <a:spcPts val="3800"/>
              </a:lnSpc>
              <a:spcAft>
                <a:spcPts val="1200"/>
              </a:spcAft>
            </a:pPr>
            <a:r>
              <a:rPr lang="it-IT" sz="2800" dirty="0" smtClean="0">
                <a:solidFill>
                  <a:schemeClr val="tx1"/>
                </a:solidFill>
                <a:latin typeface="Georgia" pitchFamily="18" charset="0"/>
              </a:rPr>
              <a:t>T</a:t>
            </a:r>
            <a:r>
              <a:rPr lang="en-GB" sz="2800" dirty="0" smtClean="0">
                <a:latin typeface="Georgia" pitchFamily="18" charset="0"/>
              </a:rPr>
              <a:t>o evoke a common heritage of memories related to the river, to transform them into an occasion of European dialogue and to create new occasions of cultural socialisation in the natural environment of the river</a:t>
            </a:r>
            <a:endParaRPr lang="it-IT" sz="2800" dirty="0" smtClean="0">
              <a:latin typeface="Georgia" pitchFamily="18" charset="0"/>
            </a:endParaRP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Specific aims</a:t>
            </a:r>
          </a:p>
        </p:txBody>
      </p:sp>
      <p:sp>
        <p:nvSpPr>
          <p:cNvPr id="4101" name="Segnaposto contenuto 8"/>
          <p:cNvSpPr>
            <a:spLocks noGrp="1"/>
          </p:cNvSpPr>
          <p:nvPr>
            <p:ph idx="1"/>
          </p:nvPr>
        </p:nvSpPr>
        <p:spPr>
          <a:xfrm>
            <a:off x="666750" y="1484784"/>
            <a:ext cx="8431213" cy="4248472"/>
          </a:xfrm>
        </p:spPr>
        <p:txBody>
          <a:bodyPr/>
          <a:lstStyle/>
          <a:p>
            <a:pPr lvl="0">
              <a:lnSpc>
                <a:spcPts val="3800"/>
              </a:lnSpc>
            </a:pPr>
            <a:r>
              <a:rPr lang="en-GB" sz="2800" dirty="0" smtClean="0">
                <a:latin typeface="Georgia" pitchFamily="18" charset="0"/>
              </a:rPr>
              <a:t>To let a group of European theatre directors meet and create a play based on the stories collected on each project's river (</a:t>
            </a:r>
            <a:r>
              <a:rPr lang="en-GB" sz="2800" dirty="0" err="1" smtClean="0">
                <a:latin typeface="Georgia" pitchFamily="18" charset="0"/>
              </a:rPr>
              <a:t>Esino</a:t>
            </a:r>
            <a:r>
              <a:rPr lang="en-GB" sz="2800" dirty="0" smtClean="0">
                <a:latin typeface="Georgia" pitchFamily="18" charset="0"/>
              </a:rPr>
              <a:t> – IT, </a:t>
            </a:r>
            <a:r>
              <a:rPr lang="en-GB" sz="2800" dirty="0" err="1" smtClean="0">
                <a:latin typeface="Georgia" pitchFamily="18" charset="0"/>
              </a:rPr>
              <a:t>Jasien</a:t>
            </a:r>
            <a:r>
              <a:rPr lang="en-GB" sz="2800" dirty="0" smtClean="0">
                <a:latin typeface="Georgia" pitchFamily="18" charset="0"/>
              </a:rPr>
              <a:t> - PL, </a:t>
            </a:r>
            <a:r>
              <a:rPr lang="en-GB" sz="2800" dirty="0" err="1" smtClean="0">
                <a:latin typeface="Georgia" pitchFamily="18" charset="0"/>
              </a:rPr>
              <a:t>Dâmboviţa</a:t>
            </a:r>
            <a:r>
              <a:rPr lang="en-GB" sz="2800" dirty="0" smtClean="0">
                <a:latin typeface="Georgia" pitchFamily="18" charset="0"/>
              </a:rPr>
              <a:t> - RO, Vantaa – FI)</a:t>
            </a:r>
            <a:endParaRPr lang="it-IT" sz="2800" dirty="0" smtClean="0">
              <a:latin typeface="Georgia" pitchFamily="18" charset="0"/>
            </a:endParaRPr>
          </a:p>
          <a:p>
            <a:pPr lvl="0">
              <a:lnSpc>
                <a:spcPts val="3800"/>
              </a:lnSpc>
            </a:pPr>
            <a:r>
              <a:rPr lang="en-GB" sz="2800" dirty="0" smtClean="0">
                <a:latin typeface="Georgia" pitchFamily="18" charset="0"/>
              </a:rPr>
              <a:t>To let groups of European young visual artists create installations along the project's rivers - being inspired to the RIVER stories, they shall be exploited as a set for the theatre performances</a:t>
            </a:r>
            <a:endParaRPr lang="it-IT" sz="2800" dirty="0" smtClean="0">
              <a:latin typeface="Georgia" pitchFamily="18" charset="0"/>
            </a:endParaRP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Specific aims</a:t>
            </a:r>
          </a:p>
        </p:txBody>
      </p:sp>
      <p:sp>
        <p:nvSpPr>
          <p:cNvPr id="4101" name="Segnaposto contenuto 8"/>
          <p:cNvSpPr>
            <a:spLocks noGrp="1"/>
          </p:cNvSpPr>
          <p:nvPr>
            <p:ph idx="1"/>
          </p:nvPr>
        </p:nvSpPr>
        <p:spPr>
          <a:xfrm>
            <a:off x="666750" y="1484784"/>
            <a:ext cx="8431213" cy="4248472"/>
          </a:xfrm>
        </p:spPr>
        <p:txBody>
          <a:bodyPr/>
          <a:lstStyle/>
          <a:p>
            <a:pPr>
              <a:lnSpc>
                <a:spcPts val="3800"/>
              </a:lnSpc>
              <a:spcAft>
                <a:spcPts val="1200"/>
              </a:spcAft>
            </a:pPr>
            <a:r>
              <a:rPr lang="en-GB" sz="2800" dirty="0" smtClean="0">
                <a:latin typeface="Georgia" pitchFamily="18" charset="0"/>
              </a:rPr>
              <a:t>To let young local actors perform the theatre play along the project's rivers - </a:t>
            </a:r>
            <a:r>
              <a:rPr lang="en-GB" sz="2800" i="1" dirty="0" smtClean="0">
                <a:latin typeface="Georgia" pitchFamily="18" charset="0"/>
              </a:rPr>
              <a:t>this shall encourage the intercultural dialogue among the European audiences in the involved different territories in order to underline the concept of European citizenship</a:t>
            </a:r>
            <a:endParaRPr lang="it-IT" sz="2800" i="1" dirty="0" smtClean="0">
              <a:latin typeface="Georgia" pitchFamily="18" charset="0"/>
            </a:endParaRPr>
          </a:p>
          <a:p>
            <a:pPr>
              <a:lnSpc>
                <a:spcPts val="3800"/>
              </a:lnSpc>
              <a:spcAft>
                <a:spcPts val="1200"/>
              </a:spcAft>
            </a:pPr>
            <a:endParaRPr lang="it-IT" sz="2800" dirty="0" smtClean="0">
              <a:latin typeface="Georgia" pitchFamily="18" charset="0"/>
            </a:endParaRP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Stories collection</a:t>
            </a:r>
          </a:p>
        </p:txBody>
      </p:sp>
      <p:sp>
        <p:nvSpPr>
          <p:cNvPr id="4101" name="Segnaposto contenuto 8"/>
          <p:cNvSpPr>
            <a:spLocks noGrp="1"/>
          </p:cNvSpPr>
          <p:nvPr>
            <p:ph idx="1"/>
          </p:nvPr>
        </p:nvSpPr>
        <p:spPr>
          <a:xfrm>
            <a:off x="666750" y="1484784"/>
            <a:ext cx="8431213" cy="4752528"/>
          </a:xfrm>
        </p:spPr>
        <p:txBody>
          <a:bodyPr/>
          <a:lstStyle/>
          <a:p>
            <a:pPr>
              <a:lnSpc>
                <a:spcPts val="3800"/>
              </a:lnSpc>
              <a:spcAft>
                <a:spcPts val="1200"/>
              </a:spcAft>
            </a:pPr>
            <a:r>
              <a:rPr lang="it-IT" sz="2800" dirty="0" err="1" smtClean="0">
                <a:solidFill>
                  <a:schemeClr val="tx1"/>
                </a:solidFill>
                <a:latin typeface="Georgia" pitchFamily="18" charset="0"/>
              </a:rPr>
              <a:t>Collection</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of</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about</a:t>
            </a:r>
            <a:r>
              <a:rPr lang="it-IT" sz="2800" dirty="0" smtClean="0">
                <a:solidFill>
                  <a:schemeClr val="tx1"/>
                </a:solidFill>
                <a:latin typeface="Georgia" pitchFamily="18" charset="0"/>
              </a:rPr>
              <a:t> 40 </a:t>
            </a:r>
            <a:r>
              <a:rPr lang="it-IT" sz="2800" dirty="0" err="1" smtClean="0">
                <a:solidFill>
                  <a:schemeClr val="tx1"/>
                </a:solidFill>
                <a:latin typeface="Georgia" pitchFamily="18" charset="0"/>
              </a:rPr>
              <a:t>stories</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related</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to</a:t>
            </a:r>
            <a:r>
              <a:rPr lang="it-IT" sz="2800" dirty="0" smtClean="0">
                <a:solidFill>
                  <a:schemeClr val="tx1"/>
                </a:solidFill>
                <a:latin typeface="Georgia" pitchFamily="18" charset="0"/>
              </a:rPr>
              <a:t> the </a:t>
            </a:r>
            <a:r>
              <a:rPr lang="it-IT" sz="2800" dirty="0" err="1" smtClean="0">
                <a:solidFill>
                  <a:schemeClr val="tx1"/>
                </a:solidFill>
                <a:latin typeface="Georgia" pitchFamily="18" charset="0"/>
              </a:rPr>
              <a:t>project</a:t>
            </a:r>
            <a:r>
              <a:rPr lang="it-IT" sz="2800" dirty="0" smtClean="0">
                <a:solidFill>
                  <a:schemeClr val="tx1"/>
                </a:solidFill>
                <a:latin typeface="Georgia" pitchFamily="18" charset="0"/>
              </a:rPr>
              <a:t>’s </a:t>
            </a:r>
            <a:r>
              <a:rPr lang="it-IT" sz="2800" dirty="0" err="1" smtClean="0">
                <a:solidFill>
                  <a:schemeClr val="tx1"/>
                </a:solidFill>
                <a:latin typeface="Georgia" pitchFamily="18" charset="0"/>
              </a:rPr>
              <a:t>rivers</a:t>
            </a:r>
            <a:r>
              <a:rPr lang="it-IT" sz="2800" dirty="0" smtClean="0">
                <a:solidFill>
                  <a:schemeClr val="tx1"/>
                </a:solidFill>
                <a:latin typeface="Georgia" pitchFamily="18" charset="0"/>
              </a:rPr>
              <a:t>:</a:t>
            </a:r>
          </a:p>
          <a:p>
            <a:pPr lvl="2">
              <a:lnSpc>
                <a:spcPts val="3800"/>
              </a:lnSpc>
              <a:spcAft>
                <a:spcPts val="1200"/>
              </a:spcAft>
            </a:pPr>
            <a:r>
              <a:rPr lang="it-IT" sz="2800" dirty="0" err="1" smtClean="0">
                <a:solidFill>
                  <a:schemeClr val="tx1"/>
                </a:solidFill>
                <a:latin typeface="Georgia" pitchFamily="18" charset="0"/>
              </a:rPr>
              <a:t>Esino</a:t>
            </a:r>
            <a:r>
              <a:rPr lang="it-IT" sz="2800" dirty="0" smtClean="0">
                <a:solidFill>
                  <a:schemeClr val="tx1"/>
                </a:solidFill>
                <a:latin typeface="Georgia" pitchFamily="18" charset="0"/>
              </a:rPr>
              <a:t> (IT)</a:t>
            </a:r>
          </a:p>
          <a:p>
            <a:pPr lvl="2">
              <a:lnSpc>
                <a:spcPts val="3800"/>
              </a:lnSpc>
              <a:spcAft>
                <a:spcPts val="1200"/>
              </a:spcAft>
            </a:pPr>
            <a:r>
              <a:rPr lang="it-IT" sz="2800" dirty="0" err="1" smtClean="0">
                <a:solidFill>
                  <a:schemeClr val="tx1"/>
                </a:solidFill>
                <a:latin typeface="Georgia" pitchFamily="18" charset="0"/>
              </a:rPr>
              <a:t>Jasien</a:t>
            </a:r>
            <a:r>
              <a:rPr lang="it-IT" sz="2800" dirty="0" smtClean="0">
                <a:solidFill>
                  <a:schemeClr val="tx1"/>
                </a:solidFill>
                <a:latin typeface="Georgia" pitchFamily="18" charset="0"/>
              </a:rPr>
              <a:t> (PL)</a:t>
            </a:r>
          </a:p>
          <a:p>
            <a:pPr lvl="2">
              <a:lnSpc>
                <a:spcPts val="3800"/>
              </a:lnSpc>
              <a:spcAft>
                <a:spcPts val="1200"/>
              </a:spcAft>
            </a:pPr>
            <a:r>
              <a:rPr lang="en-GB" sz="2800" dirty="0" err="1" smtClean="0">
                <a:latin typeface="Georgia" pitchFamily="18" charset="0"/>
              </a:rPr>
              <a:t>Dâmboviţa</a:t>
            </a:r>
            <a:r>
              <a:rPr lang="en-GB" sz="2800" dirty="0" smtClean="0">
                <a:latin typeface="Georgia" pitchFamily="18" charset="0"/>
              </a:rPr>
              <a:t> </a:t>
            </a:r>
            <a:r>
              <a:rPr lang="it-IT" sz="2800" dirty="0" smtClean="0">
                <a:solidFill>
                  <a:schemeClr val="tx1"/>
                </a:solidFill>
                <a:latin typeface="Georgia" pitchFamily="18" charset="0"/>
              </a:rPr>
              <a:t>(RO)</a:t>
            </a:r>
          </a:p>
          <a:p>
            <a:pPr lvl="2">
              <a:lnSpc>
                <a:spcPts val="3800"/>
              </a:lnSpc>
              <a:spcAft>
                <a:spcPts val="1200"/>
              </a:spcAft>
            </a:pPr>
            <a:r>
              <a:rPr lang="it-IT" sz="2800" dirty="0" err="1" smtClean="0">
                <a:solidFill>
                  <a:schemeClr val="tx1"/>
                </a:solidFill>
                <a:latin typeface="Georgia" pitchFamily="18" charset="0"/>
              </a:rPr>
              <a:t>Vantaa</a:t>
            </a:r>
            <a:r>
              <a:rPr lang="it-IT" sz="2800" dirty="0" smtClean="0">
                <a:solidFill>
                  <a:schemeClr val="tx1"/>
                </a:solidFill>
                <a:latin typeface="Georgia" pitchFamily="18" charset="0"/>
              </a:rPr>
              <a:t> (FI)</a:t>
            </a:r>
            <a:endParaRPr lang="it-IT" sz="2800" dirty="0" smtClean="0">
              <a:latin typeface="Georgia" pitchFamily="18" charset="0"/>
            </a:endParaRPr>
          </a:p>
          <a:p>
            <a:pPr>
              <a:lnSpc>
                <a:spcPts val="3800"/>
              </a:lnSpc>
              <a:spcAft>
                <a:spcPts val="1200"/>
              </a:spcAft>
            </a:pPr>
            <a:r>
              <a:rPr lang="it-IT" sz="2800" dirty="0" err="1" smtClean="0">
                <a:solidFill>
                  <a:schemeClr val="tx1"/>
                </a:solidFill>
                <a:latin typeface="Georgia" pitchFamily="18" charset="0"/>
              </a:rPr>
              <a:t>Collection</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followed</a:t>
            </a:r>
            <a:r>
              <a:rPr lang="it-IT" sz="2800" dirty="0" smtClean="0">
                <a:solidFill>
                  <a:schemeClr val="tx1"/>
                </a:solidFill>
                <a:latin typeface="Georgia" pitchFamily="18" charset="0"/>
              </a:rPr>
              <a:t> the </a:t>
            </a:r>
            <a:r>
              <a:rPr lang="it-IT" sz="2800" dirty="0" err="1" smtClean="0">
                <a:solidFill>
                  <a:schemeClr val="tx1"/>
                </a:solidFill>
                <a:latin typeface="Georgia" pitchFamily="18" charset="0"/>
              </a:rPr>
              <a:t>same</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criterion</a:t>
            </a:r>
            <a:r>
              <a:rPr lang="it-IT" sz="2800" dirty="0" smtClean="0">
                <a:solidFill>
                  <a:schemeClr val="tx1"/>
                </a:solidFill>
                <a:latin typeface="Georgia" pitchFamily="18" charset="0"/>
              </a:rPr>
              <a:t> in </a:t>
            </a:r>
            <a:r>
              <a:rPr lang="it-IT" sz="2800" dirty="0" err="1" smtClean="0">
                <a:solidFill>
                  <a:schemeClr val="tx1"/>
                </a:solidFill>
                <a:latin typeface="Georgia" pitchFamily="18" charset="0"/>
              </a:rPr>
              <a:t>all</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countries</a:t>
            </a:r>
            <a:endParaRPr lang="it-IT" sz="2800" dirty="0" smtClean="0">
              <a:solidFill>
                <a:schemeClr val="tx1"/>
              </a:solidFill>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Visual arts competition</a:t>
            </a:r>
          </a:p>
        </p:txBody>
      </p:sp>
      <p:sp>
        <p:nvSpPr>
          <p:cNvPr id="4101" name="Segnaposto contenuto 8"/>
          <p:cNvSpPr>
            <a:spLocks noGrp="1"/>
          </p:cNvSpPr>
          <p:nvPr>
            <p:ph idx="1"/>
          </p:nvPr>
        </p:nvSpPr>
        <p:spPr>
          <a:xfrm>
            <a:off x="666750" y="1484784"/>
            <a:ext cx="8431213" cy="4248472"/>
          </a:xfrm>
        </p:spPr>
        <p:txBody>
          <a:bodyPr/>
          <a:lstStyle/>
          <a:p>
            <a:pPr>
              <a:lnSpc>
                <a:spcPts val="3800"/>
              </a:lnSpc>
              <a:spcAft>
                <a:spcPts val="1200"/>
              </a:spcAft>
            </a:pPr>
            <a:r>
              <a:rPr lang="en-US" sz="2800" dirty="0" smtClean="0">
                <a:solidFill>
                  <a:schemeClr val="tx1"/>
                </a:solidFill>
                <a:latin typeface="Georgia" pitchFamily="18" charset="0"/>
              </a:rPr>
              <a:t>Selection of 36 young visual artists:</a:t>
            </a:r>
          </a:p>
          <a:p>
            <a:pPr lvl="2">
              <a:lnSpc>
                <a:spcPts val="3800"/>
              </a:lnSpc>
              <a:spcAft>
                <a:spcPts val="1200"/>
              </a:spcAft>
            </a:pPr>
            <a:r>
              <a:rPr lang="en-US" sz="2800" dirty="0" smtClean="0">
                <a:solidFill>
                  <a:schemeClr val="tx1"/>
                </a:solidFill>
                <a:latin typeface="Georgia" pitchFamily="18" charset="0"/>
              </a:rPr>
              <a:t>12 based in Italy</a:t>
            </a:r>
          </a:p>
          <a:p>
            <a:pPr lvl="2">
              <a:lnSpc>
                <a:spcPts val="3800"/>
              </a:lnSpc>
              <a:spcAft>
                <a:spcPts val="1200"/>
              </a:spcAft>
            </a:pPr>
            <a:r>
              <a:rPr lang="en-US" sz="2800" dirty="0" smtClean="0">
                <a:solidFill>
                  <a:schemeClr val="tx1"/>
                </a:solidFill>
                <a:latin typeface="Georgia" pitchFamily="18" charset="0"/>
              </a:rPr>
              <a:t>12 based in Poland</a:t>
            </a:r>
          </a:p>
          <a:p>
            <a:pPr lvl="2">
              <a:lnSpc>
                <a:spcPts val="3800"/>
              </a:lnSpc>
              <a:spcAft>
                <a:spcPts val="1200"/>
              </a:spcAft>
            </a:pPr>
            <a:r>
              <a:rPr lang="en-US" sz="2800" dirty="0" smtClean="0">
                <a:solidFill>
                  <a:schemeClr val="tx1"/>
                </a:solidFill>
                <a:latin typeface="Georgia" pitchFamily="18" charset="0"/>
              </a:rPr>
              <a:t>12 based in Romania </a:t>
            </a:r>
            <a:endParaRPr lang="en-US" sz="2800" dirty="0" smtClean="0">
              <a:latin typeface="Georgia" pitchFamily="18" charset="0"/>
            </a:endParaRPr>
          </a:p>
          <a:p>
            <a:pPr>
              <a:lnSpc>
                <a:spcPts val="3800"/>
              </a:lnSpc>
              <a:spcAft>
                <a:spcPts val="1200"/>
              </a:spcAft>
            </a:pPr>
            <a:r>
              <a:rPr lang="en-US" sz="2800" dirty="0" smtClean="0">
                <a:latin typeface="Georgia" pitchFamily="18" charset="0"/>
              </a:rPr>
              <a:t>The rules of competition were the same in all countries and the artists were selected on a multidisciplinary basis</a:t>
            </a: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Story writing workshops</a:t>
            </a:r>
          </a:p>
        </p:txBody>
      </p:sp>
      <p:sp>
        <p:nvSpPr>
          <p:cNvPr id="4101" name="Segnaposto contenuto 8"/>
          <p:cNvSpPr>
            <a:spLocks noGrp="1"/>
          </p:cNvSpPr>
          <p:nvPr>
            <p:ph idx="1"/>
          </p:nvPr>
        </p:nvSpPr>
        <p:spPr>
          <a:xfrm>
            <a:off x="666750" y="1484784"/>
            <a:ext cx="8431213" cy="4248472"/>
          </a:xfrm>
        </p:spPr>
        <p:txBody>
          <a:bodyPr/>
          <a:lstStyle/>
          <a:p>
            <a:pPr>
              <a:lnSpc>
                <a:spcPts val="3800"/>
              </a:lnSpc>
              <a:spcAft>
                <a:spcPts val="1200"/>
              </a:spcAft>
            </a:pPr>
            <a:r>
              <a:rPr lang="en-US" sz="2800" dirty="0" smtClean="0">
                <a:latin typeface="Georgia" pitchFamily="18" charset="0"/>
              </a:rPr>
              <a:t>4 performing artists (one per country) were committed to create a European play based on the rivers’ stories</a:t>
            </a:r>
          </a:p>
          <a:p>
            <a:pPr>
              <a:lnSpc>
                <a:spcPts val="3800"/>
              </a:lnSpc>
              <a:spcAft>
                <a:spcPts val="1200"/>
              </a:spcAft>
            </a:pPr>
            <a:r>
              <a:rPr lang="en-US" sz="2800" dirty="0" smtClean="0">
                <a:latin typeface="Georgia" pitchFamily="18" charset="0"/>
              </a:rPr>
              <a:t>Thanks to the “domino principle” they elaborated a play based on 8 stories (2 per river)</a:t>
            </a:r>
          </a:p>
          <a:p>
            <a:pPr>
              <a:lnSpc>
                <a:spcPts val="3800"/>
              </a:lnSpc>
              <a:spcAft>
                <a:spcPts val="1200"/>
              </a:spcAft>
            </a:pPr>
            <a:r>
              <a:rPr lang="en-US" sz="2800" dirty="0" smtClean="0">
                <a:latin typeface="Georgia" pitchFamily="18" charset="0"/>
              </a:rPr>
              <a:t>The title of the play is “Blue spaces”</a:t>
            </a:r>
          </a:p>
          <a:p>
            <a:pPr>
              <a:lnSpc>
                <a:spcPts val="3800"/>
              </a:lnSpc>
              <a:spcAft>
                <a:spcPts val="1200"/>
              </a:spcAft>
            </a:pPr>
            <a:r>
              <a:rPr lang="en-US" sz="2800" dirty="0" smtClean="0">
                <a:latin typeface="Georgia" pitchFamily="18" charset="0"/>
              </a:rPr>
              <a:t>In order to achieve this artistic result, the artists met in </a:t>
            </a:r>
            <a:r>
              <a:rPr lang="en-US" sz="2800" dirty="0" err="1" smtClean="0">
                <a:latin typeface="Georgia" pitchFamily="18" charset="0"/>
              </a:rPr>
              <a:t>Jesi</a:t>
            </a:r>
            <a:r>
              <a:rPr lang="en-US" sz="2800" dirty="0" smtClean="0">
                <a:latin typeface="Georgia" pitchFamily="18" charset="0"/>
              </a:rPr>
              <a:t> (IT) and Helsinki during 2009</a:t>
            </a: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Story telling workshops</a:t>
            </a:r>
          </a:p>
        </p:txBody>
      </p:sp>
      <p:sp>
        <p:nvSpPr>
          <p:cNvPr id="4101" name="Segnaposto contenuto 8"/>
          <p:cNvSpPr>
            <a:spLocks noGrp="1"/>
          </p:cNvSpPr>
          <p:nvPr>
            <p:ph idx="1"/>
          </p:nvPr>
        </p:nvSpPr>
        <p:spPr>
          <a:xfrm>
            <a:off x="666750" y="1484784"/>
            <a:ext cx="8431213" cy="4968552"/>
          </a:xfrm>
        </p:spPr>
        <p:txBody>
          <a:bodyPr/>
          <a:lstStyle/>
          <a:p>
            <a:pPr>
              <a:lnSpc>
                <a:spcPts val="3800"/>
              </a:lnSpc>
              <a:spcAft>
                <a:spcPts val="1200"/>
              </a:spcAft>
            </a:pPr>
            <a:r>
              <a:rPr lang="en-US" sz="2800" dirty="0" smtClean="0">
                <a:solidFill>
                  <a:schemeClr val="tx1"/>
                </a:solidFill>
                <a:latin typeface="Georgia" pitchFamily="18" charset="0"/>
              </a:rPr>
              <a:t>The RIVER’s performing artists were involved in 2 more workshops, aimed at exchanging information and practices for the production of the final performance in each country</a:t>
            </a:r>
          </a:p>
          <a:p>
            <a:pPr>
              <a:lnSpc>
                <a:spcPts val="3800"/>
              </a:lnSpc>
              <a:spcAft>
                <a:spcPts val="1200"/>
              </a:spcAft>
            </a:pPr>
            <a:r>
              <a:rPr lang="en-US" sz="2800" dirty="0" smtClean="0">
                <a:solidFill>
                  <a:schemeClr val="tx1"/>
                </a:solidFill>
                <a:latin typeface="Georgia" pitchFamily="18" charset="0"/>
              </a:rPr>
              <a:t>The workshop of Lodz had to be dedicated to </a:t>
            </a:r>
            <a:r>
              <a:rPr lang="en-US" sz="2800" dirty="0" err="1" smtClean="0">
                <a:solidFill>
                  <a:schemeClr val="tx1"/>
                </a:solidFill>
                <a:latin typeface="Georgia" pitchFamily="18" charset="0"/>
              </a:rPr>
              <a:t>scenography</a:t>
            </a:r>
            <a:endParaRPr lang="en-US" sz="2800" dirty="0" smtClean="0">
              <a:solidFill>
                <a:schemeClr val="tx1"/>
              </a:solidFill>
              <a:latin typeface="Georgia" pitchFamily="18" charset="0"/>
            </a:endParaRPr>
          </a:p>
          <a:p>
            <a:pPr>
              <a:lnSpc>
                <a:spcPts val="3800"/>
              </a:lnSpc>
              <a:spcAft>
                <a:spcPts val="1200"/>
              </a:spcAft>
            </a:pPr>
            <a:r>
              <a:rPr lang="en-US" sz="2800" dirty="0" smtClean="0">
                <a:solidFill>
                  <a:schemeClr val="tx1"/>
                </a:solidFill>
                <a:latin typeface="Georgia" pitchFamily="18" charset="0"/>
              </a:rPr>
              <a:t>The workshop of Bucharest had to be dedicated to working with the actors</a:t>
            </a:r>
          </a:p>
          <a:p>
            <a:pPr>
              <a:lnSpc>
                <a:spcPts val="3800"/>
              </a:lnSpc>
              <a:spcAft>
                <a:spcPts val="1200"/>
              </a:spcAft>
            </a:pPr>
            <a:r>
              <a:rPr lang="en-US" sz="2800" dirty="0" smtClean="0">
                <a:solidFill>
                  <a:schemeClr val="tx1"/>
                </a:solidFill>
                <a:latin typeface="Georgia" pitchFamily="18" charset="0"/>
              </a:rPr>
              <a:t>These workshops were not successful</a:t>
            </a:r>
            <a:endParaRPr lang="en-US" sz="2800" dirty="0" smtClean="0">
              <a:latin typeface="Georgia" pitchFamily="18" charset="0"/>
            </a:endParaRP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Visual arts workshops</a:t>
            </a:r>
          </a:p>
        </p:txBody>
      </p:sp>
      <p:sp>
        <p:nvSpPr>
          <p:cNvPr id="4101" name="Segnaposto contenuto 8"/>
          <p:cNvSpPr>
            <a:spLocks noGrp="1"/>
          </p:cNvSpPr>
          <p:nvPr>
            <p:ph idx="1"/>
          </p:nvPr>
        </p:nvSpPr>
        <p:spPr>
          <a:xfrm>
            <a:off x="666750" y="1484784"/>
            <a:ext cx="8431213" cy="4248472"/>
          </a:xfrm>
        </p:spPr>
        <p:txBody>
          <a:bodyPr/>
          <a:lstStyle/>
          <a:p>
            <a:pPr>
              <a:lnSpc>
                <a:spcPts val="3800"/>
              </a:lnSpc>
              <a:spcAft>
                <a:spcPts val="1200"/>
              </a:spcAft>
            </a:pPr>
            <a:r>
              <a:rPr lang="en-US" sz="2800" dirty="0" smtClean="0">
                <a:solidFill>
                  <a:schemeClr val="tx1"/>
                </a:solidFill>
                <a:latin typeface="Georgia" pitchFamily="18" charset="0"/>
              </a:rPr>
              <a:t>Visual artists were expected to </a:t>
            </a:r>
            <a:r>
              <a:rPr lang="en-US" sz="2800" dirty="0" smtClean="0">
                <a:solidFill>
                  <a:srgbClr val="00B0F0"/>
                </a:solidFill>
                <a:latin typeface="Georgia" pitchFamily="18" charset="0"/>
              </a:rPr>
              <a:t>highlight</a:t>
            </a:r>
            <a:r>
              <a:rPr lang="en-US" sz="2800" dirty="0" smtClean="0">
                <a:solidFill>
                  <a:schemeClr val="tx1"/>
                </a:solidFill>
                <a:latin typeface="Georgia" pitchFamily="18" charset="0"/>
              </a:rPr>
              <a:t> the </a:t>
            </a:r>
            <a:r>
              <a:rPr lang="en-GB" sz="2800" dirty="0" err="1" smtClean="0">
                <a:latin typeface="Georgia" pitchFamily="18" charset="0"/>
              </a:rPr>
              <a:t>Dâmboviţa</a:t>
            </a:r>
            <a:r>
              <a:rPr lang="en-GB" sz="2800" dirty="0" smtClean="0">
                <a:latin typeface="Georgia" pitchFamily="18" charset="0"/>
              </a:rPr>
              <a:t> </a:t>
            </a:r>
            <a:r>
              <a:rPr lang="en-US" sz="2800" dirty="0" smtClean="0">
                <a:solidFill>
                  <a:schemeClr val="tx1"/>
                </a:solidFill>
                <a:latin typeface="Georgia" pitchFamily="18" charset="0"/>
              </a:rPr>
              <a:t>, </a:t>
            </a:r>
            <a:r>
              <a:rPr lang="en-US" sz="2800" dirty="0" err="1" smtClean="0">
                <a:solidFill>
                  <a:schemeClr val="tx1"/>
                </a:solidFill>
                <a:latin typeface="Georgia" pitchFamily="18" charset="0"/>
              </a:rPr>
              <a:t>Jasien</a:t>
            </a:r>
            <a:r>
              <a:rPr lang="en-US" sz="2800" dirty="0" smtClean="0">
                <a:solidFill>
                  <a:schemeClr val="tx1"/>
                </a:solidFill>
                <a:latin typeface="Georgia" pitchFamily="18" charset="0"/>
              </a:rPr>
              <a:t> and </a:t>
            </a:r>
            <a:r>
              <a:rPr lang="en-US" sz="2800" dirty="0" err="1" smtClean="0">
                <a:solidFill>
                  <a:schemeClr val="tx1"/>
                </a:solidFill>
                <a:latin typeface="Georgia" pitchFamily="18" charset="0"/>
              </a:rPr>
              <a:t>Esino</a:t>
            </a:r>
            <a:r>
              <a:rPr lang="en-US" sz="2800" dirty="0" smtClean="0">
                <a:solidFill>
                  <a:schemeClr val="tx1"/>
                </a:solidFill>
                <a:latin typeface="Georgia" pitchFamily="18" charset="0"/>
              </a:rPr>
              <a:t> rivers</a:t>
            </a:r>
          </a:p>
          <a:p>
            <a:pPr>
              <a:lnSpc>
                <a:spcPts val="3800"/>
              </a:lnSpc>
              <a:spcAft>
                <a:spcPts val="1200"/>
              </a:spcAft>
            </a:pPr>
            <a:r>
              <a:rPr lang="en-US" sz="2800" dirty="0" smtClean="0">
                <a:solidFill>
                  <a:schemeClr val="tx1"/>
                </a:solidFill>
                <a:latin typeface="Georgia" pitchFamily="18" charset="0"/>
              </a:rPr>
              <a:t>In concrete, the creation of open air installations along the rivers was planned</a:t>
            </a:r>
          </a:p>
          <a:p>
            <a:pPr>
              <a:lnSpc>
                <a:spcPts val="3800"/>
              </a:lnSpc>
              <a:spcAft>
                <a:spcPts val="1200"/>
              </a:spcAft>
            </a:pPr>
            <a:r>
              <a:rPr lang="en-US" sz="2800" dirty="0" smtClean="0">
                <a:solidFill>
                  <a:schemeClr val="tx1"/>
                </a:solidFill>
                <a:latin typeface="Georgia" pitchFamily="18" charset="0"/>
              </a:rPr>
              <a:t>The highest ambition of the project was to let the performing artists use the installations as sceneries for their performances</a:t>
            </a: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Visual arts workshops</a:t>
            </a:r>
          </a:p>
        </p:txBody>
      </p:sp>
      <p:sp>
        <p:nvSpPr>
          <p:cNvPr id="4101" name="Segnaposto contenuto 8"/>
          <p:cNvSpPr>
            <a:spLocks noGrp="1"/>
          </p:cNvSpPr>
          <p:nvPr>
            <p:ph idx="1"/>
          </p:nvPr>
        </p:nvSpPr>
        <p:spPr>
          <a:xfrm>
            <a:off x="666750" y="1484784"/>
            <a:ext cx="8431213" cy="4248472"/>
          </a:xfrm>
        </p:spPr>
        <p:txBody>
          <a:bodyPr/>
          <a:lstStyle/>
          <a:p>
            <a:pPr>
              <a:lnSpc>
                <a:spcPts val="3800"/>
              </a:lnSpc>
              <a:spcAft>
                <a:spcPts val="1200"/>
              </a:spcAft>
            </a:pPr>
            <a:r>
              <a:rPr lang="en-GB" sz="2800" dirty="0" smtClean="0">
                <a:solidFill>
                  <a:schemeClr val="tx1"/>
                </a:solidFill>
                <a:latin typeface="Georgia" pitchFamily="18" charset="0"/>
              </a:rPr>
              <a:t>The first transnational visual arts workshop was organised in September 2009 along </a:t>
            </a:r>
            <a:r>
              <a:rPr lang="en-GB" sz="2800" dirty="0" err="1" smtClean="0">
                <a:latin typeface="Georgia" pitchFamily="18" charset="0"/>
              </a:rPr>
              <a:t>Dâmboviţa</a:t>
            </a:r>
            <a:r>
              <a:rPr lang="en-GB" sz="2800" dirty="0" smtClean="0">
                <a:latin typeface="Georgia" pitchFamily="18" charset="0"/>
              </a:rPr>
              <a:t> river</a:t>
            </a:r>
            <a:r>
              <a:rPr lang="en-GB" sz="2800" dirty="0" smtClean="0">
                <a:solidFill>
                  <a:schemeClr val="tx1"/>
                </a:solidFill>
                <a:latin typeface="Georgia" pitchFamily="18" charset="0"/>
              </a:rPr>
              <a:t> in </a:t>
            </a:r>
            <a:r>
              <a:rPr lang="en-GB" sz="2800" dirty="0" err="1" smtClean="0">
                <a:solidFill>
                  <a:schemeClr val="tx1"/>
                </a:solidFill>
                <a:latin typeface="Georgia" pitchFamily="18" charset="0"/>
              </a:rPr>
              <a:t>Cetateni</a:t>
            </a:r>
            <a:r>
              <a:rPr lang="en-GB" sz="2800" dirty="0" smtClean="0">
                <a:solidFill>
                  <a:schemeClr val="tx1"/>
                </a:solidFill>
                <a:latin typeface="Georgia" pitchFamily="18" charset="0"/>
              </a:rPr>
              <a:t>, Romania</a:t>
            </a:r>
          </a:p>
          <a:p>
            <a:pPr>
              <a:lnSpc>
                <a:spcPts val="3800"/>
              </a:lnSpc>
              <a:spcAft>
                <a:spcPts val="1200"/>
              </a:spcAft>
            </a:pPr>
            <a:r>
              <a:rPr lang="en-GB" sz="2800" dirty="0" smtClean="0">
                <a:solidFill>
                  <a:schemeClr val="tx1"/>
                </a:solidFill>
                <a:latin typeface="Georgia" pitchFamily="18" charset="0"/>
              </a:rPr>
              <a:t>The territory was extremely rural and the intercultural dialogue between the artists and the local citizens was unexpectedly intensive</a:t>
            </a:r>
          </a:p>
          <a:p>
            <a:pPr>
              <a:lnSpc>
                <a:spcPts val="3800"/>
              </a:lnSpc>
              <a:spcAft>
                <a:spcPts val="1200"/>
              </a:spcAft>
            </a:pPr>
            <a:endParaRPr lang="it-IT" sz="2800" dirty="0" smtClean="0">
              <a:latin typeface="Georgia" pitchFamily="18" charset="0"/>
            </a:endParaRP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Visual arts workshops</a:t>
            </a:r>
          </a:p>
        </p:txBody>
      </p:sp>
      <p:sp>
        <p:nvSpPr>
          <p:cNvPr id="4101" name="Segnaposto contenuto 8"/>
          <p:cNvSpPr>
            <a:spLocks noGrp="1"/>
          </p:cNvSpPr>
          <p:nvPr>
            <p:ph idx="1"/>
          </p:nvPr>
        </p:nvSpPr>
        <p:spPr>
          <a:xfrm>
            <a:off x="666750" y="1484784"/>
            <a:ext cx="8431213" cy="4968552"/>
          </a:xfrm>
        </p:spPr>
        <p:txBody>
          <a:bodyPr/>
          <a:lstStyle/>
          <a:p>
            <a:pPr>
              <a:lnSpc>
                <a:spcPts val="3800"/>
              </a:lnSpc>
              <a:spcAft>
                <a:spcPts val="1200"/>
              </a:spcAft>
            </a:pPr>
            <a:r>
              <a:rPr lang="en-GB" sz="2800" dirty="0" smtClean="0">
                <a:solidFill>
                  <a:schemeClr val="tx1"/>
                </a:solidFill>
                <a:latin typeface="Georgia" pitchFamily="18" charset="0"/>
              </a:rPr>
              <a:t>The second transnational visual arts workshop was organised in April 2010 along </a:t>
            </a:r>
            <a:r>
              <a:rPr lang="en-GB" sz="2800" dirty="0" err="1" smtClean="0">
                <a:solidFill>
                  <a:schemeClr val="tx1"/>
                </a:solidFill>
                <a:latin typeface="Georgia" pitchFamily="18" charset="0"/>
              </a:rPr>
              <a:t>Jasien</a:t>
            </a:r>
            <a:r>
              <a:rPr lang="en-GB" sz="2800" dirty="0" smtClean="0">
                <a:solidFill>
                  <a:schemeClr val="tx1"/>
                </a:solidFill>
                <a:latin typeface="Georgia" pitchFamily="18" charset="0"/>
              </a:rPr>
              <a:t> river in Lodz, Poland</a:t>
            </a:r>
          </a:p>
          <a:p>
            <a:pPr>
              <a:lnSpc>
                <a:spcPts val="3800"/>
              </a:lnSpc>
              <a:spcAft>
                <a:spcPts val="1200"/>
              </a:spcAft>
            </a:pPr>
            <a:r>
              <a:rPr lang="en-GB" sz="2800" dirty="0" smtClean="0">
                <a:solidFill>
                  <a:schemeClr val="tx1"/>
                </a:solidFill>
                <a:latin typeface="Georgia" pitchFamily="18" charset="0"/>
              </a:rPr>
              <a:t>The artists landed in Warsaw in the same day of the awful plane crash, which caused the death of president Kaczynski and of an important part of the Polish establishment</a:t>
            </a:r>
          </a:p>
          <a:p>
            <a:pPr>
              <a:lnSpc>
                <a:spcPts val="3800"/>
              </a:lnSpc>
              <a:spcAft>
                <a:spcPts val="1200"/>
              </a:spcAft>
            </a:pPr>
            <a:r>
              <a:rPr lang="en-GB" sz="2800" dirty="0" smtClean="0">
                <a:solidFill>
                  <a:schemeClr val="tx1"/>
                </a:solidFill>
                <a:latin typeface="Georgia" pitchFamily="18" charset="0"/>
              </a:rPr>
              <a:t>This was also the month of volcanic ash</a:t>
            </a:r>
          </a:p>
          <a:p>
            <a:pPr>
              <a:lnSpc>
                <a:spcPts val="3800"/>
              </a:lnSpc>
              <a:spcAft>
                <a:spcPts val="1200"/>
              </a:spcAft>
            </a:pPr>
            <a:r>
              <a:rPr lang="en-GB" sz="2800" dirty="0" smtClean="0">
                <a:solidFill>
                  <a:schemeClr val="tx1"/>
                </a:solidFill>
                <a:latin typeface="Georgia" pitchFamily="18" charset="0"/>
              </a:rPr>
              <a:t>The feature of this workshop was post-industrial</a:t>
            </a:r>
          </a:p>
          <a:p>
            <a:pPr>
              <a:lnSpc>
                <a:spcPts val="3800"/>
              </a:lnSpc>
              <a:spcAft>
                <a:spcPts val="1200"/>
              </a:spcAft>
            </a:pPr>
            <a:endParaRPr lang="it-IT" sz="2800" dirty="0" smtClean="0">
              <a:latin typeface="Georgia" pitchFamily="18" charset="0"/>
            </a:endParaRP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Visual arts workshops</a:t>
            </a:r>
          </a:p>
        </p:txBody>
      </p:sp>
      <p:sp>
        <p:nvSpPr>
          <p:cNvPr id="4101" name="Segnaposto contenuto 8"/>
          <p:cNvSpPr>
            <a:spLocks noGrp="1"/>
          </p:cNvSpPr>
          <p:nvPr>
            <p:ph idx="1"/>
          </p:nvPr>
        </p:nvSpPr>
        <p:spPr>
          <a:xfrm>
            <a:off x="666750" y="1484784"/>
            <a:ext cx="8431213" cy="4896544"/>
          </a:xfrm>
        </p:spPr>
        <p:txBody>
          <a:bodyPr/>
          <a:lstStyle/>
          <a:p>
            <a:pPr>
              <a:lnSpc>
                <a:spcPts val="3800"/>
              </a:lnSpc>
              <a:spcAft>
                <a:spcPts val="1200"/>
              </a:spcAft>
            </a:pPr>
            <a:r>
              <a:rPr lang="en-GB" sz="2800" dirty="0" smtClean="0">
                <a:solidFill>
                  <a:schemeClr val="tx1"/>
                </a:solidFill>
                <a:latin typeface="Georgia" pitchFamily="18" charset="0"/>
              </a:rPr>
              <a:t>The third transnational visual arts workshop was organised in June 2010 along </a:t>
            </a:r>
            <a:r>
              <a:rPr lang="en-GB" sz="2800" dirty="0" err="1" smtClean="0">
                <a:solidFill>
                  <a:schemeClr val="tx1"/>
                </a:solidFill>
                <a:latin typeface="Georgia" pitchFamily="18" charset="0"/>
              </a:rPr>
              <a:t>Esino</a:t>
            </a:r>
            <a:r>
              <a:rPr lang="en-GB" sz="2800" dirty="0" smtClean="0">
                <a:solidFill>
                  <a:schemeClr val="tx1"/>
                </a:solidFill>
                <a:latin typeface="Georgia" pitchFamily="18" charset="0"/>
              </a:rPr>
              <a:t> river in </a:t>
            </a:r>
            <a:r>
              <a:rPr lang="en-GB" sz="2800" dirty="0" err="1" smtClean="0">
                <a:solidFill>
                  <a:schemeClr val="tx1"/>
                </a:solidFill>
                <a:latin typeface="Georgia" pitchFamily="18" charset="0"/>
              </a:rPr>
              <a:t>Rosora</a:t>
            </a:r>
            <a:r>
              <a:rPr lang="en-GB" sz="2800" dirty="0" smtClean="0">
                <a:solidFill>
                  <a:schemeClr val="tx1"/>
                </a:solidFill>
                <a:latin typeface="Georgia" pitchFamily="18" charset="0"/>
              </a:rPr>
              <a:t>, Italy</a:t>
            </a:r>
          </a:p>
          <a:p>
            <a:pPr>
              <a:lnSpc>
                <a:spcPts val="3800"/>
              </a:lnSpc>
              <a:spcAft>
                <a:spcPts val="1200"/>
              </a:spcAft>
            </a:pPr>
            <a:r>
              <a:rPr lang="en-GB" sz="2800" dirty="0" smtClean="0">
                <a:solidFill>
                  <a:schemeClr val="tx1"/>
                </a:solidFill>
                <a:latin typeface="Georgia" pitchFamily="18" charset="0"/>
              </a:rPr>
              <a:t>It was hinged on the relationship between the village (</a:t>
            </a:r>
            <a:r>
              <a:rPr lang="en-GB" sz="2800" dirty="0" err="1" smtClean="0">
                <a:solidFill>
                  <a:schemeClr val="tx1"/>
                </a:solidFill>
                <a:latin typeface="Georgia" pitchFamily="18" charset="0"/>
              </a:rPr>
              <a:t>borgo</a:t>
            </a:r>
            <a:r>
              <a:rPr lang="en-GB" sz="2800" dirty="0" smtClean="0">
                <a:solidFill>
                  <a:schemeClr val="tx1"/>
                </a:solidFill>
                <a:latin typeface="Georgia" pitchFamily="18" charset="0"/>
              </a:rPr>
              <a:t>) and the river</a:t>
            </a:r>
          </a:p>
          <a:p>
            <a:pPr>
              <a:lnSpc>
                <a:spcPts val="3800"/>
              </a:lnSpc>
              <a:spcAft>
                <a:spcPts val="1200"/>
              </a:spcAft>
            </a:pPr>
            <a:r>
              <a:rPr lang="en-GB" sz="2800" dirty="0" smtClean="0">
                <a:solidFill>
                  <a:schemeClr val="tx1"/>
                </a:solidFill>
                <a:latin typeface="Georgia" pitchFamily="18" charset="0"/>
              </a:rPr>
              <a:t>It produced extraordinary works that the municipality decided to keep permanently</a:t>
            </a:r>
            <a:endParaRPr lang="it-IT" sz="2800" dirty="0" smtClean="0">
              <a:latin typeface="Georgia" pitchFamily="18" charset="0"/>
            </a:endParaRP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Final performances</a:t>
            </a:r>
          </a:p>
        </p:txBody>
      </p:sp>
      <p:sp>
        <p:nvSpPr>
          <p:cNvPr id="4101" name="Segnaposto contenuto 8"/>
          <p:cNvSpPr>
            <a:spLocks noGrp="1"/>
          </p:cNvSpPr>
          <p:nvPr>
            <p:ph idx="1"/>
          </p:nvPr>
        </p:nvSpPr>
        <p:spPr>
          <a:xfrm>
            <a:off x="666750" y="1484784"/>
            <a:ext cx="8431213" cy="5112568"/>
          </a:xfrm>
        </p:spPr>
        <p:txBody>
          <a:bodyPr/>
          <a:lstStyle/>
          <a:p>
            <a:pPr>
              <a:lnSpc>
                <a:spcPts val="3800"/>
              </a:lnSpc>
              <a:spcAft>
                <a:spcPts val="1200"/>
              </a:spcAft>
            </a:pPr>
            <a:r>
              <a:rPr lang="en-GB" sz="2800" dirty="0" smtClean="0">
                <a:solidFill>
                  <a:schemeClr val="tx1"/>
                </a:solidFill>
                <a:latin typeface="Georgia" pitchFamily="18" charset="0"/>
              </a:rPr>
              <a:t>Final performance in Helsinki (9/06/2010) followed a clownish style</a:t>
            </a:r>
          </a:p>
          <a:p>
            <a:pPr>
              <a:lnSpc>
                <a:spcPts val="3800"/>
              </a:lnSpc>
              <a:spcAft>
                <a:spcPts val="1200"/>
              </a:spcAft>
            </a:pPr>
            <a:r>
              <a:rPr lang="en-GB" sz="2800" dirty="0" smtClean="0">
                <a:solidFill>
                  <a:schemeClr val="tx1"/>
                </a:solidFill>
                <a:latin typeface="Georgia" pitchFamily="18" charset="0"/>
              </a:rPr>
              <a:t>Final performance in </a:t>
            </a:r>
            <a:r>
              <a:rPr lang="en-GB" sz="2800" dirty="0" err="1" smtClean="0">
                <a:solidFill>
                  <a:schemeClr val="tx1"/>
                </a:solidFill>
                <a:latin typeface="Georgia" pitchFamily="18" charset="0"/>
              </a:rPr>
              <a:t>Cetateni</a:t>
            </a:r>
            <a:r>
              <a:rPr lang="en-GB" sz="2800" dirty="0" smtClean="0">
                <a:solidFill>
                  <a:schemeClr val="tx1"/>
                </a:solidFill>
                <a:latin typeface="Georgia" pitchFamily="18" charset="0"/>
              </a:rPr>
              <a:t> (1/07/2010) was dedicated to the village’s children</a:t>
            </a:r>
          </a:p>
          <a:p>
            <a:pPr>
              <a:lnSpc>
                <a:spcPts val="3800"/>
              </a:lnSpc>
              <a:spcAft>
                <a:spcPts val="1200"/>
              </a:spcAft>
            </a:pPr>
            <a:r>
              <a:rPr lang="en-GB" sz="2800" dirty="0" smtClean="0">
                <a:solidFill>
                  <a:schemeClr val="tx1"/>
                </a:solidFill>
                <a:latin typeface="Georgia" pitchFamily="18" charset="0"/>
              </a:rPr>
              <a:t>Final performance in </a:t>
            </a:r>
            <a:r>
              <a:rPr lang="en-GB" sz="2800" dirty="0" err="1" smtClean="0">
                <a:solidFill>
                  <a:schemeClr val="tx1"/>
                </a:solidFill>
                <a:latin typeface="Georgia" pitchFamily="18" charset="0"/>
              </a:rPr>
              <a:t>Maiolati</a:t>
            </a:r>
            <a:r>
              <a:rPr lang="en-GB" sz="2800" dirty="0" smtClean="0">
                <a:solidFill>
                  <a:schemeClr val="tx1"/>
                </a:solidFill>
                <a:latin typeface="Georgia" pitchFamily="18" charset="0"/>
              </a:rPr>
              <a:t> </a:t>
            </a:r>
            <a:r>
              <a:rPr lang="en-GB" sz="2800" dirty="0" err="1" smtClean="0">
                <a:solidFill>
                  <a:schemeClr val="tx1"/>
                </a:solidFill>
                <a:latin typeface="Georgia" pitchFamily="18" charset="0"/>
              </a:rPr>
              <a:t>Spontini</a:t>
            </a:r>
            <a:r>
              <a:rPr lang="en-GB" sz="2800" dirty="0" smtClean="0">
                <a:solidFill>
                  <a:schemeClr val="tx1"/>
                </a:solidFill>
                <a:latin typeface="Georgia" pitchFamily="18" charset="0"/>
              </a:rPr>
              <a:t> (25/07/2010) happened IN the water of </a:t>
            </a:r>
            <a:r>
              <a:rPr lang="en-GB" sz="2800" dirty="0" err="1" smtClean="0">
                <a:solidFill>
                  <a:schemeClr val="tx1"/>
                </a:solidFill>
                <a:latin typeface="Georgia" pitchFamily="18" charset="0"/>
              </a:rPr>
              <a:t>Esino</a:t>
            </a:r>
            <a:r>
              <a:rPr lang="en-GB" sz="2800" dirty="0" smtClean="0">
                <a:solidFill>
                  <a:schemeClr val="tx1"/>
                </a:solidFill>
                <a:latin typeface="Georgia" pitchFamily="18" charset="0"/>
              </a:rPr>
              <a:t> </a:t>
            </a:r>
          </a:p>
          <a:p>
            <a:pPr>
              <a:lnSpc>
                <a:spcPts val="3800"/>
              </a:lnSpc>
              <a:spcAft>
                <a:spcPts val="1200"/>
              </a:spcAft>
            </a:pPr>
            <a:r>
              <a:rPr lang="en-GB" sz="2800" dirty="0" smtClean="0">
                <a:solidFill>
                  <a:schemeClr val="tx1"/>
                </a:solidFill>
                <a:latin typeface="Georgia" pitchFamily="18" charset="0"/>
              </a:rPr>
              <a:t>Final performance in Lodz (10/09/2010) was set in an abandoned factory covered by grass</a:t>
            </a:r>
          </a:p>
          <a:p>
            <a:pPr>
              <a:lnSpc>
                <a:spcPts val="3800"/>
              </a:lnSpc>
              <a:spcAft>
                <a:spcPts val="1200"/>
              </a:spcAft>
            </a:pPr>
            <a:r>
              <a:rPr lang="en-GB" sz="2800" dirty="0" smtClean="0">
                <a:solidFill>
                  <a:srgbClr val="00B0F0"/>
                </a:solidFill>
                <a:latin typeface="Georgia" pitchFamily="18" charset="0"/>
              </a:rPr>
              <a:t>UNITY IN DIVERSITY!</a:t>
            </a: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Communication </a:t>
            </a:r>
          </a:p>
        </p:txBody>
      </p:sp>
      <p:sp>
        <p:nvSpPr>
          <p:cNvPr id="4101" name="Segnaposto contenuto 8"/>
          <p:cNvSpPr>
            <a:spLocks noGrp="1"/>
          </p:cNvSpPr>
          <p:nvPr>
            <p:ph idx="1"/>
          </p:nvPr>
        </p:nvSpPr>
        <p:spPr>
          <a:xfrm>
            <a:off x="666750" y="1484784"/>
            <a:ext cx="8431213" cy="4680520"/>
          </a:xfrm>
        </p:spPr>
        <p:txBody>
          <a:bodyPr/>
          <a:lstStyle/>
          <a:p>
            <a:pPr>
              <a:lnSpc>
                <a:spcPts val="3800"/>
              </a:lnSpc>
              <a:spcAft>
                <a:spcPts val="1200"/>
              </a:spcAft>
            </a:pPr>
            <a:r>
              <a:rPr lang="en-US" sz="2800" dirty="0" smtClean="0">
                <a:solidFill>
                  <a:schemeClr val="tx1"/>
                </a:solidFill>
                <a:latin typeface="Georgia" pitchFamily="18" charset="0"/>
              </a:rPr>
              <a:t>Communication and dissemination are very important issues in each project co-funded by EU</a:t>
            </a:r>
          </a:p>
          <a:p>
            <a:pPr>
              <a:lnSpc>
                <a:spcPts val="3800"/>
              </a:lnSpc>
              <a:spcAft>
                <a:spcPts val="1200"/>
              </a:spcAft>
            </a:pPr>
            <a:r>
              <a:rPr lang="en-US" sz="2800" dirty="0" smtClean="0">
                <a:solidFill>
                  <a:schemeClr val="tx1"/>
                </a:solidFill>
                <a:latin typeface="Georgia" pitchFamily="18" charset="0"/>
              </a:rPr>
              <a:t>In RIVER the communication strategy was based on:</a:t>
            </a:r>
          </a:p>
          <a:p>
            <a:pPr lvl="2">
              <a:lnSpc>
                <a:spcPts val="3800"/>
              </a:lnSpc>
              <a:spcAft>
                <a:spcPts val="1200"/>
              </a:spcAft>
            </a:pPr>
            <a:r>
              <a:rPr lang="en-US" sz="2800" dirty="0" smtClean="0">
                <a:solidFill>
                  <a:schemeClr val="tx1"/>
                </a:solidFill>
                <a:latin typeface="Georgia" pitchFamily="18" charset="0"/>
              </a:rPr>
              <a:t>Dynamic website</a:t>
            </a:r>
          </a:p>
          <a:p>
            <a:pPr lvl="2">
              <a:lnSpc>
                <a:spcPts val="3800"/>
              </a:lnSpc>
              <a:spcAft>
                <a:spcPts val="1200"/>
              </a:spcAft>
            </a:pPr>
            <a:r>
              <a:rPr lang="en-US" sz="2800" dirty="0" smtClean="0">
                <a:solidFill>
                  <a:schemeClr val="tx1"/>
                </a:solidFill>
                <a:latin typeface="Georgia" pitchFamily="18" charset="0"/>
              </a:rPr>
              <a:t>Public conferences, communication campaigns, newspapers’ articles</a:t>
            </a:r>
          </a:p>
          <a:p>
            <a:pPr lvl="2">
              <a:lnSpc>
                <a:spcPts val="3800"/>
              </a:lnSpc>
              <a:spcAft>
                <a:spcPts val="1200"/>
              </a:spcAft>
            </a:pPr>
            <a:r>
              <a:rPr lang="en-US" sz="2800" dirty="0" smtClean="0">
                <a:solidFill>
                  <a:schemeClr val="tx1"/>
                </a:solidFill>
                <a:latin typeface="Georgia" pitchFamily="18" charset="0"/>
              </a:rPr>
              <a:t>Distribution of paper catalogue and </a:t>
            </a:r>
            <a:r>
              <a:rPr lang="en-US" sz="2800" dirty="0" err="1" smtClean="0">
                <a:solidFill>
                  <a:schemeClr val="tx1"/>
                </a:solidFill>
                <a:latin typeface="Georgia" pitchFamily="18" charset="0"/>
              </a:rPr>
              <a:t>dvd</a:t>
            </a:r>
            <a:endParaRPr lang="en-US" sz="2800" dirty="0" smtClean="0">
              <a:solidFill>
                <a:schemeClr val="tx1"/>
              </a:solidFill>
              <a:latin typeface="Georgia" pitchFamily="18" charset="0"/>
            </a:endParaRPr>
          </a:p>
          <a:p>
            <a:pPr>
              <a:lnSpc>
                <a:spcPts val="3800"/>
              </a:lnSpc>
              <a:spcAft>
                <a:spcPts val="1200"/>
              </a:spcAft>
            </a:pPr>
            <a:endParaRPr lang="it-IT" sz="2800" dirty="0" smtClean="0">
              <a:latin typeface="Georgia" pitchFamily="18" charset="0"/>
            </a:endParaRP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Project management</a:t>
            </a:r>
          </a:p>
        </p:txBody>
      </p:sp>
      <p:sp>
        <p:nvSpPr>
          <p:cNvPr id="4101" name="Segnaposto contenuto 8"/>
          <p:cNvSpPr>
            <a:spLocks noGrp="1"/>
          </p:cNvSpPr>
          <p:nvPr>
            <p:ph idx="1"/>
          </p:nvPr>
        </p:nvSpPr>
        <p:spPr>
          <a:xfrm>
            <a:off x="666750" y="1484784"/>
            <a:ext cx="8431213" cy="4248472"/>
          </a:xfrm>
        </p:spPr>
        <p:txBody>
          <a:bodyPr/>
          <a:lstStyle/>
          <a:p>
            <a:pPr>
              <a:lnSpc>
                <a:spcPts val="3800"/>
              </a:lnSpc>
              <a:spcAft>
                <a:spcPts val="1200"/>
              </a:spcAft>
            </a:pPr>
            <a:r>
              <a:rPr lang="en-US" sz="2800" dirty="0" smtClean="0">
                <a:solidFill>
                  <a:schemeClr val="tx1"/>
                </a:solidFill>
                <a:latin typeface="Georgia" pitchFamily="18" charset="0"/>
              </a:rPr>
              <a:t>Cooperation between the partners was based on a partnership agreement</a:t>
            </a:r>
          </a:p>
          <a:p>
            <a:pPr>
              <a:lnSpc>
                <a:spcPts val="3800"/>
              </a:lnSpc>
              <a:spcAft>
                <a:spcPts val="1200"/>
              </a:spcAft>
            </a:pPr>
            <a:r>
              <a:rPr lang="en-US" sz="2800" dirty="0" smtClean="0">
                <a:solidFill>
                  <a:schemeClr val="tx1"/>
                </a:solidFill>
                <a:latin typeface="Georgia" pitchFamily="18" charset="0"/>
              </a:rPr>
              <a:t>The project managers met 9 times (with several bilateral meetings!)</a:t>
            </a:r>
          </a:p>
          <a:p>
            <a:pPr>
              <a:lnSpc>
                <a:spcPts val="3800"/>
              </a:lnSpc>
              <a:spcAft>
                <a:spcPts val="1200"/>
              </a:spcAft>
            </a:pPr>
            <a:r>
              <a:rPr lang="en-US" sz="2800" dirty="0" smtClean="0">
                <a:solidFill>
                  <a:schemeClr val="tx1"/>
                </a:solidFill>
                <a:latin typeface="Georgia" pitchFamily="18" charset="0"/>
              </a:rPr>
              <a:t>First meetings were very well reported</a:t>
            </a:r>
          </a:p>
          <a:p>
            <a:pPr>
              <a:lnSpc>
                <a:spcPts val="3800"/>
              </a:lnSpc>
              <a:spcAft>
                <a:spcPts val="1200"/>
              </a:spcAft>
            </a:pPr>
            <a:r>
              <a:rPr lang="en-US" sz="2800" dirty="0" smtClean="0">
                <a:solidFill>
                  <a:schemeClr val="tx1"/>
                </a:solidFill>
                <a:latin typeface="Georgia" pitchFamily="18" charset="0"/>
              </a:rPr>
              <a:t>In the second part of the project there was a lower pressure but the activities continued regularly thanks to a shared </a:t>
            </a:r>
            <a:r>
              <a:rPr lang="en-US" sz="2800" dirty="0" smtClean="0">
                <a:solidFill>
                  <a:srgbClr val="00B0F0"/>
                </a:solidFill>
                <a:latin typeface="Georgia" pitchFamily="18" charset="0"/>
              </a:rPr>
              <a:t>project ownership </a:t>
            </a: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Sustainability</a:t>
            </a:r>
          </a:p>
        </p:txBody>
      </p:sp>
      <p:sp>
        <p:nvSpPr>
          <p:cNvPr id="4101" name="Segnaposto contenuto 8"/>
          <p:cNvSpPr>
            <a:spLocks noGrp="1"/>
          </p:cNvSpPr>
          <p:nvPr>
            <p:ph idx="1"/>
          </p:nvPr>
        </p:nvSpPr>
        <p:spPr>
          <a:xfrm>
            <a:off x="666750" y="1484784"/>
            <a:ext cx="8431213" cy="4896544"/>
          </a:xfrm>
        </p:spPr>
        <p:txBody>
          <a:bodyPr/>
          <a:lstStyle/>
          <a:p>
            <a:pPr>
              <a:lnSpc>
                <a:spcPts val="3800"/>
              </a:lnSpc>
              <a:spcAft>
                <a:spcPts val="1200"/>
              </a:spcAft>
            </a:pPr>
            <a:r>
              <a:rPr lang="en-US" sz="2800" dirty="0" smtClean="0">
                <a:solidFill>
                  <a:schemeClr val="tx1"/>
                </a:solidFill>
                <a:latin typeface="Georgia" pitchFamily="18" charset="0"/>
              </a:rPr>
              <a:t>In spite of such a successful project, sustainability risks to be a weak point:</a:t>
            </a:r>
          </a:p>
          <a:p>
            <a:pPr lvl="2">
              <a:lnSpc>
                <a:spcPts val="3800"/>
              </a:lnSpc>
              <a:spcAft>
                <a:spcPts val="1200"/>
              </a:spcAft>
            </a:pPr>
            <a:r>
              <a:rPr lang="en-US" sz="2800" dirty="0" smtClean="0">
                <a:solidFill>
                  <a:schemeClr val="tx1"/>
                </a:solidFill>
                <a:latin typeface="Georgia" pitchFamily="18" charset="0"/>
              </a:rPr>
              <a:t>We have no information on the use of the European play “Blue spaces”</a:t>
            </a:r>
          </a:p>
          <a:p>
            <a:pPr lvl="2">
              <a:lnSpc>
                <a:spcPts val="3800"/>
              </a:lnSpc>
              <a:spcAft>
                <a:spcPts val="1200"/>
              </a:spcAft>
            </a:pPr>
            <a:r>
              <a:rPr lang="en-US" sz="2800" dirty="0" smtClean="0">
                <a:solidFill>
                  <a:schemeClr val="tx1"/>
                </a:solidFill>
                <a:latin typeface="Georgia" pitchFamily="18" charset="0"/>
              </a:rPr>
              <a:t>Even in Italy, where the installations were preserved and collected in an exhibition space, there are no guarantees on the future fruition of such valuable works</a:t>
            </a:r>
          </a:p>
          <a:p>
            <a:pPr lvl="2">
              <a:lnSpc>
                <a:spcPts val="3800"/>
              </a:lnSpc>
              <a:spcAft>
                <a:spcPts val="1200"/>
              </a:spcAft>
            </a:pPr>
            <a:r>
              <a:rPr lang="en-US" sz="2800" dirty="0" smtClean="0">
                <a:solidFill>
                  <a:schemeClr val="tx1"/>
                </a:solidFill>
                <a:latin typeface="Georgia" pitchFamily="18" charset="0"/>
              </a:rPr>
              <a:t>The network of artists risks to disappear </a:t>
            </a:r>
            <a:endParaRPr lang="en-US" sz="2800" dirty="0" smtClean="0">
              <a:latin typeface="Georgia" pitchFamily="18" charset="0"/>
            </a:endParaRP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You are the next!</a:t>
            </a:r>
          </a:p>
        </p:txBody>
      </p:sp>
      <p:sp>
        <p:nvSpPr>
          <p:cNvPr id="4101" name="Segnaposto contenuto 8"/>
          <p:cNvSpPr>
            <a:spLocks noGrp="1"/>
          </p:cNvSpPr>
          <p:nvPr>
            <p:ph idx="1"/>
          </p:nvPr>
        </p:nvSpPr>
        <p:spPr>
          <a:xfrm>
            <a:off x="666750" y="1484784"/>
            <a:ext cx="8431213" cy="4896544"/>
          </a:xfrm>
        </p:spPr>
        <p:txBody>
          <a:bodyPr/>
          <a:lstStyle/>
          <a:p>
            <a:pPr>
              <a:lnSpc>
                <a:spcPts val="3800"/>
              </a:lnSpc>
              <a:spcAft>
                <a:spcPts val="1200"/>
              </a:spcAft>
            </a:pPr>
            <a:r>
              <a:rPr lang="en-US" sz="2800" dirty="0" smtClean="0">
                <a:solidFill>
                  <a:schemeClr val="tx1"/>
                </a:solidFill>
                <a:latin typeface="Georgia" pitchFamily="18" charset="0"/>
              </a:rPr>
              <a:t>I wish you become able to design and manage projects with a significant value:</a:t>
            </a:r>
          </a:p>
          <a:p>
            <a:pPr lvl="2">
              <a:lnSpc>
                <a:spcPts val="3800"/>
              </a:lnSpc>
              <a:spcAft>
                <a:spcPts val="1200"/>
              </a:spcAft>
            </a:pPr>
            <a:r>
              <a:rPr lang="en-US" sz="2800" dirty="0" smtClean="0">
                <a:solidFill>
                  <a:schemeClr val="tx1"/>
                </a:solidFill>
                <a:latin typeface="Georgia" pitchFamily="18" charset="0"/>
              </a:rPr>
              <a:t>during the phase of co-funding</a:t>
            </a:r>
          </a:p>
          <a:p>
            <a:pPr lvl="2">
              <a:lnSpc>
                <a:spcPts val="3800"/>
              </a:lnSpc>
              <a:spcAft>
                <a:spcPts val="1200"/>
              </a:spcAft>
            </a:pPr>
            <a:r>
              <a:rPr lang="en-US" sz="2800" dirty="0" smtClean="0">
                <a:solidFill>
                  <a:schemeClr val="tx1"/>
                </a:solidFill>
                <a:latin typeface="Georgia" pitchFamily="18" charset="0"/>
              </a:rPr>
              <a:t>after the phase of co-funding</a:t>
            </a:r>
            <a:endParaRPr lang="it-IT" sz="2800" dirty="0" smtClean="0">
              <a:latin typeface="Georgia" pitchFamily="18" charset="0"/>
            </a:endParaRPr>
          </a:p>
          <a:p>
            <a:pPr>
              <a:lnSpc>
                <a:spcPts val="3800"/>
              </a:lnSpc>
              <a:spcAft>
                <a:spcPts val="1200"/>
              </a:spcAft>
              <a:buNone/>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egnaposto contenuto 2"/>
          <p:cNvSpPr>
            <a:spLocks noGrp="1"/>
          </p:cNvSpPr>
          <p:nvPr>
            <p:ph idx="1"/>
          </p:nvPr>
        </p:nvSpPr>
        <p:spPr>
          <a:xfrm>
            <a:off x="0" y="2143125"/>
            <a:ext cx="9907588" cy="1285875"/>
          </a:xfrm>
        </p:spPr>
        <p:txBody>
          <a:bodyPr/>
          <a:lstStyle/>
          <a:p>
            <a:pPr algn="ctr">
              <a:lnSpc>
                <a:spcPct val="100000"/>
              </a:lnSpc>
              <a:spcAft>
                <a:spcPct val="0"/>
              </a:spcAft>
              <a:buNone/>
            </a:pPr>
            <a:r>
              <a:rPr lang="it-IT" sz="3600" b="1" dirty="0" err="1" smtClean="0">
                <a:solidFill>
                  <a:schemeClr val="tx1"/>
                </a:solidFill>
                <a:latin typeface="Georgia" pitchFamily="18" charset="0"/>
              </a:rPr>
              <a:t>Remember</a:t>
            </a:r>
            <a:r>
              <a:rPr lang="it-IT" sz="3600" b="1" dirty="0" smtClean="0">
                <a:solidFill>
                  <a:schemeClr val="tx1"/>
                </a:solidFill>
                <a:latin typeface="Georgia" pitchFamily="18" charset="0"/>
              </a:rPr>
              <a:t> the </a:t>
            </a:r>
          </a:p>
          <a:p>
            <a:pPr algn="ctr">
              <a:lnSpc>
                <a:spcPct val="100000"/>
              </a:lnSpc>
              <a:spcAft>
                <a:spcPct val="0"/>
              </a:spcAft>
              <a:buNone/>
            </a:pPr>
            <a:r>
              <a:rPr lang="it-IT" sz="4400" b="1" dirty="0" smtClean="0">
                <a:solidFill>
                  <a:srgbClr val="00B0F0"/>
                </a:solidFill>
                <a:latin typeface="Georgia" pitchFamily="18" charset="0"/>
              </a:rPr>
              <a:t>Welcome </a:t>
            </a:r>
            <a:r>
              <a:rPr lang="it-IT" sz="4400" b="1" dirty="0" err="1" smtClean="0">
                <a:solidFill>
                  <a:srgbClr val="00B0F0"/>
                </a:solidFill>
                <a:latin typeface="Georgia" pitchFamily="18" charset="0"/>
              </a:rPr>
              <a:t>lesson</a:t>
            </a:r>
            <a:r>
              <a:rPr lang="it-IT" sz="4400" b="1" dirty="0" smtClean="0">
                <a:solidFill>
                  <a:srgbClr val="00B0F0"/>
                </a:solidFill>
                <a:latin typeface="Georgia" pitchFamily="18" charset="0"/>
              </a:rPr>
              <a:t> </a:t>
            </a:r>
          </a:p>
          <a:p>
            <a:pPr algn="ctr">
              <a:lnSpc>
                <a:spcPct val="100000"/>
              </a:lnSpc>
              <a:spcAft>
                <a:spcPct val="0"/>
              </a:spcAft>
              <a:buNone/>
            </a:pPr>
            <a:r>
              <a:rPr lang="it-IT" sz="3600" b="1" dirty="0" err="1" smtClean="0">
                <a:solidFill>
                  <a:schemeClr val="tx1"/>
                </a:solidFill>
                <a:latin typeface="Georgia" pitchFamily="18" charset="0"/>
              </a:rPr>
              <a:t>of</a:t>
            </a:r>
            <a:r>
              <a:rPr lang="it-IT" sz="3600" b="1" dirty="0" smtClean="0">
                <a:solidFill>
                  <a:schemeClr val="tx1"/>
                </a:solidFill>
                <a:latin typeface="Georgia" pitchFamily="18" charset="0"/>
              </a:rPr>
              <a:t> </a:t>
            </a:r>
            <a:r>
              <a:rPr lang="it-IT" sz="3600" b="1" dirty="0" err="1" smtClean="0">
                <a:solidFill>
                  <a:schemeClr val="tx1"/>
                </a:solidFill>
                <a:latin typeface="Georgia" pitchFamily="18" charset="0"/>
              </a:rPr>
              <a:t>Wednesday</a:t>
            </a:r>
            <a:endParaRPr lang="it-IT" sz="3600" b="1" dirty="0" smtClean="0">
              <a:solidFill>
                <a:schemeClr val="tx1"/>
              </a:solidFill>
              <a:latin typeface="Georgia" pitchFamily="18" charset="0"/>
            </a:endParaRPr>
          </a:p>
          <a:p>
            <a:pPr algn="ctr">
              <a:lnSpc>
                <a:spcPct val="100000"/>
              </a:lnSpc>
              <a:spcAft>
                <a:spcPct val="0"/>
              </a:spcAft>
              <a:buFont typeface="Arial" charset="0"/>
              <a:buNone/>
            </a:pPr>
            <a:endParaRPr lang="it-IT" sz="3600" b="1" dirty="0" smtClean="0">
              <a:solidFill>
                <a:srgbClr val="00B0F0"/>
              </a:solidFill>
              <a:latin typeface="Georgia" pitchFamily="18" charset="0"/>
            </a:endParaRPr>
          </a:p>
          <a:p>
            <a:pPr algn="ctr">
              <a:lnSpc>
                <a:spcPct val="100000"/>
              </a:lnSpc>
              <a:spcAft>
                <a:spcPct val="0"/>
              </a:spcAft>
              <a:buFont typeface="Arial" charset="0"/>
              <a:buNone/>
            </a:pPr>
            <a:r>
              <a:rPr lang="it-IT" sz="2400" dirty="0" smtClean="0">
                <a:solidFill>
                  <a:schemeClr val="tx1"/>
                </a:solidFill>
                <a:latin typeface="Georgia" pitchFamily="18" charset="0"/>
              </a:rPr>
              <a:t>p.celotti@t33.it</a:t>
            </a:r>
          </a:p>
          <a:p>
            <a:pPr algn="ctr">
              <a:lnSpc>
                <a:spcPct val="100000"/>
              </a:lnSpc>
              <a:spcAft>
                <a:spcPct val="0"/>
              </a:spcAft>
              <a:buFont typeface="Arial" charset="0"/>
              <a:buNone/>
            </a:pPr>
            <a:endParaRPr lang="it-IT" sz="3600" b="1" dirty="0" smtClean="0">
              <a:solidFill>
                <a:srgbClr val="00B0F0"/>
              </a:solidFill>
              <a:latin typeface="Georgia" pitchFamily="18" charset="0"/>
            </a:endParaRPr>
          </a:p>
          <a:p>
            <a:pPr algn="ctr">
              <a:lnSpc>
                <a:spcPct val="100000"/>
              </a:lnSpc>
              <a:spcAft>
                <a:spcPct val="0"/>
              </a:spcAft>
              <a:buFont typeface="Arial" charset="0"/>
              <a:buNone/>
            </a:pPr>
            <a:endParaRPr lang="it-IT" sz="3600" dirty="0" smtClean="0">
              <a:solidFill>
                <a:schemeClr val="tx1"/>
              </a:solidFill>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i Office">
  <a:themeElements>
    <a:clrScheme name="Tema di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ema di Office">
      <a:majorFont>
        <a:latin typeface="Arial"/>
        <a:ea typeface="MS Gothic"/>
        <a:cs typeface=""/>
      </a:majorFont>
      <a:minorFont>
        <a:latin typeface="Arial"/>
        <a:ea typeface="MS 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Times New Roman" pitchFamily="16" charset="0"/>
            <a:ea typeface="MS Gothic"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Times New Roman" pitchFamily="16" charset="0"/>
            <a:ea typeface="MS Gothic" charset="-128"/>
          </a:defRPr>
        </a:defPPr>
      </a:lstStyle>
    </a:lnDef>
  </a:objectDefaults>
  <a:extraClrSchemeLst>
    <a:extraClrScheme>
      <a:clrScheme name="Tema di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ema di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ema di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ema di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ema di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ema di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ema di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342</TotalTime>
  <Words>958</Words>
  <Application>Microsoft Office PowerPoint</Application>
  <PresentationFormat>Personalizzato</PresentationFormat>
  <Paragraphs>108</Paragraphs>
  <Slides>21</Slides>
  <Notes>21</Notes>
  <HiddenSlides>0</HiddenSlides>
  <MMClips>0</MMClips>
  <ScaleCrop>false</ScaleCrop>
  <HeadingPairs>
    <vt:vector size="4" baseType="variant">
      <vt:variant>
        <vt:lpstr>Tema</vt:lpstr>
      </vt:variant>
      <vt:variant>
        <vt:i4>1</vt:i4>
      </vt:variant>
      <vt:variant>
        <vt:lpstr>Titoli diapositive</vt:lpstr>
      </vt:variant>
      <vt:variant>
        <vt:i4>21</vt:i4>
      </vt:variant>
    </vt:vector>
  </HeadingPairs>
  <TitlesOfParts>
    <vt:vector size="22" baseType="lpstr">
      <vt:lpstr>Tema di Office</vt:lpstr>
      <vt:lpstr>Diapositiva 1</vt:lpstr>
      <vt:lpstr>RIVER project</vt:lpstr>
      <vt:lpstr>Basic information</vt:lpstr>
      <vt:lpstr>Partnership</vt:lpstr>
      <vt:lpstr>General aim</vt:lpstr>
      <vt:lpstr>Specific aims</vt:lpstr>
      <vt:lpstr>Specific aims</vt:lpstr>
      <vt:lpstr>Stories collection</vt:lpstr>
      <vt:lpstr>Visual arts competition</vt:lpstr>
      <vt:lpstr>Story writing workshops</vt:lpstr>
      <vt:lpstr>Story telling workshops</vt:lpstr>
      <vt:lpstr>Visual arts workshops</vt:lpstr>
      <vt:lpstr>Visual arts workshops</vt:lpstr>
      <vt:lpstr>Visual arts workshops</vt:lpstr>
      <vt:lpstr>Visual arts workshops</vt:lpstr>
      <vt:lpstr>Final performances</vt:lpstr>
      <vt:lpstr>Communication </vt:lpstr>
      <vt:lpstr>Project management</vt:lpstr>
      <vt:lpstr>Sustainability</vt:lpstr>
      <vt:lpstr>You are the next!</vt:lpstr>
      <vt:lpstr>Diapositiva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CERISDI</dc:title>
  <dc:creator>Pietro</dc:creator>
  <cp:lastModifiedBy>Pietro</cp:lastModifiedBy>
  <cp:revision>79</cp:revision>
  <dcterms:modified xsi:type="dcterms:W3CDTF">2011-10-17T09:11:53Z</dcterms:modified>
</cp:coreProperties>
</file>