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67" r:id="rId2"/>
    <p:sldId id="368" r:id="rId3"/>
    <p:sldId id="323" r:id="rId4"/>
    <p:sldId id="356" r:id="rId5"/>
    <p:sldId id="366" r:id="rId6"/>
    <p:sldId id="355" r:id="rId7"/>
    <p:sldId id="369" r:id="rId8"/>
    <p:sldId id="354" r:id="rId9"/>
    <p:sldId id="358" r:id="rId10"/>
    <p:sldId id="307" r:id="rId11"/>
  </p:sldIdLst>
  <p:sldSz cx="9907588" cy="6858000"/>
  <p:notesSz cx="6796088" cy="9926638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218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481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D1CB2-1077-407E-84D5-7F20208E89D8}" type="datetimeFigureOut">
              <a:rPr lang="it-IT" smtClean="0"/>
              <a:pPr/>
              <a:t>17/10/2011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4812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4DDC3-C894-4DB1-BB1D-AA5CD103370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7174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5112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7389" y="4772025"/>
            <a:ext cx="4879969" cy="419469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noProof="0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9633" y="4708260"/>
            <a:ext cx="4875250" cy="4682409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682" y="384314"/>
            <a:ext cx="4791871" cy="172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316" y="180955"/>
            <a:ext cx="4980652" cy="2190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682" y="9511306"/>
            <a:ext cx="4791871" cy="1723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316" y="9502688"/>
            <a:ext cx="4980652" cy="2190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024" y="4794429"/>
            <a:ext cx="685959" cy="31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22313" y="750888"/>
            <a:ext cx="5346700" cy="37020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9544" y="9428583"/>
            <a:ext cx="2944971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8839E71-A455-4B05-890B-C78A9ED3C572}" type="slidenum">
              <a:rPr lang="it-IT"/>
              <a:pPr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10</a:t>
            </a:fld>
            <a:endParaRPr lang="it-IT"/>
          </a:p>
        </p:txBody>
      </p:sp>
      <p:sp>
        <p:nvSpPr>
          <p:cNvPr id="11267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endParaRPr lang="it-IT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body"/>
          </p:nvPr>
        </p:nvSpPr>
        <p:spPr>
          <a:xfrm>
            <a:off x="921877" y="4753068"/>
            <a:ext cx="4996383" cy="4444584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6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Project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approach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561306" y="5157192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617751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17 </a:t>
            </a:r>
            <a:r>
              <a:rPr lang="it-IT" sz="1600" dirty="0" err="1" smtClean="0">
                <a:solidFill>
                  <a:schemeClr val="tx1"/>
                </a:solidFill>
                <a:latin typeface="Georgia" pitchFamily="18" charset="0"/>
              </a:rPr>
              <a:t>October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2011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Open Innovation and Proposal Writing</a:t>
            </a:r>
            <a:endParaRPr lang="en-US" sz="4200" dirty="0" smtClean="0">
              <a:latin typeface="Georgia" pitchFamily="18" charset="0"/>
            </a:endParaRP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00808"/>
            <a:ext cx="8431213" cy="4032448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it-IT" sz="3200" dirty="0" err="1" smtClean="0">
                <a:latin typeface="Georgia" pitchFamily="18" charset="0"/>
              </a:rPr>
              <a:t>Is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it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possible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to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use</a:t>
            </a:r>
            <a:r>
              <a:rPr lang="it-IT" sz="3200" dirty="0" smtClean="0">
                <a:latin typeface="Georgia" pitchFamily="18" charset="0"/>
              </a:rPr>
              <a:t> the Open </a:t>
            </a:r>
            <a:r>
              <a:rPr lang="it-IT" sz="3200" dirty="0" err="1" smtClean="0">
                <a:latin typeface="Georgia" pitchFamily="18" charset="0"/>
              </a:rPr>
              <a:t>Innovation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principles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presented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by</a:t>
            </a:r>
            <a:r>
              <a:rPr lang="it-IT" sz="3200" dirty="0" smtClean="0">
                <a:latin typeface="Georgia" pitchFamily="18" charset="0"/>
              </a:rPr>
              <a:t> Prof. </a:t>
            </a:r>
            <a:r>
              <a:rPr lang="it-IT" sz="3200" dirty="0" err="1" smtClean="0">
                <a:latin typeface="Georgia" pitchFamily="18" charset="0"/>
              </a:rPr>
              <a:t>Huff</a:t>
            </a:r>
            <a:r>
              <a:rPr lang="it-IT" sz="3200" dirty="0" smtClean="0">
                <a:latin typeface="Georgia" pitchFamily="18" charset="0"/>
              </a:rPr>
              <a:t> in the </a:t>
            </a:r>
            <a:r>
              <a:rPr lang="it-IT" sz="3200" dirty="0" err="1" smtClean="0">
                <a:latin typeface="Georgia" pitchFamily="18" charset="0"/>
              </a:rPr>
              <a:t>Proposal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Writing</a:t>
            </a:r>
            <a:r>
              <a:rPr lang="it-IT" sz="3200" dirty="0" smtClean="0">
                <a:latin typeface="Georgia" pitchFamily="18" charset="0"/>
              </a:rPr>
              <a:t> Work?</a:t>
            </a:r>
          </a:p>
          <a:p>
            <a:pPr>
              <a:lnSpc>
                <a:spcPts val="38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it-IT" sz="3200" dirty="0" err="1" smtClean="0">
                <a:latin typeface="Georgia" pitchFamily="18" charset="0"/>
              </a:rPr>
              <a:t>What</a:t>
            </a:r>
            <a:r>
              <a:rPr lang="it-IT" sz="3200" dirty="0" smtClean="0">
                <a:latin typeface="Georgia" pitchFamily="18" charset="0"/>
              </a:rPr>
              <a:t> are the </a:t>
            </a:r>
            <a:r>
              <a:rPr lang="it-IT" sz="3200" dirty="0" err="1" smtClean="0">
                <a:latin typeface="Georgia" pitchFamily="18" charset="0"/>
              </a:rPr>
              <a:t>strengths</a:t>
            </a:r>
            <a:r>
              <a:rPr lang="it-IT" sz="3200" dirty="0" smtClean="0"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it-IT" sz="3200" dirty="0" err="1" smtClean="0">
                <a:latin typeface="Georgia" pitchFamily="18" charset="0"/>
              </a:rPr>
              <a:t>What</a:t>
            </a:r>
            <a:r>
              <a:rPr lang="it-IT" sz="3200" dirty="0" smtClean="0">
                <a:latin typeface="Georgia" pitchFamily="18" charset="0"/>
              </a:rPr>
              <a:t> are the </a:t>
            </a:r>
            <a:r>
              <a:rPr lang="it-IT" sz="3200" dirty="0" err="1" smtClean="0">
                <a:latin typeface="Georgia" pitchFamily="18" charset="0"/>
              </a:rPr>
              <a:t>weaknesses</a:t>
            </a:r>
            <a:r>
              <a:rPr lang="it-IT" sz="3200" dirty="0" smtClean="0">
                <a:latin typeface="Georgia" pitchFamily="18" charset="0"/>
              </a:rPr>
              <a:t>?</a:t>
            </a:r>
            <a:endParaRPr lang="it-IT" sz="32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What is a project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it-IT" sz="3600" dirty="0" smtClean="0">
                <a:latin typeface="Georgia" pitchFamily="18" charset="0"/>
              </a:rPr>
              <a:t>A project </a:t>
            </a:r>
            <a:r>
              <a:rPr lang="it-IT" sz="3600" dirty="0" err="1" smtClean="0">
                <a:latin typeface="Georgia" pitchFamily="18" charset="0"/>
              </a:rPr>
              <a:t>is</a:t>
            </a:r>
            <a:r>
              <a:rPr lang="it-IT" sz="3600" dirty="0" smtClean="0">
                <a:latin typeface="Georgia" pitchFamily="18" charset="0"/>
              </a:rPr>
              <a:t> a </a:t>
            </a:r>
            <a:r>
              <a:rPr lang="it-IT" sz="3600" dirty="0" err="1" smtClean="0">
                <a:latin typeface="Georgia" pitchFamily="18" charset="0"/>
              </a:rPr>
              <a:t>series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of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activities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aimed</a:t>
            </a:r>
            <a:r>
              <a:rPr lang="it-IT" sz="3600" dirty="0" smtClean="0">
                <a:latin typeface="Georgia" pitchFamily="18" charset="0"/>
              </a:rPr>
              <a:t> at </a:t>
            </a:r>
            <a:r>
              <a:rPr lang="it-IT" sz="3600" dirty="0" err="1" smtClean="0">
                <a:latin typeface="Georgia" pitchFamily="18" charset="0"/>
              </a:rPr>
              <a:t>bringing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about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clearly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specified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objectives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within</a:t>
            </a:r>
            <a:r>
              <a:rPr lang="it-IT" sz="3600" dirty="0" smtClean="0">
                <a:latin typeface="Georgia" pitchFamily="18" charset="0"/>
              </a:rPr>
              <a:t> a </a:t>
            </a:r>
            <a:r>
              <a:rPr lang="it-IT" sz="3600" dirty="0" err="1" smtClean="0">
                <a:latin typeface="Georgia" pitchFamily="18" charset="0"/>
              </a:rPr>
              <a:t>defined</a:t>
            </a:r>
            <a:r>
              <a:rPr lang="it-IT" sz="3600" dirty="0" smtClean="0">
                <a:latin typeface="Georgia" pitchFamily="18" charset="0"/>
              </a:rPr>
              <a:t> </a:t>
            </a:r>
            <a:r>
              <a:rPr lang="it-IT" sz="3600" dirty="0" err="1" smtClean="0">
                <a:latin typeface="Georgia" pitchFamily="18" charset="0"/>
              </a:rPr>
              <a:t>time-period</a:t>
            </a:r>
            <a:r>
              <a:rPr lang="it-IT" sz="3600" dirty="0" smtClean="0">
                <a:latin typeface="Georgia" pitchFamily="18" charset="0"/>
              </a:rPr>
              <a:t> and </a:t>
            </a:r>
            <a:r>
              <a:rPr lang="it-IT" sz="3600" dirty="0" err="1" smtClean="0">
                <a:latin typeface="Georgia" pitchFamily="18" charset="0"/>
              </a:rPr>
              <a:t>with</a:t>
            </a:r>
            <a:r>
              <a:rPr lang="it-IT" sz="3600" dirty="0" smtClean="0">
                <a:latin typeface="Georgia" pitchFamily="18" charset="0"/>
              </a:rPr>
              <a:t> a </a:t>
            </a:r>
            <a:r>
              <a:rPr lang="it-IT" sz="3600" dirty="0" err="1" smtClean="0">
                <a:latin typeface="Georgia" pitchFamily="18" charset="0"/>
              </a:rPr>
              <a:t>defined</a:t>
            </a:r>
            <a:r>
              <a:rPr lang="it-IT" sz="3600" dirty="0" smtClean="0">
                <a:latin typeface="Georgia" pitchFamily="18" charset="0"/>
              </a:rPr>
              <a:t> budget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Project’s features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Clearly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identified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stakeholders</a:t>
            </a:r>
            <a:r>
              <a:rPr lang="it-IT" sz="2800" dirty="0" smtClean="0">
                <a:latin typeface="Georgia" pitchFamily="18" charset="0"/>
              </a:rPr>
              <a:t>, </a:t>
            </a:r>
            <a:r>
              <a:rPr lang="it-IT" sz="2800" dirty="0" err="1" smtClean="0">
                <a:latin typeface="Georgia" pitchFamily="18" charset="0"/>
              </a:rPr>
              <a:t>including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primary</a:t>
            </a:r>
            <a:r>
              <a:rPr lang="it-IT" sz="2800" dirty="0" smtClean="0">
                <a:latin typeface="Georgia" pitchFamily="18" charset="0"/>
              </a:rPr>
              <a:t> target </a:t>
            </a:r>
            <a:r>
              <a:rPr lang="it-IT" sz="2800" dirty="0" err="1" smtClean="0">
                <a:latin typeface="Georgia" pitchFamily="18" charset="0"/>
              </a:rPr>
              <a:t>group</a:t>
            </a:r>
            <a:r>
              <a:rPr lang="it-IT" sz="2800" dirty="0" smtClean="0">
                <a:latin typeface="Georgia" pitchFamily="18" charset="0"/>
              </a:rPr>
              <a:t> and the </a:t>
            </a:r>
            <a:r>
              <a:rPr lang="it-IT" sz="2800" dirty="0" err="1" smtClean="0">
                <a:latin typeface="Georgia" pitchFamily="18" charset="0"/>
              </a:rPr>
              <a:t>final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beneficiaries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Clearly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defined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coordination</a:t>
            </a:r>
            <a:r>
              <a:rPr lang="it-IT" sz="2800" dirty="0" smtClean="0">
                <a:latin typeface="Georgia" pitchFamily="18" charset="0"/>
              </a:rPr>
              <a:t>, management and </a:t>
            </a:r>
            <a:r>
              <a:rPr lang="it-IT" sz="2800" dirty="0" err="1" smtClean="0">
                <a:latin typeface="Georgia" pitchFamily="18" charset="0"/>
              </a:rPr>
              <a:t>financing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arrangements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Monitoring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evaluation</a:t>
            </a:r>
            <a:r>
              <a:rPr lang="it-IT" sz="2800" dirty="0" smtClean="0">
                <a:latin typeface="Georgia" pitchFamily="18" charset="0"/>
              </a:rPr>
              <a:t> system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Appropriate </a:t>
            </a:r>
            <a:r>
              <a:rPr lang="it-IT" sz="2800" dirty="0" err="1" smtClean="0">
                <a:latin typeface="Georgia" pitchFamily="18" charset="0"/>
              </a:rPr>
              <a:t>level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financial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economic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analysis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Glossary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Stakeholders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Beneficiaries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Target </a:t>
            </a:r>
            <a:r>
              <a:rPr lang="it-IT" sz="2800" dirty="0" err="1" smtClean="0">
                <a:latin typeface="Georgia" pitchFamily="18" charset="0"/>
              </a:rPr>
              <a:t>groups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Final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beneficiaries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Project </a:t>
            </a:r>
            <a:r>
              <a:rPr lang="it-IT" sz="2800" dirty="0" err="1" smtClean="0">
                <a:latin typeface="Georgia" pitchFamily="18" charset="0"/>
              </a:rPr>
              <a:t>partners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Back to the </a:t>
            </a:r>
            <a:r>
              <a:rPr lang="en-US" sz="4200" dirty="0" err="1" smtClean="0">
                <a:latin typeface="Georgia" pitchFamily="18" charset="0"/>
              </a:rPr>
              <a:t>programme</a:t>
            </a:r>
            <a:r>
              <a:rPr lang="en-US" sz="4200" dirty="0" smtClean="0">
                <a:latin typeface="Georgia" pitchFamily="18" charset="0"/>
              </a:rPr>
              <a:t>..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Normally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projects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depend</a:t>
            </a:r>
            <a:r>
              <a:rPr lang="it-IT" sz="2800" dirty="0" smtClean="0">
                <a:latin typeface="Georgia" pitchFamily="18" charset="0"/>
              </a:rPr>
              <a:t> on a </a:t>
            </a:r>
            <a:r>
              <a:rPr lang="it-IT" sz="2800" dirty="0" err="1" smtClean="0">
                <a:latin typeface="Georgia" pitchFamily="18" charset="0"/>
              </a:rPr>
              <a:t>programme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contribute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achivements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its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objectives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All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together</a:t>
            </a:r>
            <a:r>
              <a:rPr lang="it-IT" sz="2800" dirty="0" smtClean="0">
                <a:latin typeface="Georgia" pitchFamily="18" charset="0"/>
              </a:rPr>
              <a:t>, </a:t>
            </a:r>
            <a:r>
              <a:rPr lang="it-IT" sz="2800" dirty="0" err="1" smtClean="0">
                <a:latin typeface="Georgia" pitchFamily="18" charset="0"/>
              </a:rPr>
              <a:t>they</a:t>
            </a:r>
            <a:r>
              <a:rPr lang="it-IT" sz="2800" dirty="0" smtClean="0">
                <a:latin typeface="Georgia" pitchFamily="18" charset="0"/>
              </a:rPr>
              <a:t> are a “package” </a:t>
            </a:r>
            <a:r>
              <a:rPr lang="it-IT" sz="2800" dirty="0" err="1" smtClean="0">
                <a:latin typeface="Georgia" pitchFamily="18" charset="0"/>
              </a:rPr>
              <a:t>with</a:t>
            </a:r>
            <a:r>
              <a:rPr lang="it-IT" sz="2800" dirty="0" smtClean="0">
                <a:latin typeface="Georgia" pitchFamily="18" charset="0"/>
              </a:rPr>
              <a:t> a common focus/</a:t>
            </a:r>
            <a:r>
              <a:rPr lang="it-IT" sz="2800" dirty="0" err="1" smtClean="0">
                <a:latin typeface="Georgia" pitchFamily="18" charset="0"/>
              </a:rPr>
              <a:t>theme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In </a:t>
            </a:r>
            <a:r>
              <a:rPr lang="it-IT" sz="2800" dirty="0" err="1" smtClean="0">
                <a:latin typeface="Georgia" pitchFamily="18" charset="0"/>
              </a:rPr>
              <a:t>order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evaluate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programme</a:t>
            </a:r>
            <a:r>
              <a:rPr lang="it-IT" sz="2800" dirty="0" smtClean="0">
                <a:latin typeface="Georgia" pitchFamily="18" charset="0"/>
              </a:rPr>
              <a:t>, the </a:t>
            </a:r>
            <a:r>
              <a:rPr lang="it-IT" sz="2800" dirty="0" err="1" smtClean="0">
                <a:latin typeface="Georgia" pitchFamily="18" charset="0"/>
              </a:rPr>
              <a:t>individual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projects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must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evaluated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Case history</a:t>
            </a:r>
            <a:endParaRPr lang="en-US" sz="4200" dirty="0" smtClean="0">
              <a:latin typeface="Georgia" pitchFamily="18" charset="0"/>
            </a:endParaRP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If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we</a:t>
            </a:r>
            <a:r>
              <a:rPr lang="it-IT" sz="2800" dirty="0" smtClean="0">
                <a:latin typeface="Georgia" pitchFamily="18" charset="0"/>
              </a:rPr>
              <a:t> go back </a:t>
            </a:r>
            <a:r>
              <a:rPr lang="it-IT" sz="2800" dirty="0" err="1" smtClean="0">
                <a:latin typeface="Georgia" pitchFamily="18" charset="0"/>
              </a:rPr>
              <a:t>to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identification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the RIVER project, the </a:t>
            </a:r>
            <a:r>
              <a:rPr lang="it-IT" sz="2800" dirty="0" err="1" smtClean="0">
                <a:latin typeface="Georgia" pitchFamily="18" charset="0"/>
              </a:rPr>
              <a:t>Call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for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proposal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the Culture 2007-2013 </a:t>
            </a:r>
            <a:r>
              <a:rPr lang="it-IT" sz="2800" dirty="0" err="1" smtClean="0">
                <a:latin typeface="Georgia" pitchFamily="18" charset="0"/>
              </a:rPr>
              <a:t>programme</a:t>
            </a:r>
            <a:r>
              <a:rPr lang="it-IT" sz="2800" dirty="0" smtClean="0">
                <a:latin typeface="Georgia" pitchFamily="18" charset="0"/>
              </a:rPr>
              <a:t> can </a:t>
            </a:r>
            <a:r>
              <a:rPr lang="it-IT" sz="2800" dirty="0" err="1" smtClean="0">
                <a:latin typeface="Georgia" pitchFamily="18" charset="0"/>
              </a:rPr>
              <a:t>be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considered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i="1" dirty="0" err="1" smtClean="0">
                <a:latin typeface="Georgia" pitchFamily="18" charset="0"/>
              </a:rPr>
              <a:t>Exercise</a:t>
            </a:r>
            <a:r>
              <a:rPr lang="it-IT" sz="2800" i="1" dirty="0" smtClean="0">
                <a:latin typeface="Georgia" pitchFamily="18" charset="0"/>
              </a:rPr>
              <a:t>: </a:t>
            </a:r>
            <a:r>
              <a:rPr lang="it-IT" sz="2800" i="1" dirty="0" err="1" smtClean="0">
                <a:latin typeface="Georgia" pitchFamily="18" charset="0"/>
              </a:rPr>
              <a:t>identify</a:t>
            </a:r>
            <a:r>
              <a:rPr lang="it-IT" sz="2800" i="1" dirty="0" smtClean="0">
                <a:latin typeface="Georgia" pitchFamily="18" charset="0"/>
              </a:rPr>
              <a:t> the </a:t>
            </a:r>
            <a:r>
              <a:rPr lang="it-IT" sz="2800" i="1" dirty="0" err="1" smtClean="0">
                <a:latin typeface="Georgia" pitchFamily="18" charset="0"/>
              </a:rPr>
              <a:t>main</a:t>
            </a:r>
            <a:r>
              <a:rPr lang="it-IT" sz="2800" i="1" dirty="0" smtClean="0">
                <a:latin typeface="Georgia" pitchFamily="18" charset="0"/>
              </a:rPr>
              <a:t> information </a:t>
            </a:r>
            <a:r>
              <a:rPr lang="it-IT" sz="2800" i="1" dirty="0" err="1" smtClean="0">
                <a:latin typeface="Georgia" pitchFamily="18" charset="0"/>
              </a:rPr>
              <a:t>to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be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presented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to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your</a:t>
            </a:r>
            <a:r>
              <a:rPr lang="it-IT" sz="2800" i="1" dirty="0" smtClean="0">
                <a:latin typeface="Georgia" pitchFamily="18" charset="0"/>
              </a:rPr>
              <a:t> boss in </a:t>
            </a:r>
            <a:r>
              <a:rPr lang="it-IT" sz="2800" i="1" dirty="0" err="1" smtClean="0">
                <a:latin typeface="Georgia" pitchFamily="18" charset="0"/>
              </a:rPr>
              <a:t>order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to</a:t>
            </a:r>
            <a:r>
              <a:rPr lang="it-IT" sz="2800" i="1" dirty="0" smtClean="0">
                <a:latin typeface="Georgia" pitchFamily="18" charset="0"/>
              </a:rPr>
              <a:t> take a </a:t>
            </a:r>
            <a:r>
              <a:rPr lang="it-IT" sz="2800" i="1" dirty="0" err="1" smtClean="0">
                <a:latin typeface="Georgia" pitchFamily="18" charset="0"/>
              </a:rPr>
              <a:t>decision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concerning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submission</a:t>
            </a:r>
            <a:r>
              <a:rPr lang="it-IT" sz="2800" i="1" dirty="0" smtClean="0">
                <a:latin typeface="Georgia" pitchFamily="18" charset="0"/>
              </a:rPr>
              <a:t> (or </a:t>
            </a:r>
            <a:r>
              <a:rPr lang="it-IT" sz="2800" i="1" dirty="0" err="1" smtClean="0">
                <a:latin typeface="Georgia" pitchFamily="18" charset="0"/>
              </a:rPr>
              <a:t>not</a:t>
            </a:r>
            <a:r>
              <a:rPr lang="it-IT" sz="2800" i="1" dirty="0" smtClean="0">
                <a:latin typeface="Georgia" pitchFamily="18" charset="0"/>
              </a:rPr>
              <a:t>) </a:t>
            </a:r>
            <a:r>
              <a:rPr lang="it-IT" sz="2800" i="1" dirty="0" err="1" smtClean="0">
                <a:latin typeface="Georgia" pitchFamily="18" charset="0"/>
              </a:rPr>
              <a:t>of</a:t>
            </a:r>
            <a:r>
              <a:rPr lang="it-IT" sz="2800" i="1" dirty="0" smtClean="0">
                <a:latin typeface="Georgia" pitchFamily="18" charset="0"/>
              </a:rPr>
              <a:t> a </a:t>
            </a:r>
            <a:r>
              <a:rPr lang="it-IT" sz="2800" i="1" dirty="0" err="1" smtClean="0">
                <a:latin typeface="Georgia" pitchFamily="18" charset="0"/>
              </a:rPr>
              <a:t>proposal</a:t>
            </a:r>
            <a:r>
              <a:rPr lang="it-IT" sz="2800" i="1" dirty="0" smtClean="0">
                <a:latin typeface="Georgia" pitchFamily="18" charset="0"/>
              </a:rPr>
              <a:t> under </a:t>
            </a:r>
            <a:r>
              <a:rPr lang="it-IT" sz="2800" i="1" dirty="0" err="1" smtClean="0">
                <a:latin typeface="Georgia" pitchFamily="18" charset="0"/>
              </a:rPr>
              <a:t>this</a:t>
            </a:r>
            <a:r>
              <a:rPr lang="it-IT" sz="2800" i="1" dirty="0" smtClean="0">
                <a:latin typeface="Georgia" pitchFamily="18" charset="0"/>
              </a:rPr>
              <a:t> </a:t>
            </a:r>
            <a:r>
              <a:rPr lang="it-IT" sz="2800" i="1" dirty="0" err="1" smtClean="0">
                <a:latin typeface="Georgia" pitchFamily="18" charset="0"/>
              </a:rPr>
              <a:t>programme</a:t>
            </a:r>
            <a:endParaRPr lang="it-IT" sz="2800" i="1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Weaknesses of the project approach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988840"/>
            <a:ext cx="8431213" cy="3744416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Inadequate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local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ownership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projects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Huge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number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different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projects</a:t>
            </a:r>
            <a:r>
              <a:rPr lang="it-IT" sz="2800" dirty="0" smtClean="0">
                <a:latin typeface="Georgia" pitchFamily="18" charset="0"/>
              </a:rPr>
              <a:t>, </a:t>
            </a:r>
            <a:r>
              <a:rPr lang="it-IT" sz="2800" dirty="0" err="1" smtClean="0">
                <a:latin typeface="Georgia" pitchFamily="18" charset="0"/>
              </a:rPr>
              <a:t>funded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different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donors</a:t>
            </a:r>
            <a:r>
              <a:rPr lang="it-IT" sz="2800" dirty="0" smtClean="0">
                <a:latin typeface="Georgia" pitchFamily="18" charset="0"/>
              </a:rPr>
              <a:t> (high </a:t>
            </a:r>
            <a:r>
              <a:rPr lang="it-IT" sz="2800" dirty="0" err="1" smtClean="0">
                <a:latin typeface="Georgia" pitchFamily="18" charset="0"/>
              </a:rPr>
              <a:t>transaction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costs</a:t>
            </a:r>
            <a:r>
              <a:rPr lang="it-IT" sz="2800" dirty="0" smtClean="0">
                <a:latin typeface="Georgia" pitchFamily="18" charset="0"/>
              </a:rPr>
              <a:t>)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Establishment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separate management, </a:t>
            </a:r>
            <a:r>
              <a:rPr lang="it-IT" sz="2800" dirty="0" err="1" smtClean="0">
                <a:latin typeface="Georgia" pitchFamily="18" charset="0"/>
              </a:rPr>
              <a:t>financing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monitoring</a:t>
            </a:r>
            <a:r>
              <a:rPr lang="it-IT" sz="2800" dirty="0" smtClean="0">
                <a:latin typeface="Georgia" pitchFamily="18" charset="0"/>
              </a:rPr>
              <a:t>/</a:t>
            </a:r>
            <a:r>
              <a:rPr lang="it-IT" sz="2800" dirty="0" err="1" smtClean="0">
                <a:latin typeface="Georgia" pitchFamily="18" charset="0"/>
              </a:rPr>
              <a:t>reporting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arrangements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for</a:t>
            </a:r>
            <a:r>
              <a:rPr lang="it-IT" sz="2800" dirty="0" smtClean="0">
                <a:latin typeface="Georgia" pitchFamily="18" charset="0"/>
              </a:rPr>
              <a:t> the project </a:t>
            </a:r>
            <a:r>
              <a:rPr lang="it-IT" sz="2800" dirty="0" err="1" smtClean="0">
                <a:latin typeface="Georgia" pitchFamily="18" charset="0"/>
              </a:rPr>
              <a:t>partners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When is a project appropriate?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844824"/>
            <a:ext cx="8431213" cy="388843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Pilot projects to build capacity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Regional environmental projects or international public goods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Emergency and post-crisis interventions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When conditions within a country or sector do not allow yet other approaches to be used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One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should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consider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when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the project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approach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is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appropriate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240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315</Words>
  <Application>Microsoft Office PowerPoint</Application>
  <PresentationFormat>Personalizzato</PresentationFormat>
  <Paragraphs>47</Paragraphs>
  <Slides>10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Diapositiva 1</vt:lpstr>
      <vt:lpstr>Open Innovation and Proposal Writing</vt:lpstr>
      <vt:lpstr>What is a project</vt:lpstr>
      <vt:lpstr>Project’s features</vt:lpstr>
      <vt:lpstr>Glossary</vt:lpstr>
      <vt:lpstr>Back to the programme..</vt:lpstr>
      <vt:lpstr>Case history</vt:lpstr>
      <vt:lpstr>Weaknesses of the project approach</vt:lpstr>
      <vt:lpstr>When is a project appropriate?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</cp:lastModifiedBy>
  <cp:revision>112</cp:revision>
  <dcterms:modified xsi:type="dcterms:W3CDTF">2011-10-17T11:27:25Z</dcterms:modified>
</cp:coreProperties>
</file>