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67" r:id="rId2"/>
    <p:sldId id="357" r:id="rId3"/>
    <p:sldId id="359" r:id="rId4"/>
    <p:sldId id="332" r:id="rId5"/>
    <p:sldId id="362" r:id="rId6"/>
    <p:sldId id="363" r:id="rId7"/>
    <p:sldId id="364" r:id="rId8"/>
    <p:sldId id="365" r:id="rId9"/>
    <p:sldId id="346" r:id="rId10"/>
    <p:sldId id="307" r:id="rId11"/>
  </p:sldIdLst>
  <p:sldSz cx="9907588" cy="6858000"/>
  <p:notesSz cx="6796088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21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D1CB2-1077-407E-84D5-7F20208E89D8}" type="datetimeFigureOut">
              <a:rPr lang="it-IT" smtClean="0"/>
              <a:pPr/>
              <a:t>21/10/2011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4DDC3-C894-4DB1-BB1D-AA5CD103370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389" y="4772025"/>
            <a:ext cx="4879969" cy="41946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633" y="4708260"/>
            <a:ext cx="4875250" cy="4682409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682" y="384314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316" y="180955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682" y="9511306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316" y="9502688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024" y="4794429"/>
            <a:ext cx="685959" cy="31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544" y="9428583"/>
            <a:ext cx="2944971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10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1877" y="4753068"/>
            <a:ext cx="4996383" cy="4444584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Project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Cycle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Management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presentation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630575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21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2011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diagram </a:t>
            </a:r>
          </a:p>
        </p:txBody>
      </p:sp>
      <p:sp>
        <p:nvSpPr>
          <p:cNvPr id="21" name="Segnaposto contenuto 20"/>
          <p:cNvSpPr>
            <a:spLocks noGrp="1"/>
          </p:cNvSpPr>
          <p:nvPr>
            <p:ph idx="1"/>
          </p:nvPr>
        </p:nvSpPr>
        <p:spPr>
          <a:xfrm>
            <a:off x="1385889" y="2591594"/>
            <a:ext cx="7405520" cy="3421047"/>
          </a:xfrm>
        </p:spPr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3" y="1124744"/>
            <a:ext cx="8111405" cy="514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features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The </a:t>
            </a:r>
            <a:r>
              <a:rPr lang="it-IT" sz="2800" dirty="0" err="1" smtClean="0">
                <a:latin typeface="Georgia" pitchFamily="18" charset="0"/>
              </a:rPr>
              <a:t>phases</a:t>
            </a:r>
            <a:r>
              <a:rPr lang="it-IT" sz="2800" dirty="0" smtClean="0">
                <a:latin typeface="Georgia" pitchFamily="18" charset="0"/>
              </a:rPr>
              <a:t> in the </a:t>
            </a:r>
            <a:r>
              <a:rPr lang="it-IT" sz="2800" dirty="0" err="1" smtClean="0">
                <a:latin typeface="Georgia" pitchFamily="18" charset="0"/>
              </a:rPr>
              <a:t>cycle</a:t>
            </a:r>
            <a:r>
              <a:rPr lang="it-IT" sz="2800" dirty="0" smtClean="0">
                <a:latin typeface="Georgia" pitchFamily="18" charset="0"/>
              </a:rPr>
              <a:t> are progressive – </a:t>
            </a:r>
            <a:r>
              <a:rPr lang="it-IT" sz="2800" dirty="0" err="1" smtClean="0">
                <a:latin typeface="Georgia" pitchFamily="18" charset="0"/>
              </a:rPr>
              <a:t>each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phase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should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completed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next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tackled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success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New </a:t>
            </a:r>
            <a:r>
              <a:rPr lang="it-IT" sz="2800" dirty="0" err="1" smtClean="0">
                <a:latin typeface="Georgia" pitchFamily="18" charset="0"/>
              </a:rPr>
              <a:t>programming</a:t>
            </a:r>
            <a:r>
              <a:rPr lang="it-IT" sz="2800" dirty="0" smtClean="0">
                <a:latin typeface="Georgia" pitchFamily="18" charset="0"/>
              </a:rPr>
              <a:t> and project </a:t>
            </a:r>
            <a:r>
              <a:rPr lang="it-IT" sz="2800" dirty="0" err="1" smtClean="0">
                <a:latin typeface="Georgia" pitchFamily="18" charset="0"/>
              </a:rPr>
              <a:t>identification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draws</a:t>
            </a:r>
            <a:r>
              <a:rPr lang="it-IT" sz="2800" dirty="0" smtClean="0">
                <a:latin typeface="Georgia" pitchFamily="18" charset="0"/>
              </a:rPr>
              <a:t> on the </a:t>
            </a:r>
            <a:r>
              <a:rPr lang="it-IT" sz="2800" dirty="0" err="1" smtClean="0">
                <a:latin typeface="Georgia" pitchFamily="18" charset="0"/>
              </a:rPr>
              <a:t>results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as</a:t>
            </a:r>
            <a:r>
              <a:rPr lang="it-IT" sz="2800" dirty="0" smtClean="0">
                <a:latin typeface="Georgia" pitchFamily="18" charset="0"/>
              </a:rPr>
              <a:t> part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structured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process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evaluation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Programming and Call for proposals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844824"/>
            <a:ext cx="8431213" cy="388843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Programming phase depends on the </a:t>
            </a:r>
            <a:r>
              <a:rPr lang="en-US" sz="2800" dirty="0" smtClean="0">
                <a:latin typeface="Georgia" pitchFamily="18" charset="0"/>
              </a:rPr>
              <a:t>donor</a:t>
            </a:r>
            <a:endParaRPr lang="en-US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In case of development projects, programming is normally based on Call for proposals approach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The use of Call for proposals approach is the general rule when dealing with non-state actors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Call for proposals: EC role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12776"/>
            <a:ext cx="8431213" cy="432048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Donor </a:t>
            </a:r>
            <a:r>
              <a:rPr lang="en-US" sz="2800" dirty="0" smtClean="0">
                <a:latin typeface="Georgia" pitchFamily="18" charset="0"/>
              </a:rPr>
              <a:t>establishes: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the broad objectives it wishes to achieve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the scope of projects it is willing to fund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the application and assessment procedures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a set of eligibility criteria for applicants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 co-funding rate and ceiling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Call for proposals: Applicant role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17646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The applicant: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is free to identify the project idea in the scope of the Call for proposals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has to formulate the proposal according to the Call for proposals requirements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has to guarantee the necessary co-funding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in case of approval, will implement the project 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value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17646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PCM helps to ensure that: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projects are supportive of overarching policy objectives of </a:t>
            </a:r>
            <a:r>
              <a:rPr lang="en-US" sz="2800" dirty="0" smtClean="0">
                <a:latin typeface="Georgia" pitchFamily="18" charset="0"/>
              </a:rPr>
              <a:t>donor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smtClean="0">
                <a:latin typeface="Georgia" pitchFamily="18" charset="0"/>
              </a:rPr>
              <a:t>and partners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projects are relevant to an agreed strategy and to the real problems of target groups / 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requirements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17646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PCM </a:t>
            </a:r>
            <a:r>
              <a:rPr lang="it-IT" sz="2800" dirty="0" err="1" smtClean="0">
                <a:latin typeface="Georgia" pitchFamily="18" charset="0"/>
              </a:rPr>
              <a:t>requires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use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advanced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tools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especially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Logical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Framework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PCM </a:t>
            </a:r>
            <a:r>
              <a:rPr lang="it-IT" sz="2800" dirty="0" err="1" smtClean="0">
                <a:latin typeface="Georgia" pitchFamily="18" charset="0"/>
              </a:rPr>
              <a:t>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not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merely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technical</a:t>
            </a:r>
            <a:r>
              <a:rPr lang="it-IT" sz="2800" dirty="0" smtClean="0">
                <a:latin typeface="Georgia" pitchFamily="18" charset="0"/>
              </a:rPr>
              <a:t> procedure </a:t>
            </a:r>
            <a:r>
              <a:rPr lang="it-IT" sz="2800" dirty="0" err="1" smtClean="0">
                <a:latin typeface="Georgia" pitchFamily="18" charset="0"/>
              </a:rPr>
              <a:t>but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process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starting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active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participation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stakeholders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Local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ownership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considered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as</a:t>
            </a:r>
            <a:r>
              <a:rPr lang="it-IT" sz="2800" dirty="0" smtClean="0">
                <a:latin typeface="Georgia" pitchFamily="18" charset="0"/>
              </a:rPr>
              <a:t> a key </a:t>
            </a:r>
            <a:r>
              <a:rPr lang="it-IT" sz="2800" dirty="0" err="1" smtClean="0">
                <a:latin typeface="Georgia" pitchFamily="18" charset="0"/>
              </a:rPr>
              <a:t>value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promoted</a:t>
            </a:r>
            <a:r>
              <a:rPr lang="it-IT" sz="2800" dirty="0" smtClean="0">
                <a:latin typeface="Georgia" pitchFamily="18" charset="0"/>
              </a:rPr>
              <a:t> in </a:t>
            </a:r>
            <a:r>
              <a:rPr lang="it-IT" sz="2800" dirty="0" err="1" smtClean="0">
                <a:latin typeface="Georgia" pitchFamily="18" charset="0"/>
              </a:rPr>
              <a:t>each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phase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Stakeholders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following information must be collected: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Basic characteristics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Interest and how affected by the problems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Capacity and motivation to bring about change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Possible actions to address </a:t>
            </a:r>
            <a:r>
              <a:rPr lang="en-US" sz="2800" smtClean="0">
                <a:solidFill>
                  <a:schemeClr val="tx1"/>
                </a:solidFill>
                <a:latin typeface="Georgia" pitchFamily="18" charset="0"/>
              </a:rPr>
              <a:t>stakeholders interests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Cooperation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projects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are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based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on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stakeholders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’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involvement</a:t>
            </a: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329</Words>
  <Application>Microsoft Office PowerPoint</Application>
  <PresentationFormat>Personalizzato</PresentationFormat>
  <Paragraphs>52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Diapositiva 1</vt:lpstr>
      <vt:lpstr>PCM diagram </vt:lpstr>
      <vt:lpstr>PCM features</vt:lpstr>
      <vt:lpstr>Programming and Call for proposals</vt:lpstr>
      <vt:lpstr>Call for proposals: EC role</vt:lpstr>
      <vt:lpstr>Call for proposals: Applicant role</vt:lpstr>
      <vt:lpstr>PCM value</vt:lpstr>
      <vt:lpstr>PCM requirements</vt:lpstr>
      <vt:lpstr>Stakeholders analysis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105</cp:revision>
  <dcterms:modified xsi:type="dcterms:W3CDTF">2011-10-21T10:40:58Z</dcterms:modified>
</cp:coreProperties>
</file>