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382" r:id="rId2"/>
    <p:sldId id="383" r:id="rId3"/>
    <p:sldId id="384" r:id="rId4"/>
    <p:sldId id="385" r:id="rId5"/>
    <p:sldId id="357" r:id="rId6"/>
    <p:sldId id="364" r:id="rId7"/>
    <p:sldId id="366" r:id="rId8"/>
    <p:sldId id="365" r:id="rId9"/>
    <p:sldId id="367" r:id="rId10"/>
    <p:sldId id="369" r:id="rId11"/>
    <p:sldId id="371" r:id="rId12"/>
    <p:sldId id="370" r:id="rId13"/>
    <p:sldId id="374" r:id="rId14"/>
    <p:sldId id="373" r:id="rId15"/>
    <p:sldId id="372" r:id="rId16"/>
    <p:sldId id="377" r:id="rId17"/>
    <p:sldId id="307" r:id="rId18"/>
  </p:sldIdLst>
  <p:sldSz cx="9907588" cy="6858000"/>
  <p:notesSz cx="6796088" cy="9926638"/>
  <p:defaultTextStyle>
    <a:defPPr>
      <a:defRPr lang="en-GB"/>
    </a:defPPr>
    <a:lvl1pPr algn="l" defTabSz="449263" rtl="0" fontAlgn="base">
      <a:spcBef>
        <a:spcPct val="0"/>
      </a:spcBef>
      <a:spcAft>
        <a:spcPct val="0"/>
      </a:spcAft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1pPr>
    <a:lvl2pPr marL="457200" algn="l" defTabSz="449263" rtl="0" fontAlgn="base">
      <a:spcBef>
        <a:spcPct val="0"/>
      </a:spcBef>
      <a:spcAft>
        <a:spcPct val="0"/>
      </a:spcAft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2pPr>
    <a:lvl3pPr marL="914400" algn="l" defTabSz="449263" rtl="0" fontAlgn="base">
      <a:spcBef>
        <a:spcPct val="0"/>
      </a:spcBef>
      <a:spcAft>
        <a:spcPct val="0"/>
      </a:spcAft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3pPr>
    <a:lvl4pPr marL="1371600" algn="l" defTabSz="449263" rtl="0" fontAlgn="base">
      <a:spcBef>
        <a:spcPct val="0"/>
      </a:spcBef>
      <a:spcAft>
        <a:spcPct val="0"/>
      </a:spcAft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4pPr>
    <a:lvl5pPr marL="1828800" algn="l" defTabSz="449263" rtl="0" fontAlgn="base">
      <a:spcBef>
        <a:spcPct val="0"/>
      </a:spcBef>
      <a:spcAft>
        <a:spcPct val="0"/>
      </a:spcAft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718" autoAdjust="0"/>
  </p:normalViewPr>
  <p:slideViewPr>
    <p:cSldViewPr>
      <p:cViewPr varScale="1">
        <p:scale>
          <a:sx n="70" d="100"/>
          <a:sy n="70" d="100"/>
        </p:scale>
        <p:origin x="-1218" y="-108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3127"/>
        <p:guide pos="2141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4968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4812" cy="4968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  <a:defRPr sz="1200"/>
            </a:lvl1pPr>
          </a:lstStyle>
          <a:p>
            <a:fld id="{EA06BC72-537A-4751-8173-45C96B47FD05}" type="datetimeFigureOut">
              <a:rPr lang="it-IT"/>
              <a:pPr/>
              <a:t>28/10/2011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4813" cy="4968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4812" cy="4968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  <a:defRPr sz="1200"/>
            </a:lvl1pPr>
          </a:lstStyle>
          <a:p>
            <a:fld id="{C1803655-75B3-469A-8F64-115BD3F9B7A2}" type="slidenum">
              <a:rPr lang="it-IT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AutoShape 1"/>
          <p:cNvSpPr>
            <a:spLocks noChangeArrowheads="1"/>
          </p:cNvSpPr>
          <p:nvPr/>
        </p:nvSpPr>
        <p:spPr bwMode="auto">
          <a:xfrm>
            <a:off x="0" y="0"/>
            <a:ext cx="6796088" cy="9926638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36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it-IT"/>
          </a:p>
        </p:txBody>
      </p:sp>
      <p:sp>
        <p:nvSpPr>
          <p:cNvPr id="2050" name="AutoShape 2"/>
          <p:cNvSpPr>
            <a:spLocks noChangeArrowheads="1"/>
          </p:cNvSpPr>
          <p:nvPr/>
        </p:nvSpPr>
        <p:spPr bwMode="auto">
          <a:xfrm>
            <a:off x="0" y="0"/>
            <a:ext cx="6796088" cy="9926638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it-IT"/>
          </a:p>
        </p:txBody>
      </p:sp>
      <p:sp>
        <p:nvSpPr>
          <p:cNvPr id="2051" name="AutoShape 3"/>
          <p:cNvSpPr>
            <a:spLocks noChangeArrowheads="1"/>
          </p:cNvSpPr>
          <p:nvPr/>
        </p:nvSpPr>
        <p:spPr bwMode="auto">
          <a:xfrm>
            <a:off x="0" y="0"/>
            <a:ext cx="6796088" cy="9926638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it-IT"/>
          </a:p>
        </p:txBody>
      </p:sp>
      <p:sp>
        <p:nvSpPr>
          <p:cNvPr id="2052" name="AutoShape 4"/>
          <p:cNvSpPr>
            <a:spLocks noChangeArrowheads="1"/>
          </p:cNvSpPr>
          <p:nvPr/>
        </p:nvSpPr>
        <p:spPr bwMode="auto">
          <a:xfrm>
            <a:off x="0" y="0"/>
            <a:ext cx="6796088" cy="9926638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it-IT"/>
          </a:p>
        </p:txBody>
      </p:sp>
      <p:sp>
        <p:nvSpPr>
          <p:cNvPr id="13318" name="Rectangle 5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722313" y="750888"/>
            <a:ext cx="5345112" cy="3702050"/>
          </a:xfrm>
          <a:prstGeom prst="rect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54" name="Rectangle 6"/>
          <p:cNvSpPr>
            <a:spLocks noGrp="1" noChangeArrowheads="1"/>
          </p:cNvSpPr>
          <p:nvPr>
            <p:ph type="body"/>
          </p:nvPr>
        </p:nvSpPr>
        <p:spPr bwMode="auto">
          <a:xfrm>
            <a:off x="996950" y="4772025"/>
            <a:ext cx="4879975" cy="41941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3600" tIns="47520" rIns="93600" bIns="47520" numCol="1" anchor="t" anchorCtr="0" compatLnSpc="1">
            <a:prstTxWarp prst="textNoShape">
              <a:avLst/>
            </a:prstTxWarp>
          </a:bodyPr>
          <a:lstStyle/>
          <a:p>
            <a:pPr lvl="0"/>
            <a:endParaRPr lang="it-IT" smtClean="0"/>
          </a:p>
        </p:txBody>
      </p:sp>
      <p:sp>
        <p:nvSpPr>
          <p:cNvPr id="2055" name="Rectangle 7"/>
          <p:cNvSpPr>
            <a:spLocks noChangeArrowheads="1"/>
          </p:cNvSpPr>
          <p:nvPr/>
        </p:nvSpPr>
        <p:spPr bwMode="auto">
          <a:xfrm>
            <a:off x="958850" y="4708525"/>
            <a:ext cx="4876800" cy="4681538"/>
          </a:xfrm>
          <a:prstGeom prst="rect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it-IT"/>
          </a:p>
        </p:txBody>
      </p:sp>
      <p:sp>
        <p:nvSpPr>
          <p:cNvPr id="2056" name="Line 8"/>
          <p:cNvSpPr>
            <a:spLocks noChangeShapeType="1"/>
          </p:cNvSpPr>
          <p:nvPr/>
        </p:nvSpPr>
        <p:spPr bwMode="auto">
          <a:xfrm>
            <a:off x="1003300" y="384175"/>
            <a:ext cx="4792663" cy="1588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it-IT">
              <a:latin typeface="Times New Roman" pitchFamily="16" charset="0"/>
              <a:ea typeface="MS Gothic" charset="-128"/>
            </a:endParaRPr>
          </a:p>
        </p:txBody>
      </p:sp>
      <p:sp>
        <p:nvSpPr>
          <p:cNvPr id="2057" name="Rectangle 9"/>
          <p:cNvSpPr>
            <a:spLocks noChangeArrowheads="1"/>
          </p:cNvSpPr>
          <p:nvPr/>
        </p:nvSpPr>
        <p:spPr bwMode="auto">
          <a:xfrm>
            <a:off x="931863" y="180975"/>
            <a:ext cx="4979987" cy="2190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3600" tIns="47520" rIns="93600" bIns="47520">
            <a:spAutoFit/>
          </a:bodyPr>
          <a:lstStyle/>
          <a:p>
            <a:pPr eaLnBrk="0" hangingPunct="0"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4711700" algn="r"/>
                <a:tab pos="5224463" algn="l"/>
                <a:tab pos="6270625" algn="l"/>
                <a:tab pos="7316788" algn="l"/>
                <a:tab pos="8362950" algn="l"/>
                <a:tab pos="9409113" algn="l"/>
                <a:tab pos="10455275" algn="l"/>
                <a:tab pos="10779125" algn="l"/>
                <a:tab pos="10779125" algn="l"/>
                <a:tab pos="10780713" algn="l"/>
              </a:tabLst>
              <a:defRPr/>
            </a:pPr>
            <a:r>
              <a:rPr lang="it-IT" sz="800">
                <a:solidFill>
                  <a:srgbClr val="000000"/>
                </a:solidFill>
                <a:latin typeface="Arial" charset="0"/>
                <a:ea typeface="MS Gothic" charset="-128"/>
              </a:rPr>
              <a:t>ABBEY NATIONAL	PROJECT MANAGEMENT SKILLS FOR PROJECT TEAM MEMBERS</a:t>
            </a:r>
          </a:p>
        </p:txBody>
      </p:sp>
      <p:sp>
        <p:nvSpPr>
          <p:cNvPr id="2058" name="Line 10"/>
          <p:cNvSpPr>
            <a:spLocks noChangeShapeType="1"/>
          </p:cNvSpPr>
          <p:nvPr/>
        </p:nvSpPr>
        <p:spPr bwMode="auto">
          <a:xfrm>
            <a:off x="1003300" y="9510713"/>
            <a:ext cx="4792663" cy="1587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it-IT">
              <a:latin typeface="Times New Roman" pitchFamily="16" charset="0"/>
              <a:ea typeface="MS Gothic" charset="-128"/>
            </a:endParaRPr>
          </a:p>
        </p:txBody>
      </p:sp>
      <p:sp>
        <p:nvSpPr>
          <p:cNvPr id="2059" name="Rectangle 11"/>
          <p:cNvSpPr>
            <a:spLocks noChangeArrowheads="1"/>
          </p:cNvSpPr>
          <p:nvPr/>
        </p:nvSpPr>
        <p:spPr bwMode="auto">
          <a:xfrm>
            <a:off x="931863" y="9502775"/>
            <a:ext cx="4979987" cy="2190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3600" tIns="47520" rIns="93600" bIns="47520">
            <a:spAutoFit/>
          </a:bodyPr>
          <a:lstStyle/>
          <a:p>
            <a:pPr eaLnBrk="0" hangingPunct="0"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2325688" algn="ctr"/>
                <a:tab pos="4711700" algn="r"/>
                <a:tab pos="5224463" algn="l"/>
                <a:tab pos="6270625" algn="l"/>
                <a:tab pos="7316788" algn="l"/>
                <a:tab pos="8362950" algn="l"/>
                <a:tab pos="9409113" algn="l"/>
                <a:tab pos="10455275" algn="l"/>
                <a:tab pos="10779125" algn="l"/>
                <a:tab pos="10779125" algn="l"/>
                <a:tab pos="10780713" algn="l"/>
              </a:tabLst>
              <a:defRPr/>
            </a:pPr>
            <a:r>
              <a:rPr lang="it-IT" sz="800">
                <a:solidFill>
                  <a:srgbClr val="000000"/>
                </a:solidFill>
                <a:latin typeface="Arial" charset="0"/>
                <a:ea typeface="MS Gothic" charset="-128"/>
              </a:rPr>
              <a:t>	 ABN-010	 © 1999 Learning Dimensions</a:t>
            </a:r>
          </a:p>
        </p:txBody>
      </p:sp>
      <p:sp>
        <p:nvSpPr>
          <p:cNvPr id="2060" name="Rectangle 12"/>
          <p:cNvSpPr>
            <a:spLocks noChangeArrowheads="1"/>
          </p:cNvSpPr>
          <p:nvPr/>
        </p:nvSpPr>
        <p:spPr bwMode="auto">
          <a:xfrm>
            <a:off x="1054100" y="4794250"/>
            <a:ext cx="685800" cy="3111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3600" tIns="47520" rIns="93600" bIns="47520">
            <a:spAutoFit/>
          </a:bodyPr>
          <a:lstStyle/>
          <a:p>
            <a:pPr eaLnBrk="0" hangingPunct="0"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it-IT" sz="1400" b="1">
                <a:solidFill>
                  <a:srgbClr val="000000"/>
                </a:solidFill>
                <a:latin typeface="Arial" charset="0"/>
                <a:ea typeface="MS Gothic" charset="-128"/>
              </a:rPr>
              <a:t>Notes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722313" y="750888"/>
            <a:ext cx="5346700" cy="370205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961207" y="766902"/>
            <a:ext cx="4920871" cy="3679404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body"/>
          </p:nvPr>
        </p:nvSpPr>
        <p:spPr>
          <a:xfrm>
            <a:off x="997390" y="4772025"/>
            <a:ext cx="4881542" cy="4196417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961207" y="766902"/>
            <a:ext cx="4920871" cy="3679404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body"/>
          </p:nvPr>
        </p:nvSpPr>
        <p:spPr>
          <a:xfrm>
            <a:off x="997390" y="4772025"/>
            <a:ext cx="4881542" cy="4196417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961207" y="766902"/>
            <a:ext cx="4920871" cy="3679404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body"/>
          </p:nvPr>
        </p:nvSpPr>
        <p:spPr>
          <a:xfrm>
            <a:off x="997390" y="4772025"/>
            <a:ext cx="4881542" cy="4196417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 Box 1"/>
          <p:cNvSpPr txBox="1">
            <a:spLocks noChangeArrowheads="1"/>
          </p:cNvSpPr>
          <p:nvPr/>
        </p:nvSpPr>
        <p:spPr bwMode="auto">
          <a:xfrm>
            <a:off x="960438" y="766763"/>
            <a:ext cx="4921250" cy="367982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it-IT"/>
          </a:p>
        </p:txBody>
      </p:sp>
      <p:sp>
        <p:nvSpPr>
          <p:cNvPr id="18435" name="Rectangle 2"/>
          <p:cNvSpPr>
            <a:spLocks noGrp="1" noChangeArrowheads="1"/>
          </p:cNvSpPr>
          <p:nvPr>
            <p:ph type="body"/>
          </p:nvPr>
        </p:nvSpPr>
        <p:spPr>
          <a:xfrm>
            <a:off x="996950" y="4772025"/>
            <a:ext cx="4881563" cy="4195763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1"/>
          <p:cNvSpPr txBox="1">
            <a:spLocks noChangeArrowheads="1"/>
          </p:cNvSpPr>
          <p:nvPr/>
        </p:nvSpPr>
        <p:spPr bwMode="auto">
          <a:xfrm>
            <a:off x="960438" y="766763"/>
            <a:ext cx="4921250" cy="367982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it-IT"/>
          </a:p>
        </p:txBody>
      </p:sp>
      <p:sp>
        <p:nvSpPr>
          <p:cNvPr id="20483" name="Rectangle 2"/>
          <p:cNvSpPr>
            <a:spLocks noGrp="1" noChangeArrowheads="1"/>
          </p:cNvSpPr>
          <p:nvPr>
            <p:ph type="body"/>
          </p:nvPr>
        </p:nvSpPr>
        <p:spPr>
          <a:xfrm>
            <a:off x="996950" y="4772025"/>
            <a:ext cx="4881563" cy="4195763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 Box 1"/>
          <p:cNvSpPr txBox="1">
            <a:spLocks noChangeArrowheads="1"/>
          </p:cNvSpPr>
          <p:nvPr/>
        </p:nvSpPr>
        <p:spPr bwMode="auto">
          <a:xfrm>
            <a:off x="960438" y="766763"/>
            <a:ext cx="4921250" cy="367982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it-IT"/>
          </a:p>
        </p:txBody>
      </p:sp>
      <p:sp>
        <p:nvSpPr>
          <p:cNvPr id="22531" name="Rectangle 2"/>
          <p:cNvSpPr>
            <a:spLocks noGrp="1" noChangeArrowheads="1"/>
          </p:cNvSpPr>
          <p:nvPr>
            <p:ph type="body"/>
          </p:nvPr>
        </p:nvSpPr>
        <p:spPr>
          <a:xfrm>
            <a:off x="996950" y="4772025"/>
            <a:ext cx="4881563" cy="4195763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 Box 1"/>
          <p:cNvSpPr txBox="1">
            <a:spLocks noChangeArrowheads="1"/>
          </p:cNvSpPr>
          <p:nvPr/>
        </p:nvSpPr>
        <p:spPr bwMode="auto">
          <a:xfrm>
            <a:off x="960438" y="766763"/>
            <a:ext cx="4921250" cy="367982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it-IT"/>
          </a:p>
        </p:txBody>
      </p:sp>
      <p:sp>
        <p:nvSpPr>
          <p:cNvPr id="24579" name="Rectangle 2"/>
          <p:cNvSpPr>
            <a:spLocks noGrp="1" noChangeArrowheads="1"/>
          </p:cNvSpPr>
          <p:nvPr>
            <p:ph type="body"/>
          </p:nvPr>
        </p:nvSpPr>
        <p:spPr>
          <a:xfrm>
            <a:off x="996950" y="4772025"/>
            <a:ext cx="4881563" cy="4195763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Box 1"/>
          <p:cNvSpPr txBox="1">
            <a:spLocks noChangeArrowheads="1"/>
          </p:cNvSpPr>
          <p:nvPr/>
        </p:nvSpPr>
        <p:spPr bwMode="auto">
          <a:xfrm>
            <a:off x="960438" y="766763"/>
            <a:ext cx="4921250" cy="367982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it-IT"/>
          </a:p>
        </p:txBody>
      </p:sp>
      <p:sp>
        <p:nvSpPr>
          <p:cNvPr id="26627" name="Rectangle 2"/>
          <p:cNvSpPr>
            <a:spLocks noGrp="1" noChangeArrowheads="1"/>
          </p:cNvSpPr>
          <p:nvPr>
            <p:ph type="body"/>
          </p:nvPr>
        </p:nvSpPr>
        <p:spPr>
          <a:xfrm>
            <a:off x="996950" y="4772025"/>
            <a:ext cx="4881563" cy="4195763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1"/>
          <p:cNvSpPr txBox="1">
            <a:spLocks noChangeArrowheads="1"/>
          </p:cNvSpPr>
          <p:nvPr/>
        </p:nvSpPr>
        <p:spPr bwMode="auto">
          <a:xfrm>
            <a:off x="960438" y="766763"/>
            <a:ext cx="4921250" cy="367982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it-IT"/>
          </a:p>
        </p:txBody>
      </p:sp>
      <p:sp>
        <p:nvSpPr>
          <p:cNvPr id="28675" name="Rectangle 2"/>
          <p:cNvSpPr>
            <a:spLocks noGrp="1" noChangeArrowheads="1"/>
          </p:cNvSpPr>
          <p:nvPr>
            <p:ph type="body"/>
          </p:nvPr>
        </p:nvSpPr>
        <p:spPr>
          <a:xfrm>
            <a:off x="996950" y="4772025"/>
            <a:ext cx="4881563" cy="4195763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 Box 1"/>
          <p:cNvSpPr txBox="1">
            <a:spLocks noChangeArrowheads="1"/>
          </p:cNvSpPr>
          <p:nvPr/>
        </p:nvSpPr>
        <p:spPr bwMode="auto">
          <a:xfrm>
            <a:off x="960438" y="766763"/>
            <a:ext cx="4921250" cy="367982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it-IT"/>
          </a:p>
        </p:txBody>
      </p:sp>
      <p:sp>
        <p:nvSpPr>
          <p:cNvPr id="30723" name="Rectangle 2"/>
          <p:cNvSpPr>
            <a:spLocks noGrp="1" noChangeArrowheads="1"/>
          </p:cNvSpPr>
          <p:nvPr>
            <p:ph type="body"/>
          </p:nvPr>
        </p:nvSpPr>
        <p:spPr>
          <a:xfrm>
            <a:off x="996950" y="4772025"/>
            <a:ext cx="4881563" cy="4195763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 Box 1"/>
          <p:cNvSpPr txBox="1">
            <a:spLocks noChangeArrowheads="1"/>
          </p:cNvSpPr>
          <p:nvPr/>
        </p:nvSpPr>
        <p:spPr bwMode="auto">
          <a:xfrm>
            <a:off x="960438" y="766763"/>
            <a:ext cx="4921250" cy="367982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it-IT"/>
          </a:p>
        </p:txBody>
      </p:sp>
      <p:sp>
        <p:nvSpPr>
          <p:cNvPr id="32771" name="Rectangle 2"/>
          <p:cNvSpPr>
            <a:spLocks noGrp="1" noChangeArrowheads="1"/>
          </p:cNvSpPr>
          <p:nvPr>
            <p:ph type="body"/>
          </p:nvPr>
        </p:nvSpPr>
        <p:spPr>
          <a:xfrm>
            <a:off x="996950" y="4772025"/>
            <a:ext cx="4881563" cy="4195763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ext Box 1"/>
          <p:cNvSpPr txBox="1">
            <a:spLocks noChangeArrowheads="1"/>
          </p:cNvSpPr>
          <p:nvPr/>
        </p:nvSpPr>
        <p:spPr bwMode="auto">
          <a:xfrm>
            <a:off x="960438" y="766763"/>
            <a:ext cx="4921250" cy="367982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it-IT"/>
          </a:p>
        </p:txBody>
      </p:sp>
      <p:sp>
        <p:nvSpPr>
          <p:cNvPr id="34819" name="Rectangle 2"/>
          <p:cNvSpPr>
            <a:spLocks noGrp="1" noChangeArrowheads="1"/>
          </p:cNvSpPr>
          <p:nvPr>
            <p:ph type="body"/>
          </p:nvPr>
        </p:nvSpPr>
        <p:spPr>
          <a:xfrm>
            <a:off x="996950" y="4772025"/>
            <a:ext cx="4881563" cy="4195763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ext Box 1"/>
          <p:cNvSpPr txBox="1">
            <a:spLocks noChangeArrowheads="1"/>
          </p:cNvSpPr>
          <p:nvPr/>
        </p:nvSpPr>
        <p:spPr bwMode="auto">
          <a:xfrm>
            <a:off x="960438" y="766763"/>
            <a:ext cx="4921250" cy="367982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it-IT"/>
          </a:p>
        </p:txBody>
      </p:sp>
      <p:sp>
        <p:nvSpPr>
          <p:cNvPr id="36867" name="Rectangle 2"/>
          <p:cNvSpPr>
            <a:spLocks noGrp="1" noChangeArrowheads="1"/>
          </p:cNvSpPr>
          <p:nvPr>
            <p:ph type="body"/>
          </p:nvPr>
        </p:nvSpPr>
        <p:spPr>
          <a:xfrm>
            <a:off x="996950" y="4772025"/>
            <a:ext cx="4881563" cy="4195763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ext Box 1"/>
          <p:cNvSpPr txBox="1">
            <a:spLocks noChangeArrowheads="1"/>
          </p:cNvSpPr>
          <p:nvPr/>
        </p:nvSpPr>
        <p:spPr bwMode="auto">
          <a:xfrm>
            <a:off x="960438" y="766763"/>
            <a:ext cx="4921250" cy="367982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it-IT"/>
          </a:p>
        </p:txBody>
      </p:sp>
      <p:sp>
        <p:nvSpPr>
          <p:cNvPr id="38915" name="Rectangle 2"/>
          <p:cNvSpPr>
            <a:spLocks noGrp="1" noChangeArrowheads="1"/>
          </p:cNvSpPr>
          <p:nvPr>
            <p:ph type="body"/>
          </p:nvPr>
        </p:nvSpPr>
        <p:spPr>
          <a:xfrm>
            <a:off x="996950" y="4772025"/>
            <a:ext cx="4881563" cy="4195763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ext Box 1"/>
          <p:cNvSpPr txBox="1">
            <a:spLocks noChangeArrowheads="1"/>
          </p:cNvSpPr>
          <p:nvPr/>
        </p:nvSpPr>
        <p:spPr bwMode="auto">
          <a:xfrm>
            <a:off x="960438" y="766763"/>
            <a:ext cx="4921250" cy="367982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it-IT"/>
          </a:p>
        </p:txBody>
      </p:sp>
      <p:sp>
        <p:nvSpPr>
          <p:cNvPr id="40963" name="Rectangle 2"/>
          <p:cNvSpPr>
            <a:spLocks noGrp="1" noChangeArrowheads="1"/>
          </p:cNvSpPr>
          <p:nvPr>
            <p:ph type="body"/>
          </p:nvPr>
        </p:nvSpPr>
        <p:spPr>
          <a:xfrm>
            <a:off x="996950" y="4772025"/>
            <a:ext cx="4881563" cy="4195763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8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49688" y="9428163"/>
            <a:ext cx="2944812" cy="49688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50850" algn="l"/>
                <a:tab pos="903288" algn="l"/>
                <a:tab pos="1355725" algn="l"/>
                <a:tab pos="1808163" algn="l"/>
                <a:tab pos="2260600" algn="l"/>
                <a:tab pos="2713038" algn="l"/>
                <a:tab pos="3165475" algn="l"/>
                <a:tab pos="3617913" algn="l"/>
                <a:tab pos="4070350" algn="l"/>
                <a:tab pos="4522788" algn="l"/>
                <a:tab pos="4975225" algn="l"/>
                <a:tab pos="5427663" algn="l"/>
                <a:tab pos="5880100" algn="l"/>
                <a:tab pos="6332538" algn="l"/>
                <a:tab pos="6784975" algn="l"/>
                <a:tab pos="7237413" algn="l"/>
                <a:tab pos="7689850" algn="l"/>
                <a:tab pos="8142288" algn="l"/>
                <a:tab pos="8594725" algn="l"/>
                <a:tab pos="9047163" algn="l"/>
              </a:tabLst>
            </a:pPr>
            <a:fld id="{47040E14-8DC1-4DF7-8BB2-EB6FBEA09DFC}" type="slidenum">
              <a:rPr lang="it-IT"/>
              <a:pPr eaLnBrk="0" hangingPunct="0"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0850" algn="l"/>
                  <a:tab pos="903288" algn="l"/>
                  <a:tab pos="1355725" algn="l"/>
                  <a:tab pos="1808163" algn="l"/>
                  <a:tab pos="2260600" algn="l"/>
                  <a:tab pos="2713038" algn="l"/>
                  <a:tab pos="3165475" algn="l"/>
                  <a:tab pos="3617913" algn="l"/>
                  <a:tab pos="4070350" algn="l"/>
                  <a:tab pos="4522788" algn="l"/>
                  <a:tab pos="4975225" algn="l"/>
                  <a:tab pos="5427663" algn="l"/>
                  <a:tab pos="5880100" algn="l"/>
                  <a:tab pos="6332538" algn="l"/>
                  <a:tab pos="6784975" algn="l"/>
                  <a:tab pos="7237413" algn="l"/>
                  <a:tab pos="7689850" algn="l"/>
                  <a:tab pos="8142288" algn="l"/>
                  <a:tab pos="8594725" algn="l"/>
                  <a:tab pos="9047163" algn="l"/>
                </a:tabLst>
              </a:pPr>
              <a:t>17</a:t>
            </a:fld>
            <a:endParaRPr lang="it-IT"/>
          </a:p>
        </p:txBody>
      </p:sp>
      <p:sp>
        <p:nvSpPr>
          <p:cNvPr id="57347" name="Text Box 1"/>
          <p:cNvSpPr txBox="1">
            <a:spLocks noChangeArrowheads="1"/>
          </p:cNvSpPr>
          <p:nvPr/>
        </p:nvSpPr>
        <p:spPr bwMode="auto">
          <a:xfrm>
            <a:off x="960438" y="766763"/>
            <a:ext cx="4921250" cy="367982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lIns="92089" tIns="46045" rIns="92089" bIns="46045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it-IT"/>
          </a:p>
        </p:txBody>
      </p:sp>
      <p:sp>
        <p:nvSpPr>
          <p:cNvPr id="57348" name="Rectangle 2"/>
          <p:cNvSpPr>
            <a:spLocks noGrp="1" noChangeArrowheads="1"/>
          </p:cNvSpPr>
          <p:nvPr>
            <p:ph type="body"/>
          </p:nvPr>
        </p:nvSpPr>
        <p:spPr>
          <a:xfrm>
            <a:off x="922338" y="4752975"/>
            <a:ext cx="4995862" cy="4445000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1688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5788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1687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1687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1055688" y="1962150"/>
            <a:ext cx="4144962" cy="40846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5353050" y="1962150"/>
            <a:ext cx="4146550" cy="40846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6988" cy="1143000"/>
          </a:xfr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991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991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873500" y="273050"/>
            <a:ext cx="5538788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5187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5187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5187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7389813" y="504825"/>
            <a:ext cx="2109787" cy="5541963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1055688" y="504825"/>
            <a:ext cx="6181725" cy="5541963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055688" y="504825"/>
            <a:ext cx="8375650" cy="11366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360" tIns="44280" rIns="90360" bIns="442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Cliccate per modificare il formato del testo del titolo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55688" y="1962150"/>
            <a:ext cx="8443912" cy="40846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360" tIns="44280" rIns="90360" bIns="442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Cliccate per modificare il formato del testo della struttura</a:t>
            </a:r>
          </a:p>
          <a:p>
            <a:pPr lvl="1"/>
            <a:r>
              <a:rPr lang="en-GB" smtClean="0"/>
              <a:t>Secondo livello struttura</a:t>
            </a:r>
          </a:p>
          <a:p>
            <a:pPr lvl="2"/>
            <a:r>
              <a:rPr lang="en-GB" smtClean="0"/>
              <a:t>Terzo livello struttura</a:t>
            </a:r>
          </a:p>
          <a:p>
            <a:pPr lvl="3"/>
            <a:r>
              <a:rPr lang="en-GB" smtClean="0"/>
              <a:t>Quarto livello struttura</a:t>
            </a:r>
          </a:p>
          <a:p>
            <a:pPr lvl="4"/>
            <a:r>
              <a:rPr lang="en-GB" smtClean="0"/>
              <a:t>Quinto livello struttura</a:t>
            </a:r>
          </a:p>
          <a:p>
            <a:pPr lvl="4"/>
            <a:r>
              <a:rPr lang="en-GB" smtClean="0"/>
              <a:t>Sesto livello struttura</a:t>
            </a:r>
          </a:p>
          <a:p>
            <a:pPr lvl="4"/>
            <a:r>
              <a:rPr lang="en-GB" smtClean="0"/>
              <a:t>Settimo livello struttura</a:t>
            </a:r>
          </a:p>
          <a:p>
            <a:pPr lvl="4"/>
            <a:r>
              <a:rPr lang="en-GB" smtClean="0"/>
              <a:t>Ottavo livello struttura</a:t>
            </a:r>
          </a:p>
          <a:p>
            <a:pPr lvl="4"/>
            <a:r>
              <a:rPr lang="en-GB" smtClean="0"/>
              <a:t>Nono livello struttura</a:t>
            </a:r>
          </a:p>
        </p:txBody>
      </p:sp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6350" y="6350"/>
            <a:ext cx="9891713" cy="6843713"/>
          </a:xfrm>
          <a:prstGeom prst="rect">
            <a:avLst/>
          </a:prstGeom>
          <a:noFill/>
          <a:ln w="12600">
            <a:solidFill>
              <a:srgbClr val="00008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it-IT"/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4057650" y="2914650"/>
            <a:ext cx="9906000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+mj-lt"/>
          <a:ea typeface="+mj-ea"/>
          <a:cs typeface="+mj-cs"/>
        </a:defRPr>
      </a:lvl1pPr>
      <a:lvl2pPr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2pPr>
      <a:lvl3pPr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3pPr>
      <a:lvl4pPr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4pPr>
      <a:lvl5pPr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5pPr>
      <a:lvl6pPr marL="457200"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6pPr>
      <a:lvl7pPr marL="914400"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7pPr>
      <a:lvl8pPr marL="1371600"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8pPr>
      <a:lvl9pPr marL="1828800"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9pPr>
    </p:titleStyle>
    <p:bodyStyle>
      <a:lvl1pPr marL="342900" indent="-342900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000000"/>
        </a:buClr>
        <a:buSzPct val="100000"/>
        <a:buFont typeface="Arial" charset="0"/>
        <a:buChar char="•"/>
        <a:defRPr sz="2000">
          <a:solidFill>
            <a:srgbClr val="000000"/>
          </a:solidFill>
          <a:latin typeface="+mn-lt"/>
          <a:ea typeface="+mn-ea"/>
          <a:cs typeface="+mn-cs"/>
        </a:defRPr>
      </a:lvl1pPr>
      <a:lvl2pPr marL="371475" indent="-258763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77000"/>
        <a:buFont typeface="Wingdings 3" pitchFamily="18" charset="2"/>
        <a:buChar char=""/>
        <a:defRPr sz="2000">
          <a:solidFill>
            <a:srgbClr val="000000"/>
          </a:solidFill>
          <a:latin typeface="+mn-lt"/>
          <a:ea typeface="+mn-ea"/>
        </a:defRPr>
      </a:lvl2pPr>
      <a:lvl3pPr marL="747713" indent="-255588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87000"/>
        <a:buFont typeface="Arial" charset="0"/>
        <a:buChar char="–"/>
        <a:defRPr sz="2000">
          <a:solidFill>
            <a:srgbClr val="000000"/>
          </a:solidFill>
          <a:latin typeface="+mn-lt"/>
          <a:ea typeface="+mn-ea"/>
        </a:defRPr>
      </a:lvl3pPr>
      <a:lvl4pPr marL="1125538" indent="-257175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100000"/>
        <a:buFont typeface="Wingdings" pitchFamily="2" charset="2"/>
        <a:buChar char=""/>
        <a:defRPr sz="2000">
          <a:solidFill>
            <a:srgbClr val="000000"/>
          </a:solidFill>
          <a:latin typeface="+mn-lt"/>
          <a:ea typeface="+mn-ea"/>
        </a:defRPr>
      </a:lvl4pPr>
      <a:lvl5pPr marL="1482725" indent="-239713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100000"/>
        <a:buFont typeface="Arial" charset="0"/>
        <a:buChar char="•"/>
        <a:defRPr sz="2000">
          <a:solidFill>
            <a:srgbClr val="000000"/>
          </a:solidFill>
          <a:latin typeface="+mn-lt"/>
          <a:ea typeface="+mn-ea"/>
        </a:defRPr>
      </a:lvl5pPr>
      <a:lvl6pPr marL="1939925" indent="-239713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100000"/>
        <a:buFont typeface="Arial" charset="0"/>
        <a:buChar char="•"/>
        <a:defRPr sz="2000">
          <a:solidFill>
            <a:srgbClr val="000000"/>
          </a:solidFill>
          <a:latin typeface="+mn-lt"/>
          <a:ea typeface="+mn-ea"/>
        </a:defRPr>
      </a:lvl6pPr>
      <a:lvl7pPr marL="2397125" indent="-239713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100000"/>
        <a:buFont typeface="Arial" charset="0"/>
        <a:buChar char="•"/>
        <a:defRPr sz="2000">
          <a:solidFill>
            <a:srgbClr val="000000"/>
          </a:solidFill>
          <a:latin typeface="+mn-lt"/>
          <a:ea typeface="+mn-ea"/>
        </a:defRPr>
      </a:lvl7pPr>
      <a:lvl8pPr marL="2854325" indent="-239713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100000"/>
        <a:buFont typeface="Arial" charset="0"/>
        <a:buChar char="•"/>
        <a:defRPr sz="2000">
          <a:solidFill>
            <a:srgbClr val="000000"/>
          </a:solidFill>
          <a:latin typeface="+mn-lt"/>
          <a:ea typeface="+mn-ea"/>
        </a:defRPr>
      </a:lvl8pPr>
      <a:lvl9pPr marL="3311525" indent="-239713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100000"/>
        <a:buFont typeface="Arial" charset="0"/>
        <a:buChar char="•"/>
        <a:defRPr sz="2000">
          <a:solidFill>
            <a:srgbClr val="000000"/>
          </a:solidFill>
          <a:latin typeface="+mn-lt"/>
          <a:ea typeface="+mn-ea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egnaposto contenuto 2"/>
          <p:cNvSpPr>
            <a:spLocks noGrp="1"/>
          </p:cNvSpPr>
          <p:nvPr>
            <p:ph idx="1"/>
          </p:nvPr>
        </p:nvSpPr>
        <p:spPr>
          <a:xfrm>
            <a:off x="452438" y="2143125"/>
            <a:ext cx="8821836" cy="1573907"/>
          </a:xfrm>
        </p:spPr>
        <p:txBody>
          <a:bodyPr/>
          <a:lstStyle/>
          <a:p>
            <a:pPr>
              <a:lnSpc>
                <a:spcPct val="100000"/>
              </a:lnSpc>
              <a:spcAft>
                <a:spcPts val="1200"/>
              </a:spcAft>
              <a:buNone/>
            </a:pPr>
            <a:r>
              <a:rPr lang="it-IT" sz="3200" b="1" dirty="0" smtClean="0">
                <a:solidFill>
                  <a:schemeClr val="tx1"/>
                </a:solidFill>
                <a:latin typeface="Georgia" pitchFamily="18" charset="0"/>
              </a:rPr>
              <a:t>Project </a:t>
            </a:r>
            <a:r>
              <a:rPr lang="it-IT" sz="3200" b="1" dirty="0" err="1" smtClean="0">
                <a:solidFill>
                  <a:schemeClr val="tx1"/>
                </a:solidFill>
                <a:latin typeface="Georgia" pitchFamily="18" charset="0"/>
              </a:rPr>
              <a:t>Cycle</a:t>
            </a:r>
            <a:r>
              <a:rPr lang="it-IT" sz="3200" b="1" dirty="0" smtClean="0">
                <a:solidFill>
                  <a:schemeClr val="tx1"/>
                </a:solidFill>
                <a:latin typeface="Georgia" pitchFamily="18" charset="0"/>
              </a:rPr>
              <a:t> Management </a:t>
            </a:r>
            <a:r>
              <a:rPr lang="it-IT" sz="3200" b="1" dirty="0" err="1" smtClean="0">
                <a:solidFill>
                  <a:schemeClr val="tx1"/>
                </a:solidFill>
                <a:latin typeface="Georgia" pitchFamily="18" charset="0"/>
              </a:rPr>
              <a:t>for</a:t>
            </a:r>
            <a:r>
              <a:rPr lang="it-IT" sz="3200" b="1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</a:p>
          <a:p>
            <a:pPr>
              <a:lnSpc>
                <a:spcPct val="100000"/>
              </a:lnSpc>
              <a:spcAft>
                <a:spcPts val="1200"/>
              </a:spcAft>
              <a:buNone/>
            </a:pPr>
            <a:r>
              <a:rPr lang="it-IT" sz="3200" b="1" dirty="0" smtClean="0">
                <a:solidFill>
                  <a:schemeClr val="tx1"/>
                </a:solidFill>
                <a:latin typeface="Georgia" pitchFamily="18" charset="0"/>
              </a:rPr>
              <a:t>International </a:t>
            </a:r>
            <a:r>
              <a:rPr lang="it-IT" sz="3200" b="1" dirty="0" err="1" smtClean="0">
                <a:solidFill>
                  <a:schemeClr val="tx1"/>
                </a:solidFill>
                <a:latin typeface="Georgia" pitchFamily="18" charset="0"/>
              </a:rPr>
              <a:t>Development</a:t>
            </a:r>
            <a:endParaRPr lang="it-IT" sz="3200" b="1" dirty="0" smtClean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ct val="100000"/>
              </a:lnSpc>
              <a:spcAft>
                <a:spcPts val="1200"/>
              </a:spcAft>
              <a:buNone/>
            </a:pPr>
            <a:r>
              <a:rPr lang="it-IT" sz="3200" b="1" dirty="0" err="1" smtClean="0">
                <a:solidFill>
                  <a:schemeClr val="tx1"/>
                </a:solidFill>
                <a:latin typeface="Georgia" pitchFamily="18" charset="0"/>
              </a:rPr>
              <a:t>Cooperation</a:t>
            </a:r>
            <a:endParaRPr lang="it-IT" sz="3200" b="1" dirty="0" smtClean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ct val="100000"/>
              </a:lnSpc>
              <a:spcAft>
                <a:spcPct val="0"/>
              </a:spcAft>
              <a:buFont typeface="Arial" charset="0"/>
              <a:buNone/>
            </a:pPr>
            <a:r>
              <a:rPr lang="it-IT" sz="3600" dirty="0" err="1" smtClean="0">
                <a:solidFill>
                  <a:srgbClr val="00B0F0"/>
                </a:solidFill>
                <a:latin typeface="Georgia" pitchFamily="18" charset="0"/>
              </a:rPr>
              <a:t>Logical</a:t>
            </a:r>
            <a:r>
              <a:rPr lang="it-IT" sz="3600" dirty="0" smtClean="0">
                <a:solidFill>
                  <a:srgbClr val="00B0F0"/>
                </a:solidFill>
                <a:latin typeface="Georgia" pitchFamily="18" charset="0"/>
              </a:rPr>
              <a:t> </a:t>
            </a:r>
            <a:r>
              <a:rPr lang="it-IT" sz="3600" dirty="0" err="1" smtClean="0">
                <a:solidFill>
                  <a:srgbClr val="00B0F0"/>
                </a:solidFill>
                <a:latin typeface="Georgia" pitchFamily="18" charset="0"/>
              </a:rPr>
              <a:t>Framework</a:t>
            </a:r>
            <a:r>
              <a:rPr lang="it-IT" sz="3600" dirty="0" smtClean="0">
                <a:solidFill>
                  <a:srgbClr val="00B0F0"/>
                </a:solidFill>
                <a:latin typeface="Georgia" pitchFamily="18" charset="0"/>
              </a:rPr>
              <a:t> </a:t>
            </a:r>
            <a:r>
              <a:rPr lang="it-IT" sz="3600" dirty="0" err="1" smtClean="0">
                <a:solidFill>
                  <a:srgbClr val="00B0F0"/>
                </a:solidFill>
                <a:latin typeface="Georgia" pitchFamily="18" charset="0"/>
              </a:rPr>
              <a:t>approach</a:t>
            </a:r>
            <a:endParaRPr lang="it-IT" sz="3600" dirty="0" smtClean="0">
              <a:solidFill>
                <a:srgbClr val="00B0F0"/>
              </a:solidFill>
              <a:latin typeface="Georgia" pitchFamily="18" charset="0"/>
            </a:endParaRPr>
          </a:p>
          <a:p>
            <a:pPr>
              <a:lnSpc>
                <a:spcPct val="100000"/>
              </a:lnSpc>
              <a:spcAft>
                <a:spcPct val="0"/>
              </a:spcAft>
              <a:buFont typeface="Arial" charset="0"/>
              <a:buNone/>
            </a:pPr>
            <a:endParaRPr lang="it-IT" sz="3600" dirty="0" smtClean="0">
              <a:solidFill>
                <a:schemeClr val="tx1"/>
              </a:solidFill>
              <a:latin typeface="Georgia" pitchFamily="18" charset="0"/>
            </a:endParaRPr>
          </a:p>
        </p:txBody>
      </p:sp>
      <p:sp>
        <p:nvSpPr>
          <p:cNvPr id="3076" name="Rettangolo 8"/>
          <p:cNvSpPr>
            <a:spLocks noChangeArrowheads="1"/>
          </p:cNvSpPr>
          <p:nvPr/>
        </p:nvSpPr>
        <p:spPr bwMode="auto">
          <a:xfrm>
            <a:off x="447675" y="5000625"/>
            <a:ext cx="49530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i="1" dirty="0" err="1" smtClean="0">
                <a:solidFill>
                  <a:schemeClr val="tx1"/>
                </a:solidFill>
                <a:latin typeface="Georgia" pitchFamily="18" charset="0"/>
              </a:rPr>
              <a:t>Teacher</a:t>
            </a:r>
            <a:endParaRPr lang="it-IT" i="1" dirty="0">
              <a:solidFill>
                <a:schemeClr val="tx1"/>
              </a:solidFill>
              <a:latin typeface="Georgia" pitchFamily="18" charset="0"/>
            </a:endParaRPr>
          </a:p>
          <a:p>
            <a:r>
              <a:rPr lang="it-IT" dirty="0">
                <a:solidFill>
                  <a:schemeClr val="tx1"/>
                </a:solidFill>
                <a:latin typeface="Georgia" pitchFamily="18" charset="0"/>
              </a:rPr>
              <a:t>Pietro </a:t>
            </a:r>
            <a:r>
              <a:rPr lang="it-IT" dirty="0" err="1">
                <a:solidFill>
                  <a:schemeClr val="tx1"/>
                </a:solidFill>
                <a:latin typeface="Georgia" pitchFamily="18" charset="0"/>
              </a:rPr>
              <a:t>Celotti</a:t>
            </a:r>
            <a:endParaRPr lang="it-IT" dirty="0">
              <a:latin typeface="Georgia" pitchFamily="18" charset="0"/>
            </a:endParaRPr>
          </a:p>
        </p:txBody>
      </p:sp>
      <p:sp>
        <p:nvSpPr>
          <p:cNvPr id="3077" name="Rettangolo 9"/>
          <p:cNvSpPr>
            <a:spLocks noChangeArrowheads="1"/>
          </p:cNvSpPr>
          <p:nvPr/>
        </p:nvSpPr>
        <p:spPr bwMode="auto">
          <a:xfrm>
            <a:off x="501650" y="895350"/>
            <a:ext cx="4953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i="1" dirty="0" smtClean="0">
                <a:solidFill>
                  <a:schemeClr val="tx1"/>
                </a:solidFill>
                <a:latin typeface="Georgia" pitchFamily="18" charset="0"/>
              </a:rPr>
              <a:t>Università degli Studi di Macerata</a:t>
            </a:r>
          </a:p>
          <a:p>
            <a:r>
              <a:rPr lang="it-IT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endParaRPr lang="it-IT" dirty="0">
              <a:latin typeface="Georgia" pitchFamily="18" charset="0"/>
            </a:endParaRPr>
          </a:p>
        </p:txBody>
      </p:sp>
      <p:sp>
        <p:nvSpPr>
          <p:cNvPr id="3078" name="Rettangolo 10"/>
          <p:cNvSpPr>
            <a:spLocks noChangeArrowheads="1"/>
          </p:cNvSpPr>
          <p:nvPr/>
        </p:nvSpPr>
        <p:spPr bwMode="auto">
          <a:xfrm>
            <a:off x="561306" y="1628800"/>
            <a:ext cx="1664238" cy="240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60000"/>
              </a:lnSpc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 sz="1600" dirty="0" smtClean="0">
                <a:solidFill>
                  <a:schemeClr val="tx1"/>
                </a:solidFill>
                <a:latin typeface="Georgia" pitchFamily="18" charset="0"/>
              </a:rPr>
              <a:t>28 </a:t>
            </a:r>
            <a:r>
              <a:rPr lang="it-IT" sz="1600" dirty="0" err="1" smtClean="0">
                <a:solidFill>
                  <a:schemeClr val="tx1"/>
                </a:solidFill>
                <a:latin typeface="Georgia" pitchFamily="18" charset="0"/>
              </a:rPr>
              <a:t>October</a:t>
            </a:r>
            <a:r>
              <a:rPr lang="it-IT" sz="1600" dirty="0" smtClean="0">
                <a:solidFill>
                  <a:schemeClr val="tx1"/>
                </a:solidFill>
                <a:latin typeface="Georgia" pitchFamily="18" charset="0"/>
              </a:rPr>
              <a:t> 2011</a:t>
            </a:r>
            <a:endParaRPr lang="it-IT" sz="1600" dirty="0">
              <a:solidFill>
                <a:schemeClr val="tx1"/>
              </a:solidFill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dirty="0" smtClean="0">
                <a:latin typeface="Georgia" pitchFamily="18" charset="0"/>
              </a:rPr>
              <a:t>Analysis of the problems</a:t>
            </a:r>
          </a:p>
        </p:txBody>
      </p:sp>
      <p:sp>
        <p:nvSpPr>
          <p:cNvPr id="4101" name="Segnaposto contenuto 8"/>
          <p:cNvSpPr>
            <a:spLocks noGrp="1"/>
          </p:cNvSpPr>
          <p:nvPr>
            <p:ph idx="1"/>
          </p:nvPr>
        </p:nvSpPr>
        <p:spPr>
          <a:xfrm>
            <a:off x="666750" y="1124744"/>
            <a:ext cx="8431213" cy="5256584"/>
          </a:xfrm>
        </p:spPr>
        <p:txBody>
          <a:bodyPr/>
          <a:lstStyle/>
          <a:p>
            <a:pPr eaLnBrk="1" hangingPunct="1">
              <a:lnSpc>
                <a:spcPct val="90000"/>
              </a:lnSpc>
              <a:spcBef>
                <a:spcPts val="800"/>
              </a:spcBef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3200" dirty="0" smtClean="0">
                <a:latin typeface="Georgia" pitchFamily="18" charset="0"/>
              </a:rPr>
              <a:t>The </a:t>
            </a:r>
            <a:r>
              <a:rPr lang="it-IT" sz="3200" dirty="0" err="1" smtClean="0">
                <a:latin typeface="Georgia" pitchFamily="18" charset="0"/>
              </a:rPr>
              <a:t>existing</a:t>
            </a:r>
            <a:r>
              <a:rPr lang="it-IT" sz="3200" dirty="0" smtClean="0">
                <a:latin typeface="Georgia" pitchFamily="18" charset="0"/>
              </a:rPr>
              <a:t> </a:t>
            </a:r>
            <a:r>
              <a:rPr lang="it-IT" sz="3200" dirty="0" err="1" smtClean="0">
                <a:latin typeface="Georgia" pitchFamily="18" charset="0"/>
              </a:rPr>
              <a:t>cause-effect</a:t>
            </a:r>
            <a:r>
              <a:rPr lang="it-IT" sz="3200" dirty="0" smtClean="0">
                <a:latin typeface="Georgia" pitchFamily="18" charset="0"/>
              </a:rPr>
              <a:t> relations (</a:t>
            </a:r>
            <a:r>
              <a:rPr lang="it-IT" sz="3200" dirty="0" err="1" smtClean="0">
                <a:latin typeface="Georgia" pitchFamily="18" charset="0"/>
              </a:rPr>
              <a:t>normally</a:t>
            </a:r>
            <a:r>
              <a:rPr lang="it-IT" sz="3200" dirty="0" smtClean="0">
                <a:latin typeface="Georgia" pitchFamily="18" charset="0"/>
              </a:rPr>
              <a:t> negative) are </a:t>
            </a:r>
            <a:r>
              <a:rPr lang="it-IT" sz="3200" dirty="0" err="1" smtClean="0">
                <a:latin typeface="Georgia" pitchFamily="18" charset="0"/>
              </a:rPr>
              <a:t>identified</a:t>
            </a:r>
            <a:r>
              <a:rPr lang="it-IT" sz="3200" dirty="0" smtClean="0">
                <a:latin typeface="Georgia" pitchFamily="18" charset="0"/>
              </a:rPr>
              <a:t> in a </a:t>
            </a:r>
            <a:r>
              <a:rPr lang="it-IT" sz="3200" dirty="0" err="1" smtClean="0">
                <a:latin typeface="Georgia" pitchFamily="18" charset="0"/>
              </a:rPr>
              <a:t>given</a:t>
            </a:r>
            <a:r>
              <a:rPr lang="it-IT" sz="3200" dirty="0" smtClean="0">
                <a:latin typeface="Georgia" pitchFamily="18" charset="0"/>
              </a:rPr>
              <a:t> situation. </a:t>
            </a:r>
            <a:r>
              <a:rPr lang="it-IT" sz="3200" dirty="0" err="1" smtClean="0">
                <a:latin typeface="Georgia" pitchFamily="18" charset="0"/>
              </a:rPr>
              <a:t>This</a:t>
            </a:r>
            <a:r>
              <a:rPr lang="it-IT" sz="3200" dirty="0" smtClean="0">
                <a:latin typeface="Georgia" pitchFamily="18" charset="0"/>
              </a:rPr>
              <a:t> </a:t>
            </a:r>
            <a:r>
              <a:rPr lang="it-IT" sz="3200" dirty="0" err="1" smtClean="0">
                <a:latin typeface="Georgia" pitchFamily="18" charset="0"/>
              </a:rPr>
              <a:t>exercise</a:t>
            </a:r>
            <a:r>
              <a:rPr lang="it-IT" sz="3200" dirty="0" smtClean="0">
                <a:latin typeface="Georgia" pitchFamily="18" charset="0"/>
              </a:rPr>
              <a:t> </a:t>
            </a:r>
            <a:r>
              <a:rPr lang="it-IT" sz="3200" dirty="0" err="1" smtClean="0">
                <a:latin typeface="Georgia" pitchFamily="18" charset="0"/>
              </a:rPr>
              <a:t>is</a:t>
            </a:r>
            <a:r>
              <a:rPr lang="it-IT" sz="3200" dirty="0" smtClean="0">
                <a:latin typeface="Georgia" pitchFamily="18" charset="0"/>
              </a:rPr>
              <a:t> </a:t>
            </a:r>
            <a:r>
              <a:rPr lang="it-IT" sz="3200" dirty="0" err="1" smtClean="0">
                <a:latin typeface="Georgia" pitchFamily="18" charset="0"/>
              </a:rPr>
              <a:t>aimed</a:t>
            </a:r>
            <a:r>
              <a:rPr lang="it-IT" sz="3200" dirty="0" smtClean="0">
                <a:latin typeface="Georgia" pitchFamily="18" charset="0"/>
              </a:rPr>
              <a:t> at:</a:t>
            </a:r>
          </a:p>
          <a:p>
            <a:pPr lvl="2" eaLnBrk="1" hangingPunct="1">
              <a:lnSpc>
                <a:spcPct val="90000"/>
              </a:lnSpc>
              <a:spcBef>
                <a:spcPts val="700"/>
              </a:spcBef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 dirty="0" err="1" smtClean="0">
                <a:latin typeface="Georgia" pitchFamily="18" charset="0"/>
              </a:rPr>
              <a:t>Identifying</a:t>
            </a:r>
            <a:r>
              <a:rPr lang="it-IT" sz="2800" dirty="0" smtClean="0">
                <a:latin typeface="Georgia" pitchFamily="18" charset="0"/>
              </a:rPr>
              <a:t> the </a:t>
            </a:r>
            <a:r>
              <a:rPr lang="it-IT" sz="2800" dirty="0" err="1" smtClean="0">
                <a:latin typeface="Georgia" pitchFamily="18" charset="0"/>
              </a:rPr>
              <a:t>object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of</a:t>
            </a:r>
            <a:r>
              <a:rPr lang="it-IT" sz="2800" dirty="0" smtClean="0">
                <a:latin typeface="Georgia" pitchFamily="18" charset="0"/>
              </a:rPr>
              <a:t> the </a:t>
            </a:r>
            <a:r>
              <a:rPr lang="it-IT" sz="2800" dirty="0" err="1" smtClean="0">
                <a:latin typeface="Georgia" pitchFamily="18" charset="0"/>
              </a:rPr>
              <a:t>analysis</a:t>
            </a:r>
            <a:r>
              <a:rPr lang="it-IT" sz="2800" dirty="0" smtClean="0">
                <a:latin typeface="Georgia" pitchFamily="18" charset="0"/>
              </a:rPr>
              <a:t> </a:t>
            </a:r>
          </a:p>
          <a:p>
            <a:pPr lvl="2" eaLnBrk="1" hangingPunct="1">
              <a:lnSpc>
                <a:spcPct val="90000"/>
              </a:lnSpc>
              <a:spcBef>
                <a:spcPts val="700"/>
              </a:spcBef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 dirty="0" err="1" smtClean="0">
                <a:latin typeface="Georgia" pitchFamily="18" charset="0"/>
              </a:rPr>
              <a:t>Identifying</a:t>
            </a:r>
            <a:r>
              <a:rPr lang="it-IT" sz="2800" dirty="0" smtClean="0">
                <a:latin typeface="Georgia" pitchFamily="18" charset="0"/>
              </a:rPr>
              <a:t> the </a:t>
            </a:r>
            <a:r>
              <a:rPr lang="it-IT" sz="2800" dirty="0" err="1" smtClean="0">
                <a:latin typeface="Georgia" pitchFamily="18" charset="0"/>
              </a:rPr>
              <a:t>partners</a:t>
            </a:r>
            <a:r>
              <a:rPr lang="it-IT" sz="2800" dirty="0" smtClean="0">
                <a:latin typeface="Georgia" pitchFamily="18" charset="0"/>
              </a:rPr>
              <a:t> and </a:t>
            </a:r>
            <a:r>
              <a:rPr lang="it-IT" sz="2800" dirty="0" err="1" smtClean="0">
                <a:latin typeface="Georgia" pitchFamily="18" charset="0"/>
              </a:rPr>
              <a:t>stakeholders</a:t>
            </a:r>
            <a:r>
              <a:rPr lang="it-IT" sz="2800" dirty="0" smtClean="0">
                <a:latin typeface="Georgia" pitchFamily="18" charset="0"/>
              </a:rPr>
              <a:t> </a:t>
            </a:r>
          </a:p>
          <a:p>
            <a:pPr lvl="2" eaLnBrk="1" hangingPunct="1">
              <a:lnSpc>
                <a:spcPct val="90000"/>
              </a:lnSpc>
              <a:spcBef>
                <a:spcPts val="700"/>
              </a:spcBef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 dirty="0" err="1" smtClean="0">
                <a:latin typeface="Georgia" pitchFamily="18" charset="0"/>
              </a:rPr>
              <a:t>Identifying</a:t>
            </a:r>
            <a:r>
              <a:rPr lang="it-IT" sz="2800" dirty="0" smtClean="0">
                <a:latin typeface="Georgia" pitchFamily="18" charset="0"/>
              </a:rPr>
              <a:t> and building the </a:t>
            </a:r>
            <a:r>
              <a:rPr lang="it-IT" sz="2800" dirty="0" err="1" smtClean="0">
                <a:latin typeface="Georgia" pitchFamily="18" charset="0"/>
              </a:rPr>
              <a:t>hierarchy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of</a:t>
            </a:r>
            <a:r>
              <a:rPr lang="it-IT" sz="2800" dirty="0" smtClean="0">
                <a:latin typeface="Georgia" pitchFamily="18" charset="0"/>
              </a:rPr>
              <a:t> the </a:t>
            </a:r>
            <a:r>
              <a:rPr lang="it-IT" sz="2800" dirty="0" err="1" smtClean="0">
                <a:latin typeface="Georgia" pitchFamily="18" charset="0"/>
              </a:rPr>
              <a:t>problems</a:t>
            </a:r>
            <a:r>
              <a:rPr lang="it-IT" sz="2800" dirty="0" smtClean="0">
                <a:latin typeface="Georgia" pitchFamily="18" charset="0"/>
              </a:rPr>
              <a:t> </a:t>
            </a:r>
          </a:p>
          <a:p>
            <a:pPr>
              <a:lnSpc>
                <a:spcPts val="3800"/>
              </a:lnSpc>
              <a:spcAft>
                <a:spcPts val="1200"/>
              </a:spcAft>
              <a:buNone/>
            </a:pPr>
            <a:endParaRPr lang="it-IT" sz="2800" dirty="0" smtClean="0"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dirty="0" smtClean="0">
                <a:latin typeface="Georgia" pitchFamily="18" charset="0"/>
              </a:rPr>
              <a:t>Problem tree</a:t>
            </a:r>
          </a:p>
        </p:txBody>
      </p:sp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1116013" y="1196975"/>
            <a:ext cx="6911975" cy="1236663"/>
          </a:xfrm>
          <a:prstGeom prst="rect">
            <a:avLst/>
          </a:prstGeom>
          <a:noFill/>
          <a:ln w="9360">
            <a:solidFill>
              <a:srgbClr val="808080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>
              <a:lnSpc>
                <a:spcPct val="90000"/>
              </a:lnSpc>
              <a:spcBef>
                <a:spcPts val="2000"/>
              </a:spcBef>
              <a:buClr>
                <a:srgbClr val="003399"/>
              </a:buClr>
              <a:buSzPct val="100000"/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 sz="3200" b="1" dirty="0">
                <a:solidFill>
                  <a:srgbClr val="003399"/>
                </a:solidFill>
                <a:latin typeface="Georgia" pitchFamily="18" charset="0"/>
              </a:rPr>
              <a:t>PROBLEM  CONSEQUENCES </a:t>
            </a:r>
          </a:p>
          <a:p>
            <a:pPr algn="ctr">
              <a:lnSpc>
                <a:spcPct val="90000"/>
              </a:lnSpc>
              <a:spcBef>
                <a:spcPts val="2000"/>
              </a:spcBef>
              <a:buClr>
                <a:srgbClr val="003399"/>
              </a:buClr>
              <a:buSzPct val="100000"/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 sz="3200" b="1" dirty="0" err="1">
                <a:solidFill>
                  <a:srgbClr val="003399"/>
                </a:solidFill>
                <a:latin typeface="Georgia" pitchFamily="18" charset="0"/>
              </a:rPr>
              <a:t>Current</a:t>
            </a:r>
            <a:r>
              <a:rPr lang="it-IT" sz="3200" b="1" dirty="0">
                <a:solidFill>
                  <a:srgbClr val="003399"/>
                </a:solidFill>
                <a:latin typeface="Georgia" pitchFamily="18" charset="0"/>
              </a:rPr>
              <a:t> situation</a:t>
            </a:r>
          </a:p>
        </p:txBody>
      </p:sp>
      <p:grpSp>
        <p:nvGrpSpPr>
          <p:cNvPr id="2" name="Group 14"/>
          <p:cNvGrpSpPr>
            <a:grpSpLocks/>
          </p:cNvGrpSpPr>
          <p:nvPr/>
        </p:nvGrpSpPr>
        <p:grpSpPr bwMode="auto">
          <a:xfrm>
            <a:off x="1979613" y="2420938"/>
            <a:ext cx="5400675" cy="430212"/>
            <a:chOff x="1247" y="1525"/>
            <a:chExt cx="3402" cy="271"/>
          </a:xfrm>
        </p:grpSpPr>
        <p:sp>
          <p:nvSpPr>
            <p:cNvPr id="7" name="Line 15"/>
            <p:cNvSpPr>
              <a:spLocks noChangeShapeType="1"/>
            </p:cNvSpPr>
            <p:nvPr/>
          </p:nvSpPr>
          <p:spPr bwMode="auto">
            <a:xfrm>
              <a:off x="2880" y="1525"/>
              <a:ext cx="1" cy="13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8" name="Line 16"/>
            <p:cNvSpPr>
              <a:spLocks noChangeShapeType="1"/>
            </p:cNvSpPr>
            <p:nvPr/>
          </p:nvSpPr>
          <p:spPr bwMode="auto">
            <a:xfrm>
              <a:off x="1247" y="1661"/>
              <a:ext cx="3402" cy="1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9" name="Line 17"/>
            <p:cNvSpPr>
              <a:spLocks noChangeShapeType="1"/>
            </p:cNvSpPr>
            <p:nvPr/>
          </p:nvSpPr>
          <p:spPr bwMode="auto">
            <a:xfrm>
              <a:off x="4649" y="1661"/>
              <a:ext cx="1" cy="13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0" name="Line 18"/>
            <p:cNvSpPr>
              <a:spLocks noChangeShapeType="1"/>
            </p:cNvSpPr>
            <p:nvPr/>
          </p:nvSpPr>
          <p:spPr bwMode="auto">
            <a:xfrm>
              <a:off x="1247" y="1661"/>
              <a:ext cx="1" cy="13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11" name="Text Box 3"/>
          <p:cNvSpPr txBox="1">
            <a:spLocks noChangeArrowheads="1"/>
          </p:cNvSpPr>
          <p:nvPr/>
        </p:nvSpPr>
        <p:spPr bwMode="auto">
          <a:xfrm>
            <a:off x="1116013" y="2852738"/>
            <a:ext cx="3240087" cy="538162"/>
          </a:xfrm>
          <a:prstGeom prst="rect">
            <a:avLst/>
          </a:prstGeom>
          <a:noFill/>
          <a:ln w="9360">
            <a:solidFill>
              <a:srgbClr val="808080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>
              <a:lnSpc>
                <a:spcPct val="90000"/>
              </a:lnSpc>
              <a:spcBef>
                <a:spcPts val="2000"/>
              </a:spcBef>
              <a:buClr>
                <a:srgbClr val="003399"/>
              </a:buClr>
              <a:buSzPct val="100000"/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 sz="3200" dirty="0">
                <a:solidFill>
                  <a:srgbClr val="003399"/>
                </a:solidFill>
                <a:latin typeface="Georgia" pitchFamily="18" charset="0"/>
              </a:rPr>
              <a:t>PROBLEM</a:t>
            </a:r>
          </a:p>
        </p:txBody>
      </p:sp>
      <p:sp>
        <p:nvSpPr>
          <p:cNvPr id="12" name="Text Box 4"/>
          <p:cNvSpPr txBox="1">
            <a:spLocks noChangeArrowheads="1"/>
          </p:cNvSpPr>
          <p:nvPr/>
        </p:nvSpPr>
        <p:spPr bwMode="auto">
          <a:xfrm>
            <a:off x="4716463" y="2852738"/>
            <a:ext cx="3311525" cy="538162"/>
          </a:xfrm>
          <a:prstGeom prst="rect">
            <a:avLst/>
          </a:prstGeom>
          <a:noFill/>
          <a:ln w="9360">
            <a:solidFill>
              <a:srgbClr val="808080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>
              <a:lnSpc>
                <a:spcPct val="90000"/>
              </a:lnSpc>
              <a:spcBef>
                <a:spcPts val="2000"/>
              </a:spcBef>
              <a:buClr>
                <a:srgbClr val="003399"/>
              </a:buClr>
              <a:buSzPct val="100000"/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 sz="3200" dirty="0">
                <a:solidFill>
                  <a:srgbClr val="003399"/>
                </a:solidFill>
                <a:latin typeface="Georgia" pitchFamily="18" charset="0"/>
              </a:rPr>
              <a:t>PROBLEM</a:t>
            </a:r>
          </a:p>
        </p:txBody>
      </p: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1619250" y="3429000"/>
            <a:ext cx="2447925" cy="788988"/>
            <a:chOff x="1020" y="2160"/>
            <a:chExt cx="1542" cy="497"/>
          </a:xfrm>
        </p:grpSpPr>
        <p:sp>
          <p:nvSpPr>
            <p:cNvPr id="14" name="Line 10"/>
            <p:cNvSpPr>
              <a:spLocks noChangeShapeType="1"/>
            </p:cNvSpPr>
            <p:nvPr/>
          </p:nvSpPr>
          <p:spPr bwMode="auto">
            <a:xfrm>
              <a:off x="1760" y="2160"/>
              <a:ext cx="1" cy="249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5" name="Line 11"/>
            <p:cNvSpPr>
              <a:spLocks noChangeShapeType="1"/>
            </p:cNvSpPr>
            <p:nvPr/>
          </p:nvSpPr>
          <p:spPr bwMode="auto">
            <a:xfrm>
              <a:off x="1020" y="2409"/>
              <a:ext cx="1542" cy="1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6" name="Line 12"/>
            <p:cNvSpPr>
              <a:spLocks noChangeShapeType="1"/>
            </p:cNvSpPr>
            <p:nvPr/>
          </p:nvSpPr>
          <p:spPr bwMode="auto">
            <a:xfrm>
              <a:off x="2562" y="2409"/>
              <a:ext cx="1" cy="249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7" name="Line 13"/>
            <p:cNvSpPr>
              <a:spLocks noChangeShapeType="1"/>
            </p:cNvSpPr>
            <p:nvPr/>
          </p:nvSpPr>
          <p:spPr bwMode="auto">
            <a:xfrm>
              <a:off x="1020" y="2409"/>
              <a:ext cx="1" cy="249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4" name="Group 19"/>
          <p:cNvGrpSpPr>
            <a:grpSpLocks/>
          </p:cNvGrpSpPr>
          <p:nvPr/>
        </p:nvGrpSpPr>
        <p:grpSpPr bwMode="auto">
          <a:xfrm>
            <a:off x="5745882" y="3429000"/>
            <a:ext cx="2447925" cy="790575"/>
            <a:chOff x="3379" y="2115"/>
            <a:chExt cx="1542" cy="498"/>
          </a:xfrm>
        </p:grpSpPr>
        <p:sp>
          <p:nvSpPr>
            <p:cNvPr id="24" name="Line 20"/>
            <p:cNvSpPr>
              <a:spLocks noChangeShapeType="1"/>
            </p:cNvSpPr>
            <p:nvPr/>
          </p:nvSpPr>
          <p:spPr bwMode="auto">
            <a:xfrm>
              <a:off x="4119" y="2115"/>
              <a:ext cx="1" cy="249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5" name="Line 21"/>
            <p:cNvSpPr>
              <a:spLocks noChangeShapeType="1"/>
            </p:cNvSpPr>
            <p:nvPr/>
          </p:nvSpPr>
          <p:spPr bwMode="auto">
            <a:xfrm>
              <a:off x="3379" y="2365"/>
              <a:ext cx="1542" cy="1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6" name="Line 22"/>
            <p:cNvSpPr>
              <a:spLocks noChangeShapeType="1"/>
            </p:cNvSpPr>
            <p:nvPr/>
          </p:nvSpPr>
          <p:spPr bwMode="auto">
            <a:xfrm>
              <a:off x="4921" y="2365"/>
              <a:ext cx="1" cy="249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7" name="Line 23"/>
            <p:cNvSpPr>
              <a:spLocks noChangeShapeType="1"/>
            </p:cNvSpPr>
            <p:nvPr/>
          </p:nvSpPr>
          <p:spPr bwMode="auto">
            <a:xfrm>
              <a:off x="3379" y="2365"/>
              <a:ext cx="1" cy="249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3009578" y="4221088"/>
            <a:ext cx="1728787" cy="869950"/>
          </a:xfrm>
          <a:prstGeom prst="rect">
            <a:avLst/>
          </a:prstGeom>
          <a:noFill/>
          <a:ln w="9360">
            <a:solidFill>
              <a:srgbClr val="808080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>
              <a:lnSpc>
                <a:spcPct val="90000"/>
              </a:lnSpc>
              <a:spcBef>
                <a:spcPts val="2000"/>
              </a:spcBef>
              <a:buClr>
                <a:srgbClr val="003399"/>
              </a:buClr>
              <a:buSzPct val="100000"/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 sz="2800" dirty="0" err="1">
                <a:solidFill>
                  <a:srgbClr val="003399"/>
                </a:solidFill>
                <a:latin typeface="Georgia" pitchFamily="18" charset="0"/>
              </a:rPr>
              <a:t>Problem</a:t>
            </a:r>
            <a:r>
              <a:rPr lang="it-IT" sz="2800" dirty="0">
                <a:solidFill>
                  <a:srgbClr val="003399"/>
                </a:solidFill>
                <a:latin typeface="Georgia" pitchFamily="18" charset="0"/>
              </a:rPr>
              <a:t> cause </a:t>
            </a:r>
          </a:p>
        </p:txBody>
      </p:sp>
      <p:sp>
        <p:nvSpPr>
          <p:cNvPr id="29" name="Text Box 5"/>
          <p:cNvSpPr txBox="1">
            <a:spLocks noChangeArrowheads="1"/>
          </p:cNvSpPr>
          <p:nvPr/>
        </p:nvSpPr>
        <p:spPr bwMode="auto">
          <a:xfrm>
            <a:off x="633314" y="4221088"/>
            <a:ext cx="1728787" cy="869950"/>
          </a:xfrm>
          <a:prstGeom prst="rect">
            <a:avLst/>
          </a:prstGeom>
          <a:noFill/>
          <a:ln w="9360">
            <a:solidFill>
              <a:srgbClr val="808080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>
              <a:lnSpc>
                <a:spcPct val="90000"/>
              </a:lnSpc>
              <a:spcBef>
                <a:spcPts val="2000"/>
              </a:spcBef>
              <a:buClr>
                <a:srgbClr val="003399"/>
              </a:buCl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 sz="2800" dirty="0" err="1">
                <a:solidFill>
                  <a:srgbClr val="003399"/>
                </a:solidFill>
                <a:latin typeface="Georgia" pitchFamily="18" charset="0"/>
              </a:rPr>
              <a:t>Problem</a:t>
            </a:r>
            <a:r>
              <a:rPr lang="it-IT" sz="2800" dirty="0">
                <a:solidFill>
                  <a:srgbClr val="003399"/>
                </a:solidFill>
                <a:latin typeface="Georgia" pitchFamily="18" charset="0"/>
              </a:rPr>
              <a:t> cause </a:t>
            </a:r>
          </a:p>
        </p:txBody>
      </p:sp>
      <p:sp>
        <p:nvSpPr>
          <p:cNvPr id="30" name="Text Box 5"/>
          <p:cNvSpPr txBox="1">
            <a:spLocks noChangeArrowheads="1"/>
          </p:cNvSpPr>
          <p:nvPr/>
        </p:nvSpPr>
        <p:spPr bwMode="auto">
          <a:xfrm>
            <a:off x="4953794" y="4221088"/>
            <a:ext cx="1728787" cy="869950"/>
          </a:xfrm>
          <a:prstGeom prst="rect">
            <a:avLst/>
          </a:prstGeom>
          <a:noFill/>
          <a:ln w="9360">
            <a:solidFill>
              <a:srgbClr val="808080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>
              <a:lnSpc>
                <a:spcPct val="90000"/>
              </a:lnSpc>
              <a:spcBef>
                <a:spcPts val="2000"/>
              </a:spcBef>
              <a:buClr>
                <a:srgbClr val="003399"/>
              </a:buClr>
              <a:buSzPct val="100000"/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 sz="2800" dirty="0" err="1">
                <a:solidFill>
                  <a:srgbClr val="003399"/>
                </a:solidFill>
                <a:latin typeface="Georgia" pitchFamily="18" charset="0"/>
              </a:rPr>
              <a:t>Problem</a:t>
            </a:r>
            <a:r>
              <a:rPr lang="it-IT" sz="2800" dirty="0">
                <a:solidFill>
                  <a:srgbClr val="003399"/>
                </a:solidFill>
                <a:latin typeface="Georgia" pitchFamily="18" charset="0"/>
              </a:rPr>
              <a:t> cause </a:t>
            </a:r>
          </a:p>
        </p:txBody>
      </p:sp>
      <p:sp>
        <p:nvSpPr>
          <p:cNvPr id="31" name="Text Box 8"/>
          <p:cNvSpPr txBox="1">
            <a:spLocks noChangeArrowheads="1"/>
          </p:cNvSpPr>
          <p:nvPr/>
        </p:nvSpPr>
        <p:spPr bwMode="auto">
          <a:xfrm>
            <a:off x="7114034" y="4221088"/>
            <a:ext cx="1728788" cy="862012"/>
          </a:xfrm>
          <a:prstGeom prst="rect">
            <a:avLst/>
          </a:prstGeom>
          <a:noFill/>
          <a:ln w="9360">
            <a:solidFill>
              <a:srgbClr val="808080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>
              <a:lnSpc>
                <a:spcPct val="90000"/>
              </a:lnSpc>
              <a:spcBef>
                <a:spcPts val="2000"/>
              </a:spcBef>
              <a:buClr>
                <a:srgbClr val="003399"/>
              </a:buClr>
              <a:buSzPct val="100000"/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 sz="2800" dirty="0" err="1">
                <a:solidFill>
                  <a:srgbClr val="003399"/>
                </a:solidFill>
                <a:latin typeface="Georgia" pitchFamily="18" charset="0"/>
              </a:rPr>
              <a:t>Problem</a:t>
            </a:r>
            <a:r>
              <a:rPr lang="it-IT" sz="2800" dirty="0">
                <a:solidFill>
                  <a:srgbClr val="003399"/>
                </a:solidFill>
                <a:latin typeface="Georgia" pitchFamily="18" charset="0"/>
              </a:rPr>
              <a:t> cause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dirty="0" smtClean="0">
                <a:latin typeface="Georgia" pitchFamily="18" charset="0"/>
              </a:rPr>
              <a:t>Problem tree</a:t>
            </a:r>
          </a:p>
        </p:txBody>
      </p:sp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489298" y="1412776"/>
            <a:ext cx="8643938" cy="4719637"/>
            <a:chOff x="144" y="867"/>
            <a:chExt cx="5445" cy="2973"/>
          </a:xfrm>
        </p:grpSpPr>
        <p:sp>
          <p:nvSpPr>
            <p:cNvPr id="6" name="Line 3"/>
            <p:cNvSpPr>
              <a:spLocks noChangeShapeType="1"/>
            </p:cNvSpPr>
            <p:nvPr/>
          </p:nvSpPr>
          <p:spPr bwMode="auto">
            <a:xfrm flipH="1" flipV="1">
              <a:off x="1733" y="2451"/>
              <a:ext cx="2191" cy="532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 type="triangle" w="med" len="med"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7" name="Text Box 4"/>
            <p:cNvSpPr txBox="1">
              <a:spLocks noChangeArrowheads="1"/>
            </p:cNvSpPr>
            <p:nvPr/>
          </p:nvSpPr>
          <p:spPr bwMode="auto">
            <a:xfrm>
              <a:off x="1669" y="3311"/>
              <a:ext cx="861" cy="331"/>
            </a:xfrm>
            <a:prstGeom prst="rect">
              <a:avLst/>
            </a:prstGeom>
            <a:solidFill>
              <a:srgbClr val="FFFF27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18000" tIns="18000" rIns="18000" bIns="18000"/>
            <a:lstStyle/>
            <a:p>
              <a:pPr algn="ctr" eaLnBrk="0" hangingPunct="0">
                <a:lnSpc>
                  <a:spcPct val="90000"/>
                </a:lnSpc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>
                  <a:solidFill>
                    <a:srgbClr val="000000"/>
                  </a:solidFill>
                  <a:latin typeface="Tahoma" pitchFamily="34" charset="0"/>
                </a:rPr>
                <a:t>Mothers unwilling to attend clinics</a:t>
              </a:r>
            </a:p>
          </p:txBody>
        </p:sp>
        <p:sp>
          <p:nvSpPr>
            <p:cNvPr id="8" name="Text Box 5"/>
            <p:cNvSpPr txBox="1">
              <a:spLocks noChangeArrowheads="1"/>
            </p:cNvSpPr>
            <p:nvPr/>
          </p:nvSpPr>
          <p:spPr bwMode="auto">
            <a:xfrm>
              <a:off x="2663" y="3311"/>
              <a:ext cx="862" cy="331"/>
            </a:xfrm>
            <a:prstGeom prst="rect">
              <a:avLst/>
            </a:prstGeom>
            <a:solidFill>
              <a:srgbClr val="FFFF27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18000" tIns="18000" rIns="18000" bIns="18000"/>
            <a:lstStyle/>
            <a:p>
              <a:pPr algn="ctr" eaLnBrk="0" hangingPunct="0">
                <a:lnSpc>
                  <a:spcPct val="90000"/>
                </a:lnSpc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>
                  <a:solidFill>
                    <a:srgbClr val="000000"/>
                  </a:solidFill>
                  <a:latin typeface="Tahoma" pitchFamily="34" charset="0"/>
                </a:rPr>
                <a:t>Infrequent and inadequate coverage of clinics</a:t>
              </a:r>
            </a:p>
          </p:txBody>
        </p:sp>
        <p:sp>
          <p:nvSpPr>
            <p:cNvPr id="9" name="Text Box 6"/>
            <p:cNvSpPr txBox="1">
              <a:spLocks noChangeArrowheads="1"/>
            </p:cNvSpPr>
            <p:nvPr/>
          </p:nvSpPr>
          <p:spPr bwMode="auto">
            <a:xfrm>
              <a:off x="3591" y="2981"/>
              <a:ext cx="729" cy="330"/>
            </a:xfrm>
            <a:prstGeom prst="rect">
              <a:avLst/>
            </a:prstGeom>
            <a:solidFill>
              <a:srgbClr val="FFFF27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18000" tIns="18000" rIns="18000" bIns="18000"/>
            <a:lstStyle/>
            <a:p>
              <a:pPr algn="ctr" eaLnBrk="0" hangingPunct="0"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>
                  <a:solidFill>
                    <a:srgbClr val="000000"/>
                  </a:solidFill>
                  <a:latin typeface="Tahoma" pitchFamily="34" charset="0"/>
                </a:rPr>
                <a:t>Shortage of drugs</a:t>
              </a:r>
            </a:p>
          </p:txBody>
        </p:sp>
        <p:sp>
          <p:nvSpPr>
            <p:cNvPr id="10" name="Text Box 7"/>
            <p:cNvSpPr txBox="1">
              <a:spLocks noChangeArrowheads="1"/>
            </p:cNvSpPr>
            <p:nvPr/>
          </p:nvSpPr>
          <p:spPr bwMode="auto">
            <a:xfrm>
              <a:off x="4453" y="2981"/>
              <a:ext cx="729" cy="330"/>
            </a:xfrm>
            <a:prstGeom prst="rect">
              <a:avLst/>
            </a:prstGeom>
            <a:solidFill>
              <a:srgbClr val="FFFF27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18000" tIns="18000" rIns="18000" bIns="18000"/>
            <a:lstStyle/>
            <a:p>
              <a:pPr algn="ctr" eaLnBrk="0" hangingPunct="0"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>
                  <a:solidFill>
                    <a:srgbClr val="000000"/>
                  </a:solidFill>
                  <a:latin typeface="Tahoma" pitchFamily="34" charset="0"/>
                </a:rPr>
                <a:t>Low staff skills</a:t>
              </a:r>
            </a:p>
          </p:txBody>
        </p:sp>
        <p:sp>
          <p:nvSpPr>
            <p:cNvPr id="11" name="Text Box 8"/>
            <p:cNvSpPr txBox="1">
              <a:spLocks noChangeArrowheads="1"/>
            </p:cNvSpPr>
            <p:nvPr/>
          </p:nvSpPr>
          <p:spPr bwMode="auto">
            <a:xfrm>
              <a:off x="2133" y="2717"/>
              <a:ext cx="1126" cy="330"/>
            </a:xfrm>
            <a:prstGeom prst="rect">
              <a:avLst/>
            </a:prstGeom>
            <a:solidFill>
              <a:srgbClr val="FFFF27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18000" tIns="18000" rIns="18000" bIns="18000"/>
            <a:lstStyle/>
            <a:p>
              <a:pPr algn="ctr" eaLnBrk="0" hangingPunct="0"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>
                  <a:solidFill>
                    <a:srgbClr val="000000"/>
                  </a:solidFill>
                  <a:latin typeface="Tahoma" pitchFamily="34" charset="0"/>
                </a:rPr>
                <a:t>Low attendance at rural clinics</a:t>
              </a:r>
            </a:p>
          </p:txBody>
        </p:sp>
        <p:sp>
          <p:nvSpPr>
            <p:cNvPr id="12" name="Text Box 9"/>
            <p:cNvSpPr txBox="1">
              <a:spLocks noChangeArrowheads="1"/>
            </p:cNvSpPr>
            <p:nvPr/>
          </p:nvSpPr>
          <p:spPr bwMode="auto">
            <a:xfrm>
              <a:off x="2133" y="2122"/>
              <a:ext cx="1126" cy="331"/>
            </a:xfrm>
            <a:prstGeom prst="rect">
              <a:avLst/>
            </a:prstGeom>
            <a:solidFill>
              <a:srgbClr val="FFFF27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18000" tIns="18000" rIns="18000" bIns="18000"/>
            <a:lstStyle/>
            <a:p>
              <a:pPr algn="ctr" eaLnBrk="0" hangingPunct="0">
                <a:lnSpc>
                  <a:spcPct val="90000"/>
                </a:lnSpc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>
                  <a:solidFill>
                    <a:srgbClr val="000000"/>
                  </a:solidFill>
                  <a:latin typeface="Tahoma" pitchFamily="34" charset="0"/>
                </a:rPr>
                <a:t>Birth complications diagnosed late or not at all</a:t>
              </a:r>
            </a:p>
          </p:txBody>
        </p:sp>
        <p:sp>
          <p:nvSpPr>
            <p:cNvPr id="13" name="Text Box 10"/>
            <p:cNvSpPr txBox="1">
              <a:spLocks noChangeArrowheads="1"/>
            </p:cNvSpPr>
            <p:nvPr/>
          </p:nvSpPr>
          <p:spPr bwMode="auto">
            <a:xfrm>
              <a:off x="2133" y="1528"/>
              <a:ext cx="1126" cy="330"/>
            </a:xfrm>
            <a:prstGeom prst="rect">
              <a:avLst/>
            </a:prstGeom>
            <a:solidFill>
              <a:srgbClr val="FFFF27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18000" tIns="18000" rIns="18000" bIns="18000"/>
            <a:lstStyle/>
            <a:p>
              <a:pPr algn="ctr" eaLnBrk="0" hangingPunct="0"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 dirty="0">
                  <a:solidFill>
                    <a:srgbClr val="000000"/>
                  </a:solidFill>
                  <a:latin typeface="Tahoma" pitchFamily="34" charset="0"/>
                </a:rPr>
                <a:t>High </a:t>
              </a:r>
              <a:r>
                <a:rPr lang="it-IT" sz="1100" b="1" dirty="0" err="1">
                  <a:solidFill>
                    <a:srgbClr val="000000"/>
                  </a:solidFill>
                  <a:latin typeface="Tahoma" pitchFamily="34" charset="0"/>
                </a:rPr>
                <a:t>incidence</a:t>
              </a:r>
              <a:r>
                <a:rPr lang="it-IT" sz="1100" b="1" dirty="0">
                  <a:solidFill>
                    <a:srgbClr val="000000"/>
                  </a:solidFill>
                  <a:latin typeface="Tahoma" pitchFamily="34" charset="0"/>
                </a:rPr>
                <a:t> </a:t>
              </a:r>
              <a:r>
                <a:rPr lang="it-IT" sz="1100" b="1" dirty="0" err="1">
                  <a:solidFill>
                    <a:srgbClr val="000000"/>
                  </a:solidFill>
                  <a:latin typeface="Tahoma" pitchFamily="34" charset="0"/>
                </a:rPr>
                <a:t>of</a:t>
              </a:r>
              <a:r>
                <a:rPr lang="it-IT" sz="1100" b="1" dirty="0">
                  <a:solidFill>
                    <a:srgbClr val="000000"/>
                  </a:solidFill>
                  <a:latin typeface="Tahoma" pitchFamily="34" charset="0"/>
                </a:rPr>
                <a:t> acute birth </a:t>
              </a:r>
              <a:r>
                <a:rPr lang="it-IT" sz="1100" b="1" dirty="0" err="1">
                  <a:solidFill>
                    <a:srgbClr val="000000"/>
                  </a:solidFill>
                  <a:latin typeface="Tahoma" pitchFamily="34" charset="0"/>
                </a:rPr>
                <a:t>complications</a:t>
              </a:r>
              <a:endParaRPr lang="it-IT" sz="1100" b="1" dirty="0">
                <a:solidFill>
                  <a:srgbClr val="000000"/>
                </a:solidFill>
                <a:latin typeface="Tahoma" pitchFamily="34" charset="0"/>
              </a:endParaRPr>
            </a:p>
          </p:txBody>
        </p:sp>
        <p:sp>
          <p:nvSpPr>
            <p:cNvPr id="14" name="Text Box 11"/>
            <p:cNvSpPr txBox="1">
              <a:spLocks noChangeArrowheads="1"/>
            </p:cNvSpPr>
            <p:nvPr/>
          </p:nvSpPr>
          <p:spPr bwMode="auto">
            <a:xfrm>
              <a:off x="2133" y="933"/>
              <a:ext cx="1126" cy="330"/>
            </a:xfrm>
            <a:prstGeom prst="rect">
              <a:avLst/>
            </a:prstGeom>
            <a:solidFill>
              <a:srgbClr val="FFFF27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18000" tIns="18000" rIns="18000" bIns="18000"/>
            <a:lstStyle/>
            <a:p>
              <a:pPr algn="ctr" eaLnBrk="0" hangingPunct="0"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 dirty="0">
                  <a:solidFill>
                    <a:srgbClr val="000000"/>
                  </a:solidFill>
                  <a:latin typeface="Tahoma" pitchFamily="34" charset="0"/>
                </a:rPr>
                <a:t>High </a:t>
              </a:r>
              <a:r>
                <a:rPr lang="it-IT" sz="1100" b="1" dirty="0" err="1">
                  <a:solidFill>
                    <a:srgbClr val="000000"/>
                  </a:solidFill>
                  <a:latin typeface="Tahoma" pitchFamily="34" charset="0"/>
                </a:rPr>
                <a:t>infant</a:t>
              </a:r>
              <a:r>
                <a:rPr lang="it-IT" sz="1100" b="1" dirty="0">
                  <a:solidFill>
                    <a:srgbClr val="000000"/>
                  </a:solidFill>
                  <a:latin typeface="Tahoma" pitchFamily="34" charset="0"/>
                </a:rPr>
                <a:t> and </a:t>
              </a:r>
              <a:r>
                <a:rPr lang="it-IT" sz="1100" b="1" dirty="0" err="1">
                  <a:solidFill>
                    <a:srgbClr val="000000"/>
                  </a:solidFill>
                  <a:latin typeface="Tahoma" pitchFamily="34" charset="0"/>
                </a:rPr>
                <a:t>maternal</a:t>
              </a:r>
              <a:r>
                <a:rPr lang="it-IT" sz="1100" b="1" dirty="0">
                  <a:solidFill>
                    <a:srgbClr val="000000"/>
                  </a:solidFill>
                  <a:latin typeface="Tahoma" pitchFamily="34" charset="0"/>
                </a:rPr>
                <a:t> </a:t>
              </a:r>
              <a:r>
                <a:rPr lang="it-IT" sz="1100" b="1" dirty="0" err="1">
                  <a:solidFill>
                    <a:srgbClr val="000000"/>
                  </a:solidFill>
                  <a:latin typeface="Tahoma" pitchFamily="34" charset="0"/>
                </a:rPr>
                <a:t>mortality</a:t>
              </a:r>
              <a:r>
                <a:rPr lang="it-IT" sz="1100" b="1" dirty="0">
                  <a:solidFill>
                    <a:srgbClr val="000000"/>
                  </a:solidFill>
                  <a:latin typeface="Tahoma" pitchFamily="34" charset="0"/>
                </a:rPr>
                <a:t> </a:t>
              </a:r>
              <a:r>
                <a:rPr lang="it-IT" sz="1100" b="1" dirty="0" err="1">
                  <a:solidFill>
                    <a:srgbClr val="000000"/>
                  </a:solidFill>
                  <a:latin typeface="Tahoma" pitchFamily="34" charset="0"/>
                </a:rPr>
                <a:t>rates</a:t>
              </a:r>
              <a:endParaRPr lang="it-IT" sz="1100" b="1" dirty="0">
                <a:solidFill>
                  <a:srgbClr val="000000"/>
                </a:solidFill>
                <a:latin typeface="Tahoma" pitchFamily="34" charset="0"/>
              </a:endParaRPr>
            </a:p>
          </p:txBody>
        </p:sp>
        <p:sp>
          <p:nvSpPr>
            <p:cNvPr id="15" name="Text Box 12"/>
            <p:cNvSpPr txBox="1">
              <a:spLocks noChangeArrowheads="1"/>
            </p:cNvSpPr>
            <p:nvPr/>
          </p:nvSpPr>
          <p:spPr bwMode="auto">
            <a:xfrm>
              <a:off x="3727" y="2122"/>
              <a:ext cx="1127" cy="331"/>
            </a:xfrm>
            <a:prstGeom prst="rect">
              <a:avLst/>
            </a:prstGeom>
            <a:solidFill>
              <a:srgbClr val="FFFF27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18000" tIns="18000" rIns="18000" bIns="18000"/>
            <a:lstStyle/>
            <a:p>
              <a:pPr algn="ctr" eaLnBrk="0" hangingPunct="0"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>
                  <a:solidFill>
                    <a:srgbClr val="000000"/>
                  </a:solidFill>
                  <a:latin typeface="Tahoma" pitchFamily="34" charset="0"/>
                </a:rPr>
                <a:t>Low standards of hygiene and patient care by staff</a:t>
              </a:r>
            </a:p>
          </p:txBody>
        </p:sp>
        <p:sp>
          <p:nvSpPr>
            <p:cNvPr id="16" name="Text Box 13"/>
            <p:cNvSpPr txBox="1">
              <a:spLocks noChangeArrowheads="1"/>
            </p:cNvSpPr>
            <p:nvPr/>
          </p:nvSpPr>
          <p:spPr bwMode="auto">
            <a:xfrm>
              <a:off x="3723" y="1528"/>
              <a:ext cx="1131" cy="330"/>
            </a:xfrm>
            <a:prstGeom prst="rect">
              <a:avLst/>
            </a:prstGeom>
            <a:solidFill>
              <a:srgbClr val="FFFF27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18000" tIns="18000" rIns="18000" bIns="18000"/>
            <a:lstStyle/>
            <a:p>
              <a:pPr algn="ctr" eaLnBrk="0" hangingPunct="0"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>
                  <a:solidFill>
                    <a:srgbClr val="000000"/>
                  </a:solidFill>
                  <a:latin typeface="Tahoma" pitchFamily="34" charset="0"/>
                </a:rPr>
                <a:t>High rates of post-partum and neo-natal infection</a:t>
              </a:r>
            </a:p>
          </p:txBody>
        </p:sp>
        <p:sp>
          <p:nvSpPr>
            <p:cNvPr id="17" name="Text Box 14"/>
            <p:cNvSpPr txBox="1">
              <a:spLocks noChangeArrowheads="1"/>
            </p:cNvSpPr>
            <p:nvPr/>
          </p:nvSpPr>
          <p:spPr bwMode="auto">
            <a:xfrm>
              <a:off x="144" y="2717"/>
              <a:ext cx="928" cy="330"/>
            </a:xfrm>
            <a:prstGeom prst="rect">
              <a:avLst/>
            </a:prstGeom>
            <a:solidFill>
              <a:srgbClr val="FFFF27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18000" tIns="18000" rIns="18000" bIns="18000"/>
            <a:lstStyle/>
            <a:p>
              <a:pPr algn="ctr" eaLnBrk="0" hangingPunct="0">
                <a:lnSpc>
                  <a:spcPct val="90000"/>
                </a:lnSpc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>
                  <a:solidFill>
                    <a:srgbClr val="000000"/>
                  </a:solidFill>
                  <a:latin typeface="Tahoma" pitchFamily="34" charset="0"/>
                </a:rPr>
                <a:t>Commecial pressures to use milk supplements</a:t>
              </a:r>
            </a:p>
          </p:txBody>
        </p:sp>
        <p:sp>
          <p:nvSpPr>
            <p:cNvPr id="18" name="Text Box 15"/>
            <p:cNvSpPr txBox="1">
              <a:spLocks noChangeArrowheads="1"/>
            </p:cNvSpPr>
            <p:nvPr/>
          </p:nvSpPr>
          <p:spPr bwMode="auto">
            <a:xfrm>
              <a:off x="1138" y="2717"/>
              <a:ext cx="862" cy="330"/>
            </a:xfrm>
            <a:prstGeom prst="rect">
              <a:avLst/>
            </a:prstGeom>
            <a:solidFill>
              <a:srgbClr val="FFFF27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18000" tIns="18000" rIns="18000" bIns="18000"/>
            <a:lstStyle/>
            <a:p>
              <a:pPr algn="ctr" eaLnBrk="0" hangingPunct="0">
                <a:lnSpc>
                  <a:spcPct val="90000"/>
                </a:lnSpc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>
                  <a:solidFill>
                    <a:srgbClr val="000000"/>
                  </a:solidFill>
                  <a:latin typeface="Tahoma" pitchFamily="34" charset="0"/>
                </a:rPr>
                <a:t>Poor seasonal availability of high protein foods</a:t>
              </a:r>
            </a:p>
          </p:txBody>
        </p:sp>
        <p:sp>
          <p:nvSpPr>
            <p:cNvPr id="19" name="Text Box 16"/>
            <p:cNvSpPr txBox="1">
              <a:spLocks noChangeArrowheads="1"/>
            </p:cNvSpPr>
            <p:nvPr/>
          </p:nvSpPr>
          <p:spPr bwMode="auto">
            <a:xfrm>
              <a:off x="144" y="2122"/>
              <a:ext cx="928" cy="331"/>
            </a:xfrm>
            <a:prstGeom prst="rect">
              <a:avLst/>
            </a:prstGeom>
            <a:solidFill>
              <a:srgbClr val="FFFF27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18000" tIns="18000" rIns="18000" bIns="18000"/>
            <a:lstStyle/>
            <a:p>
              <a:pPr algn="ctr" eaLnBrk="0" hangingPunct="0">
                <a:lnSpc>
                  <a:spcPct val="90000"/>
                </a:lnSpc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>
                  <a:solidFill>
                    <a:srgbClr val="000000"/>
                  </a:solidFill>
                  <a:latin typeface="Tahoma" pitchFamily="34" charset="0"/>
                </a:rPr>
                <a:t>Poor nutritional status of babies and infants</a:t>
              </a:r>
            </a:p>
          </p:txBody>
        </p:sp>
        <p:sp>
          <p:nvSpPr>
            <p:cNvPr id="20" name="Text Box 17"/>
            <p:cNvSpPr txBox="1">
              <a:spLocks noChangeArrowheads="1"/>
            </p:cNvSpPr>
            <p:nvPr/>
          </p:nvSpPr>
          <p:spPr bwMode="auto">
            <a:xfrm>
              <a:off x="1138" y="2122"/>
              <a:ext cx="862" cy="331"/>
            </a:xfrm>
            <a:prstGeom prst="rect">
              <a:avLst/>
            </a:prstGeom>
            <a:solidFill>
              <a:srgbClr val="FFFF27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18000" tIns="18000" rIns="18000" bIns="18000"/>
            <a:lstStyle/>
            <a:p>
              <a:pPr algn="ctr" eaLnBrk="0" hangingPunct="0"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>
                  <a:solidFill>
                    <a:srgbClr val="000000"/>
                  </a:solidFill>
                  <a:latin typeface="Tahoma" pitchFamily="34" charset="0"/>
                </a:rPr>
                <a:t>Few babies and infants vaccinated</a:t>
              </a:r>
            </a:p>
          </p:txBody>
        </p:sp>
        <p:sp>
          <p:nvSpPr>
            <p:cNvPr id="21" name="Text Box 18"/>
            <p:cNvSpPr txBox="1">
              <a:spLocks noChangeArrowheads="1"/>
            </p:cNvSpPr>
            <p:nvPr/>
          </p:nvSpPr>
          <p:spPr bwMode="auto">
            <a:xfrm>
              <a:off x="542" y="1528"/>
              <a:ext cx="1193" cy="330"/>
            </a:xfrm>
            <a:prstGeom prst="rect">
              <a:avLst/>
            </a:prstGeom>
            <a:solidFill>
              <a:srgbClr val="FFFF27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18000" tIns="18000" rIns="18000" bIns="18000"/>
            <a:lstStyle/>
            <a:p>
              <a:pPr algn="ctr" eaLnBrk="0" hangingPunct="0"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>
                  <a:solidFill>
                    <a:srgbClr val="000000"/>
                  </a:solidFill>
                  <a:latin typeface="Tahoma" pitchFamily="34" charset="0"/>
                </a:rPr>
                <a:t>High rates of infection among babies and infants</a:t>
              </a:r>
            </a:p>
          </p:txBody>
        </p:sp>
        <p:sp>
          <p:nvSpPr>
            <p:cNvPr id="22" name="Line 19"/>
            <p:cNvSpPr>
              <a:spLocks noChangeShapeType="1"/>
            </p:cNvSpPr>
            <p:nvPr/>
          </p:nvSpPr>
          <p:spPr bwMode="auto">
            <a:xfrm flipV="1">
              <a:off x="608" y="2451"/>
              <a:ext cx="1" cy="268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 type="triangle" w="med" len="med"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3" name="Line 20"/>
            <p:cNvSpPr>
              <a:spLocks noChangeShapeType="1"/>
            </p:cNvSpPr>
            <p:nvPr/>
          </p:nvSpPr>
          <p:spPr bwMode="auto">
            <a:xfrm flipV="1">
              <a:off x="2663" y="2451"/>
              <a:ext cx="1" cy="268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 type="triangle" w="med" len="med"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4" name="Line 21"/>
            <p:cNvSpPr>
              <a:spLocks noChangeShapeType="1"/>
            </p:cNvSpPr>
            <p:nvPr/>
          </p:nvSpPr>
          <p:spPr bwMode="auto">
            <a:xfrm flipV="1">
              <a:off x="2663" y="1856"/>
              <a:ext cx="1" cy="268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 type="triangle" w="med" len="med"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5" name="Line 22"/>
            <p:cNvSpPr>
              <a:spLocks noChangeShapeType="1"/>
            </p:cNvSpPr>
            <p:nvPr/>
          </p:nvSpPr>
          <p:spPr bwMode="auto">
            <a:xfrm flipV="1">
              <a:off x="2663" y="1261"/>
              <a:ext cx="1" cy="269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 type="triangle" w="med" len="med"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6" name="Line 23"/>
            <p:cNvSpPr>
              <a:spLocks noChangeShapeType="1"/>
            </p:cNvSpPr>
            <p:nvPr/>
          </p:nvSpPr>
          <p:spPr bwMode="auto">
            <a:xfrm flipV="1">
              <a:off x="2199" y="3177"/>
              <a:ext cx="1" cy="13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7" name="Line 24"/>
            <p:cNvSpPr>
              <a:spLocks noChangeShapeType="1"/>
            </p:cNvSpPr>
            <p:nvPr/>
          </p:nvSpPr>
          <p:spPr bwMode="auto">
            <a:xfrm flipV="1">
              <a:off x="3127" y="3177"/>
              <a:ext cx="1" cy="13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8" name="Line 25"/>
            <p:cNvSpPr>
              <a:spLocks noChangeShapeType="1"/>
            </p:cNvSpPr>
            <p:nvPr/>
          </p:nvSpPr>
          <p:spPr bwMode="auto">
            <a:xfrm>
              <a:off x="2199" y="3179"/>
              <a:ext cx="928" cy="1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9" name="Line 26"/>
            <p:cNvSpPr>
              <a:spLocks noChangeShapeType="1"/>
            </p:cNvSpPr>
            <p:nvPr/>
          </p:nvSpPr>
          <p:spPr bwMode="auto">
            <a:xfrm flipV="1">
              <a:off x="2663" y="3045"/>
              <a:ext cx="1" cy="13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 type="triangle" w="med" len="med"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30" name="Line 27"/>
            <p:cNvSpPr>
              <a:spLocks noChangeShapeType="1"/>
            </p:cNvSpPr>
            <p:nvPr/>
          </p:nvSpPr>
          <p:spPr bwMode="auto">
            <a:xfrm flipV="1">
              <a:off x="1602" y="2583"/>
              <a:ext cx="1" cy="13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31" name="Line 28"/>
            <p:cNvSpPr>
              <a:spLocks noChangeShapeType="1"/>
            </p:cNvSpPr>
            <p:nvPr/>
          </p:nvSpPr>
          <p:spPr bwMode="auto">
            <a:xfrm flipH="1">
              <a:off x="606" y="2585"/>
              <a:ext cx="998" cy="1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32" name="Line 29"/>
            <p:cNvSpPr>
              <a:spLocks noChangeShapeType="1"/>
            </p:cNvSpPr>
            <p:nvPr/>
          </p:nvSpPr>
          <p:spPr bwMode="auto">
            <a:xfrm flipV="1">
              <a:off x="3922" y="2847"/>
              <a:ext cx="1" cy="13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33" name="Line 30"/>
            <p:cNvSpPr>
              <a:spLocks noChangeShapeType="1"/>
            </p:cNvSpPr>
            <p:nvPr/>
          </p:nvSpPr>
          <p:spPr bwMode="auto">
            <a:xfrm flipV="1">
              <a:off x="4850" y="2847"/>
              <a:ext cx="1" cy="13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34" name="Line 31"/>
            <p:cNvSpPr>
              <a:spLocks noChangeShapeType="1"/>
            </p:cNvSpPr>
            <p:nvPr/>
          </p:nvSpPr>
          <p:spPr bwMode="auto">
            <a:xfrm>
              <a:off x="3922" y="2849"/>
              <a:ext cx="928" cy="1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35" name="Line 32"/>
            <p:cNvSpPr>
              <a:spLocks noChangeShapeType="1"/>
            </p:cNvSpPr>
            <p:nvPr/>
          </p:nvSpPr>
          <p:spPr bwMode="auto">
            <a:xfrm flipV="1">
              <a:off x="4320" y="2451"/>
              <a:ext cx="1" cy="400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 type="triangle" w="med" len="med"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36" name="Line 33"/>
            <p:cNvSpPr>
              <a:spLocks noChangeShapeType="1"/>
            </p:cNvSpPr>
            <p:nvPr/>
          </p:nvSpPr>
          <p:spPr bwMode="auto">
            <a:xfrm flipV="1">
              <a:off x="4320" y="1856"/>
              <a:ext cx="1" cy="268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 type="triangle" w="med" len="med"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37" name="Line 34"/>
            <p:cNvSpPr>
              <a:spLocks noChangeShapeType="1"/>
            </p:cNvSpPr>
            <p:nvPr/>
          </p:nvSpPr>
          <p:spPr bwMode="auto">
            <a:xfrm flipH="1" flipV="1">
              <a:off x="1733" y="2451"/>
              <a:ext cx="402" cy="268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 type="triangle" w="med" len="med"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38" name="Line 35"/>
            <p:cNvSpPr>
              <a:spLocks noChangeShapeType="1"/>
            </p:cNvSpPr>
            <p:nvPr/>
          </p:nvSpPr>
          <p:spPr bwMode="auto">
            <a:xfrm flipV="1">
              <a:off x="741" y="1394"/>
              <a:ext cx="1" cy="13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39" name="Line 36"/>
            <p:cNvSpPr>
              <a:spLocks noChangeShapeType="1"/>
            </p:cNvSpPr>
            <p:nvPr/>
          </p:nvSpPr>
          <p:spPr bwMode="auto">
            <a:xfrm flipV="1">
              <a:off x="4651" y="1394"/>
              <a:ext cx="1" cy="13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40" name="Line 37"/>
            <p:cNvSpPr>
              <a:spLocks noChangeShapeType="1"/>
            </p:cNvSpPr>
            <p:nvPr/>
          </p:nvSpPr>
          <p:spPr bwMode="auto">
            <a:xfrm>
              <a:off x="741" y="1396"/>
              <a:ext cx="3910" cy="1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41" name="Text Box 38"/>
            <p:cNvSpPr txBox="1">
              <a:spLocks noChangeArrowheads="1"/>
            </p:cNvSpPr>
            <p:nvPr/>
          </p:nvSpPr>
          <p:spPr bwMode="auto">
            <a:xfrm>
              <a:off x="5085" y="3510"/>
              <a:ext cx="504" cy="330"/>
            </a:xfrm>
            <a:prstGeom prst="rect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lIns="90000" tIns="46800" rIns="90000" bIns="46800"/>
            <a:lstStyle/>
            <a:p>
              <a:pPr eaLnBrk="0" hangingPunct="0"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200" b="1">
                  <a:solidFill>
                    <a:srgbClr val="000000"/>
                  </a:solidFill>
                  <a:latin typeface="Tahoma" pitchFamily="34" charset="0"/>
                </a:rPr>
                <a:t>CAUSES</a:t>
              </a:r>
            </a:p>
          </p:txBody>
        </p:sp>
        <p:sp>
          <p:nvSpPr>
            <p:cNvPr id="42" name="Text Box 39"/>
            <p:cNvSpPr txBox="1">
              <a:spLocks noChangeArrowheads="1"/>
            </p:cNvSpPr>
            <p:nvPr/>
          </p:nvSpPr>
          <p:spPr bwMode="auto">
            <a:xfrm>
              <a:off x="5037" y="867"/>
              <a:ext cx="531" cy="189"/>
            </a:xfrm>
            <a:prstGeom prst="rect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lIns="90000" tIns="46800" rIns="90000" bIns="46800"/>
            <a:lstStyle/>
            <a:p>
              <a:pPr eaLnBrk="0" hangingPunct="0"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200" b="1">
                  <a:solidFill>
                    <a:srgbClr val="000000"/>
                  </a:solidFill>
                  <a:latin typeface="Tahoma" pitchFamily="34" charset="0"/>
                </a:rPr>
                <a:t>EFFECTS</a:t>
              </a:r>
            </a:p>
          </p:txBody>
        </p:sp>
        <p:sp>
          <p:nvSpPr>
            <p:cNvPr id="43" name="Line 40"/>
            <p:cNvSpPr>
              <a:spLocks noChangeShapeType="1"/>
            </p:cNvSpPr>
            <p:nvPr/>
          </p:nvSpPr>
          <p:spPr bwMode="auto">
            <a:xfrm flipV="1">
              <a:off x="5324" y="1128"/>
              <a:ext cx="1" cy="2316"/>
            </a:xfrm>
            <a:prstGeom prst="line">
              <a:avLst/>
            </a:prstGeom>
            <a:noFill/>
            <a:ln w="76320">
              <a:solidFill>
                <a:srgbClr val="FF0000"/>
              </a:solidFill>
              <a:miter lim="800000"/>
              <a:headEnd/>
              <a:tailEnd type="triangle" w="med" len="med"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44" name="Line 41"/>
            <p:cNvSpPr>
              <a:spLocks noChangeShapeType="1"/>
            </p:cNvSpPr>
            <p:nvPr/>
          </p:nvSpPr>
          <p:spPr bwMode="auto">
            <a:xfrm flipV="1">
              <a:off x="1602" y="1988"/>
              <a:ext cx="1" cy="13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45" name="Line 42"/>
            <p:cNvSpPr>
              <a:spLocks noChangeShapeType="1"/>
            </p:cNvSpPr>
            <p:nvPr/>
          </p:nvSpPr>
          <p:spPr bwMode="auto">
            <a:xfrm>
              <a:off x="674" y="1990"/>
              <a:ext cx="928" cy="1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46" name="Line 43"/>
            <p:cNvSpPr>
              <a:spLocks noChangeShapeType="1"/>
            </p:cNvSpPr>
            <p:nvPr/>
          </p:nvSpPr>
          <p:spPr bwMode="auto">
            <a:xfrm flipV="1">
              <a:off x="1072" y="1856"/>
              <a:ext cx="1" cy="13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 type="triangle" w="med" len="med"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47" name="Line 44"/>
            <p:cNvSpPr>
              <a:spLocks noChangeShapeType="1"/>
            </p:cNvSpPr>
            <p:nvPr/>
          </p:nvSpPr>
          <p:spPr bwMode="auto">
            <a:xfrm flipV="1">
              <a:off x="674" y="1988"/>
              <a:ext cx="1" cy="13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smtClean="0">
                <a:latin typeface="Georgia" pitchFamily="18" charset="0"/>
              </a:rPr>
              <a:t>Analysis of objectives</a:t>
            </a:r>
          </a:p>
        </p:txBody>
      </p:sp>
      <p:sp>
        <p:nvSpPr>
          <p:cNvPr id="24" name="Rectangle 2"/>
          <p:cNvSpPr txBox="1">
            <a:spLocks noChangeArrowheads="1"/>
          </p:cNvSpPr>
          <p:nvPr/>
        </p:nvSpPr>
        <p:spPr bwMode="auto">
          <a:xfrm>
            <a:off x="457200" y="1219200"/>
            <a:ext cx="8229600" cy="49117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360" tIns="44280" rIns="90360" bIns="44280"/>
          <a:lstStyle/>
          <a:p>
            <a:pPr marL="341313" indent="-341313">
              <a:lnSpc>
                <a:spcPts val="3363"/>
              </a:lnSpc>
              <a:spcBef>
                <a:spcPts val="700"/>
              </a:spcBef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>
                <a:solidFill>
                  <a:srgbClr val="000000"/>
                </a:solidFill>
                <a:latin typeface="Georgia" pitchFamily="18" charset="0"/>
              </a:rPr>
              <a:t>This methodology allows:</a:t>
            </a:r>
          </a:p>
          <a:p>
            <a:pPr marL="798513" lvl="3" indent="-341313">
              <a:lnSpc>
                <a:spcPts val="3363"/>
              </a:lnSpc>
              <a:spcBef>
                <a:spcPts val="600"/>
              </a:spcBef>
              <a:spcAft>
                <a:spcPts val="1200"/>
              </a:spcAft>
              <a:buSzPct val="77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>
                <a:solidFill>
                  <a:srgbClr val="000000"/>
                </a:solidFill>
                <a:latin typeface="Georgia" pitchFamily="18" charset="0"/>
              </a:rPr>
              <a:t>To describe the future scenarios deriving from the problems’ solution.</a:t>
            </a:r>
          </a:p>
          <a:p>
            <a:pPr marL="798513" lvl="3" indent="-341313">
              <a:lnSpc>
                <a:spcPts val="3363"/>
              </a:lnSpc>
              <a:spcBef>
                <a:spcPts val="600"/>
              </a:spcBef>
              <a:spcAft>
                <a:spcPts val="1200"/>
              </a:spcAft>
              <a:buSzPct val="77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>
                <a:solidFill>
                  <a:srgbClr val="000000"/>
                </a:solidFill>
                <a:latin typeface="Georgia" pitchFamily="18" charset="0"/>
              </a:rPr>
              <a:t>To verify the objectives’ hierarchy.</a:t>
            </a:r>
          </a:p>
          <a:p>
            <a:pPr marL="798513" lvl="3" indent="-341313">
              <a:lnSpc>
                <a:spcPts val="3363"/>
              </a:lnSpc>
              <a:spcBef>
                <a:spcPts val="600"/>
              </a:spcBef>
              <a:spcAft>
                <a:spcPts val="1200"/>
              </a:spcAft>
              <a:buSzPct val="77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>
                <a:solidFill>
                  <a:srgbClr val="000000"/>
                </a:solidFill>
                <a:latin typeface="Georgia" pitchFamily="18" charset="0"/>
              </a:rPr>
              <a:t>To clarify in a diagram the means-ends relations.</a:t>
            </a:r>
          </a:p>
          <a:p>
            <a:pPr marL="341313" lvl="1" indent="-341313">
              <a:lnSpc>
                <a:spcPts val="3363"/>
              </a:lnSpc>
              <a:spcBef>
                <a:spcPts val="600"/>
              </a:spcBef>
              <a:spcAft>
                <a:spcPts val="1200"/>
              </a:spcAft>
              <a:buClr>
                <a:srgbClr val="FF6401"/>
              </a:buClr>
              <a:buSzPct val="77000"/>
              <a:buFont typeface="Wingdings" pitchFamily="2" charset="2"/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endParaRPr lang="it-IT">
              <a:solidFill>
                <a:srgbClr val="000000"/>
              </a:solidFill>
              <a:latin typeface="Georgia" pitchFamily="18" charset="0"/>
            </a:endParaRPr>
          </a:p>
          <a:p>
            <a:pPr marL="341313" indent="-341313">
              <a:lnSpc>
                <a:spcPts val="2800"/>
              </a:lnSpc>
              <a:spcBef>
                <a:spcPts val="700"/>
              </a:spcBef>
              <a:spcAft>
                <a:spcPts val="120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 i="1">
                <a:solidFill>
                  <a:srgbClr val="000000"/>
                </a:solidFill>
                <a:latin typeface="Georgia" pitchFamily="18" charset="0"/>
              </a:rPr>
              <a:t>The negative situations identified in the problem</a:t>
            </a:r>
          </a:p>
          <a:p>
            <a:pPr marL="341313" indent="-341313">
              <a:lnSpc>
                <a:spcPts val="2800"/>
              </a:lnSpc>
              <a:spcBef>
                <a:spcPts val="700"/>
              </a:spcBef>
              <a:spcAft>
                <a:spcPts val="120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 i="1">
                <a:solidFill>
                  <a:srgbClr val="000000"/>
                </a:solidFill>
                <a:latin typeface="Georgia" pitchFamily="18" charset="0"/>
              </a:rPr>
              <a:t>tree are transformed into positive and already</a:t>
            </a:r>
          </a:p>
          <a:p>
            <a:pPr marL="341313" indent="-341313">
              <a:lnSpc>
                <a:spcPts val="2800"/>
              </a:lnSpc>
              <a:spcBef>
                <a:spcPts val="700"/>
              </a:spcBef>
              <a:spcAft>
                <a:spcPts val="120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 i="1">
                <a:solidFill>
                  <a:srgbClr val="000000"/>
                </a:solidFill>
                <a:latin typeface="Georgia" pitchFamily="18" charset="0"/>
              </a:rPr>
              <a:t>reached situations.</a:t>
            </a:r>
          </a:p>
          <a:p>
            <a:pPr marL="341313" indent="-341313">
              <a:lnSpc>
                <a:spcPct val="80000"/>
              </a:lnSpc>
              <a:spcBef>
                <a:spcPts val="700"/>
              </a:spcBef>
              <a:spcAft>
                <a:spcPts val="1000"/>
              </a:spcAft>
              <a:buClr>
                <a:srgbClr val="000000"/>
              </a:buClr>
              <a:buSzPct val="100000"/>
              <a:buFont typeface="Wingdings" pitchFamily="2" charset="2"/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endParaRPr lang="it-IT" sz="2800">
              <a:solidFill>
                <a:srgbClr val="000000"/>
              </a:solidFill>
              <a:latin typeface="Arial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 sz="4200" smtClean="0">
                <a:latin typeface="Georgia" pitchFamily="18" charset="0"/>
              </a:rPr>
              <a:t>Transformation of the problems into objectives</a:t>
            </a:r>
            <a:endParaRPr lang="en-US" sz="4200" smtClean="0">
              <a:latin typeface="Georgia" pitchFamily="18" charset="0"/>
            </a:endParaRPr>
          </a:p>
        </p:txBody>
      </p:sp>
      <p:sp>
        <p:nvSpPr>
          <p:cNvPr id="4101" name="Segnaposto contenuto 8"/>
          <p:cNvSpPr>
            <a:spLocks noGrp="1"/>
          </p:cNvSpPr>
          <p:nvPr>
            <p:ph idx="1"/>
          </p:nvPr>
        </p:nvSpPr>
        <p:spPr>
          <a:xfrm>
            <a:off x="666750" y="1773238"/>
            <a:ext cx="8431213" cy="4176712"/>
          </a:xfrm>
        </p:spPr>
        <p:txBody>
          <a:bodyPr/>
          <a:lstStyle/>
          <a:p>
            <a:pPr>
              <a:lnSpc>
                <a:spcPts val="3800"/>
              </a:lnSpc>
              <a:spcAft>
                <a:spcPts val="1200"/>
              </a:spcAft>
              <a:buFont typeface="Arial" charset="0"/>
              <a:buNone/>
            </a:pPr>
            <a:endParaRPr lang="it-IT" sz="280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  <a:buFont typeface="Arial" charset="0"/>
              <a:buNone/>
            </a:pPr>
            <a:endParaRPr lang="it-IT" sz="1900" b="1" smtClean="0">
              <a:latin typeface="Georgia" pitchFamily="18" charset="0"/>
            </a:endParaRPr>
          </a:p>
        </p:txBody>
      </p:sp>
      <p:sp>
        <p:nvSpPr>
          <p:cNvPr id="19460" name="AutoShape 8"/>
          <p:cNvSpPr>
            <a:spLocks noChangeArrowheads="1"/>
          </p:cNvSpPr>
          <p:nvPr/>
        </p:nvSpPr>
        <p:spPr bwMode="auto">
          <a:xfrm>
            <a:off x="849313" y="1916113"/>
            <a:ext cx="3086100" cy="571500"/>
          </a:xfrm>
          <a:prstGeom prst="rightArrowCallout">
            <a:avLst>
              <a:gd name="adj1" fmla="val 25000"/>
              <a:gd name="adj2" fmla="val 25000"/>
              <a:gd name="adj3" fmla="val 90000"/>
              <a:gd name="adj4" fmla="val 66667"/>
            </a:avLst>
          </a:prstGeom>
          <a:solidFill>
            <a:srgbClr val="FFFF27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it-IT" sz="2000" b="1">
                <a:solidFill>
                  <a:srgbClr val="000000"/>
                </a:solidFill>
                <a:latin typeface="Georgia" pitchFamily="18" charset="0"/>
              </a:rPr>
              <a:t>Problem</a:t>
            </a:r>
          </a:p>
        </p:txBody>
      </p:sp>
      <p:sp>
        <p:nvSpPr>
          <p:cNvPr id="19461" name="Text Box 10"/>
          <p:cNvSpPr txBox="1">
            <a:spLocks noChangeArrowheads="1"/>
          </p:cNvSpPr>
          <p:nvPr/>
        </p:nvSpPr>
        <p:spPr bwMode="auto">
          <a:xfrm>
            <a:off x="5097463" y="1916113"/>
            <a:ext cx="3168650" cy="533400"/>
          </a:xfrm>
          <a:prstGeom prst="rect">
            <a:avLst/>
          </a:prstGeom>
          <a:solidFill>
            <a:srgbClr val="00CC66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lIns="90000" tIns="118800" rIns="90000" bIns="46800"/>
          <a:lstStyle/>
          <a:p>
            <a:pPr algn="ctr" eaLnBrk="0" hangingPunct="0">
              <a:buClr>
                <a:srgbClr val="000000"/>
              </a:buClr>
              <a:buSzPct val="100000"/>
              <a:buFont typeface="Tahoma" pitchFamily="34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 sz="2000" b="1">
                <a:solidFill>
                  <a:srgbClr val="000000"/>
                </a:solidFill>
                <a:latin typeface="Georgia" pitchFamily="18" charset="0"/>
              </a:rPr>
              <a:t>Objective</a:t>
            </a:r>
          </a:p>
        </p:txBody>
      </p:sp>
      <p:sp>
        <p:nvSpPr>
          <p:cNvPr id="19462" name="AutoShape 6"/>
          <p:cNvSpPr>
            <a:spLocks noChangeArrowheads="1"/>
          </p:cNvSpPr>
          <p:nvPr/>
        </p:nvSpPr>
        <p:spPr bwMode="auto">
          <a:xfrm>
            <a:off x="920750" y="2781300"/>
            <a:ext cx="3086100" cy="1028700"/>
          </a:xfrm>
          <a:prstGeom prst="rightArrowCallout">
            <a:avLst>
              <a:gd name="adj1" fmla="val 25000"/>
              <a:gd name="adj2" fmla="val 25000"/>
              <a:gd name="adj3" fmla="val 50000"/>
              <a:gd name="adj4" fmla="val 66667"/>
            </a:avLst>
          </a:prstGeom>
          <a:solidFill>
            <a:srgbClr val="FFFF27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 sz="1700" b="1">
                <a:solidFill>
                  <a:srgbClr val="000000"/>
                </a:solidFill>
                <a:latin typeface="Georgia" pitchFamily="18" charset="0"/>
              </a:rPr>
              <a:t>High infant and </a:t>
            </a:r>
          </a:p>
          <a:p>
            <a:pPr algn="ctr"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 sz="1700" b="1">
                <a:solidFill>
                  <a:srgbClr val="000000"/>
                </a:solidFill>
                <a:latin typeface="Georgia" pitchFamily="18" charset="0"/>
              </a:rPr>
              <a:t>maternal </a:t>
            </a:r>
          </a:p>
          <a:p>
            <a:pPr algn="ctr"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 sz="1700" b="1">
                <a:solidFill>
                  <a:srgbClr val="000000"/>
                </a:solidFill>
                <a:latin typeface="Georgia" pitchFamily="18" charset="0"/>
              </a:rPr>
              <a:t>mortality rates</a:t>
            </a:r>
          </a:p>
        </p:txBody>
      </p:sp>
      <p:sp>
        <p:nvSpPr>
          <p:cNvPr id="19463" name="Text Box 11"/>
          <p:cNvSpPr txBox="1">
            <a:spLocks noChangeArrowheads="1"/>
          </p:cNvSpPr>
          <p:nvPr/>
        </p:nvSpPr>
        <p:spPr bwMode="auto">
          <a:xfrm>
            <a:off x="5097463" y="2708275"/>
            <a:ext cx="3240087" cy="1081088"/>
          </a:xfrm>
          <a:prstGeom prst="rect">
            <a:avLst/>
          </a:prstGeom>
          <a:solidFill>
            <a:srgbClr val="00CC66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lIns="90000" tIns="154800" rIns="90000" bIns="46800"/>
          <a:lstStyle/>
          <a:p>
            <a:pPr algn="ctr" eaLnBrk="0" hangingPunct="0">
              <a:buClr>
                <a:srgbClr val="000000"/>
              </a:buClr>
              <a:buSzPct val="100000"/>
              <a:buFont typeface="Tahoma" pitchFamily="34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 sz="2000" b="1">
                <a:solidFill>
                  <a:srgbClr val="000000"/>
                </a:solidFill>
                <a:latin typeface="Georgia" pitchFamily="18" charset="0"/>
              </a:rPr>
              <a:t>Infant and maternal mortality rates reduced</a:t>
            </a:r>
          </a:p>
        </p:txBody>
      </p:sp>
      <p:sp>
        <p:nvSpPr>
          <p:cNvPr id="19464" name="AutoShape 4"/>
          <p:cNvSpPr>
            <a:spLocks noChangeArrowheads="1"/>
          </p:cNvSpPr>
          <p:nvPr/>
        </p:nvSpPr>
        <p:spPr bwMode="auto">
          <a:xfrm>
            <a:off x="920750" y="4076700"/>
            <a:ext cx="3086100" cy="1028700"/>
          </a:xfrm>
          <a:prstGeom prst="rightArrowCallout">
            <a:avLst>
              <a:gd name="adj1" fmla="val 25000"/>
              <a:gd name="adj2" fmla="val 25000"/>
              <a:gd name="adj3" fmla="val 50000"/>
              <a:gd name="adj4" fmla="val 66667"/>
            </a:avLst>
          </a:prstGeom>
          <a:solidFill>
            <a:srgbClr val="FFFF27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 sz="1700" b="1">
                <a:solidFill>
                  <a:srgbClr val="000000"/>
                </a:solidFill>
                <a:latin typeface="Georgia" pitchFamily="18" charset="0"/>
              </a:rPr>
              <a:t>High incidence of </a:t>
            </a:r>
          </a:p>
          <a:p>
            <a:pPr algn="ctr"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 sz="1700" b="1">
                <a:solidFill>
                  <a:srgbClr val="000000"/>
                </a:solidFill>
                <a:latin typeface="Georgia" pitchFamily="18" charset="0"/>
              </a:rPr>
              <a:t>acute birth </a:t>
            </a:r>
          </a:p>
          <a:p>
            <a:pPr algn="ctr"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 sz="1700" b="1">
                <a:solidFill>
                  <a:srgbClr val="000000"/>
                </a:solidFill>
                <a:latin typeface="Georgia" pitchFamily="18" charset="0"/>
              </a:rPr>
              <a:t>complications</a:t>
            </a:r>
          </a:p>
        </p:txBody>
      </p:sp>
      <p:sp>
        <p:nvSpPr>
          <p:cNvPr id="19465" name="AutoShape 2"/>
          <p:cNvSpPr>
            <a:spLocks noChangeArrowheads="1"/>
          </p:cNvSpPr>
          <p:nvPr/>
        </p:nvSpPr>
        <p:spPr bwMode="auto">
          <a:xfrm>
            <a:off x="920750" y="5445125"/>
            <a:ext cx="3086100" cy="1143000"/>
          </a:xfrm>
          <a:prstGeom prst="rightArrowCallout">
            <a:avLst>
              <a:gd name="adj1" fmla="val 25000"/>
              <a:gd name="adj2" fmla="val 25000"/>
              <a:gd name="adj3" fmla="val 45000"/>
              <a:gd name="adj4" fmla="val 66667"/>
            </a:avLst>
          </a:prstGeom>
          <a:solidFill>
            <a:srgbClr val="FFFF27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 sz="1700" b="1">
                <a:solidFill>
                  <a:srgbClr val="000000"/>
                </a:solidFill>
                <a:latin typeface="Georgia" pitchFamily="18" charset="0"/>
              </a:rPr>
              <a:t>Birth </a:t>
            </a:r>
          </a:p>
          <a:p>
            <a:pPr algn="ctr"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 sz="1700" b="1">
                <a:solidFill>
                  <a:srgbClr val="000000"/>
                </a:solidFill>
                <a:latin typeface="Georgia" pitchFamily="18" charset="0"/>
              </a:rPr>
              <a:t>complications </a:t>
            </a:r>
          </a:p>
          <a:p>
            <a:pPr algn="ctr"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 sz="1700" b="1">
                <a:solidFill>
                  <a:srgbClr val="000000"/>
                </a:solidFill>
                <a:latin typeface="Georgia" pitchFamily="18" charset="0"/>
              </a:rPr>
              <a:t>diagnosed </a:t>
            </a:r>
          </a:p>
          <a:p>
            <a:pPr algn="ctr"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 sz="1700" b="1">
                <a:solidFill>
                  <a:srgbClr val="000000"/>
                </a:solidFill>
                <a:latin typeface="Georgia" pitchFamily="18" charset="0"/>
              </a:rPr>
              <a:t>late or not at all</a:t>
            </a:r>
          </a:p>
        </p:txBody>
      </p:sp>
      <p:sp>
        <p:nvSpPr>
          <p:cNvPr id="19466" name="Text Box 12"/>
          <p:cNvSpPr txBox="1">
            <a:spLocks noChangeArrowheads="1"/>
          </p:cNvSpPr>
          <p:nvPr/>
        </p:nvSpPr>
        <p:spPr bwMode="auto">
          <a:xfrm>
            <a:off x="5097463" y="4149725"/>
            <a:ext cx="3313112" cy="1150938"/>
          </a:xfrm>
          <a:prstGeom prst="rect">
            <a:avLst/>
          </a:prstGeom>
          <a:solidFill>
            <a:srgbClr val="00CC66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lIns="90000" tIns="154800" rIns="90000" bIns="46800"/>
          <a:lstStyle/>
          <a:p>
            <a:pPr algn="ctr" eaLnBrk="0" hangingPunct="0">
              <a:buClr>
                <a:srgbClr val="000000"/>
              </a:buClr>
              <a:buSzPct val="100000"/>
              <a:buFont typeface="Tahoma" pitchFamily="34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 sz="2000" b="1">
                <a:solidFill>
                  <a:srgbClr val="000000"/>
                </a:solidFill>
                <a:latin typeface="Georgia" pitchFamily="18" charset="0"/>
              </a:rPr>
              <a:t>Reduced incidence of acute birth complications</a:t>
            </a:r>
          </a:p>
        </p:txBody>
      </p:sp>
      <p:sp>
        <p:nvSpPr>
          <p:cNvPr id="19467" name="Text Box 13"/>
          <p:cNvSpPr txBox="1">
            <a:spLocks noChangeArrowheads="1"/>
          </p:cNvSpPr>
          <p:nvPr/>
        </p:nvSpPr>
        <p:spPr bwMode="auto">
          <a:xfrm>
            <a:off x="5097463" y="5589588"/>
            <a:ext cx="3384550" cy="1079500"/>
          </a:xfrm>
          <a:prstGeom prst="rect">
            <a:avLst/>
          </a:prstGeom>
          <a:solidFill>
            <a:srgbClr val="00CC66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lIns="90000" tIns="154800" rIns="90000" bIns="46800"/>
          <a:lstStyle/>
          <a:p>
            <a:pPr algn="ctr" eaLnBrk="0" hangingPunct="0">
              <a:buClr>
                <a:srgbClr val="000000"/>
              </a:buClr>
              <a:buSzPct val="100000"/>
              <a:buFont typeface="Tahoma" pitchFamily="34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 sz="2000" b="1">
                <a:solidFill>
                  <a:srgbClr val="000000"/>
                </a:solidFill>
                <a:latin typeface="Georgia" pitchFamily="18" charset="0"/>
              </a:rPr>
              <a:t>Increased/earlier diagnosis of birth complications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smtClean="0">
                <a:latin typeface="Georgia" pitchFamily="18" charset="0"/>
              </a:rPr>
              <a:t>Objective tree</a:t>
            </a:r>
          </a:p>
        </p:txBody>
      </p:sp>
      <p:sp>
        <p:nvSpPr>
          <p:cNvPr id="21507" name="Text Box 2"/>
          <p:cNvSpPr txBox="1">
            <a:spLocks noChangeArrowheads="1"/>
          </p:cNvSpPr>
          <p:nvPr/>
        </p:nvSpPr>
        <p:spPr bwMode="auto">
          <a:xfrm>
            <a:off x="1425575" y="1341438"/>
            <a:ext cx="6911975" cy="1236662"/>
          </a:xfrm>
          <a:prstGeom prst="rect">
            <a:avLst/>
          </a:prstGeom>
          <a:noFill/>
          <a:ln w="9360">
            <a:solidFill>
              <a:srgbClr val="808080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 eaLnBrk="0" hangingPunct="0">
              <a:lnSpc>
                <a:spcPct val="90000"/>
              </a:lnSpc>
              <a:spcBef>
                <a:spcPts val="2000"/>
              </a:spcBef>
              <a:buClr>
                <a:srgbClr val="003399"/>
              </a:buClr>
              <a:buSzPct val="100000"/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 sz="3200" b="1">
                <a:solidFill>
                  <a:srgbClr val="003399"/>
                </a:solidFill>
                <a:latin typeface="Georgia" pitchFamily="18" charset="0"/>
              </a:rPr>
              <a:t>EFFECTS OF THE PROJECT</a:t>
            </a:r>
          </a:p>
          <a:p>
            <a:pPr algn="ctr" eaLnBrk="0" hangingPunct="0">
              <a:lnSpc>
                <a:spcPct val="90000"/>
              </a:lnSpc>
              <a:spcBef>
                <a:spcPts val="2000"/>
              </a:spcBef>
              <a:buClr>
                <a:srgbClr val="003399"/>
              </a:buClr>
              <a:buSzPct val="100000"/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 sz="3200" b="1">
                <a:solidFill>
                  <a:srgbClr val="003399"/>
                </a:solidFill>
                <a:latin typeface="Georgia" pitchFamily="18" charset="0"/>
              </a:rPr>
              <a:t>Expected situation</a:t>
            </a:r>
          </a:p>
        </p:txBody>
      </p:sp>
      <p:grpSp>
        <p:nvGrpSpPr>
          <p:cNvPr id="21508" name="Group 14"/>
          <p:cNvGrpSpPr>
            <a:grpSpLocks/>
          </p:cNvGrpSpPr>
          <p:nvPr/>
        </p:nvGrpSpPr>
        <p:grpSpPr bwMode="auto">
          <a:xfrm>
            <a:off x="2144713" y="2565400"/>
            <a:ext cx="5400675" cy="788988"/>
            <a:chOff x="1247" y="1525"/>
            <a:chExt cx="3402" cy="271"/>
          </a:xfrm>
        </p:grpSpPr>
        <p:sp>
          <p:nvSpPr>
            <p:cNvPr id="21525" name="Line 15"/>
            <p:cNvSpPr>
              <a:spLocks noChangeShapeType="1"/>
            </p:cNvSpPr>
            <p:nvPr/>
          </p:nvSpPr>
          <p:spPr bwMode="auto">
            <a:xfrm>
              <a:off x="2880" y="1525"/>
              <a:ext cx="1" cy="13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1526" name="Line 16"/>
            <p:cNvSpPr>
              <a:spLocks noChangeShapeType="1"/>
            </p:cNvSpPr>
            <p:nvPr/>
          </p:nvSpPr>
          <p:spPr bwMode="auto">
            <a:xfrm>
              <a:off x="1247" y="1661"/>
              <a:ext cx="3402" cy="1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1527" name="Line 17"/>
            <p:cNvSpPr>
              <a:spLocks noChangeShapeType="1"/>
            </p:cNvSpPr>
            <p:nvPr/>
          </p:nvSpPr>
          <p:spPr bwMode="auto">
            <a:xfrm>
              <a:off x="4649" y="1661"/>
              <a:ext cx="1" cy="13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1528" name="Line 18"/>
            <p:cNvSpPr>
              <a:spLocks noChangeShapeType="1"/>
            </p:cNvSpPr>
            <p:nvPr/>
          </p:nvSpPr>
          <p:spPr bwMode="auto">
            <a:xfrm>
              <a:off x="1247" y="1661"/>
              <a:ext cx="1" cy="13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21509" name="Text Box 3"/>
          <p:cNvSpPr txBox="1">
            <a:spLocks noChangeArrowheads="1"/>
          </p:cNvSpPr>
          <p:nvPr/>
        </p:nvSpPr>
        <p:spPr bwMode="auto">
          <a:xfrm>
            <a:off x="777875" y="3357563"/>
            <a:ext cx="3240088" cy="538162"/>
          </a:xfrm>
          <a:prstGeom prst="rect">
            <a:avLst/>
          </a:prstGeom>
          <a:noFill/>
          <a:ln w="9360">
            <a:solidFill>
              <a:srgbClr val="808080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 eaLnBrk="0" hangingPunct="0">
              <a:lnSpc>
                <a:spcPct val="90000"/>
              </a:lnSpc>
              <a:spcBef>
                <a:spcPts val="2000"/>
              </a:spcBef>
              <a:buClr>
                <a:srgbClr val="003399"/>
              </a:buClr>
              <a:buSzPct val="100000"/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 sz="3200">
                <a:solidFill>
                  <a:srgbClr val="003399"/>
                </a:solidFill>
                <a:latin typeface="Georgia" pitchFamily="18" charset="0"/>
              </a:rPr>
              <a:t>PURPOSE</a:t>
            </a:r>
          </a:p>
        </p:txBody>
      </p:sp>
      <p:sp>
        <p:nvSpPr>
          <p:cNvPr id="21510" name="Text Box 4"/>
          <p:cNvSpPr txBox="1">
            <a:spLocks noChangeArrowheads="1"/>
          </p:cNvSpPr>
          <p:nvPr/>
        </p:nvSpPr>
        <p:spPr bwMode="auto">
          <a:xfrm>
            <a:off x="5386388" y="3357563"/>
            <a:ext cx="3311525" cy="538162"/>
          </a:xfrm>
          <a:prstGeom prst="rect">
            <a:avLst/>
          </a:prstGeom>
          <a:noFill/>
          <a:ln w="9360">
            <a:solidFill>
              <a:srgbClr val="808080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 eaLnBrk="0" hangingPunct="0">
              <a:lnSpc>
                <a:spcPct val="90000"/>
              </a:lnSpc>
              <a:spcBef>
                <a:spcPts val="2000"/>
              </a:spcBef>
              <a:buClr>
                <a:srgbClr val="003399"/>
              </a:buClr>
              <a:buSzPct val="100000"/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 sz="3200">
                <a:solidFill>
                  <a:srgbClr val="003399"/>
                </a:solidFill>
                <a:latin typeface="Georgia" pitchFamily="18" charset="0"/>
              </a:rPr>
              <a:t>PURPOSE</a:t>
            </a:r>
          </a:p>
        </p:txBody>
      </p:sp>
      <p:grpSp>
        <p:nvGrpSpPr>
          <p:cNvPr id="21511" name="Group 9"/>
          <p:cNvGrpSpPr>
            <a:grpSpLocks/>
          </p:cNvGrpSpPr>
          <p:nvPr/>
        </p:nvGrpSpPr>
        <p:grpSpPr bwMode="auto">
          <a:xfrm>
            <a:off x="1497013" y="3933825"/>
            <a:ext cx="2447925" cy="788988"/>
            <a:chOff x="1020" y="2160"/>
            <a:chExt cx="1542" cy="497"/>
          </a:xfrm>
        </p:grpSpPr>
        <p:sp>
          <p:nvSpPr>
            <p:cNvPr id="21521" name="Line 10"/>
            <p:cNvSpPr>
              <a:spLocks noChangeShapeType="1"/>
            </p:cNvSpPr>
            <p:nvPr/>
          </p:nvSpPr>
          <p:spPr bwMode="auto">
            <a:xfrm>
              <a:off x="1760" y="2160"/>
              <a:ext cx="1" cy="249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1522" name="Line 11"/>
            <p:cNvSpPr>
              <a:spLocks noChangeShapeType="1"/>
            </p:cNvSpPr>
            <p:nvPr/>
          </p:nvSpPr>
          <p:spPr bwMode="auto">
            <a:xfrm>
              <a:off x="1020" y="2409"/>
              <a:ext cx="1542" cy="1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1523" name="Line 12"/>
            <p:cNvSpPr>
              <a:spLocks noChangeShapeType="1"/>
            </p:cNvSpPr>
            <p:nvPr/>
          </p:nvSpPr>
          <p:spPr bwMode="auto">
            <a:xfrm>
              <a:off x="2562" y="2409"/>
              <a:ext cx="1" cy="249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1524" name="Line 13"/>
            <p:cNvSpPr>
              <a:spLocks noChangeShapeType="1"/>
            </p:cNvSpPr>
            <p:nvPr/>
          </p:nvSpPr>
          <p:spPr bwMode="auto">
            <a:xfrm>
              <a:off x="1020" y="2409"/>
              <a:ext cx="1" cy="249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21512" name="Group 19"/>
          <p:cNvGrpSpPr>
            <a:grpSpLocks/>
          </p:cNvGrpSpPr>
          <p:nvPr/>
        </p:nvGrpSpPr>
        <p:grpSpPr bwMode="auto">
          <a:xfrm>
            <a:off x="5818188" y="3933825"/>
            <a:ext cx="2447925" cy="790575"/>
            <a:chOff x="3379" y="2115"/>
            <a:chExt cx="1542" cy="498"/>
          </a:xfrm>
        </p:grpSpPr>
        <p:sp>
          <p:nvSpPr>
            <p:cNvPr id="21517" name="Line 20"/>
            <p:cNvSpPr>
              <a:spLocks noChangeShapeType="1"/>
            </p:cNvSpPr>
            <p:nvPr/>
          </p:nvSpPr>
          <p:spPr bwMode="auto">
            <a:xfrm>
              <a:off x="4119" y="2115"/>
              <a:ext cx="1" cy="249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1518" name="Line 21"/>
            <p:cNvSpPr>
              <a:spLocks noChangeShapeType="1"/>
            </p:cNvSpPr>
            <p:nvPr/>
          </p:nvSpPr>
          <p:spPr bwMode="auto">
            <a:xfrm>
              <a:off x="3379" y="2365"/>
              <a:ext cx="1542" cy="1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1519" name="Line 22"/>
            <p:cNvSpPr>
              <a:spLocks noChangeShapeType="1"/>
            </p:cNvSpPr>
            <p:nvPr/>
          </p:nvSpPr>
          <p:spPr bwMode="auto">
            <a:xfrm>
              <a:off x="4921" y="2365"/>
              <a:ext cx="1" cy="249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1520" name="Line 23"/>
            <p:cNvSpPr>
              <a:spLocks noChangeShapeType="1"/>
            </p:cNvSpPr>
            <p:nvPr/>
          </p:nvSpPr>
          <p:spPr bwMode="auto">
            <a:xfrm>
              <a:off x="3379" y="2365"/>
              <a:ext cx="1" cy="249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21513" name="Text Box 5"/>
          <p:cNvSpPr txBox="1">
            <a:spLocks noChangeArrowheads="1"/>
          </p:cNvSpPr>
          <p:nvPr/>
        </p:nvSpPr>
        <p:spPr bwMode="auto">
          <a:xfrm>
            <a:off x="777875" y="4724400"/>
            <a:ext cx="1728788" cy="539750"/>
          </a:xfrm>
          <a:prstGeom prst="rect">
            <a:avLst/>
          </a:prstGeom>
          <a:noFill/>
          <a:ln w="9360">
            <a:solidFill>
              <a:srgbClr val="808080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 eaLnBrk="0" hangingPunct="0">
              <a:lnSpc>
                <a:spcPct val="90000"/>
              </a:lnSpc>
              <a:spcBef>
                <a:spcPts val="2000"/>
              </a:spcBef>
              <a:buClr>
                <a:srgbClr val="003399"/>
              </a:buClr>
              <a:buSzPct val="100000"/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 sz="3200">
                <a:solidFill>
                  <a:srgbClr val="003399"/>
                </a:solidFill>
                <a:latin typeface="Georgia" pitchFamily="18" charset="0"/>
              </a:rPr>
              <a:t>Results</a:t>
            </a:r>
          </a:p>
        </p:txBody>
      </p:sp>
      <p:sp>
        <p:nvSpPr>
          <p:cNvPr id="21514" name="Text Box 5"/>
          <p:cNvSpPr txBox="1">
            <a:spLocks noChangeArrowheads="1"/>
          </p:cNvSpPr>
          <p:nvPr/>
        </p:nvSpPr>
        <p:spPr bwMode="auto">
          <a:xfrm>
            <a:off x="3009900" y="4724400"/>
            <a:ext cx="1728788" cy="539750"/>
          </a:xfrm>
          <a:prstGeom prst="rect">
            <a:avLst/>
          </a:prstGeom>
          <a:noFill/>
          <a:ln w="9360">
            <a:solidFill>
              <a:srgbClr val="808080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 eaLnBrk="0" hangingPunct="0">
              <a:lnSpc>
                <a:spcPct val="90000"/>
              </a:lnSpc>
              <a:spcBef>
                <a:spcPts val="2000"/>
              </a:spcBef>
              <a:buClr>
                <a:srgbClr val="003399"/>
              </a:buClr>
              <a:buSzPct val="100000"/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 sz="3200">
                <a:solidFill>
                  <a:srgbClr val="003399"/>
                </a:solidFill>
                <a:latin typeface="Georgia" pitchFamily="18" charset="0"/>
              </a:rPr>
              <a:t>Results</a:t>
            </a:r>
          </a:p>
        </p:txBody>
      </p:sp>
      <p:sp>
        <p:nvSpPr>
          <p:cNvPr id="21515" name="Text Box 5"/>
          <p:cNvSpPr txBox="1">
            <a:spLocks noChangeArrowheads="1"/>
          </p:cNvSpPr>
          <p:nvPr/>
        </p:nvSpPr>
        <p:spPr bwMode="auto">
          <a:xfrm>
            <a:off x="5026025" y="4724400"/>
            <a:ext cx="1728788" cy="539750"/>
          </a:xfrm>
          <a:prstGeom prst="rect">
            <a:avLst/>
          </a:prstGeom>
          <a:noFill/>
          <a:ln w="9360">
            <a:solidFill>
              <a:srgbClr val="808080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 eaLnBrk="0" hangingPunct="0">
              <a:lnSpc>
                <a:spcPct val="90000"/>
              </a:lnSpc>
              <a:spcBef>
                <a:spcPts val="2000"/>
              </a:spcBef>
              <a:buClr>
                <a:srgbClr val="003399"/>
              </a:buClr>
              <a:buSzPct val="100000"/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 sz="3200">
                <a:solidFill>
                  <a:srgbClr val="003399"/>
                </a:solidFill>
                <a:latin typeface="Georgia" pitchFamily="18" charset="0"/>
              </a:rPr>
              <a:t>Results</a:t>
            </a:r>
          </a:p>
        </p:txBody>
      </p:sp>
      <p:sp>
        <p:nvSpPr>
          <p:cNvPr id="21516" name="Text Box 5"/>
          <p:cNvSpPr txBox="1">
            <a:spLocks noChangeArrowheads="1"/>
          </p:cNvSpPr>
          <p:nvPr/>
        </p:nvSpPr>
        <p:spPr bwMode="auto">
          <a:xfrm>
            <a:off x="7186613" y="4724400"/>
            <a:ext cx="1728787" cy="539750"/>
          </a:xfrm>
          <a:prstGeom prst="rect">
            <a:avLst/>
          </a:prstGeom>
          <a:noFill/>
          <a:ln w="9360">
            <a:solidFill>
              <a:srgbClr val="808080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 eaLnBrk="0" hangingPunct="0">
              <a:lnSpc>
                <a:spcPct val="90000"/>
              </a:lnSpc>
              <a:spcBef>
                <a:spcPts val="2000"/>
              </a:spcBef>
              <a:buClr>
                <a:srgbClr val="003399"/>
              </a:buClr>
              <a:buSzPct val="100000"/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 sz="3200">
                <a:solidFill>
                  <a:srgbClr val="003399"/>
                </a:solidFill>
                <a:latin typeface="Georgia" pitchFamily="18" charset="0"/>
              </a:rPr>
              <a:t>Results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smtClean="0">
                <a:latin typeface="Georgia" pitchFamily="18" charset="0"/>
              </a:rPr>
              <a:t>Objective tree</a:t>
            </a: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457200" y="1219200"/>
            <a:ext cx="8229600" cy="49117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360" tIns="44280" rIns="90360" bIns="44280"/>
          <a:lstStyle/>
          <a:p>
            <a:pPr marL="342900" indent="-342900">
              <a:lnSpc>
                <a:spcPct val="80000"/>
              </a:lnSpc>
              <a:spcBef>
                <a:spcPts val="700"/>
              </a:spcBef>
              <a:spcAft>
                <a:spcPts val="1000"/>
              </a:spcAft>
              <a:buClr>
                <a:srgbClr val="000000"/>
              </a:buClr>
              <a:buSzPct val="100000"/>
              <a:buFont typeface="Wingdings" pitchFamily="2" charset="2"/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endParaRPr lang="it-IT" sz="2800">
              <a:solidFill>
                <a:srgbClr val="000000"/>
              </a:solidFill>
              <a:latin typeface="Arial" charset="0"/>
            </a:endParaRPr>
          </a:p>
        </p:txBody>
      </p:sp>
      <p:grpSp>
        <p:nvGrpSpPr>
          <p:cNvPr id="23556" name="Group 2"/>
          <p:cNvGrpSpPr>
            <a:grpSpLocks/>
          </p:cNvGrpSpPr>
          <p:nvPr/>
        </p:nvGrpSpPr>
        <p:grpSpPr bwMode="auto">
          <a:xfrm>
            <a:off x="304800" y="1482725"/>
            <a:ext cx="9185275" cy="4826000"/>
            <a:chOff x="192" y="934"/>
            <a:chExt cx="5476" cy="2762"/>
          </a:xfrm>
        </p:grpSpPr>
        <p:sp>
          <p:nvSpPr>
            <p:cNvPr id="23557" name="Line 3"/>
            <p:cNvSpPr>
              <a:spLocks noChangeShapeType="1"/>
            </p:cNvSpPr>
            <p:nvPr/>
          </p:nvSpPr>
          <p:spPr bwMode="auto">
            <a:xfrm>
              <a:off x="725" y="2043"/>
              <a:ext cx="999" cy="1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3558" name="Line 4"/>
            <p:cNvSpPr>
              <a:spLocks noChangeShapeType="1"/>
            </p:cNvSpPr>
            <p:nvPr/>
          </p:nvSpPr>
          <p:spPr bwMode="auto">
            <a:xfrm>
              <a:off x="725" y="2043"/>
              <a:ext cx="1" cy="133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3559" name="Line 5"/>
            <p:cNvSpPr>
              <a:spLocks noChangeShapeType="1"/>
            </p:cNvSpPr>
            <p:nvPr/>
          </p:nvSpPr>
          <p:spPr bwMode="auto">
            <a:xfrm>
              <a:off x="1724" y="2043"/>
              <a:ext cx="1" cy="133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3560" name="Freeform 6"/>
            <p:cNvSpPr>
              <a:spLocks/>
            </p:cNvSpPr>
            <p:nvPr/>
          </p:nvSpPr>
          <p:spPr bwMode="auto">
            <a:xfrm>
              <a:off x="1923" y="2509"/>
              <a:ext cx="2087" cy="488"/>
            </a:xfrm>
            <a:custGeom>
              <a:avLst/>
              <a:gdLst>
                <a:gd name="T0" fmla="*/ 473 w 9204"/>
                <a:gd name="T1" fmla="*/ 111 h 2153"/>
                <a:gd name="T2" fmla="*/ 0 w 9204"/>
                <a:gd name="T3" fmla="*/ 0 h 2153"/>
                <a:gd name="T4" fmla="*/ 473 w 9204"/>
                <a:gd name="T5" fmla="*/ 111 h 2153"/>
                <a:gd name="T6" fmla="*/ 0 60000 65536"/>
                <a:gd name="T7" fmla="*/ 0 60000 65536"/>
                <a:gd name="T8" fmla="*/ 0 60000 65536"/>
                <a:gd name="T9" fmla="*/ 0 w 9204"/>
                <a:gd name="T10" fmla="*/ 0 h 2153"/>
                <a:gd name="T11" fmla="*/ 9204 w 9204"/>
                <a:gd name="T12" fmla="*/ 2153 h 215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9204" h="2153">
                  <a:moveTo>
                    <a:pt x="9203" y="2152"/>
                  </a:moveTo>
                  <a:lnTo>
                    <a:pt x="0" y="0"/>
                  </a:lnTo>
                  <a:lnTo>
                    <a:pt x="9203" y="2152"/>
                  </a:lnTo>
                </a:path>
              </a:pathLst>
            </a:custGeom>
            <a:solidFill>
              <a:srgbClr val="66FF33"/>
            </a:solidFill>
            <a:ln w="9360">
              <a:solidFill>
                <a:srgbClr val="000000"/>
              </a:solidFill>
              <a:miter lim="800000"/>
              <a:headEnd/>
              <a:tailEnd type="triangle" w="med" len="med"/>
            </a:ln>
          </p:spPr>
          <p:txBody>
            <a:bodyPr wrap="none" anchor="ctr"/>
            <a:lstStyle/>
            <a:p>
              <a:pPr eaLnBrk="0" hangingPunct="0"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it-IT"/>
            </a:p>
          </p:txBody>
        </p:sp>
        <p:sp>
          <p:nvSpPr>
            <p:cNvPr id="23561" name="Text Box 7"/>
            <p:cNvSpPr txBox="1">
              <a:spLocks noChangeArrowheads="1"/>
            </p:cNvSpPr>
            <p:nvPr/>
          </p:nvSpPr>
          <p:spPr bwMode="auto">
            <a:xfrm>
              <a:off x="1632" y="3330"/>
              <a:ext cx="912" cy="333"/>
            </a:xfrm>
            <a:prstGeom prst="rect">
              <a:avLst/>
            </a:prstGeom>
            <a:solidFill>
              <a:srgbClr val="00CC66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000" tIns="18000" rIns="90000" bIns="18000"/>
            <a:lstStyle/>
            <a:p>
              <a:pPr algn="ctr" eaLnBrk="0" hangingPunct="0">
                <a:lnSpc>
                  <a:spcPct val="90000"/>
                </a:lnSpc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>
                  <a:solidFill>
                    <a:srgbClr val="000000"/>
                  </a:solidFill>
                  <a:latin typeface="Tahoma" pitchFamily="34" charset="0"/>
                </a:rPr>
                <a:t>Mothers willing to attend clinics</a:t>
              </a:r>
            </a:p>
          </p:txBody>
        </p:sp>
        <p:sp>
          <p:nvSpPr>
            <p:cNvPr id="23562" name="Text Box 8"/>
            <p:cNvSpPr txBox="1">
              <a:spLocks noChangeArrowheads="1"/>
            </p:cNvSpPr>
            <p:nvPr/>
          </p:nvSpPr>
          <p:spPr bwMode="auto">
            <a:xfrm>
              <a:off x="2688" y="3330"/>
              <a:ext cx="960" cy="333"/>
            </a:xfrm>
            <a:prstGeom prst="rect">
              <a:avLst/>
            </a:prstGeom>
            <a:solidFill>
              <a:srgbClr val="00CC66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000" tIns="18000" rIns="90000" bIns="18000"/>
            <a:lstStyle/>
            <a:p>
              <a:pPr algn="ctr" eaLnBrk="0" hangingPunct="0">
                <a:lnSpc>
                  <a:spcPct val="90000"/>
                </a:lnSpc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>
                  <a:solidFill>
                    <a:srgbClr val="000000"/>
                  </a:solidFill>
                  <a:latin typeface="Tahoma" pitchFamily="34" charset="0"/>
                </a:rPr>
                <a:t>Increased and regular coverage by clinics</a:t>
              </a:r>
            </a:p>
          </p:txBody>
        </p:sp>
        <p:sp>
          <p:nvSpPr>
            <p:cNvPr id="23563" name="Text Box 9"/>
            <p:cNvSpPr txBox="1">
              <a:spLocks noChangeArrowheads="1"/>
            </p:cNvSpPr>
            <p:nvPr/>
          </p:nvSpPr>
          <p:spPr bwMode="auto">
            <a:xfrm>
              <a:off x="3677" y="2997"/>
              <a:ext cx="733" cy="333"/>
            </a:xfrm>
            <a:prstGeom prst="rect">
              <a:avLst/>
            </a:prstGeom>
            <a:solidFill>
              <a:srgbClr val="00CC66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000" tIns="18000" rIns="90000" bIns="18000"/>
            <a:lstStyle/>
            <a:p>
              <a:pPr algn="ctr" eaLnBrk="0" hangingPunct="0">
                <a:lnSpc>
                  <a:spcPct val="90000"/>
                </a:lnSpc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>
                  <a:solidFill>
                    <a:srgbClr val="000000"/>
                  </a:solidFill>
                  <a:latin typeface="Tahoma" pitchFamily="34" charset="0"/>
                </a:rPr>
                <a:t>Sufficient drugs available</a:t>
              </a:r>
            </a:p>
          </p:txBody>
        </p:sp>
        <p:sp>
          <p:nvSpPr>
            <p:cNvPr id="23564" name="Text Box 10"/>
            <p:cNvSpPr txBox="1">
              <a:spLocks noChangeArrowheads="1"/>
            </p:cNvSpPr>
            <p:nvPr/>
          </p:nvSpPr>
          <p:spPr bwMode="auto">
            <a:xfrm>
              <a:off x="4543" y="2997"/>
              <a:ext cx="732" cy="333"/>
            </a:xfrm>
            <a:prstGeom prst="rect">
              <a:avLst/>
            </a:prstGeom>
            <a:solidFill>
              <a:srgbClr val="00CC66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000" tIns="18000" rIns="90000" bIns="18000"/>
            <a:lstStyle/>
            <a:p>
              <a:pPr algn="ctr" eaLnBrk="0" hangingPunct="0">
                <a:lnSpc>
                  <a:spcPct val="90000"/>
                </a:lnSpc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>
                  <a:solidFill>
                    <a:srgbClr val="000000"/>
                  </a:solidFill>
                  <a:latin typeface="Tahoma" pitchFamily="34" charset="0"/>
                </a:rPr>
                <a:t>Improved staff skills</a:t>
              </a:r>
            </a:p>
          </p:txBody>
        </p:sp>
        <p:sp>
          <p:nvSpPr>
            <p:cNvPr id="23565" name="Text Box 11"/>
            <p:cNvSpPr txBox="1">
              <a:spLocks noChangeArrowheads="1"/>
            </p:cNvSpPr>
            <p:nvPr/>
          </p:nvSpPr>
          <p:spPr bwMode="auto">
            <a:xfrm>
              <a:off x="2212" y="2731"/>
              <a:ext cx="1132" cy="333"/>
            </a:xfrm>
            <a:prstGeom prst="rect">
              <a:avLst/>
            </a:prstGeom>
            <a:solidFill>
              <a:srgbClr val="00CC66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000" tIns="18000" rIns="90000" bIns="18000"/>
            <a:lstStyle/>
            <a:p>
              <a:pPr algn="ctr" eaLnBrk="0" hangingPunct="0">
                <a:lnSpc>
                  <a:spcPct val="90000"/>
                </a:lnSpc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>
                  <a:solidFill>
                    <a:srgbClr val="000000"/>
                  </a:solidFill>
                  <a:latin typeface="Tahoma" pitchFamily="34" charset="0"/>
                </a:rPr>
                <a:t>Attendance at rural clinics by mothers increased</a:t>
              </a:r>
            </a:p>
          </p:txBody>
        </p:sp>
        <p:sp>
          <p:nvSpPr>
            <p:cNvPr id="23566" name="Text Box 12"/>
            <p:cNvSpPr txBox="1">
              <a:spLocks noChangeArrowheads="1"/>
            </p:cNvSpPr>
            <p:nvPr/>
          </p:nvSpPr>
          <p:spPr bwMode="auto">
            <a:xfrm>
              <a:off x="2212" y="2132"/>
              <a:ext cx="1132" cy="377"/>
            </a:xfrm>
            <a:prstGeom prst="rect">
              <a:avLst/>
            </a:prstGeom>
            <a:solidFill>
              <a:srgbClr val="00CC66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000" tIns="18000" rIns="90000" bIns="18000"/>
            <a:lstStyle/>
            <a:p>
              <a:pPr algn="ctr" eaLnBrk="0" hangingPunct="0">
                <a:lnSpc>
                  <a:spcPct val="90000"/>
                </a:lnSpc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>
                  <a:solidFill>
                    <a:srgbClr val="000000"/>
                  </a:solidFill>
                  <a:latin typeface="Tahoma" pitchFamily="34" charset="0"/>
                </a:rPr>
                <a:t>Increased/earlier diagnosis of birth complications</a:t>
              </a:r>
            </a:p>
          </p:txBody>
        </p:sp>
        <p:sp>
          <p:nvSpPr>
            <p:cNvPr id="23567" name="Text Box 13"/>
            <p:cNvSpPr txBox="1">
              <a:spLocks noChangeArrowheads="1"/>
            </p:cNvSpPr>
            <p:nvPr/>
          </p:nvSpPr>
          <p:spPr bwMode="auto">
            <a:xfrm>
              <a:off x="2212" y="1533"/>
              <a:ext cx="1132" cy="333"/>
            </a:xfrm>
            <a:prstGeom prst="rect">
              <a:avLst/>
            </a:prstGeom>
            <a:solidFill>
              <a:srgbClr val="00CC66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000" tIns="18000" rIns="90000" bIns="18000"/>
            <a:lstStyle/>
            <a:p>
              <a:pPr algn="ctr" eaLnBrk="0" hangingPunct="0">
                <a:lnSpc>
                  <a:spcPct val="90000"/>
                </a:lnSpc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>
                  <a:solidFill>
                    <a:srgbClr val="000000"/>
                  </a:solidFill>
                  <a:latin typeface="Tahoma" pitchFamily="34" charset="0"/>
                </a:rPr>
                <a:t>Reduced incidence of acute birth complications</a:t>
              </a:r>
            </a:p>
          </p:txBody>
        </p:sp>
        <p:sp>
          <p:nvSpPr>
            <p:cNvPr id="23568" name="Text Box 14"/>
            <p:cNvSpPr txBox="1">
              <a:spLocks noChangeArrowheads="1"/>
            </p:cNvSpPr>
            <p:nvPr/>
          </p:nvSpPr>
          <p:spPr bwMode="auto">
            <a:xfrm>
              <a:off x="2212" y="934"/>
              <a:ext cx="1132" cy="332"/>
            </a:xfrm>
            <a:prstGeom prst="rect">
              <a:avLst/>
            </a:prstGeom>
            <a:solidFill>
              <a:srgbClr val="00CC66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000" tIns="46800" rIns="90000" bIns="46800"/>
            <a:lstStyle/>
            <a:p>
              <a:pPr algn="ctr" eaLnBrk="0" hangingPunct="0">
                <a:lnSpc>
                  <a:spcPct val="90000"/>
                </a:lnSpc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>
                  <a:solidFill>
                    <a:srgbClr val="000000"/>
                  </a:solidFill>
                  <a:latin typeface="Tahoma" pitchFamily="34" charset="0"/>
                </a:rPr>
                <a:t>Infant and maternal mortality rates reduced</a:t>
              </a:r>
            </a:p>
          </p:txBody>
        </p:sp>
        <p:sp>
          <p:nvSpPr>
            <p:cNvPr id="23569" name="Text Box 15"/>
            <p:cNvSpPr txBox="1">
              <a:spLocks noChangeArrowheads="1"/>
            </p:cNvSpPr>
            <p:nvPr/>
          </p:nvSpPr>
          <p:spPr bwMode="auto">
            <a:xfrm>
              <a:off x="3814" y="2132"/>
              <a:ext cx="1132" cy="377"/>
            </a:xfrm>
            <a:prstGeom prst="rect">
              <a:avLst/>
            </a:prstGeom>
            <a:solidFill>
              <a:srgbClr val="00CC66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000" tIns="18000" rIns="90000" bIns="18000"/>
            <a:lstStyle/>
            <a:p>
              <a:pPr algn="ctr" eaLnBrk="0" hangingPunct="0">
                <a:lnSpc>
                  <a:spcPct val="90000"/>
                </a:lnSpc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>
                  <a:solidFill>
                    <a:srgbClr val="000000"/>
                  </a:solidFill>
                  <a:latin typeface="Tahoma" pitchFamily="34" charset="0"/>
                </a:rPr>
                <a:t>Standards of hygiene and patient care improved</a:t>
              </a:r>
            </a:p>
          </p:txBody>
        </p:sp>
        <p:sp>
          <p:nvSpPr>
            <p:cNvPr id="23570" name="Text Box 16"/>
            <p:cNvSpPr txBox="1">
              <a:spLocks noChangeArrowheads="1"/>
            </p:cNvSpPr>
            <p:nvPr/>
          </p:nvSpPr>
          <p:spPr bwMode="auto">
            <a:xfrm>
              <a:off x="3810" y="1533"/>
              <a:ext cx="1136" cy="333"/>
            </a:xfrm>
            <a:prstGeom prst="rect">
              <a:avLst/>
            </a:prstGeom>
            <a:solidFill>
              <a:srgbClr val="00CC66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000" tIns="18000" rIns="90000" bIns="18000"/>
            <a:lstStyle/>
            <a:p>
              <a:pPr algn="ctr" eaLnBrk="0" hangingPunct="0">
                <a:lnSpc>
                  <a:spcPct val="90000"/>
                </a:lnSpc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>
                  <a:solidFill>
                    <a:srgbClr val="000000"/>
                  </a:solidFill>
                  <a:latin typeface="Tahoma" pitchFamily="34" charset="0"/>
                </a:rPr>
                <a:t>Rates of post-partum and neonatal infection reduced</a:t>
              </a:r>
            </a:p>
          </p:txBody>
        </p:sp>
        <p:sp>
          <p:nvSpPr>
            <p:cNvPr id="23571" name="Text Box 17"/>
            <p:cNvSpPr txBox="1">
              <a:spLocks noChangeArrowheads="1"/>
            </p:cNvSpPr>
            <p:nvPr/>
          </p:nvSpPr>
          <p:spPr bwMode="auto">
            <a:xfrm>
              <a:off x="192" y="2731"/>
              <a:ext cx="954" cy="333"/>
            </a:xfrm>
            <a:prstGeom prst="rect">
              <a:avLst/>
            </a:prstGeom>
            <a:solidFill>
              <a:srgbClr val="00CC66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000" tIns="18000" rIns="90000" bIns="18000"/>
            <a:lstStyle/>
            <a:p>
              <a:pPr algn="ctr" eaLnBrk="0" hangingPunct="0">
                <a:lnSpc>
                  <a:spcPct val="90000"/>
                </a:lnSpc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>
                  <a:solidFill>
                    <a:srgbClr val="000000"/>
                  </a:solidFill>
                  <a:latin typeface="Tahoma" pitchFamily="34" charset="0"/>
                </a:rPr>
                <a:t>Increased proportion of babies breast-fed</a:t>
              </a:r>
            </a:p>
          </p:txBody>
        </p:sp>
        <p:sp>
          <p:nvSpPr>
            <p:cNvPr id="23572" name="Text Box 18"/>
            <p:cNvSpPr txBox="1">
              <a:spLocks noChangeArrowheads="1"/>
            </p:cNvSpPr>
            <p:nvPr/>
          </p:nvSpPr>
          <p:spPr bwMode="auto">
            <a:xfrm>
              <a:off x="1213" y="2731"/>
              <a:ext cx="899" cy="419"/>
            </a:xfrm>
            <a:prstGeom prst="rect">
              <a:avLst/>
            </a:prstGeom>
            <a:solidFill>
              <a:srgbClr val="00CC66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000" tIns="18000" rIns="90000" bIns="18000"/>
            <a:lstStyle/>
            <a:p>
              <a:pPr algn="ctr" eaLnBrk="0" hangingPunct="0">
                <a:lnSpc>
                  <a:spcPct val="90000"/>
                </a:lnSpc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>
                  <a:solidFill>
                    <a:srgbClr val="000000"/>
                  </a:solidFill>
                  <a:latin typeface="Tahoma" pitchFamily="34" charset="0"/>
                </a:rPr>
                <a:t>Seasonal availability of high protein foods increased</a:t>
              </a:r>
            </a:p>
          </p:txBody>
        </p:sp>
        <p:sp>
          <p:nvSpPr>
            <p:cNvPr id="23573" name="Text Box 19"/>
            <p:cNvSpPr txBox="1">
              <a:spLocks noChangeArrowheads="1"/>
            </p:cNvSpPr>
            <p:nvPr/>
          </p:nvSpPr>
          <p:spPr bwMode="auto">
            <a:xfrm>
              <a:off x="192" y="2132"/>
              <a:ext cx="954" cy="377"/>
            </a:xfrm>
            <a:prstGeom prst="rect">
              <a:avLst/>
            </a:prstGeom>
            <a:solidFill>
              <a:srgbClr val="00CC66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000" tIns="18000" rIns="90000" bIns="18000"/>
            <a:lstStyle/>
            <a:p>
              <a:pPr algn="ctr" eaLnBrk="0" hangingPunct="0">
                <a:lnSpc>
                  <a:spcPct val="90000"/>
                </a:lnSpc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>
                  <a:solidFill>
                    <a:srgbClr val="000000"/>
                  </a:solidFill>
                  <a:latin typeface="Tahoma" pitchFamily="34" charset="0"/>
                </a:rPr>
                <a:t>Nutritional status of babies and infants improved</a:t>
              </a:r>
            </a:p>
          </p:txBody>
        </p:sp>
        <p:sp>
          <p:nvSpPr>
            <p:cNvPr id="23574" name="Text Box 20"/>
            <p:cNvSpPr txBox="1">
              <a:spLocks noChangeArrowheads="1"/>
            </p:cNvSpPr>
            <p:nvPr/>
          </p:nvSpPr>
          <p:spPr bwMode="auto">
            <a:xfrm>
              <a:off x="1213" y="2132"/>
              <a:ext cx="866" cy="377"/>
            </a:xfrm>
            <a:prstGeom prst="rect">
              <a:avLst/>
            </a:prstGeom>
            <a:solidFill>
              <a:srgbClr val="00CC66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000" tIns="18000" rIns="90000" bIns="18000"/>
            <a:lstStyle/>
            <a:p>
              <a:pPr algn="ctr" eaLnBrk="0" hangingPunct="0">
                <a:lnSpc>
                  <a:spcPct val="90000"/>
                </a:lnSpc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>
                  <a:solidFill>
                    <a:srgbClr val="000000"/>
                  </a:solidFill>
                  <a:latin typeface="Tahoma" pitchFamily="34" charset="0"/>
                </a:rPr>
                <a:t>Increased N. of babies and infants vaccinated</a:t>
              </a:r>
            </a:p>
          </p:txBody>
        </p:sp>
        <p:sp>
          <p:nvSpPr>
            <p:cNvPr id="23575" name="Text Box 21"/>
            <p:cNvSpPr txBox="1">
              <a:spLocks noChangeArrowheads="1"/>
            </p:cNvSpPr>
            <p:nvPr/>
          </p:nvSpPr>
          <p:spPr bwMode="auto">
            <a:xfrm>
              <a:off x="614" y="1533"/>
              <a:ext cx="1198" cy="333"/>
            </a:xfrm>
            <a:prstGeom prst="rect">
              <a:avLst/>
            </a:prstGeom>
            <a:solidFill>
              <a:srgbClr val="00CC66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000" tIns="18000" rIns="90000" bIns="18000"/>
            <a:lstStyle/>
            <a:p>
              <a:pPr algn="ctr" eaLnBrk="0" hangingPunct="0">
                <a:lnSpc>
                  <a:spcPct val="90000"/>
                </a:lnSpc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>
                  <a:solidFill>
                    <a:srgbClr val="000000"/>
                  </a:solidFill>
                  <a:latin typeface="Tahoma" pitchFamily="34" charset="0"/>
                </a:rPr>
                <a:t>Rates of infection among babies and infants reduced</a:t>
              </a:r>
            </a:p>
          </p:txBody>
        </p:sp>
        <p:sp>
          <p:nvSpPr>
            <p:cNvPr id="23576" name="Freeform 22"/>
            <p:cNvSpPr>
              <a:spLocks/>
            </p:cNvSpPr>
            <p:nvPr/>
          </p:nvSpPr>
          <p:spPr bwMode="auto">
            <a:xfrm>
              <a:off x="680" y="2465"/>
              <a:ext cx="1" cy="266"/>
            </a:xfrm>
            <a:custGeom>
              <a:avLst/>
              <a:gdLst>
                <a:gd name="T0" fmla="*/ 0 w 1"/>
                <a:gd name="T1" fmla="*/ 60 h 1174"/>
                <a:gd name="T2" fmla="*/ 0 w 1"/>
                <a:gd name="T3" fmla="*/ 0 h 1174"/>
                <a:gd name="T4" fmla="*/ 0 w 1"/>
                <a:gd name="T5" fmla="*/ 60 h 1174"/>
                <a:gd name="T6" fmla="*/ 0 60000 65536"/>
                <a:gd name="T7" fmla="*/ 0 60000 65536"/>
                <a:gd name="T8" fmla="*/ 0 60000 65536"/>
                <a:gd name="T9" fmla="*/ 0 w 1"/>
                <a:gd name="T10" fmla="*/ 0 h 1174"/>
                <a:gd name="T11" fmla="*/ 1 w 1"/>
                <a:gd name="T12" fmla="*/ 1174 h 117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1174">
                  <a:moveTo>
                    <a:pt x="0" y="1173"/>
                  </a:moveTo>
                  <a:lnTo>
                    <a:pt x="0" y="0"/>
                  </a:lnTo>
                  <a:lnTo>
                    <a:pt x="0" y="1173"/>
                  </a:lnTo>
                </a:path>
              </a:pathLst>
            </a:custGeom>
            <a:solidFill>
              <a:srgbClr val="66FF33"/>
            </a:solidFill>
            <a:ln w="9360">
              <a:solidFill>
                <a:srgbClr val="000000"/>
              </a:solidFill>
              <a:miter lim="800000"/>
              <a:headEnd/>
              <a:tailEnd type="triangle" w="med" len="med"/>
            </a:ln>
          </p:spPr>
          <p:txBody>
            <a:bodyPr wrap="none" anchor="ctr"/>
            <a:lstStyle/>
            <a:p>
              <a:pPr eaLnBrk="0" hangingPunct="0"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it-IT"/>
            </a:p>
          </p:txBody>
        </p:sp>
        <p:sp>
          <p:nvSpPr>
            <p:cNvPr id="23577" name="Freeform 23"/>
            <p:cNvSpPr>
              <a:spLocks/>
            </p:cNvSpPr>
            <p:nvPr/>
          </p:nvSpPr>
          <p:spPr bwMode="auto">
            <a:xfrm>
              <a:off x="2745" y="2465"/>
              <a:ext cx="1" cy="266"/>
            </a:xfrm>
            <a:custGeom>
              <a:avLst/>
              <a:gdLst>
                <a:gd name="T0" fmla="*/ 0 w 1"/>
                <a:gd name="T1" fmla="*/ 60 h 1174"/>
                <a:gd name="T2" fmla="*/ 0 w 1"/>
                <a:gd name="T3" fmla="*/ 0 h 1174"/>
                <a:gd name="T4" fmla="*/ 0 w 1"/>
                <a:gd name="T5" fmla="*/ 60 h 1174"/>
                <a:gd name="T6" fmla="*/ 0 60000 65536"/>
                <a:gd name="T7" fmla="*/ 0 60000 65536"/>
                <a:gd name="T8" fmla="*/ 0 60000 65536"/>
                <a:gd name="T9" fmla="*/ 0 w 1"/>
                <a:gd name="T10" fmla="*/ 0 h 1174"/>
                <a:gd name="T11" fmla="*/ 1 w 1"/>
                <a:gd name="T12" fmla="*/ 1174 h 117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1174">
                  <a:moveTo>
                    <a:pt x="0" y="1173"/>
                  </a:moveTo>
                  <a:lnTo>
                    <a:pt x="0" y="0"/>
                  </a:lnTo>
                  <a:lnTo>
                    <a:pt x="0" y="1173"/>
                  </a:lnTo>
                </a:path>
              </a:pathLst>
            </a:custGeom>
            <a:solidFill>
              <a:srgbClr val="66FF33"/>
            </a:solidFill>
            <a:ln w="9360">
              <a:solidFill>
                <a:srgbClr val="000000"/>
              </a:solidFill>
              <a:miter lim="800000"/>
              <a:headEnd/>
              <a:tailEnd type="triangle" w="med" len="med"/>
            </a:ln>
          </p:spPr>
          <p:txBody>
            <a:bodyPr wrap="none" anchor="ctr"/>
            <a:lstStyle/>
            <a:p>
              <a:pPr eaLnBrk="0" hangingPunct="0"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it-IT"/>
            </a:p>
          </p:txBody>
        </p:sp>
        <p:sp>
          <p:nvSpPr>
            <p:cNvPr id="23578" name="Freeform 24"/>
            <p:cNvSpPr>
              <a:spLocks/>
            </p:cNvSpPr>
            <p:nvPr/>
          </p:nvSpPr>
          <p:spPr bwMode="auto">
            <a:xfrm>
              <a:off x="2745" y="1866"/>
              <a:ext cx="1" cy="266"/>
            </a:xfrm>
            <a:custGeom>
              <a:avLst/>
              <a:gdLst>
                <a:gd name="T0" fmla="*/ 0 w 1"/>
                <a:gd name="T1" fmla="*/ 60 h 1174"/>
                <a:gd name="T2" fmla="*/ 0 w 1"/>
                <a:gd name="T3" fmla="*/ 0 h 1174"/>
                <a:gd name="T4" fmla="*/ 0 w 1"/>
                <a:gd name="T5" fmla="*/ 60 h 1174"/>
                <a:gd name="T6" fmla="*/ 0 60000 65536"/>
                <a:gd name="T7" fmla="*/ 0 60000 65536"/>
                <a:gd name="T8" fmla="*/ 0 60000 65536"/>
                <a:gd name="T9" fmla="*/ 0 w 1"/>
                <a:gd name="T10" fmla="*/ 0 h 1174"/>
                <a:gd name="T11" fmla="*/ 1 w 1"/>
                <a:gd name="T12" fmla="*/ 1174 h 117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1174">
                  <a:moveTo>
                    <a:pt x="0" y="1173"/>
                  </a:moveTo>
                  <a:lnTo>
                    <a:pt x="0" y="0"/>
                  </a:lnTo>
                  <a:lnTo>
                    <a:pt x="0" y="1173"/>
                  </a:lnTo>
                </a:path>
              </a:pathLst>
            </a:custGeom>
            <a:solidFill>
              <a:srgbClr val="66FF33"/>
            </a:solidFill>
            <a:ln w="9360">
              <a:solidFill>
                <a:srgbClr val="000000"/>
              </a:solidFill>
              <a:miter lim="800000"/>
              <a:headEnd/>
              <a:tailEnd type="triangle" w="med" len="med"/>
            </a:ln>
          </p:spPr>
          <p:txBody>
            <a:bodyPr wrap="none" anchor="ctr"/>
            <a:lstStyle/>
            <a:p>
              <a:pPr eaLnBrk="0" hangingPunct="0"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it-IT"/>
            </a:p>
          </p:txBody>
        </p:sp>
        <p:sp>
          <p:nvSpPr>
            <p:cNvPr id="23579" name="Freeform 25"/>
            <p:cNvSpPr>
              <a:spLocks/>
            </p:cNvSpPr>
            <p:nvPr/>
          </p:nvSpPr>
          <p:spPr bwMode="auto">
            <a:xfrm>
              <a:off x="2745" y="1266"/>
              <a:ext cx="1" cy="267"/>
            </a:xfrm>
            <a:custGeom>
              <a:avLst/>
              <a:gdLst>
                <a:gd name="T0" fmla="*/ 0 w 1"/>
                <a:gd name="T1" fmla="*/ 61 h 1178"/>
                <a:gd name="T2" fmla="*/ 0 w 1"/>
                <a:gd name="T3" fmla="*/ 0 h 1178"/>
                <a:gd name="T4" fmla="*/ 0 w 1"/>
                <a:gd name="T5" fmla="*/ 61 h 1178"/>
                <a:gd name="T6" fmla="*/ 0 60000 65536"/>
                <a:gd name="T7" fmla="*/ 0 60000 65536"/>
                <a:gd name="T8" fmla="*/ 0 60000 65536"/>
                <a:gd name="T9" fmla="*/ 0 w 1"/>
                <a:gd name="T10" fmla="*/ 0 h 1178"/>
                <a:gd name="T11" fmla="*/ 1 w 1"/>
                <a:gd name="T12" fmla="*/ 1178 h 117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1178">
                  <a:moveTo>
                    <a:pt x="0" y="1177"/>
                  </a:moveTo>
                  <a:lnTo>
                    <a:pt x="0" y="0"/>
                  </a:lnTo>
                  <a:lnTo>
                    <a:pt x="0" y="1177"/>
                  </a:lnTo>
                </a:path>
              </a:pathLst>
            </a:custGeom>
            <a:solidFill>
              <a:srgbClr val="66FF33"/>
            </a:solidFill>
            <a:ln w="9360">
              <a:solidFill>
                <a:srgbClr val="000000"/>
              </a:solidFill>
              <a:miter lim="800000"/>
              <a:headEnd/>
              <a:tailEnd type="triangle" w="med" len="med"/>
            </a:ln>
          </p:spPr>
          <p:txBody>
            <a:bodyPr wrap="none" anchor="ctr"/>
            <a:lstStyle/>
            <a:p>
              <a:pPr eaLnBrk="0" hangingPunct="0"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it-IT"/>
            </a:p>
          </p:txBody>
        </p:sp>
        <p:sp>
          <p:nvSpPr>
            <p:cNvPr id="23580" name="Freeform 26"/>
            <p:cNvSpPr>
              <a:spLocks noChangeArrowheads="1"/>
            </p:cNvSpPr>
            <p:nvPr/>
          </p:nvSpPr>
          <p:spPr bwMode="auto">
            <a:xfrm>
              <a:off x="2256" y="3197"/>
              <a:ext cx="1" cy="133"/>
            </a:xfrm>
            <a:custGeom>
              <a:avLst/>
              <a:gdLst>
                <a:gd name="T0" fmla="*/ 0 w 1"/>
                <a:gd name="T1" fmla="*/ 30 h 587"/>
                <a:gd name="T2" fmla="*/ 0 w 1"/>
                <a:gd name="T3" fmla="*/ 0 h 587"/>
                <a:gd name="T4" fmla="*/ 0 w 1"/>
                <a:gd name="T5" fmla="*/ 30 h 587"/>
                <a:gd name="T6" fmla="*/ 0 60000 65536"/>
                <a:gd name="T7" fmla="*/ 0 60000 65536"/>
                <a:gd name="T8" fmla="*/ 0 60000 65536"/>
                <a:gd name="T9" fmla="*/ 0 w 1"/>
                <a:gd name="T10" fmla="*/ 0 h 587"/>
                <a:gd name="T11" fmla="*/ 1 w 1"/>
                <a:gd name="T12" fmla="*/ 587 h 58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587">
                  <a:moveTo>
                    <a:pt x="0" y="586"/>
                  </a:moveTo>
                  <a:lnTo>
                    <a:pt x="0" y="0"/>
                  </a:lnTo>
                  <a:lnTo>
                    <a:pt x="0" y="586"/>
                  </a:lnTo>
                </a:path>
              </a:pathLst>
            </a:custGeom>
            <a:solidFill>
              <a:srgbClr val="66FF33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it-IT"/>
            </a:p>
          </p:txBody>
        </p:sp>
        <p:sp>
          <p:nvSpPr>
            <p:cNvPr id="23581" name="Freeform 27"/>
            <p:cNvSpPr>
              <a:spLocks noChangeArrowheads="1"/>
            </p:cNvSpPr>
            <p:nvPr/>
          </p:nvSpPr>
          <p:spPr bwMode="auto">
            <a:xfrm>
              <a:off x="3189" y="3197"/>
              <a:ext cx="1" cy="133"/>
            </a:xfrm>
            <a:custGeom>
              <a:avLst/>
              <a:gdLst>
                <a:gd name="T0" fmla="*/ 0 w 1"/>
                <a:gd name="T1" fmla="*/ 30 h 587"/>
                <a:gd name="T2" fmla="*/ 0 w 1"/>
                <a:gd name="T3" fmla="*/ 0 h 587"/>
                <a:gd name="T4" fmla="*/ 0 w 1"/>
                <a:gd name="T5" fmla="*/ 30 h 587"/>
                <a:gd name="T6" fmla="*/ 0 60000 65536"/>
                <a:gd name="T7" fmla="*/ 0 60000 65536"/>
                <a:gd name="T8" fmla="*/ 0 60000 65536"/>
                <a:gd name="T9" fmla="*/ 0 w 1"/>
                <a:gd name="T10" fmla="*/ 0 h 587"/>
                <a:gd name="T11" fmla="*/ 1 w 1"/>
                <a:gd name="T12" fmla="*/ 587 h 58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587">
                  <a:moveTo>
                    <a:pt x="0" y="586"/>
                  </a:moveTo>
                  <a:lnTo>
                    <a:pt x="0" y="0"/>
                  </a:lnTo>
                  <a:lnTo>
                    <a:pt x="0" y="586"/>
                  </a:lnTo>
                </a:path>
              </a:pathLst>
            </a:custGeom>
            <a:solidFill>
              <a:srgbClr val="66FF33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it-IT"/>
            </a:p>
          </p:txBody>
        </p:sp>
        <p:sp>
          <p:nvSpPr>
            <p:cNvPr id="23582" name="Freeform 28"/>
            <p:cNvSpPr>
              <a:spLocks noChangeArrowheads="1"/>
            </p:cNvSpPr>
            <p:nvPr/>
          </p:nvSpPr>
          <p:spPr bwMode="auto">
            <a:xfrm>
              <a:off x="2256" y="3197"/>
              <a:ext cx="933" cy="1"/>
            </a:xfrm>
            <a:custGeom>
              <a:avLst/>
              <a:gdLst>
                <a:gd name="T0" fmla="*/ 0 w 4116"/>
                <a:gd name="T1" fmla="*/ 0 h 1"/>
                <a:gd name="T2" fmla="*/ 211 w 4116"/>
                <a:gd name="T3" fmla="*/ 0 h 1"/>
                <a:gd name="T4" fmla="*/ 0 w 4116"/>
                <a:gd name="T5" fmla="*/ 0 h 1"/>
                <a:gd name="T6" fmla="*/ 0 60000 65536"/>
                <a:gd name="T7" fmla="*/ 0 60000 65536"/>
                <a:gd name="T8" fmla="*/ 0 60000 65536"/>
                <a:gd name="T9" fmla="*/ 0 w 4116"/>
                <a:gd name="T10" fmla="*/ 0 h 1"/>
                <a:gd name="T11" fmla="*/ 4116 w 4116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116" h="1">
                  <a:moveTo>
                    <a:pt x="0" y="0"/>
                  </a:moveTo>
                  <a:lnTo>
                    <a:pt x="4115" y="0"/>
                  </a:lnTo>
                  <a:lnTo>
                    <a:pt x="0" y="0"/>
                  </a:lnTo>
                </a:path>
              </a:pathLst>
            </a:custGeom>
            <a:solidFill>
              <a:srgbClr val="66FF33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it-IT"/>
            </a:p>
          </p:txBody>
        </p:sp>
        <p:sp>
          <p:nvSpPr>
            <p:cNvPr id="23583" name="Freeform 29"/>
            <p:cNvSpPr>
              <a:spLocks/>
            </p:cNvSpPr>
            <p:nvPr/>
          </p:nvSpPr>
          <p:spPr bwMode="auto">
            <a:xfrm>
              <a:off x="2723" y="3064"/>
              <a:ext cx="1" cy="133"/>
            </a:xfrm>
            <a:custGeom>
              <a:avLst/>
              <a:gdLst>
                <a:gd name="T0" fmla="*/ 0 w 1"/>
                <a:gd name="T1" fmla="*/ 30 h 588"/>
                <a:gd name="T2" fmla="*/ 0 w 1"/>
                <a:gd name="T3" fmla="*/ 0 h 588"/>
                <a:gd name="T4" fmla="*/ 0 w 1"/>
                <a:gd name="T5" fmla="*/ 30 h 588"/>
                <a:gd name="T6" fmla="*/ 0 60000 65536"/>
                <a:gd name="T7" fmla="*/ 0 60000 65536"/>
                <a:gd name="T8" fmla="*/ 0 60000 65536"/>
                <a:gd name="T9" fmla="*/ 0 w 1"/>
                <a:gd name="T10" fmla="*/ 0 h 588"/>
                <a:gd name="T11" fmla="*/ 1 w 1"/>
                <a:gd name="T12" fmla="*/ 588 h 58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588">
                  <a:moveTo>
                    <a:pt x="0" y="587"/>
                  </a:moveTo>
                  <a:lnTo>
                    <a:pt x="0" y="0"/>
                  </a:lnTo>
                  <a:lnTo>
                    <a:pt x="0" y="587"/>
                  </a:lnTo>
                </a:path>
              </a:pathLst>
            </a:custGeom>
            <a:solidFill>
              <a:srgbClr val="66FF33"/>
            </a:solidFill>
            <a:ln w="9360">
              <a:solidFill>
                <a:srgbClr val="000000"/>
              </a:solidFill>
              <a:miter lim="800000"/>
              <a:headEnd/>
              <a:tailEnd type="triangle" w="med" len="med"/>
            </a:ln>
          </p:spPr>
          <p:txBody>
            <a:bodyPr wrap="none" anchor="ctr"/>
            <a:lstStyle/>
            <a:p>
              <a:pPr eaLnBrk="0" hangingPunct="0"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it-IT"/>
            </a:p>
          </p:txBody>
        </p:sp>
        <p:sp>
          <p:nvSpPr>
            <p:cNvPr id="23584" name="Freeform 30"/>
            <p:cNvSpPr>
              <a:spLocks noChangeArrowheads="1"/>
            </p:cNvSpPr>
            <p:nvPr/>
          </p:nvSpPr>
          <p:spPr bwMode="auto">
            <a:xfrm>
              <a:off x="1679" y="2598"/>
              <a:ext cx="1" cy="133"/>
            </a:xfrm>
            <a:custGeom>
              <a:avLst/>
              <a:gdLst>
                <a:gd name="T0" fmla="*/ 0 w 1"/>
                <a:gd name="T1" fmla="*/ 30 h 588"/>
                <a:gd name="T2" fmla="*/ 0 w 1"/>
                <a:gd name="T3" fmla="*/ 0 h 588"/>
                <a:gd name="T4" fmla="*/ 0 w 1"/>
                <a:gd name="T5" fmla="*/ 30 h 588"/>
                <a:gd name="T6" fmla="*/ 0 60000 65536"/>
                <a:gd name="T7" fmla="*/ 0 60000 65536"/>
                <a:gd name="T8" fmla="*/ 0 60000 65536"/>
                <a:gd name="T9" fmla="*/ 0 w 1"/>
                <a:gd name="T10" fmla="*/ 0 h 588"/>
                <a:gd name="T11" fmla="*/ 1 w 1"/>
                <a:gd name="T12" fmla="*/ 588 h 58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588">
                  <a:moveTo>
                    <a:pt x="0" y="587"/>
                  </a:moveTo>
                  <a:lnTo>
                    <a:pt x="0" y="0"/>
                  </a:lnTo>
                  <a:lnTo>
                    <a:pt x="0" y="587"/>
                  </a:lnTo>
                </a:path>
              </a:pathLst>
            </a:custGeom>
            <a:solidFill>
              <a:srgbClr val="66FF33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it-IT"/>
            </a:p>
          </p:txBody>
        </p:sp>
        <p:sp>
          <p:nvSpPr>
            <p:cNvPr id="23585" name="Freeform 31"/>
            <p:cNvSpPr>
              <a:spLocks noChangeArrowheads="1"/>
            </p:cNvSpPr>
            <p:nvPr/>
          </p:nvSpPr>
          <p:spPr bwMode="auto">
            <a:xfrm>
              <a:off x="680" y="2598"/>
              <a:ext cx="999" cy="1"/>
            </a:xfrm>
            <a:custGeom>
              <a:avLst/>
              <a:gdLst>
                <a:gd name="T0" fmla="*/ 227 w 4406"/>
                <a:gd name="T1" fmla="*/ 0 h 1"/>
                <a:gd name="T2" fmla="*/ 0 w 4406"/>
                <a:gd name="T3" fmla="*/ 0 h 1"/>
                <a:gd name="T4" fmla="*/ 227 w 4406"/>
                <a:gd name="T5" fmla="*/ 0 h 1"/>
                <a:gd name="T6" fmla="*/ 0 60000 65536"/>
                <a:gd name="T7" fmla="*/ 0 60000 65536"/>
                <a:gd name="T8" fmla="*/ 0 60000 65536"/>
                <a:gd name="T9" fmla="*/ 0 w 4406"/>
                <a:gd name="T10" fmla="*/ 0 h 1"/>
                <a:gd name="T11" fmla="*/ 4406 w 4406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406" h="1">
                  <a:moveTo>
                    <a:pt x="4405" y="0"/>
                  </a:moveTo>
                  <a:lnTo>
                    <a:pt x="0" y="0"/>
                  </a:lnTo>
                  <a:lnTo>
                    <a:pt x="4405" y="0"/>
                  </a:lnTo>
                </a:path>
              </a:pathLst>
            </a:custGeom>
            <a:solidFill>
              <a:srgbClr val="66FF33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it-IT"/>
            </a:p>
          </p:txBody>
        </p:sp>
        <p:sp>
          <p:nvSpPr>
            <p:cNvPr id="23586" name="Freeform 32"/>
            <p:cNvSpPr>
              <a:spLocks noChangeArrowheads="1"/>
            </p:cNvSpPr>
            <p:nvPr/>
          </p:nvSpPr>
          <p:spPr bwMode="auto">
            <a:xfrm>
              <a:off x="4010" y="2864"/>
              <a:ext cx="1" cy="133"/>
            </a:xfrm>
            <a:custGeom>
              <a:avLst/>
              <a:gdLst>
                <a:gd name="T0" fmla="*/ 0 w 1"/>
                <a:gd name="T1" fmla="*/ 30 h 588"/>
                <a:gd name="T2" fmla="*/ 0 w 1"/>
                <a:gd name="T3" fmla="*/ 0 h 588"/>
                <a:gd name="T4" fmla="*/ 0 w 1"/>
                <a:gd name="T5" fmla="*/ 30 h 588"/>
                <a:gd name="T6" fmla="*/ 0 60000 65536"/>
                <a:gd name="T7" fmla="*/ 0 60000 65536"/>
                <a:gd name="T8" fmla="*/ 0 60000 65536"/>
                <a:gd name="T9" fmla="*/ 0 w 1"/>
                <a:gd name="T10" fmla="*/ 0 h 588"/>
                <a:gd name="T11" fmla="*/ 1 w 1"/>
                <a:gd name="T12" fmla="*/ 588 h 58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588">
                  <a:moveTo>
                    <a:pt x="0" y="587"/>
                  </a:moveTo>
                  <a:lnTo>
                    <a:pt x="0" y="0"/>
                  </a:lnTo>
                  <a:lnTo>
                    <a:pt x="0" y="587"/>
                  </a:lnTo>
                </a:path>
              </a:pathLst>
            </a:custGeom>
            <a:solidFill>
              <a:srgbClr val="66FF33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it-IT"/>
            </a:p>
          </p:txBody>
        </p:sp>
        <p:sp>
          <p:nvSpPr>
            <p:cNvPr id="23587" name="Freeform 33"/>
            <p:cNvSpPr>
              <a:spLocks noChangeArrowheads="1"/>
            </p:cNvSpPr>
            <p:nvPr/>
          </p:nvSpPr>
          <p:spPr bwMode="auto">
            <a:xfrm>
              <a:off x="4942" y="2864"/>
              <a:ext cx="1" cy="133"/>
            </a:xfrm>
            <a:custGeom>
              <a:avLst/>
              <a:gdLst>
                <a:gd name="T0" fmla="*/ 0 w 1"/>
                <a:gd name="T1" fmla="*/ 30 h 588"/>
                <a:gd name="T2" fmla="*/ 0 w 1"/>
                <a:gd name="T3" fmla="*/ 0 h 588"/>
                <a:gd name="T4" fmla="*/ 0 w 1"/>
                <a:gd name="T5" fmla="*/ 30 h 588"/>
                <a:gd name="T6" fmla="*/ 0 60000 65536"/>
                <a:gd name="T7" fmla="*/ 0 60000 65536"/>
                <a:gd name="T8" fmla="*/ 0 60000 65536"/>
                <a:gd name="T9" fmla="*/ 0 w 1"/>
                <a:gd name="T10" fmla="*/ 0 h 588"/>
                <a:gd name="T11" fmla="*/ 1 w 1"/>
                <a:gd name="T12" fmla="*/ 588 h 58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588">
                  <a:moveTo>
                    <a:pt x="0" y="587"/>
                  </a:moveTo>
                  <a:lnTo>
                    <a:pt x="0" y="0"/>
                  </a:lnTo>
                  <a:lnTo>
                    <a:pt x="0" y="587"/>
                  </a:lnTo>
                </a:path>
              </a:pathLst>
            </a:custGeom>
            <a:solidFill>
              <a:srgbClr val="66FF33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it-IT"/>
            </a:p>
          </p:txBody>
        </p:sp>
        <p:sp>
          <p:nvSpPr>
            <p:cNvPr id="23588" name="Freeform 34"/>
            <p:cNvSpPr>
              <a:spLocks noChangeArrowheads="1"/>
            </p:cNvSpPr>
            <p:nvPr/>
          </p:nvSpPr>
          <p:spPr bwMode="auto">
            <a:xfrm>
              <a:off x="4010" y="2864"/>
              <a:ext cx="932" cy="1"/>
            </a:xfrm>
            <a:custGeom>
              <a:avLst/>
              <a:gdLst>
                <a:gd name="T0" fmla="*/ 0 w 4111"/>
                <a:gd name="T1" fmla="*/ 0 h 1"/>
                <a:gd name="T2" fmla="*/ 211 w 4111"/>
                <a:gd name="T3" fmla="*/ 0 h 1"/>
                <a:gd name="T4" fmla="*/ 0 w 4111"/>
                <a:gd name="T5" fmla="*/ 0 h 1"/>
                <a:gd name="T6" fmla="*/ 0 60000 65536"/>
                <a:gd name="T7" fmla="*/ 0 60000 65536"/>
                <a:gd name="T8" fmla="*/ 0 60000 65536"/>
                <a:gd name="T9" fmla="*/ 0 w 4111"/>
                <a:gd name="T10" fmla="*/ 0 h 1"/>
                <a:gd name="T11" fmla="*/ 4111 w 4111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111" h="1">
                  <a:moveTo>
                    <a:pt x="0" y="0"/>
                  </a:moveTo>
                  <a:lnTo>
                    <a:pt x="4110" y="0"/>
                  </a:lnTo>
                  <a:lnTo>
                    <a:pt x="0" y="0"/>
                  </a:lnTo>
                </a:path>
              </a:pathLst>
            </a:custGeom>
            <a:solidFill>
              <a:srgbClr val="66FF33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it-IT"/>
            </a:p>
          </p:txBody>
        </p:sp>
        <p:sp>
          <p:nvSpPr>
            <p:cNvPr id="23589" name="Freeform 35"/>
            <p:cNvSpPr>
              <a:spLocks/>
            </p:cNvSpPr>
            <p:nvPr/>
          </p:nvSpPr>
          <p:spPr bwMode="auto">
            <a:xfrm>
              <a:off x="4410" y="1866"/>
              <a:ext cx="1" cy="266"/>
            </a:xfrm>
            <a:custGeom>
              <a:avLst/>
              <a:gdLst>
                <a:gd name="T0" fmla="*/ 0 w 1"/>
                <a:gd name="T1" fmla="*/ 60 h 1174"/>
                <a:gd name="T2" fmla="*/ 0 w 1"/>
                <a:gd name="T3" fmla="*/ 0 h 1174"/>
                <a:gd name="T4" fmla="*/ 0 w 1"/>
                <a:gd name="T5" fmla="*/ 60 h 1174"/>
                <a:gd name="T6" fmla="*/ 0 60000 65536"/>
                <a:gd name="T7" fmla="*/ 0 60000 65536"/>
                <a:gd name="T8" fmla="*/ 0 60000 65536"/>
                <a:gd name="T9" fmla="*/ 0 w 1"/>
                <a:gd name="T10" fmla="*/ 0 h 1174"/>
                <a:gd name="T11" fmla="*/ 1 w 1"/>
                <a:gd name="T12" fmla="*/ 1174 h 117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1174">
                  <a:moveTo>
                    <a:pt x="0" y="1173"/>
                  </a:moveTo>
                  <a:lnTo>
                    <a:pt x="0" y="0"/>
                  </a:lnTo>
                  <a:lnTo>
                    <a:pt x="0" y="1173"/>
                  </a:lnTo>
                </a:path>
              </a:pathLst>
            </a:custGeom>
            <a:solidFill>
              <a:srgbClr val="66FF33"/>
            </a:solidFill>
            <a:ln w="9360">
              <a:solidFill>
                <a:srgbClr val="000000"/>
              </a:solidFill>
              <a:miter lim="800000"/>
              <a:headEnd/>
              <a:tailEnd type="triangle" w="med" len="med"/>
            </a:ln>
          </p:spPr>
          <p:txBody>
            <a:bodyPr wrap="none" anchor="ctr"/>
            <a:lstStyle/>
            <a:p>
              <a:pPr eaLnBrk="0" hangingPunct="0"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it-IT"/>
            </a:p>
          </p:txBody>
        </p:sp>
        <p:sp>
          <p:nvSpPr>
            <p:cNvPr id="23590" name="Freeform 36"/>
            <p:cNvSpPr>
              <a:spLocks/>
            </p:cNvSpPr>
            <p:nvPr/>
          </p:nvSpPr>
          <p:spPr bwMode="auto">
            <a:xfrm>
              <a:off x="1857" y="2494"/>
              <a:ext cx="355" cy="237"/>
            </a:xfrm>
            <a:custGeom>
              <a:avLst/>
              <a:gdLst>
                <a:gd name="T0" fmla="*/ 80 w 1566"/>
                <a:gd name="T1" fmla="*/ 54 h 1046"/>
                <a:gd name="T2" fmla="*/ 0 w 1566"/>
                <a:gd name="T3" fmla="*/ 0 h 1046"/>
                <a:gd name="T4" fmla="*/ 80 w 1566"/>
                <a:gd name="T5" fmla="*/ 54 h 1046"/>
                <a:gd name="T6" fmla="*/ 0 60000 65536"/>
                <a:gd name="T7" fmla="*/ 0 60000 65536"/>
                <a:gd name="T8" fmla="*/ 0 60000 65536"/>
                <a:gd name="T9" fmla="*/ 0 w 1566"/>
                <a:gd name="T10" fmla="*/ 0 h 1046"/>
                <a:gd name="T11" fmla="*/ 1566 w 1566"/>
                <a:gd name="T12" fmla="*/ 1046 h 104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66" h="1046">
                  <a:moveTo>
                    <a:pt x="1565" y="1045"/>
                  </a:moveTo>
                  <a:lnTo>
                    <a:pt x="0" y="0"/>
                  </a:lnTo>
                  <a:lnTo>
                    <a:pt x="1565" y="1045"/>
                  </a:lnTo>
                </a:path>
              </a:pathLst>
            </a:custGeom>
            <a:solidFill>
              <a:srgbClr val="66FF33"/>
            </a:solidFill>
            <a:ln w="9360">
              <a:solidFill>
                <a:srgbClr val="000000"/>
              </a:solidFill>
              <a:miter lim="800000"/>
              <a:headEnd/>
              <a:tailEnd type="triangle" w="med" len="med"/>
            </a:ln>
          </p:spPr>
          <p:txBody>
            <a:bodyPr wrap="none" anchor="ctr"/>
            <a:lstStyle/>
            <a:p>
              <a:pPr eaLnBrk="0" hangingPunct="0"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it-IT"/>
            </a:p>
          </p:txBody>
        </p:sp>
        <p:sp>
          <p:nvSpPr>
            <p:cNvPr id="23591" name="Freeform 37"/>
            <p:cNvSpPr>
              <a:spLocks noChangeArrowheads="1"/>
            </p:cNvSpPr>
            <p:nvPr/>
          </p:nvSpPr>
          <p:spPr bwMode="auto">
            <a:xfrm>
              <a:off x="1152" y="1400"/>
              <a:ext cx="1" cy="133"/>
            </a:xfrm>
            <a:custGeom>
              <a:avLst/>
              <a:gdLst>
                <a:gd name="T0" fmla="*/ 0 w 1"/>
                <a:gd name="T1" fmla="*/ 30 h 587"/>
                <a:gd name="T2" fmla="*/ 0 w 1"/>
                <a:gd name="T3" fmla="*/ 0 h 587"/>
                <a:gd name="T4" fmla="*/ 0 w 1"/>
                <a:gd name="T5" fmla="*/ 30 h 587"/>
                <a:gd name="T6" fmla="*/ 0 60000 65536"/>
                <a:gd name="T7" fmla="*/ 0 60000 65536"/>
                <a:gd name="T8" fmla="*/ 0 60000 65536"/>
                <a:gd name="T9" fmla="*/ 0 w 1"/>
                <a:gd name="T10" fmla="*/ 0 h 587"/>
                <a:gd name="T11" fmla="*/ 1 w 1"/>
                <a:gd name="T12" fmla="*/ 587 h 58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587">
                  <a:moveTo>
                    <a:pt x="0" y="586"/>
                  </a:moveTo>
                  <a:lnTo>
                    <a:pt x="0" y="0"/>
                  </a:lnTo>
                  <a:lnTo>
                    <a:pt x="0" y="586"/>
                  </a:lnTo>
                </a:path>
              </a:pathLst>
            </a:custGeom>
            <a:solidFill>
              <a:srgbClr val="66FF33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it-IT"/>
            </a:p>
          </p:txBody>
        </p:sp>
        <p:sp>
          <p:nvSpPr>
            <p:cNvPr id="23592" name="Freeform 38"/>
            <p:cNvSpPr>
              <a:spLocks noChangeArrowheads="1"/>
            </p:cNvSpPr>
            <p:nvPr/>
          </p:nvSpPr>
          <p:spPr bwMode="auto">
            <a:xfrm>
              <a:off x="4368" y="1400"/>
              <a:ext cx="1" cy="133"/>
            </a:xfrm>
            <a:custGeom>
              <a:avLst/>
              <a:gdLst>
                <a:gd name="T0" fmla="*/ 0 w 1"/>
                <a:gd name="T1" fmla="*/ 30 h 587"/>
                <a:gd name="T2" fmla="*/ 0 w 1"/>
                <a:gd name="T3" fmla="*/ 0 h 587"/>
                <a:gd name="T4" fmla="*/ 0 w 1"/>
                <a:gd name="T5" fmla="*/ 30 h 587"/>
                <a:gd name="T6" fmla="*/ 0 60000 65536"/>
                <a:gd name="T7" fmla="*/ 0 60000 65536"/>
                <a:gd name="T8" fmla="*/ 0 60000 65536"/>
                <a:gd name="T9" fmla="*/ 0 w 1"/>
                <a:gd name="T10" fmla="*/ 0 h 587"/>
                <a:gd name="T11" fmla="*/ 1 w 1"/>
                <a:gd name="T12" fmla="*/ 587 h 58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587">
                  <a:moveTo>
                    <a:pt x="0" y="586"/>
                  </a:moveTo>
                  <a:lnTo>
                    <a:pt x="0" y="0"/>
                  </a:lnTo>
                  <a:lnTo>
                    <a:pt x="0" y="586"/>
                  </a:lnTo>
                </a:path>
              </a:pathLst>
            </a:custGeom>
            <a:solidFill>
              <a:srgbClr val="66FF33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it-IT"/>
            </a:p>
          </p:txBody>
        </p:sp>
        <p:sp>
          <p:nvSpPr>
            <p:cNvPr id="23593" name="Freeform 39"/>
            <p:cNvSpPr>
              <a:spLocks noChangeArrowheads="1"/>
            </p:cNvSpPr>
            <p:nvPr/>
          </p:nvSpPr>
          <p:spPr bwMode="auto">
            <a:xfrm>
              <a:off x="1161" y="1400"/>
              <a:ext cx="3207" cy="1"/>
            </a:xfrm>
            <a:custGeom>
              <a:avLst/>
              <a:gdLst>
                <a:gd name="T0" fmla="*/ 0 w 14143"/>
                <a:gd name="T1" fmla="*/ 0 h 1"/>
                <a:gd name="T2" fmla="*/ 727 w 14143"/>
                <a:gd name="T3" fmla="*/ 0 h 1"/>
                <a:gd name="T4" fmla="*/ 0 w 14143"/>
                <a:gd name="T5" fmla="*/ 0 h 1"/>
                <a:gd name="T6" fmla="*/ 0 60000 65536"/>
                <a:gd name="T7" fmla="*/ 0 60000 65536"/>
                <a:gd name="T8" fmla="*/ 0 60000 65536"/>
                <a:gd name="T9" fmla="*/ 0 w 14143"/>
                <a:gd name="T10" fmla="*/ 0 h 1"/>
                <a:gd name="T11" fmla="*/ 14143 w 14143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4143" h="1">
                  <a:moveTo>
                    <a:pt x="0" y="0"/>
                  </a:moveTo>
                  <a:lnTo>
                    <a:pt x="14142" y="0"/>
                  </a:lnTo>
                  <a:lnTo>
                    <a:pt x="0" y="0"/>
                  </a:lnTo>
                </a:path>
              </a:pathLst>
            </a:custGeom>
            <a:solidFill>
              <a:srgbClr val="66FF33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it-IT"/>
            </a:p>
          </p:txBody>
        </p:sp>
        <p:sp>
          <p:nvSpPr>
            <p:cNvPr id="23594" name="Text Box 40"/>
            <p:cNvSpPr txBox="1">
              <a:spLocks noChangeArrowheads="1"/>
            </p:cNvSpPr>
            <p:nvPr/>
          </p:nvSpPr>
          <p:spPr bwMode="auto">
            <a:xfrm>
              <a:off x="5232" y="3530"/>
              <a:ext cx="384" cy="166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0" tIns="18000" rIns="0" bIns="18000"/>
            <a:lstStyle/>
            <a:p>
              <a:pPr algn="ctr" eaLnBrk="0" hangingPunct="0"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>
                  <a:solidFill>
                    <a:srgbClr val="000000"/>
                  </a:solidFill>
                  <a:latin typeface="Tahoma" pitchFamily="34" charset="0"/>
                </a:rPr>
                <a:t>MEANS</a:t>
              </a:r>
            </a:p>
          </p:txBody>
        </p:sp>
        <p:sp>
          <p:nvSpPr>
            <p:cNvPr id="23595" name="Text Box 41"/>
            <p:cNvSpPr txBox="1">
              <a:spLocks noChangeArrowheads="1"/>
            </p:cNvSpPr>
            <p:nvPr/>
          </p:nvSpPr>
          <p:spPr bwMode="auto">
            <a:xfrm>
              <a:off x="5136" y="963"/>
              <a:ext cx="532" cy="14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0" tIns="18000" rIns="0" bIns="18000"/>
            <a:lstStyle/>
            <a:p>
              <a:pPr algn="ctr" eaLnBrk="0" hangingPunct="0"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>
                  <a:solidFill>
                    <a:srgbClr val="000000"/>
                  </a:solidFill>
                  <a:latin typeface="Tahoma" pitchFamily="34" charset="0"/>
                </a:rPr>
                <a:t>ENDS</a:t>
              </a:r>
            </a:p>
          </p:txBody>
        </p:sp>
        <p:sp>
          <p:nvSpPr>
            <p:cNvPr id="23596" name="Line 42"/>
            <p:cNvSpPr>
              <a:spLocks noChangeShapeType="1"/>
            </p:cNvSpPr>
            <p:nvPr/>
          </p:nvSpPr>
          <p:spPr bwMode="auto">
            <a:xfrm flipV="1">
              <a:off x="5424" y="1130"/>
              <a:ext cx="1" cy="2334"/>
            </a:xfrm>
            <a:prstGeom prst="line">
              <a:avLst/>
            </a:prstGeom>
            <a:noFill/>
            <a:ln w="76320">
              <a:solidFill>
                <a:srgbClr val="FF0000"/>
              </a:solidFill>
              <a:miter lim="800000"/>
              <a:headEnd/>
              <a:tailEnd type="triangle" w="med" len="med"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3597" name="Line 43"/>
            <p:cNvSpPr>
              <a:spLocks noChangeShapeType="1"/>
            </p:cNvSpPr>
            <p:nvPr/>
          </p:nvSpPr>
          <p:spPr bwMode="auto">
            <a:xfrm flipV="1">
              <a:off x="1191" y="1841"/>
              <a:ext cx="1" cy="204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 type="triangle" w="med" len="med"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3598" name="Line 44"/>
            <p:cNvSpPr>
              <a:spLocks noChangeShapeType="1"/>
            </p:cNvSpPr>
            <p:nvPr/>
          </p:nvSpPr>
          <p:spPr bwMode="auto">
            <a:xfrm flipV="1">
              <a:off x="4387" y="2507"/>
              <a:ext cx="1" cy="337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 type="triangle" w="med" len="med"/>
            </a:ln>
          </p:spPr>
          <p:txBody>
            <a:bodyPr/>
            <a:lstStyle/>
            <a:p>
              <a:endParaRPr lang="it-IT"/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smtClean="0">
                <a:latin typeface="Georgia" pitchFamily="18" charset="0"/>
              </a:rPr>
              <a:t>Analysis of possible strategies</a:t>
            </a:r>
          </a:p>
        </p:txBody>
      </p:sp>
      <p:sp>
        <p:nvSpPr>
          <p:cNvPr id="24" name="Rectangle 2"/>
          <p:cNvSpPr txBox="1">
            <a:spLocks noChangeArrowheads="1"/>
          </p:cNvSpPr>
          <p:nvPr/>
        </p:nvSpPr>
        <p:spPr bwMode="auto">
          <a:xfrm>
            <a:off x="457200" y="1557338"/>
            <a:ext cx="8229600" cy="4573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360" tIns="44280" rIns="90360" bIns="44280"/>
          <a:lstStyle/>
          <a:p>
            <a:pPr marL="341313" indent="-341313">
              <a:lnSpc>
                <a:spcPts val="3300"/>
              </a:lnSpc>
              <a:spcBef>
                <a:spcPts val="725"/>
              </a:spcBef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>
                <a:solidFill>
                  <a:srgbClr val="000000"/>
                </a:solidFill>
                <a:latin typeface="Georgia" pitchFamily="18" charset="0"/>
              </a:rPr>
              <a:t> The different groups of similar Objectives identified in the Problem tree become Strategies.</a:t>
            </a:r>
          </a:p>
          <a:p>
            <a:pPr marL="341313" indent="-341313">
              <a:lnSpc>
                <a:spcPts val="3300"/>
              </a:lnSpc>
              <a:spcBef>
                <a:spcPts val="725"/>
              </a:spcBef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>
                <a:solidFill>
                  <a:srgbClr val="000000"/>
                </a:solidFill>
                <a:latin typeface="Georgia" pitchFamily="18" charset="0"/>
              </a:rPr>
              <a:t> The most appropriate and feasible strategy is selected on the basis of different criteria (</a:t>
            </a:r>
            <a:r>
              <a:rPr lang="it-IT" sz="2800" b="1">
                <a:solidFill>
                  <a:srgbClr val="000000"/>
                </a:solidFill>
                <a:latin typeface="Georgia" pitchFamily="18" charset="0"/>
              </a:rPr>
              <a:t>priority, budget, timing</a:t>
            </a:r>
            <a:r>
              <a:rPr lang="it-IT" sz="2800">
                <a:solidFill>
                  <a:srgbClr val="000000"/>
                </a:solidFill>
                <a:latin typeface="Georgia" pitchFamily="18" charset="0"/>
              </a:rPr>
              <a:t>).</a:t>
            </a:r>
          </a:p>
          <a:p>
            <a:pPr marL="341313" indent="-341313">
              <a:lnSpc>
                <a:spcPts val="3300"/>
              </a:lnSpc>
              <a:spcBef>
                <a:spcPts val="725"/>
              </a:spcBef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>
                <a:solidFill>
                  <a:srgbClr val="000000"/>
                </a:solidFill>
                <a:latin typeface="Georgia" pitchFamily="18" charset="0"/>
              </a:rPr>
              <a:t> This phase requires therefore 2 steps:</a:t>
            </a:r>
          </a:p>
          <a:p>
            <a:pPr marL="798513" lvl="2" indent="-341313">
              <a:lnSpc>
                <a:spcPts val="3300"/>
              </a:lnSpc>
              <a:spcBef>
                <a:spcPts val="625"/>
              </a:spcBef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500" b="1">
                <a:solidFill>
                  <a:schemeClr val="tx1"/>
                </a:solidFill>
                <a:latin typeface="Georgia" pitchFamily="18" charset="0"/>
              </a:rPr>
              <a:t> Identification</a:t>
            </a:r>
            <a:r>
              <a:rPr lang="it-IT" sz="2500">
                <a:solidFill>
                  <a:schemeClr val="tx1"/>
                </a:solidFill>
                <a:latin typeface="Georgia" pitchFamily="18" charset="0"/>
              </a:rPr>
              <a:t> of the different strategies allowing to reach the project’s purpose.</a:t>
            </a:r>
          </a:p>
          <a:p>
            <a:pPr marL="798513" lvl="2" indent="-341313">
              <a:lnSpc>
                <a:spcPts val="3300"/>
              </a:lnSpc>
              <a:spcBef>
                <a:spcPts val="625"/>
              </a:spcBef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500" b="1">
                <a:solidFill>
                  <a:schemeClr val="tx1"/>
                </a:solidFill>
                <a:latin typeface="Georgia" pitchFamily="18" charset="0"/>
              </a:rPr>
              <a:t> Choice</a:t>
            </a:r>
            <a:r>
              <a:rPr lang="it-IT" sz="2500">
                <a:solidFill>
                  <a:schemeClr val="tx1"/>
                </a:solidFill>
                <a:latin typeface="Georgia" pitchFamily="18" charset="0"/>
              </a:rPr>
              <a:t> of the project’s strategy.</a:t>
            </a:r>
          </a:p>
          <a:p>
            <a:pPr marL="341313" indent="-341313">
              <a:lnSpc>
                <a:spcPct val="80000"/>
              </a:lnSpc>
              <a:spcBef>
                <a:spcPts val="700"/>
              </a:spcBef>
              <a:spcAft>
                <a:spcPts val="1000"/>
              </a:spcAft>
              <a:buClr>
                <a:srgbClr val="000000"/>
              </a:buClr>
              <a:buSzPct val="100000"/>
              <a:buFont typeface="Wingdings" pitchFamily="2" charset="2"/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endParaRPr lang="it-IT" sz="2800">
              <a:solidFill>
                <a:schemeClr val="tx1"/>
              </a:solidFill>
              <a:latin typeface="Arial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smtClean="0">
                <a:latin typeface="Georgia" pitchFamily="18" charset="0"/>
              </a:rPr>
              <a:t>Analysis of possible strategies</a:t>
            </a:r>
          </a:p>
        </p:txBody>
      </p:sp>
      <p:grpSp>
        <p:nvGrpSpPr>
          <p:cNvPr id="27651" name="Group 2"/>
          <p:cNvGrpSpPr>
            <a:grpSpLocks/>
          </p:cNvGrpSpPr>
          <p:nvPr/>
        </p:nvGrpSpPr>
        <p:grpSpPr bwMode="auto">
          <a:xfrm>
            <a:off x="346075" y="1412875"/>
            <a:ext cx="9072563" cy="4679950"/>
            <a:chOff x="192" y="934"/>
            <a:chExt cx="5476" cy="2762"/>
          </a:xfrm>
        </p:grpSpPr>
        <p:sp>
          <p:nvSpPr>
            <p:cNvPr id="27658" name="Line 3"/>
            <p:cNvSpPr>
              <a:spLocks noChangeShapeType="1"/>
            </p:cNvSpPr>
            <p:nvPr/>
          </p:nvSpPr>
          <p:spPr bwMode="auto">
            <a:xfrm>
              <a:off x="725" y="2043"/>
              <a:ext cx="999" cy="1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7659" name="Line 4"/>
            <p:cNvSpPr>
              <a:spLocks noChangeShapeType="1"/>
            </p:cNvSpPr>
            <p:nvPr/>
          </p:nvSpPr>
          <p:spPr bwMode="auto">
            <a:xfrm>
              <a:off x="725" y="2043"/>
              <a:ext cx="1" cy="133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7660" name="Line 5"/>
            <p:cNvSpPr>
              <a:spLocks noChangeShapeType="1"/>
            </p:cNvSpPr>
            <p:nvPr/>
          </p:nvSpPr>
          <p:spPr bwMode="auto">
            <a:xfrm>
              <a:off x="1724" y="2043"/>
              <a:ext cx="1" cy="133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7661" name="Freeform 6"/>
            <p:cNvSpPr>
              <a:spLocks/>
            </p:cNvSpPr>
            <p:nvPr/>
          </p:nvSpPr>
          <p:spPr bwMode="auto">
            <a:xfrm>
              <a:off x="1923" y="2509"/>
              <a:ext cx="2087" cy="488"/>
            </a:xfrm>
            <a:custGeom>
              <a:avLst/>
              <a:gdLst>
                <a:gd name="T0" fmla="*/ 473 w 9204"/>
                <a:gd name="T1" fmla="*/ 111 h 2153"/>
                <a:gd name="T2" fmla="*/ 0 w 9204"/>
                <a:gd name="T3" fmla="*/ 0 h 2153"/>
                <a:gd name="T4" fmla="*/ 473 w 9204"/>
                <a:gd name="T5" fmla="*/ 111 h 2153"/>
                <a:gd name="T6" fmla="*/ 0 60000 65536"/>
                <a:gd name="T7" fmla="*/ 0 60000 65536"/>
                <a:gd name="T8" fmla="*/ 0 60000 65536"/>
                <a:gd name="T9" fmla="*/ 0 w 9204"/>
                <a:gd name="T10" fmla="*/ 0 h 2153"/>
                <a:gd name="T11" fmla="*/ 9204 w 9204"/>
                <a:gd name="T12" fmla="*/ 2153 h 215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9204" h="2153">
                  <a:moveTo>
                    <a:pt x="9203" y="2152"/>
                  </a:moveTo>
                  <a:lnTo>
                    <a:pt x="0" y="0"/>
                  </a:lnTo>
                  <a:lnTo>
                    <a:pt x="9203" y="2152"/>
                  </a:lnTo>
                </a:path>
              </a:pathLst>
            </a:custGeom>
            <a:solidFill>
              <a:srgbClr val="66FF33"/>
            </a:solidFill>
            <a:ln w="9360">
              <a:solidFill>
                <a:srgbClr val="000000"/>
              </a:solidFill>
              <a:miter lim="800000"/>
              <a:headEnd/>
              <a:tailEnd type="triangle" w="med" len="med"/>
            </a:ln>
          </p:spPr>
          <p:txBody>
            <a:bodyPr wrap="none" anchor="ctr"/>
            <a:lstStyle/>
            <a:p>
              <a:pPr eaLnBrk="0" hangingPunct="0"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it-IT"/>
            </a:p>
          </p:txBody>
        </p:sp>
        <p:sp>
          <p:nvSpPr>
            <p:cNvPr id="27662" name="Text Box 7"/>
            <p:cNvSpPr txBox="1">
              <a:spLocks noChangeArrowheads="1"/>
            </p:cNvSpPr>
            <p:nvPr/>
          </p:nvSpPr>
          <p:spPr bwMode="auto">
            <a:xfrm>
              <a:off x="1632" y="3330"/>
              <a:ext cx="912" cy="333"/>
            </a:xfrm>
            <a:prstGeom prst="rect">
              <a:avLst/>
            </a:prstGeom>
            <a:solidFill>
              <a:srgbClr val="00CC66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000" tIns="18000" rIns="90000" bIns="18000"/>
            <a:lstStyle/>
            <a:p>
              <a:pPr algn="ctr" eaLnBrk="0" hangingPunct="0">
                <a:lnSpc>
                  <a:spcPct val="90000"/>
                </a:lnSpc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>
                  <a:solidFill>
                    <a:srgbClr val="000000"/>
                  </a:solidFill>
                  <a:latin typeface="Tahoma" pitchFamily="34" charset="0"/>
                </a:rPr>
                <a:t>Mothers willing to attend clinics</a:t>
              </a:r>
            </a:p>
          </p:txBody>
        </p:sp>
        <p:sp>
          <p:nvSpPr>
            <p:cNvPr id="27663" name="Text Box 8"/>
            <p:cNvSpPr txBox="1">
              <a:spLocks noChangeArrowheads="1"/>
            </p:cNvSpPr>
            <p:nvPr/>
          </p:nvSpPr>
          <p:spPr bwMode="auto">
            <a:xfrm>
              <a:off x="2688" y="3330"/>
              <a:ext cx="960" cy="333"/>
            </a:xfrm>
            <a:prstGeom prst="rect">
              <a:avLst/>
            </a:prstGeom>
            <a:solidFill>
              <a:srgbClr val="00CC66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000" tIns="18000" rIns="90000" bIns="18000"/>
            <a:lstStyle/>
            <a:p>
              <a:pPr algn="ctr" eaLnBrk="0" hangingPunct="0">
                <a:lnSpc>
                  <a:spcPct val="90000"/>
                </a:lnSpc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>
                  <a:solidFill>
                    <a:srgbClr val="000000"/>
                  </a:solidFill>
                  <a:latin typeface="Tahoma" pitchFamily="34" charset="0"/>
                </a:rPr>
                <a:t>Increased and regular coverage by clinics</a:t>
              </a:r>
            </a:p>
          </p:txBody>
        </p:sp>
        <p:sp>
          <p:nvSpPr>
            <p:cNvPr id="27664" name="Text Box 9"/>
            <p:cNvSpPr txBox="1">
              <a:spLocks noChangeArrowheads="1"/>
            </p:cNvSpPr>
            <p:nvPr/>
          </p:nvSpPr>
          <p:spPr bwMode="auto">
            <a:xfrm>
              <a:off x="3677" y="2997"/>
              <a:ext cx="733" cy="333"/>
            </a:xfrm>
            <a:prstGeom prst="rect">
              <a:avLst/>
            </a:prstGeom>
            <a:solidFill>
              <a:srgbClr val="00CC66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000" tIns="18000" rIns="90000" bIns="18000"/>
            <a:lstStyle/>
            <a:p>
              <a:pPr algn="ctr" eaLnBrk="0" hangingPunct="0">
                <a:lnSpc>
                  <a:spcPct val="90000"/>
                </a:lnSpc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>
                  <a:solidFill>
                    <a:srgbClr val="000000"/>
                  </a:solidFill>
                  <a:latin typeface="Tahoma" pitchFamily="34" charset="0"/>
                </a:rPr>
                <a:t>Sufficient drugs available</a:t>
              </a:r>
            </a:p>
          </p:txBody>
        </p:sp>
        <p:sp>
          <p:nvSpPr>
            <p:cNvPr id="27665" name="Text Box 10"/>
            <p:cNvSpPr txBox="1">
              <a:spLocks noChangeArrowheads="1"/>
            </p:cNvSpPr>
            <p:nvPr/>
          </p:nvSpPr>
          <p:spPr bwMode="auto">
            <a:xfrm>
              <a:off x="4543" y="2997"/>
              <a:ext cx="732" cy="333"/>
            </a:xfrm>
            <a:prstGeom prst="rect">
              <a:avLst/>
            </a:prstGeom>
            <a:solidFill>
              <a:srgbClr val="00CC66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000" tIns="18000" rIns="90000" bIns="18000"/>
            <a:lstStyle/>
            <a:p>
              <a:pPr algn="ctr" eaLnBrk="0" hangingPunct="0">
                <a:lnSpc>
                  <a:spcPct val="90000"/>
                </a:lnSpc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>
                  <a:solidFill>
                    <a:srgbClr val="000000"/>
                  </a:solidFill>
                  <a:latin typeface="Tahoma" pitchFamily="34" charset="0"/>
                </a:rPr>
                <a:t>Improved staff skills</a:t>
              </a:r>
            </a:p>
          </p:txBody>
        </p:sp>
        <p:sp>
          <p:nvSpPr>
            <p:cNvPr id="27666" name="Text Box 11"/>
            <p:cNvSpPr txBox="1">
              <a:spLocks noChangeArrowheads="1"/>
            </p:cNvSpPr>
            <p:nvPr/>
          </p:nvSpPr>
          <p:spPr bwMode="auto">
            <a:xfrm>
              <a:off x="2212" y="2731"/>
              <a:ext cx="1132" cy="333"/>
            </a:xfrm>
            <a:prstGeom prst="rect">
              <a:avLst/>
            </a:prstGeom>
            <a:solidFill>
              <a:srgbClr val="00CC66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000" tIns="18000" rIns="90000" bIns="18000"/>
            <a:lstStyle/>
            <a:p>
              <a:pPr algn="ctr" eaLnBrk="0" hangingPunct="0">
                <a:lnSpc>
                  <a:spcPct val="90000"/>
                </a:lnSpc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>
                  <a:solidFill>
                    <a:srgbClr val="000000"/>
                  </a:solidFill>
                  <a:latin typeface="Tahoma" pitchFamily="34" charset="0"/>
                </a:rPr>
                <a:t>Attendance at rural clinics by mothers increased</a:t>
              </a:r>
            </a:p>
          </p:txBody>
        </p:sp>
        <p:sp>
          <p:nvSpPr>
            <p:cNvPr id="27667" name="Text Box 12"/>
            <p:cNvSpPr txBox="1">
              <a:spLocks noChangeArrowheads="1"/>
            </p:cNvSpPr>
            <p:nvPr/>
          </p:nvSpPr>
          <p:spPr bwMode="auto">
            <a:xfrm>
              <a:off x="2212" y="2132"/>
              <a:ext cx="1132" cy="377"/>
            </a:xfrm>
            <a:prstGeom prst="rect">
              <a:avLst/>
            </a:prstGeom>
            <a:solidFill>
              <a:srgbClr val="00CC66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000" tIns="18000" rIns="90000" bIns="18000"/>
            <a:lstStyle/>
            <a:p>
              <a:pPr algn="ctr" eaLnBrk="0" hangingPunct="0">
                <a:lnSpc>
                  <a:spcPct val="90000"/>
                </a:lnSpc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>
                  <a:solidFill>
                    <a:srgbClr val="000000"/>
                  </a:solidFill>
                  <a:latin typeface="Tahoma" pitchFamily="34" charset="0"/>
                </a:rPr>
                <a:t>Increased/earlier diagnosis of birth complications</a:t>
              </a:r>
            </a:p>
          </p:txBody>
        </p:sp>
        <p:sp>
          <p:nvSpPr>
            <p:cNvPr id="27668" name="Text Box 13"/>
            <p:cNvSpPr txBox="1">
              <a:spLocks noChangeArrowheads="1"/>
            </p:cNvSpPr>
            <p:nvPr/>
          </p:nvSpPr>
          <p:spPr bwMode="auto">
            <a:xfrm>
              <a:off x="2212" y="1533"/>
              <a:ext cx="1132" cy="333"/>
            </a:xfrm>
            <a:prstGeom prst="rect">
              <a:avLst/>
            </a:prstGeom>
            <a:solidFill>
              <a:srgbClr val="00CC66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000" tIns="18000" rIns="90000" bIns="18000"/>
            <a:lstStyle/>
            <a:p>
              <a:pPr algn="ctr" eaLnBrk="0" hangingPunct="0">
                <a:lnSpc>
                  <a:spcPct val="90000"/>
                </a:lnSpc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>
                  <a:solidFill>
                    <a:srgbClr val="000000"/>
                  </a:solidFill>
                  <a:latin typeface="Tahoma" pitchFamily="34" charset="0"/>
                </a:rPr>
                <a:t>Reduced incidence of acute birth complications</a:t>
              </a:r>
            </a:p>
          </p:txBody>
        </p:sp>
        <p:sp>
          <p:nvSpPr>
            <p:cNvPr id="27669" name="Text Box 14"/>
            <p:cNvSpPr txBox="1">
              <a:spLocks noChangeArrowheads="1"/>
            </p:cNvSpPr>
            <p:nvPr/>
          </p:nvSpPr>
          <p:spPr bwMode="auto">
            <a:xfrm>
              <a:off x="2212" y="934"/>
              <a:ext cx="1132" cy="332"/>
            </a:xfrm>
            <a:prstGeom prst="rect">
              <a:avLst/>
            </a:prstGeom>
            <a:solidFill>
              <a:srgbClr val="00CC66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000" tIns="46800" rIns="90000" bIns="46800"/>
            <a:lstStyle/>
            <a:p>
              <a:pPr algn="ctr" eaLnBrk="0" hangingPunct="0">
                <a:lnSpc>
                  <a:spcPct val="90000"/>
                </a:lnSpc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>
                  <a:solidFill>
                    <a:srgbClr val="000000"/>
                  </a:solidFill>
                  <a:latin typeface="Tahoma" pitchFamily="34" charset="0"/>
                </a:rPr>
                <a:t>Infant and maternal mortality rates reduced</a:t>
              </a:r>
            </a:p>
          </p:txBody>
        </p:sp>
        <p:sp>
          <p:nvSpPr>
            <p:cNvPr id="27670" name="Text Box 15"/>
            <p:cNvSpPr txBox="1">
              <a:spLocks noChangeArrowheads="1"/>
            </p:cNvSpPr>
            <p:nvPr/>
          </p:nvSpPr>
          <p:spPr bwMode="auto">
            <a:xfrm>
              <a:off x="3814" y="2132"/>
              <a:ext cx="1132" cy="377"/>
            </a:xfrm>
            <a:prstGeom prst="rect">
              <a:avLst/>
            </a:prstGeom>
            <a:solidFill>
              <a:srgbClr val="00CC66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000" tIns="18000" rIns="90000" bIns="18000"/>
            <a:lstStyle/>
            <a:p>
              <a:pPr algn="ctr" eaLnBrk="0" hangingPunct="0">
                <a:lnSpc>
                  <a:spcPct val="90000"/>
                </a:lnSpc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>
                  <a:solidFill>
                    <a:srgbClr val="000000"/>
                  </a:solidFill>
                  <a:latin typeface="Tahoma" pitchFamily="34" charset="0"/>
                </a:rPr>
                <a:t>Standards of hygiene and patient care improved</a:t>
              </a:r>
            </a:p>
          </p:txBody>
        </p:sp>
        <p:sp>
          <p:nvSpPr>
            <p:cNvPr id="27671" name="Text Box 16"/>
            <p:cNvSpPr txBox="1">
              <a:spLocks noChangeArrowheads="1"/>
            </p:cNvSpPr>
            <p:nvPr/>
          </p:nvSpPr>
          <p:spPr bwMode="auto">
            <a:xfrm>
              <a:off x="3810" y="1533"/>
              <a:ext cx="1136" cy="333"/>
            </a:xfrm>
            <a:prstGeom prst="rect">
              <a:avLst/>
            </a:prstGeom>
            <a:solidFill>
              <a:srgbClr val="00CC66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000" tIns="18000" rIns="90000" bIns="18000"/>
            <a:lstStyle/>
            <a:p>
              <a:pPr algn="ctr" eaLnBrk="0" hangingPunct="0">
                <a:lnSpc>
                  <a:spcPct val="90000"/>
                </a:lnSpc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>
                  <a:solidFill>
                    <a:srgbClr val="000000"/>
                  </a:solidFill>
                  <a:latin typeface="Tahoma" pitchFamily="34" charset="0"/>
                </a:rPr>
                <a:t>Rates of post-partum and neonatal infection reduced</a:t>
              </a:r>
            </a:p>
          </p:txBody>
        </p:sp>
        <p:sp>
          <p:nvSpPr>
            <p:cNvPr id="27672" name="Text Box 17"/>
            <p:cNvSpPr txBox="1">
              <a:spLocks noChangeArrowheads="1"/>
            </p:cNvSpPr>
            <p:nvPr/>
          </p:nvSpPr>
          <p:spPr bwMode="auto">
            <a:xfrm>
              <a:off x="192" y="2731"/>
              <a:ext cx="954" cy="333"/>
            </a:xfrm>
            <a:prstGeom prst="rect">
              <a:avLst/>
            </a:prstGeom>
            <a:solidFill>
              <a:srgbClr val="00CC66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000" tIns="18000" rIns="90000" bIns="18000"/>
            <a:lstStyle/>
            <a:p>
              <a:pPr algn="ctr" eaLnBrk="0" hangingPunct="0">
                <a:lnSpc>
                  <a:spcPct val="90000"/>
                </a:lnSpc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>
                  <a:solidFill>
                    <a:srgbClr val="000000"/>
                  </a:solidFill>
                  <a:latin typeface="Tahoma" pitchFamily="34" charset="0"/>
                </a:rPr>
                <a:t>Increased proportion of babies breast-fed</a:t>
              </a:r>
            </a:p>
          </p:txBody>
        </p:sp>
        <p:sp>
          <p:nvSpPr>
            <p:cNvPr id="27673" name="Text Box 18"/>
            <p:cNvSpPr txBox="1">
              <a:spLocks noChangeArrowheads="1"/>
            </p:cNvSpPr>
            <p:nvPr/>
          </p:nvSpPr>
          <p:spPr bwMode="auto">
            <a:xfrm>
              <a:off x="1213" y="2731"/>
              <a:ext cx="899" cy="419"/>
            </a:xfrm>
            <a:prstGeom prst="rect">
              <a:avLst/>
            </a:prstGeom>
            <a:solidFill>
              <a:srgbClr val="00CC66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000" tIns="18000" rIns="90000" bIns="18000"/>
            <a:lstStyle/>
            <a:p>
              <a:pPr algn="ctr" eaLnBrk="0" hangingPunct="0">
                <a:lnSpc>
                  <a:spcPct val="90000"/>
                </a:lnSpc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>
                  <a:solidFill>
                    <a:srgbClr val="000000"/>
                  </a:solidFill>
                  <a:latin typeface="Tahoma" pitchFamily="34" charset="0"/>
                </a:rPr>
                <a:t>Seasonal availability of high protein foods increased</a:t>
              </a:r>
            </a:p>
          </p:txBody>
        </p:sp>
        <p:sp>
          <p:nvSpPr>
            <p:cNvPr id="27674" name="Text Box 19"/>
            <p:cNvSpPr txBox="1">
              <a:spLocks noChangeArrowheads="1"/>
            </p:cNvSpPr>
            <p:nvPr/>
          </p:nvSpPr>
          <p:spPr bwMode="auto">
            <a:xfrm>
              <a:off x="192" y="2132"/>
              <a:ext cx="954" cy="377"/>
            </a:xfrm>
            <a:prstGeom prst="rect">
              <a:avLst/>
            </a:prstGeom>
            <a:solidFill>
              <a:srgbClr val="00CC66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000" tIns="18000" rIns="90000" bIns="18000"/>
            <a:lstStyle/>
            <a:p>
              <a:pPr algn="ctr" eaLnBrk="0" hangingPunct="0">
                <a:lnSpc>
                  <a:spcPct val="90000"/>
                </a:lnSpc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>
                  <a:solidFill>
                    <a:srgbClr val="000000"/>
                  </a:solidFill>
                  <a:latin typeface="Tahoma" pitchFamily="34" charset="0"/>
                </a:rPr>
                <a:t>Nutritional status of babies and infants improved</a:t>
              </a:r>
            </a:p>
          </p:txBody>
        </p:sp>
        <p:sp>
          <p:nvSpPr>
            <p:cNvPr id="27675" name="Text Box 20"/>
            <p:cNvSpPr txBox="1">
              <a:spLocks noChangeArrowheads="1"/>
            </p:cNvSpPr>
            <p:nvPr/>
          </p:nvSpPr>
          <p:spPr bwMode="auto">
            <a:xfrm>
              <a:off x="1213" y="2132"/>
              <a:ext cx="866" cy="377"/>
            </a:xfrm>
            <a:prstGeom prst="rect">
              <a:avLst/>
            </a:prstGeom>
            <a:solidFill>
              <a:srgbClr val="00CC66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000" tIns="18000" rIns="90000" bIns="18000"/>
            <a:lstStyle/>
            <a:p>
              <a:pPr algn="ctr" eaLnBrk="0" hangingPunct="0">
                <a:lnSpc>
                  <a:spcPct val="90000"/>
                </a:lnSpc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>
                  <a:solidFill>
                    <a:srgbClr val="000000"/>
                  </a:solidFill>
                  <a:latin typeface="Tahoma" pitchFamily="34" charset="0"/>
                </a:rPr>
                <a:t>Increased N. of babies and infants vaccinated</a:t>
              </a:r>
            </a:p>
          </p:txBody>
        </p:sp>
        <p:sp>
          <p:nvSpPr>
            <p:cNvPr id="27676" name="Text Box 21"/>
            <p:cNvSpPr txBox="1">
              <a:spLocks noChangeArrowheads="1"/>
            </p:cNvSpPr>
            <p:nvPr/>
          </p:nvSpPr>
          <p:spPr bwMode="auto">
            <a:xfrm>
              <a:off x="614" y="1533"/>
              <a:ext cx="1198" cy="333"/>
            </a:xfrm>
            <a:prstGeom prst="rect">
              <a:avLst/>
            </a:prstGeom>
            <a:solidFill>
              <a:srgbClr val="00CC66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000" tIns="18000" rIns="90000" bIns="18000"/>
            <a:lstStyle/>
            <a:p>
              <a:pPr algn="ctr" eaLnBrk="0" hangingPunct="0">
                <a:lnSpc>
                  <a:spcPct val="90000"/>
                </a:lnSpc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>
                  <a:solidFill>
                    <a:srgbClr val="000000"/>
                  </a:solidFill>
                  <a:latin typeface="Tahoma" pitchFamily="34" charset="0"/>
                </a:rPr>
                <a:t>Rates of infection among babies and infants reduced</a:t>
              </a:r>
            </a:p>
          </p:txBody>
        </p:sp>
        <p:sp>
          <p:nvSpPr>
            <p:cNvPr id="27677" name="Freeform 22"/>
            <p:cNvSpPr>
              <a:spLocks/>
            </p:cNvSpPr>
            <p:nvPr/>
          </p:nvSpPr>
          <p:spPr bwMode="auto">
            <a:xfrm>
              <a:off x="680" y="2465"/>
              <a:ext cx="1" cy="266"/>
            </a:xfrm>
            <a:custGeom>
              <a:avLst/>
              <a:gdLst>
                <a:gd name="T0" fmla="*/ 0 w 1"/>
                <a:gd name="T1" fmla="*/ 60 h 1174"/>
                <a:gd name="T2" fmla="*/ 0 w 1"/>
                <a:gd name="T3" fmla="*/ 0 h 1174"/>
                <a:gd name="T4" fmla="*/ 0 w 1"/>
                <a:gd name="T5" fmla="*/ 60 h 1174"/>
                <a:gd name="T6" fmla="*/ 0 60000 65536"/>
                <a:gd name="T7" fmla="*/ 0 60000 65536"/>
                <a:gd name="T8" fmla="*/ 0 60000 65536"/>
                <a:gd name="T9" fmla="*/ 0 w 1"/>
                <a:gd name="T10" fmla="*/ 0 h 1174"/>
                <a:gd name="T11" fmla="*/ 1 w 1"/>
                <a:gd name="T12" fmla="*/ 1174 h 117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1174">
                  <a:moveTo>
                    <a:pt x="0" y="1173"/>
                  </a:moveTo>
                  <a:lnTo>
                    <a:pt x="0" y="0"/>
                  </a:lnTo>
                  <a:lnTo>
                    <a:pt x="0" y="1173"/>
                  </a:lnTo>
                </a:path>
              </a:pathLst>
            </a:custGeom>
            <a:solidFill>
              <a:srgbClr val="66FF33"/>
            </a:solidFill>
            <a:ln w="9360">
              <a:solidFill>
                <a:srgbClr val="000000"/>
              </a:solidFill>
              <a:miter lim="800000"/>
              <a:headEnd/>
              <a:tailEnd type="triangle" w="med" len="med"/>
            </a:ln>
          </p:spPr>
          <p:txBody>
            <a:bodyPr wrap="none" anchor="ctr"/>
            <a:lstStyle/>
            <a:p>
              <a:pPr eaLnBrk="0" hangingPunct="0"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it-IT"/>
            </a:p>
          </p:txBody>
        </p:sp>
        <p:sp>
          <p:nvSpPr>
            <p:cNvPr id="27678" name="Freeform 23"/>
            <p:cNvSpPr>
              <a:spLocks/>
            </p:cNvSpPr>
            <p:nvPr/>
          </p:nvSpPr>
          <p:spPr bwMode="auto">
            <a:xfrm>
              <a:off x="2745" y="2465"/>
              <a:ext cx="1" cy="266"/>
            </a:xfrm>
            <a:custGeom>
              <a:avLst/>
              <a:gdLst>
                <a:gd name="T0" fmla="*/ 0 w 1"/>
                <a:gd name="T1" fmla="*/ 60 h 1174"/>
                <a:gd name="T2" fmla="*/ 0 w 1"/>
                <a:gd name="T3" fmla="*/ 0 h 1174"/>
                <a:gd name="T4" fmla="*/ 0 w 1"/>
                <a:gd name="T5" fmla="*/ 60 h 1174"/>
                <a:gd name="T6" fmla="*/ 0 60000 65536"/>
                <a:gd name="T7" fmla="*/ 0 60000 65536"/>
                <a:gd name="T8" fmla="*/ 0 60000 65536"/>
                <a:gd name="T9" fmla="*/ 0 w 1"/>
                <a:gd name="T10" fmla="*/ 0 h 1174"/>
                <a:gd name="T11" fmla="*/ 1 w 1"/>
                <a:gd name="T12" fmla="*/ 1174 h 117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1174">
                  <a:moveTo>
                    <a:pt x="0" y="1173"/>
                  </a:moveTo>
                  <a:lnTo>
                    <a:pt x="0" y="0"/>
                  </a:lnTo>
                  <a:lnTo>
                    <a:pt x="0" y="1173"/>
                  </a:lnTo>
                </a:path>
              </a:pathLst>
            </a:custGeom>
            <a:solidFill>
              <a:srgbClr val="66FF33"/>
            </a:solidFill>
            <a:ln w="9360">
              <a:solidFill>
                <a:srgbClr val="000000"/>
              </a:solidFill>
              <a:miter lim="800000"/>
              <a:headEnd/>
              <a:tailEnd type="triangle" w="med" len="med"/>
            </a:ln>
          </p:spPr>
          <p:txBody>
            <a:bodyPr wrap="none" anchor="ctr"/>
            <a:lstStyle/>
            <a:p>
              <a:pPr eaLnBrk="0" hangingPunct="0"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it-IT"/>
            </a:p>
          </p:txBody>
        </p:sp>
        <p:sp>
          <p:nvSpPr>
            <p:cNvPr id="27679" name="Freeform 24"/>
            <p:cNvSpPr>
              <a:spLocks/>
            </p:cNvSpPr>
            <p:nvPr/>
          </p:nvSpPr>
          <p:spPr bwMode="auto">
            <a:xfrm>
              <a:off x="2745" y="1866"/>
              <a:ext cx="1" cy="266"/>
            </a:xfrm>
            <a:custGeom>
              <a:avLst/>
              <a:gdLst>
                <a:gd name="T0" fmla="*/ 0 w 1"/>
                <a:gd name="T1" fmla="*/ 60 h 1174"/>
                <a:gd name="T2" fmla="*/ 0 w 1"/>
                <a:gd name="T3" fmla="*/ 0 h 1174"/>
                <a:gd name="T4" fmla="*/ 0 w 1"/>
                <a:gd name="T5" fmla="*/ 60 h 1174"/>
                <a:gd name="T6" fmla="*/ 0 60000 65536"/>
                <a:gd name="T7" fmla="*/ 0 60000 65536"/>
                <a:gd name="T8" fmla="*/ 0 60000 65536"/>
                <a:gd name="T9" fmla="*/ 0 w 1"/>
                <a:gd name="T10" fmla="*/ 0 h 1174"/>
                <a:gd name="T11" fmla="*/ 1 w 1"/>
                <a:gd name="T12" fmla="*/ 1174 h 117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1174">
                  <a:moveTo>
                    <a:pt x="0" y="1173"/>
                  </a:moveTo>
                  <a:lnTo>
                    <a:pt x="0" y="0"/>
                  </a:lnTo>
                  <a:lnTo>
                    <a:pt x="0" y="1173"/>
                  </a:lnTo>
                </a:path>
              </a:pathLst>
            </a:custGeom>
            <a:solidFill>
              <a:srgbClr val="66FF33"/>
            </a:solidFill>
            <a:ln w="9360">
              <a:solidFill>
                <a:srgbClr val="000000"/>
              </a:solidFill>
              <a:miter lim="800000"/>
              <a:headEnd/>
              <a:tailEnd type="triangle" w="med" len="med"/>
            </a:ln>
          </p:spPr>
          <p:txBody>
            <a:bodyPr wrap="none" anchor="ctr"/>
            <a:lstStyle/>
            <a:p>
              <a:pPr eaLnBrk="0" hangingPunct="0"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it-IT"/>
            </a:p>
          </p:txBody>
        </p:sp>
        <p:sp>
          <p:nvSpPr>
            <p:cNvPr id="27680" name="Freeform 25"/>
            <p:cNvSpPr>
              <a:spLocks/>
            </p:cNvSpPr>
            <p:nvPr/>
          </p:nvSpPr>
          <p:spPr bwMode="auto">
            <a:xfrm>
              <a:off x="2745" y="1266"/>
              <a:ext cx="1" cy="267"/>
            </a:xfrm>
            <a:custGeom>
              <a:avLst/>
              <a:gdLst>
                <a:gd name="T0" fmla="*/ 0 w 1"/>
                <a:gd name="T1" fmla="*/ 61 h 1178"/>
                <a:gd name="T2" fmla="*/ 0 w 1"/>
                <a:gd name="T3" fmla="*/ 0 h 1178"/>
                <a:gd name="T4" fmla="*/ 0 w 1"/>
                <a:gd name="T5" fmla="*/ 61 h 1178"/>
                <a:gd name="T6" fmla="*/ 0 60000 65536"/>
                <a:gd name="T7" fmla="*/ 0 60000 65536"/>
                <a:gd name="T8" fmla="*/ 0 60000 65536"/>
                <a:gd name="T9" fmla="*/ 0 w 1"/>
                <a:gd name="T10" fmla="*/ 0 h 1178"/>
                <a:gd name="T11" fmla="*/ 1 w 1"/>
                <a:gd name="T12" fmla="*/ 1178 h 117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1178">
                  <a:moveTo>
                    <a:pt x="0" y="1177"/>
                  </a:moveTo>
                  <a:lnTo>
                    <a:pt x="0" y="0"/>
                  </a:lnTo>
                  <a:lnTo>
                    <a:pt x="0" y="1177"/>
                  </a:lnTo>
                </a:path>
              </a:pathLst>
            </a:custGeom>
            <a:solidFill>
              <a:srgbClr val="66FF33"/>
            </a:solidFill>
            <a:ln w="9360">
              <a:solidFill>
                <a:srgbClr val="000000"/>
              </a:solidFill>
              <a:miter lim="800000"/>
              <a:headEnd/>
              <a:tailEnd type="triangle" w="med" len="med"/>
            </a:ln>
          </p:spPr>
          <p:txBody>
            <a:bodyPr wrap="none" anchor="ctr"/>
            <a:lstStyle/>
            <a:p>
              <a:pPr eaLnBrk="0" hangingPunct="0"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it-IT"/>
            </a:p>
          </p:txBody>
        </p:sp>
        <p:sp>
          <p:nvSpPr>
            <p:cNvPr id="27681" name="Freeform 26"/>
            <p:cNvSpPr>
              <a:spLocks noChangeArrowheads="1"/>
            </p:cNvSpPr>
            <p:nvPr/>
          </p:nvSpPr>
          <p:spPr bwMode="auto">
            <a:xfrm>
              <a:off x="2256" y="3197"/>
              <a:ext cx="1" cy="133"/>
            </a:xfrm>
            <a:custGeom>
              <a:avLst/>
              <a:gdLst>
                <a:gd name="T0" fmla="*/ 0 w 1"/>
                <a:gd name="T1" fmla="*/ 30 h 587"/>
                <a:gd name="T2" fmla="*/ 0 w 1"/>
                <a:gd name="T3" fmla="*/ 0 h 587"/>
                <a:gd name="T4" fmla="*/ 0 w 1"/>
                <a:gd name="T5" fmla="*/ 30 h 587"/>
                <a:gd name="T6" fmla="*/ 0 60000 65536"/>
                <a:gd name="T7" fmla="*/ 0 60000 65536"/>
                <a:gd name="T8" fmla="*/ 0 60000 65536"/>
                <a:gd name="T9" fmla="*/ 0 w 1"/>
                <a:gd name="T10" fmla="*/ 0 h 587"/>
                <a:gd name="T11" fmla="*/ 1 w 1"/>
                <a:gd name="T12" fmla="*/ 587 h 58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587">
                  <a:moveTo>
                    <a:pt x="0" y="586"/>
                  </a:moveTo>
                  <a:lnTo>
                    <a:pt x="0" y="0"/>
                  </a:lnTo>
                  <a:lnTo>
                    <a:pt x="0" y="586"/>
                  </a:lnTo>
                </a:path>
              </a:pathLst>
            </a:custGeom>
            <a:solidFill>
              <a:srgbClr val="66FF33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it-IT"/>
            </a:p>
          </p:txBody>
        </p:sp>
        <p:sp>
          <p:nvSpPr>
            <p:cNvPr id="27682" name="Freeform 27"/>
            <p:cNvSpPr>
              <a:spLocks noChangeArrowheads="1"/>
            </p:cNvSpPr>
            <p:nvPr/>
          </p:nvSpPr>
          <p:spPr bwMode="auto">
            <a:xfrm>
              <a:off x="3189" y="3197"/>
              <a:ext cx="1" cy="133"/>
            </a:xfrm>
            <a:custGeom>
              <a:avLst/>
              <a:gdLst>
                <a:gd name="T0" fmla="*/ 0 w 1"/>
                <a:gd name="T1" fmla="*/ 30 h 587"/>
                <a:gd name="T2" fmla="*/ 0 w 1"/>
                <a:gd name="T3" fmla="*/ 0 h 587"/>
                <a:gd name="T4" fmla="*/ 0 w 1"/>
                <a:gd name="T5" fmla="*/ 30 h 587"/>
                <a:gd name="T6" fmla="*/ 0 60000 65536"/>
                <a:gd name="T7" fmla="*/ 0 60000 65536"/>
                <a:gd name="T8" fmla="*/ 0 60000 65536"/>
                <a:gd name="T9" fmla="*/ 0 w 1"/>
                <a:gd name="T10" fmla="*/ 0 h 587"/>
                <a:gd name="T11" fmla="*/ 1 w 1"/>
                <a:gd name="T12" fmla="*/ 587 h 58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587">
                  <a:moveTo>
                    <a:pt x="0" y="586"/>
                  </a:moveTo>
                  <a:lnTo>
                    <a:pt x="0" y="0"/>
                  </a:lnTo>
                  <a:lnTo>
                    <a:pt x="0" y="586"/>
                  </a:lnTo>
                </a:path>
              </a:pathLst>
            </a:custGeom>
            <a:solidFill>
              <a:srgbClr val="66FF33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it-IT"/>
            </a:p>
          </p:txBody>
        </p:sp>
        <p:sp>
          <p:nvSpPr>
            <p:cNvPr id="27683" name="Freeform 28"/>
            <p:cNvSpPr>
              <a:spLocks noChangeArrowheads="1"/>
            </p:cNvSpPr>
            <p:nvPr/>
          </p:nvSpPr>
          <p:spPr bwMode="auto">
            <a:xfrm>
              <a:off x="2256" y="3197"/>
              <a:ext cx="933" cy="1"/>
            </a:xfrm>
            <a:custGeom>
              <a:avLst/>
              <a:gdLst>
                <a:gd name="T0" fmla="*/ 0 w 4116"/>
                <a:gd name="T1" fmla="*/ 0 h 1"/>
                <a:gd name="T2" fmla="*/ 211 w 4116"/>
                <a:gd name="T3" fmla="*/ 0 h 1"/>
                <a:gd name="T4" fmla="*/ 0 w 4116"/>
                <a:gd name="T5" fmla="*/ 0 h 1"/>
                <a:gd name="T6" fmla="*/ 0 60000 65536"/>
                <a:gd name="T7" fmla="*/ 0 60000 65536"/>
                <a:gd name="T8" fmla="*/ 0 60000 65536"/>
                <a:gd name="T9" fmla="*/ 0 w 4116"/>
                <a:gd name="T10" fmla="*/ 0 h 1"/>
                <a:gd name="T11" fmla="*/ 4116 w 4116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116" h="1">
                  <a:moveTo>
                    <a:pt x="0" y="0"/>
                  </a:moveTo>
                  <a:lnTo>
                    <a:pt x="4115" y="0"/>
                  </a:lnTo>
                  <a:lnTo>
                    <a:pt x="0" y="0"/>
                  </a:lnTo>
                </a:path>
              </a:pathLst>
            </a:custGeom>
            <a:solidFill>
              <a:srgbClr val="66FF33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it-IT"/>
            </a:p>
          </p:txBody>
        </p:sp>
        <p:sp>
          <p:nvSpPr>
            <p:cNvPr id="27684" name="Freeform 29"/>
            <p:cNvSpPr>
              <a:spLocks/>
            </p:cNvSpPr>
            <p:nvPr/>
          </p:nvSpPr>
          <p:spPr bwMode="auto">
            <a:xfrm>
              <a:off x="2723" y="3064"/>
              <a:ext cx="1" cy="133"/>
            </a:xfrm>
            <a:custGeom>
              <a:avLst/>
              <a:gdLst>
                <a:gd name="T0" fmla="*/ 0 w 1"/>
                <a:gd name="T1" fmla="*/ 30 h 588"/>
                <a:gd name="T2" fmla="*/ 0 w 1"/>
                <a:gd name="T3" fmla="*/ 0 h 588"/>
                <a:gd name="T4" fmla="*/ 0 w 1"/>
                <a:gd name="T5" fmla="*/ 30 h 588"/>
                <a:gd name="T6" fmla="*/ 0 60000 65536"/>
                <a:gd name="T7" fmla="*/ 0 60000 65536"/>
                <a:gd name="T8" fmla="*/ 0 60000 65536"/>
                <a:gd name="T9" fmla="*/ 0 w 1"/>
                <a:gd name="T10" fmla="*/ 0 h 588"/>
                <a:gd name="T11" fmla="*/ 1 w 1"/>
                <a:gd name="T12" fmla="*/ 588 h 58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588">
                  <a:moveTo>
                    <a:pt x="0" y="587"/>
                  </a:moveTo>
                  <a:lnTo>
                    <a:pt x="0" y="0"/>
                  </a:lnTo>
                  <a:lnTo>
                    <a:pt x="0" y="587"/>
                  </a:lnTo>
                </a:path>
              </a:pathLst>
            </a:custGeom>
            <a:solidFill>
              <a:srgbClr val="66FF33"/>
            </a:solidFill>
            <a:ln w="9360">
              <a:solidFill>
                <a:srgbClr val="000000"/>
              </a:solidFill>
              <a:miter lim="800000"/>
              <a:headEnd/>
              <a:tailEnd type="triangle" w="med" len="med"/>
            </a:ln>
          </p:spPr>
          <p:txBody>
            <a:bodyPr wrap="none" anchor="ctr"/>
            <a:lstStyle/>
            <a:p>
              <a:pPr eaLnBrk="0" hangingPunct="0"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it-IT"/>
            </a:p>
          </p:txBody>
        </p:sp>
        <p:sp>
          <p:nvSpPr>
            <p:cNvPr id="27685" name="Freeform 30"/>
            <p:cNvSpPr>
              <a:spLocks noChangeArrowheads="1"/>
            </p:cNvSpPr>
            <p:nvPr/>
          </p:nvSpPr>
          <p:spPr bwMode="auto">
            <a:xfrm>
              <a:off x="1679" y="2598"/>
              <a:ext cx="1" cy="133"/>
            </a:xfrm>
            <a:custGeom>
              <a:avLst/>
              <a:gdLst>
                <a:gd name="T0" fmla="*/ 0 w 1"/>
                <a:gd name="T1" fmla="*/ 30 h 588"/>
                <a:gd name="T2" fmla="*/ 0 w 1"/>
                <a:gd name="T3" fmla="*/ 0 h 588"/>
                <a:gd name="T4" fmla="*/ 0 w 1"/>
                <a:gd name="T5" fmla="*/ 30 h 588"/>
                <a:gd name="T6" fmla="*/ 0 60000 65536"/>
                <a:gd name="T7" fmla="*/ 0 60000 65536"/>
                <a:gd name="T8" fmla="*/ 0 60000 65536"/>
                <a:gd name="T9" fmla="*/ 0 w 1"/>
                <a:gd name="T10" fmla="*/ 0 h 588"/>
                <a:gd name="T11" fmla="*/ 1 w 1"/>
                <a:gd name="T12" fmla="*/ 588 h 58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588">
                  <a:moveTo>
                    <a:pt x="0" y="587"/>
                  </a:moveTo>
                  <a:lnTo>
                    <a:pt x="0" y="0"/>
                  </a:lnTo>
                  <a:lnTo>
                    <a:pt x="0" y="587"/>
                  </a:lnTo>
                </a:path>
              </a:pathLst>
            </a:custGeom>
            <a:solidFill>
              <a:srgbClr val="66FF33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it-IT"/>
            </a:p>
          </p:txBody>
        </p:sp>
        <p:sp>
          <p:nvSpPr>
            <p:cNvPr id="27686" name="Freeform 31"/>
            <p:cNvSpPr>
              <a:spLocks noChangeArrowheads="1"/>
            </p:cNvSpPr>
            <p:nvPr/>
          </p:nvSpPr>
          <p:spPr bwMode="auto">
            <a:xfrm>
              <a:off x="680" y="2598"/>
              <a:ext cx="999" cy="1"/>
            </a:xfrm>
            <a:custGeom>
              <a:avLst/>
              <a:gdLst>
                <a:gd name="T0" fmla="*/ 227 w 4406"/>
                <a:gd name="T1" fmla="*/ 0 h 1"/>
                <a:gd name="T2" fmla="*/ 0 w 4406"/>
                <a:gd name="T3" fmla="*/ 0 h 1"/>
                <a:gd name="T4" fmla="*/ 227 w 4406"/>
                <a:gd name="T5" fmla="*/ 0 h 1"/>
                <a:gd name="T6" fmla="*/ 0 60000 65536"/>
                <a:gd name="T7" fmla="*/ 0 60000 65536"/>
                <a:gd name="T8" fmla="*/ 0 60000 65536"/>
                <a:gd name="T9" fmla="*/ 0 w 4406"/>
                <a:gd name="T10" fmla="*/ 0 h 1"/>
                <a:gd name="T11" fmla="*/ 4406 w 4406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406" h="1">
                  <a:moveTo>
                    <a:pt x="4405" y="0"/>
                  </a:moveTo>
                  <a:lnTo>
                    <a:pt x="0" y="0"/>
                  </a:lnTo>
                  <a:lnTo>
                    <a:pt x="4405" y="0"/>
                  </a:lnTo>
                </a:path>
              </a:pathLst>
            </a:custGeom>
            <a:solidFill>
              <a:srgbClr val="66FF33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it-IT"/>
            </a:p>
          </p:txBody>
        </p:sp>
        <p:sp>
          <p:nvSpPr>
            <p:cNvPr id="27687" name="Freeform 32"/>
            <p:cNvSpPr>
              <a:spLocks noChangeArrowheads="1"/>
            </p:cNvSpPr>
            <p:nvPr/>
          </p:nvSpPr>
          <p:spPr bwMode="auto">
            <a:xfrm>
              <a:off x="4010" y="2864"/>
              <a:ext cx="1" cy="133"/>
            </a:xfrm>
            <a:custGeom>
              <a:avLst/>
              <a:gdLst>
                <a:gd name="T0" fmla="*/ 0 w 1"/>
                <a:gd name="T1" fmla="*/ 30 h 588"/>
                <a:gd name="T2" fmla="*/ 0 w 1"/>
                <a:gd name="T3" fmla="*/ 0 h 588"/>
                <a:gd name="T4" fmla="*/ 0 w 1"/>
                <a:gd name="T5" fmla="*/ 30 h 588"/>
                <a:gd name="T6" fmla="*/ 0 60000 65536"/>
                <a:gd name="T7" fmla="*/ 0 60000 65536"/>
                <a:gd name="T8" fmla="*/ 0 60000 65536"/>
                <a:gd name="T9" fmla="*/ 0 w 1"/>
                <a:gd name="T10" fmla="*/ 0 h 588"/>
                <a:gd name="T11" fmla="*/ 1 w 1"/>
                <a:gd name="T12" fmla="*/ 588 h 58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588">
                  <a:moveTo>
                    <a:pt x="0" y="587"/>
                  </a:moveTo>
                  <a:lnTo>
                    <a:pt x="0" y="0"/>
                  </a:lnTo>
                  <a:lnTo>
                    <a:pt x="0" y="587"/>
                  </a:lnTo>
                </a:path>
              </a:pathLst>
            </a:custGeom>
            <a:solidFill>
              <a:srgbClr val="66FF33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it-IT"/>
            </a:p>
          </p:txBody>
        </p:sp>
        <p:sp>
          <p:nvSpPr>
            <p:cNvPr id="27688" name="Freeform 33"/>
            <p:cNvSpPr>
              <a:spLocks noChangeArrowheads="1"/>
            </p:cNvSpPr>
            <p:nvPr/>
          </p:nvSpPr>
          <p:spPr bwMode="auto">
            <a:xfrm>
              <a:off x="4942" y="2864"/>
              <a:ext cx="1" cy="133"/>
            </a:xfrm>
            <a:custGeom>
              <a:avLst/>
              <a:gdLst>
                <a:gd name="T0" fmla="*/ 0 w 1"/>
                <a:gd name="T1" fmla="*/ 30 h 588"/>
                <a:gd name="T2" fmla="*/ 0 w 1"/>
                <a:gd name="T3" fmla="*/ 0 h 588"/>
                <a:gd name="T4" fmla="*/ 0 w 1"/>
                <a:gd name="T5" fmla="*/ 30 h 588"/>
                <a:gd name="T6" fmla="*/ 0 60000 65536"/>
                <a:gd name="T7" fmla="*/ 0 60000 65536"/>
                <a:gd name="T8" fmla="*/ 0 60000 65536"/>
                <a:gd name="T9" fmla="*/ 0 w 1"/>
                <a:gd name="T10" fmla="*/ 0 h 588"/>
                <a:gd name="T11" fmla="*/ 1 w 1"/>
                <a:gd name="T12" fmla="*/ 588 h 58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588">
                  <a:moveTo>
                    <a:pt x="0" y="587"/>
                  </a:moveTo>
                  <a:lnTo>
                    <a:pt x="0" y="0"/>
                  </a:lnTo>
                  <a:lnTo>
                    <a:pt x="0" y="587"/>
                  </a:lnTo>
                </a:path>
              </a:pathLst>
            </a:custGeom>
            <a:solidFill>
              <a:srgbClr val="66FF33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it-IT"/>
            </a:p>
          </p:txBody>
        </p:sp>
        <p:sp>
          <p:nvSpPr>
            <p:cNvPr id="27689" name="Freeform 34"/>
            <p:cNvSpPr>
              <a:spLocks noChangeArrowheads="1"/>
            </p:cNvSpPr>
            <p:nvPr/>
          </p:nvSpPr>
          <p:spPr bwMode="auto">
            <a:xfrm>
              <a:off x="4010" y="2864"/>
              <a:ext cx="932" cy="1"/>
            </a:xfrm>
            <a:custGeom>
              <a:avLst/>
              <a:gdLst>
                <a:gd name="T0" fmla="*/ 0 w 4111"/>
                <a:gd name="T1" fmla="*/ 0 h 1"/>
                <a:gd name="T2" fmla="*/ 211 w 4111"/>
                <a:gd name="T3" fmla="*/ 0 h 1"/>
                <a:gd name="T4" fmla="*/ 0 w 4111"/>
                <a:gd name="T5" fmla="*/ 0 h 1"/>
                <a:gd name="T6" fmla="*/ 0 60000 65536"/>
                <a:gd name="T7" fmla="*/ 0 60000 65536"/>
                <a:gd name="T8" fmla="*/ 0 60000 65536"/>
                <a:gd name="T9" fmla="*/ 0 w 4111"/>
                <a:gd name="T10" fmla="*/ 0 h 1"/>
                <a:gd name="T11" fmla="*/ 4111 w 4111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111" h="1">
                  <a:moveTo>
                    <a:pt x="0" y="0"/>
                  </a:moveTo>
                  <a:lnTo>
                    <a:pt x="4110" y="0"/>
                  </a:lnTo>
                  <a:lnTo>
                    <a:pt x="0" y="0"/>
                  </a:lnTo>
                </a:path>
              </a:pathLst>
            </a:custGeom>
            <a:solidFill>
              <a:srgbClr val="66FF33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it-IT"/>
            </a:p>
          </p:txBody>
        </p:sp>
        <p:sp>
          <p:nvSpPr>
            <p:cNvPr id="27690" name="Freeform 35"/>
            <p:cNvSpPr>
              <a:spLocks/>
            </p:cNvSpPr>
            <p:nvPr/>
          </p:nvSpPr>
          <p:spPr bwMode="auto">
            <a:xfrm>
              <a:off x="4410" y="1866"/>
              <a:ext cx="1" cy="266"/>
            </a:xfrm>
            <a:custGeom>
              <a:avLst/>
              <a:gdLst>
                <a:gd name="T0" fmla="*/ 0 w 1"/>
                <a:gd name="T1" fmla="*/ 60 h 1174"/>
                <a:gd name="T2" fmla="*/ 0 w 1"/>
                <a:gd name="T3" fmla="*/ 0 h 1174"/>
                <a:gd name="T4" fmla="*/ 0 w 1"/>
                <a:gd name="T5" fmla="*/ 60 h 1174"/>
                <a:gd name="T6" fmla="*/ 0 60000 65536"/>
                <a:gd name="T7" fmla="*/ 0 60000 65536"/>
                <a:gd name="T8" fmla="*/ 0 60000 65536"/>
                <a:gd name="T9" fmla="*/ 0 w 1"/>
                <a:gd name="T10" fmla="*/ 0 h 1174"/>
                <a:gd name="T11" fmla="*/ 1 w 1"/>
                <a:gd name="T12" fmla="*/ 1174 h 117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1174">
                  <a:moveTo>
                    <a:pt x="0" y="1173"/>
                  </a:moveTo>
                  <a:lnTo>
                    <a:pt x="0" y="0"/>
                  </a:lnTo>
                  <a:lnTo>
                    <a:pt x="0" y="1173"/>
                  </a:lnTo>
                </a:path>
              </a:pathLst>
            </a:custGeom>
            <a:solidFill>
              <a:srgbClr val="66FF33"/>
            </a:solidFill>
            <a:ln w="9360">
              <a:solidFill>
                <a:srgbClr val="000000"/>
              </a:solidFill>
              <a:miter lim="800000"/>
              <a:headEnd/>
              <a:tailEnd type="triangle" w="med" len="med"/>
            </a:ln>
          </p:spPr>
          <p:txBody>
            <a:bodyPr wrap="none" anchor="ctr"/>
            <a:lstStyle/>
            <a:p>
              <a:pPr eaLnBrk="0" hangingPunct="0"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it-IT"/>
            </a:p>
          </p:txBody>
        </p:sp>
        <p:sp>
          <p:nvSpPr>
            <p:cNvPr id="27691" name="Freeform 36"/>
            <p:cNvSpPr>
              <a:spLocks/>
            </p:cNvSpPr>
            <p:nvPr/>
          </p:nvSpPr>
          <p:spPr bwMode="auto">
            <a:xfrm>
              <a:off x="1857" y="2494"/>
              <a:ext cx="355" cy="237"/>
            </a:xfrm>
            <a:custGeom>
              <a:avLst/>
              <a:gdLst>
                <a:gd name="T0" fmla="*/ 80 w 1566"/>
                <a:gd name="T1" fmla="*/ 54 h 1046"/>
                <a:gd name="T2" fmla="*/ 0 w 1566"/>
                <a:gd name="T3" fmla="*/ 0 h 1046"/>
                <a:gd name="T4" fmla="*/ 80 w 1566"/>
                <a:gd name="T5" fmla="*/ 54 h 1046"/>
                <a:gd name="T6" fmla="*/ 0 60000 65536"/>
                <a:gd name="T7" fmla="*/ 0 60000 65536"/>
                <a:gd name="T8" fmla="*/ 0 60000 65536"/>
                <a:gd name="T9" fmla="*/ 0 w 1566"/>
                <a:gd name="T10" fmla="*/ 0 h 1046"/>
                <a:gd name="T11" fmla="*/ 1566 w 1566"/>
                <a:gd name="T12" fmla="*/ 1046 h 104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66" h="1046">
                  <a:moveTo>
                    <a:pt x="1565" y="1045"/>
                  </a:moveTo>
                  <a:lnTo>
                    <a:pt x="0" y="0"/>
                  </a:lnTo>
                  <a:lnTo>
                    <a:pt x="1565" y="1045"/>
                  </a:lnTo>
                </a:path>
              </a:pathLst>
            </a:custGeom>
            <a:solidFill>
              <a:srgbClr val="66FF33"/>
            </a:solidFill>
            <a:ln w="9360">
              <a:solidFill>
                <a:srgbClr val="000000"/>
              </a:solidFill>
              <a:miter lim="800000"/>
              <a:headEnd/>
              <a:tailEnd type="triangle" w="med" len="med"/>
            </a:ln>
          </p:spPr>
          <p:txBody>
            <a:bodyPr wrap="none" anchor="ctr"/>
            <a:lstStyle/>
            <a:p>
              <a:pPr eaLnBrk="0" hangingPunct="0"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it-IT"/>
            </a:p>
          </p:txBody>
        </p:sp>
        <p:sp>
          <p:nvSpPr>
            <p:cNvPr id="27692" name="Freeform 37"/>
            <p:cNvSpPr>
              <a:spLocks noChangeArrowheads="1"/>
            </p:cNvSpPr>
            <p:nvPr/>
          </p:nvSpPr>
          <p:spPr bwMode="auto">
            <a:xfrm>
              <a:off x="1152" y="1400"/>
              <a:ext cx="1" cy="133"/>
            </a:xfrm>
            <a:custGeom>
              <a:avLst/>
              <a:gdLst>
                <a:gd name="T0" fmla="*/ 0 w 1"/>
                <a:gd name="T1" fmla="*/ 30 h 587"/>
                <a:gd name="T2" fmla="*/ 0 w 1"/>
                <a:gd name="T3" fmla="*/ 0 h 587"/>
                <a:gd name="T4" fmla="*/ 0 w 1"/>
                <a:gd name="T5" fmla="*/ 30 h 587"/>
                <a:gd name="T6" fmla="*/ 0 60000 65536"/>
                <a:gd name="T7" fmla="*/ 0 60000 65536"/>
                <a:gd name="T8" fmla="*/ 0 60000 65536"/>
                <a:gd name="T9" fmla="*/ 0 w 1"/>
                <a:gd name="T10" fmla="*/ 0 h 587"/>
                <a:gd name="T11" fmla="*/ 1 w 1"/>
                <a:gd name="T12" fmla="*/ 587 h 58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587">
                  <a:moveTo>
                    <a:pt x="0" y="586"/>
                  </a:moveTo>
                  <a:lnTo>
                    <a:pt x="0" y="0"/>
                  </a:lnTo>
                  <a:lnTo>
                    <a:pt x="0" y="586"/>
                  </a:lnTo>
                </a:path>
              </a:pathLst>
            </a:custGeom>
            <a:solidFill>
              <a:srgbClr val="66FF33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it-IT"/>
            </a:p>
          </p:txBody>
        </p:sp>
        <p:sp>
          <p:nvSpPr>
            <p:cNvPr id="27693" name="Freeform 38"/>
            <p:cNvSpPr>
              <a:spLocks noChangeArrowheads="1"/>
            </p:cNvSpPr>
            <p:nvPr/>
          </p:nvSpPr>
          <p:spPr bwMode="auto">
            <a:xfrm>
              <a:off x="4368" y="1400"/>
              <a:ext cx="1" cy="133"/>
            </a:xfrm>
            <a:custGeom>
              <a:avLst/>
              <a:gdLst>
                <a:gd name="T0" fmla="*/ 0 w 1"/>
                <a:gd name="T1" fmla="*/ 30 h 587"/>
                <a:gd name="T2" fmla="*/ 0 w 1"/>
                <a:gd name="T3" fmla="*/ 0 h 587"/>
                <a:gd name="T4" fmla="*/ 0 w 1"/>
                <a:gd name="T5" fmla="*/ 30 h 587"/>
                <a:gd name="T6" fmla="*/ 0 60000 65536"/>
                <a:gd name="T7" fmla="*/ 0 60000 65536"/>
                <a:gd name="T8" fmla="*/ 0 60000 65536"/>
                <a:gd name="T9" fmla="*/ 0 w 1"/>
                <a:gd name="T10" fmla="*/ 0 h 587"/>
                <a:gd name="T11" fmla="*/ 1 w 1"/>
                <a:gd name="T12" fmla="*/ 587 h 58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587">
                  <a:moveTo>
                    <a:pt x="0" y="586"/>
                  </a:moveTo>
                  <a:lnTo>
                    <a:pt x="0" y="0"/>
                  </a:lnTo>
                  <a:lnTo>
                    <a:pt x="0" y="586"/>
                  </a:lnTo>
                </a:path>
              </a:pathLst>
            </a:custGeom>
            <a:solidFill>
              <a:srgbClr val="66FF33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it-IT"/>
            </a:p>
          </p:txBody>
        </p:sp>
        <p:sp>
          <p:nvSpPr>
            <p:cNvPr id="27694" name="Freeform 39"/>
            <p:cNvSpPr>
              <a:spLocks noChangeArrowheads="1"/>
            </p:cNvSpPr>
            <p:nvPr/>
          </p:nvSpPr>
          <p:spPr bwMode="auto">
            <a:xfrm>
              <a:off x="1161" y="1400"/>
              <a:ext cx="3207" cy="1"/>
            </a:xfrm>
            <a:custGeom>
              <a:avLst/>
              <a:gdLst>
                <a:gd name="T0" fmla="*/ 0 w 14143"/>
                <a:gd name="T1" fmla="*/ 0 h 1"/>
                <a:gd name="T2" fmla="*/ 727 w 14143"/>
                <a:gd name="T3" fmla="*/ 0 h 1"/>
                <a:gd name="T4" fmla="*/ 0 w 14143"/>
                <a:gd name="T5" fmla="*/ 0 h 1"/>
                <a:gd name="T6" fmla="*/ 0 60000 65536"/>
                <a:gd name="T7" fmla="*/ 0 60000 65536"/>
                <a:gd name="T8" fmla="*/ 0 60000 65536"/>
                <a:gd name="T9" fmla="*/ 0 w 14143"/>
                <a:gd name="T10" fmla="*/ 0 h 1"/>
                <a:gd name="T11" fmla="*/ 14143 w 14143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4143" h="1">
                  <a:moveTo>
                    <a:pt x="0" y="0"/>
                  </a:moveTo>
                  <a:lnTo>
                    <a:pt x="14142" y="0"/>
                  </a:lnTo>
                  <a:lnTo>
                    <a:pt x="0" y="0"/>
                  </a:lnTo>
                </a:path>
              </a:pathLst>
            </a:custGeom>
            <a:solidFill>
              <a:srgbClr val="66FF33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it-IT"/>
            </a:p>
          </p:txBody>
        </p:sp>
        <p:sp>
          <p:nvSpPr>
            <p:cNvPr id="27695" name="Text Box 40"/>
            <p:cNvSpPr txBox="1">
              <a:spLocks noChangeArrowheads="1"/>
            </p:cNvSpPr>
            <p:nvPr/>
          </p:nvSpPr>
          <p:spPr bwMode="auto">
            <a:xfrm>
              <a:off x="5232" y="3530"/>
              <a:ext cx="384" cy="166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0" tIns="18000" rIns="0" bIns="18000"/>
            <a:lstStyle/>
            <a:p>
              <a:pPr algn="ctr" eaLnBrk="0" hangingPunct="0"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>
                  <a:solidFill>
                    <a:srgbClr val="000000"/>
                  </a:solidFill>
                  <a:latin typeface="Tahoma" pitchFamily="34" charset="0"/>
                </a:rPr>
                <a:t>MEANS</a:t>
              </a:r>
            </a:p>
          </p:txBody>
        </p:sp>
        <p:sp>
          <p:nvSpPr>
            <p:cNvPr id="27696" name="Text Box 41"/>
            <p:cNvSpPr txBox="1">
              <a:spLocks noChangeArrowheads="1"/>
            </p:cNvSpPr>
            <p:nvPr/>
          </p:nvSpPr>
          <p:spPr bwMode="auto">
            <a:xfrm>
              <a:off x="5136" y="963"/>
              <a:ext cx="532" cy="14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0" tIns="18000" rIns="0" bIns="18000"/>
            <a:lstStyle/>
            <a:p>
              <a:pPr algn="ctr" eaLnBrk="0" hangingPunct="0"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>
                  <a:solidFill>
                    <a:srgbClr val="000000"/>
                  </a:solidFill>
                  <a:latin typeface="Tahoma" pitchFamily="34" charset="0"/>
                </a:rPr>
                <a:t>ENDS</a:t>
              </a:r>
            </a:p>
          </p:txBody>
        </p:sp>
        <p:sp>
          <p:nvSpPr>
            <p:cNvPr id="27697" name="Line 42"/>
            <p:cNvSpPr>
              <a:spLocks noChangeShapeType="1"/>
            </p:cNvSpPr>
            <p:nvPr/>
          </p:nvSpPr>
          <p:spPr bwMode="auto">
            <a:xfrm flipV="1">
              <a:off x="5424" y="1130"/>
              <a:ext cx="1" cy="2334"/>
            </a:xfrm>
            <a:prstGeom prst="line">
              <a:avLst/>
            </a:prstGeom>
            <a:noFill/>
            <a:ln w="76320">
              <a:solidFill>
                <a:srgbClr val="FF0000"/>
              </a:solidFill>
              <a:miter lim="800000"/>
              <a:headEnd/>
              <a:tailEnd type="triangle" w="med" len="med"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7698" name="Line 43"/>
            <p:cNvSpPr>
              <a:spLocks noChangeShapeType="1"/>
            </p:cNvSpPr>
            <p:nvPr/>
          </p:nvSpPr>
          <p:spPr bwMode="auto">
            <a:xfrm flipV="1">
              <a:off x="1191" y="1841"/>
              <a:ext cx="1" cy="204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 type="triangle" w="med" len="med"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7699" name="Line 44"/>
            <p:cNvSpPr>
              <a:spLocks noChangeShapeType="1"/>
            </p:cNvSpPr>
            <p:nvPr/>
          </p:nvSpPr>
          <p:spPr bwMode="auto">
            <a:xfrm flipV="1">
              <a:off x="4387" y="2507"/>
              <a:ext cx="1" cy="337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 type="triangle" w="med" len="med"/>
            </a:ln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27652" name="AutoShape 7"/>
          <p:cNvSpPr>
            <a:spLocks noChangeArrowheads="1"/>
          </p:cNvSpPr>
          <p:nvPr/>
        </p:nvSpPr>
        <p:spPr bwMode="auto">
          <a:xfrm>
            <a:off x="346075" y="6286500"/>
            <a:ext cx="1714500" cy="571500"/>
          </a:xfrm>
          <a:prstGeom prst="foldedCorner">
            <a:avLst>
              <a:gd name="adj" fmla="val 12500"/>
            </a:avLst>
          </a:prstGeom>
          <a:solidFill>
            <a:srgbClr val="DDDDDD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it-IT" sz="1600">
                <a:solidFill>
                  <a:schemeClr val="tx1"/>
                </a:solidFill>
              </a:rPr>
              <a:t>Nutrition strategy</a:t>
            </a:r>
          </a:p>
        </p:txBody>
      </p:sp>
      <p:sp>
        <p:nvSpPr>
          <p:cNvPr id="27653" name="AutoShape 7"/>
          <p:cNvSpPr>
            <a:spLocks noChangeArrowheads="1"/>
          </p:cNvSpPr>
          <p:nvPr/>
        </p:nvSpPr>
        <p:spPr bwMode="auto">
          <a:xfrm>
            <a:off x="3513138" y="6286500"/>
            <a:ext cx="1785937" cy="571500"/>
          </a:xfrm>
          <a:prstGeom prst="foldedCorner">
            <a:avLst>
              <a:gd name="adj" fmla="val 12500"/>
            </a:avLst>
          </a:prstGeom>
          <a:solidFill>
            <a:srgbClr val="DDDDDD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it-IT" sz="1600">
                <a:solidFill>
                  <a:schemeClr val="tx1"/>
                </a:solidFill>
              </a:rPr>
              <a:t>Primary healthcare </a:t>
            </a:r>
          </a:p>
          <a:p>
            <a:pPr eaLnBrk="0" hangingPunct="0"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it-IT" sz="1600">
                <a:solidFill>
                  <a:schemeClr val="tx1"/>
                </a:solidFill>
              </a:rPr>
              <a:t>strategy</a:t>
            </a:r>
          </a:p>
        </p:txBody>
      </p:sp>
      <p:sp>
        <p:nvSpPr>
          <p:cNvPr id="27654" name="AutoShape 7"/>
          <p:cNvSpPr>
            <a:spLocks noChangeArrowheads="1"/>
          </p:cNvSpPr>
          <p:nvPr/>
        </p:nvSpPr>
        <p:spPr bwMode="auto">
          <a:xfrm>
            <a:off x="6537325" y="6286500"/>
            <a:ext cx="2071688" cy="571500"/>
          </a:xfrm>
          <a:prstGeom prst="foldedCorner">
            <a:avLst>
              <a:gd name="adj" fmla="val 12500"/>
            </a:avLst>
          </a:prstGeom>
          <a:solidFill>
            <a:srgbClr val="DDDDDD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it-IT" sz="1600">
                <a:solidFill>
                  <a:schemeClr val="tx1"/>
                </a:solidFill>
              </a:rPr>
              <a:t>Secondary healthcare </a:t>
            </a:r>
          </a:p>
          <a:p>
            <a:pPr eaLnBrk="0" hangingPunct="0"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it-IT" sz="1600">
                <a:solidFill>
                  <a:schemeClr val="tx1"/>
                </a:solidFill>
              </a:rPr>
              <a:t>strategy</a:t>
            </a:r>
          </a:p>
        </p:txBody>
      </p:sp>
      <p:sp>
        <p:nvSpPr>
          <p:cNvPr id="27655" name="Line 56"/>
          <p:cNvSpPr>
            <a:spLocks noChangeShapeType="1"/>
          </p:cNvSpPr>
          <p:nvPr/>
        </p:nvSpPr>
        <p:spPr bwMode="auto">
          <a:xfrm flipV="1">
            <a:off x="1209675" y="5805488"/>
            <a:ext cx="0" cy="458787"/>
          </a:xfrm>
          <a:prstGeom prst="line">
            <a:avLst/>
          </a:prstGeom>
          <a:noFill/>
          <a:ln w="15840">
            <a:solidFill>
              <a:srgbClr val="000000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it-IT"/>
          </a:p>
        </p:txBody>
      </p:sp>
      <p:sp>
        <p:nvSpPr>
          <p:cNvPr id="27656" name="Line 56"/>
          <p:cNvSpPr>
            <a:spLocks noChangeShapeType="1"/>
          </p:cNvSpPr>
          <p:nvPr/>
        </p:nvSpPr>
        <p:spPr bwMode="auto">
          <a:xfrm flipV="1">
            <a:off x="4378325" y="5876925"/>
            <a:ext cx="1588" cy="387350"/>
          </a:xfrm>
          <a:prstGeom prst="line">
            <a:avLst/>
          </a:prstGeom>
          <a:noFill/>
          <a:ln w="15840">
            <a:solidFill>
              <a:srgbClr val="000000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it-IT"/>
          </a:p>
        </p:txBody>
      </p:sp>
      <p:sp>
        <p:nvSpPr>
          <p:cNvPr id="27657" name="Line 56"/>
          <p:cNvSpPr>
            <a:spLocks noChangeShapeType="1"/>
          </p:cNvSpPr>
          <p:nvPr/>
        </p:nvSpPr>
        <p:spPr bwMode="auto">
          <a:xfrm flipV="1">
            <a:off x="7545388" y="5876925"/>
            <a:ext cx="1587" cy="387350"/>
          </a:xfrm>
          <a:prstGeom prst="line">
            <a:avLst/>
          </a:prstGeom>
          <a:noFill/>
          <a:ln w="15840">
            <a:solidFill>
              <a:srgbClr val="000000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smtClean="0">
                <a:latin typeface="Georgia" pitchFamily="18" charset="0"/>
              </a:rPr>
              <a:t>Proposal formulation</a:t>
            </a:r>
          </a:p>
        </p:txBody>
      </p:sp>
      <p:sp>
        <p:nvSpPr>
          <p:cNvPr id="24" name="Rectangle 2"/>
          <p:cNvSpPr txBox="1">
            <a:spLocks noChangeArrowheads="1"/>
          </p:cNvSpPr>
          <p:nvPr/>
        </p:nvSpPr>
        <p:spPr bwMode="auto">
          <a:xfrm>
            <a:off x="457200" y="1219200"/>
            <a:ext cx="8229600" cy="49117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360" tIns="44280" rIns="90360" bIns="44280"/>
          <a:lstStyle/>
          <a:p>
            <a:pPr marL="341313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Proposal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design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is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facilitated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by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the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Logical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Framework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(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Logframe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).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This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is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a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matrix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allowing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to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organise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the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different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elements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of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a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proposal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:</a:t>
            </a:r>
          </a:p>
          <a:p>
            <a:pPr lvl="2" indent="-457200">
              <a:lnSpc>
                <a:spcPct val="80000"/>
              </a:lnSpc>
              <a:spcBef>
                <a:spcPts val="525"/>
              </a:spcBef>
              <a:buClr>
                <a:srgbClr val="000000"/>
              </a:buClr>
              <a:buSzPct val="100000"/>
              <a:buFont typeface="Wingdings" pitchFamily="2" charset="2"/>
              <a:buChar char="ü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dirty="0" err="1">
                <a:solidFill>
                  <a:schemeClr val="tx1"/>
                </a:solidFill>
                <a:latin typeface="Georgia" pitchFamily="18" charset="0"/>
              </a:rPr>
              <a:t>Intervention</a:t>
            </a:r>
            <a:r>
              <a:rPr lang="it-IT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dirty="0" err="1" smtClean="0">
                <a:solidFill>
                  <a:schemeClr val="tx1"/>
                </a:solidFill>
                <a:latin typeface="Georgia" pitchFamily="18" charset="0"/>
              </a:rPr>
              <a:t>logic</a:t>
            </a:r>
            <a:endParaRPr lang="it-IT" dirty="0">
              <a:solidFill>
                <a:schemeClr val="tx1"/>
              </a:solidFill>
              <a:latin typeface="Georgia" pitchFamily="18" charset="0"/>
            </a:endParaRPr>
          </a:p>
          <a:p>
            <a:pPr lvl="2" indent="-457200">
              <a:lnSpc>
                <a:spcPct val="80000"/>
              </a:lnSpc>
              <a:spcBef>
                <a:spcPts val="525"/>
              </a:spcBef>
              <a:buClr>
                <a:srgbClr val="000000"/>
              </a:buClr>
              <a:buSzPct val="100000"/>
              <a:buFont typeface="Wingdings" pitchFamily="2" charset="2"/>
              <a:buChar char="ü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dirty="0" err="1">
                <a:solidFill>
                  <a:schemeClr val="tx1"/>
                </a:solidFill>
                <a:latin typeface="Georgia" pitchFamily="18" charset="0"/>
              </a:rPr>
              <a:t>Verifiable</a:t>
            </a:r>
            <a:r>
              <a:rPr lang="it-IT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dirty="0" err="1" smtClean="0">
                <a:solidFill>
                  <a:schemeClr val="tx1"/>
                </a:solidFill>
                <a:latin typeface="Georgia" pitchFamily="18" charset="0"/>
              </a:rPr>
              <a:t>indicators</a:t>
            </a:r>
            <a:endParaRPr lang="it-IT" dirty="0">
              <a:solidFill>
                <a:schemeClr val="tx1"/>
              </a:solidFill>
              <a:latin typeface="Georgia" pitchFamily="18" charset="0"/>
            </a:endParaRPr>
          </a:p>
          <a:p>
            <a:pPr lvl="2" indent="-457200">
              <a:lnSpc>
                <a:spcPct val="80000"/>
              </a:lnSpc>
              <a:spcBef>
                <a:spcPts val="525"/>
              </a:spcBef>
              <a:buClr>
                <a:srgbClr val="000000"/>
              </a:buClr>
              <a:buSzPct val="100000"/>
              <a:buFont typeface="Wingdings" pitchFamily="2" charset="2"/>
              <a:buChar char="ü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dirty="0" err="1">
                <a:solidFill>
                  <a:schemeClr val="tx1"/>
                </a:solidFill>
                <a:latin typeface="Georgia" pitchFamily="18" charset="0"/>
              </a:rPr>
              <a:t>Sources</a:t>
            </a:r>
            <a:r>
              <a:rPr lang="it-IT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dirty="0" err="1">
                <a:solidFill>
                  <a:schemeClr val="tx1"/>
                </a:solidFill>
                <a:latin typeface="Georgia" pitchFamily="18" charset="0"/>
              </a:rPr>
              <a:t>of</a:t>
            </a:r>
            <a:r>
              <a:rPr lang="it-IT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dirty="0" err="1" smtClean="0">
                <a:solidFill>
                  <a:schemeClr val="tx1"/>
                </a:solidFill>
                <a:latin typeface="Georgia" pitchFamily="18" charset="0"/>
              </a:rPr>
              <a:t>verification</a:t>
            </a:r>
            <a:endParaRPr lang="it-IT" dirty="0">
              <a:solidFill>
                <a:schemeClr val="tx1"/>
              </a:solidFill>
              <a:latin typeface="Georgia" pitchFamily="18" charset="0"/>
            </a:endParaRPr>
          </a:p>
          <a:p>
            <a:pPr lvl="2" indent="-457200">
              <a:lnSpc>
                <a:spcPct val="80000"/>
              </a:lnSpc>
              <a:spcBef>
                <a:spcPts val="525"/>
              </a:spcBef>
              <a:buClr>
                <a:srgbClr val="000000"/>
              </a:buClr>
              <a:buSzPct val="100000"/>
              <a:buFont typeface="Wingdings" pitchFamily="2" charset="2"/>
              <a:buChar char="ü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mtClean="0">
                <a:solidFill>
                  <a:schemeClr val="tx1"/>
                </a:solidFill>
                <a:latin typeface="Georgia" pitchFamily="18" charset="0"/>
              </a:rPr>
              <a:t>Assumptions</a:t>
            </a:r>
            <a:endParaRPr lang="it-IT" sz="2100" dirty="0">
              <a:solidFill>
                <a:schemeClr val="tx1"/>
              </a:solidFill>
            </a:endParaRPr>
          </a:p>
          <a:p>
            <a:pPr marL="341313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Logical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Framework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is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a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methodology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allowing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to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check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if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the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intervention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is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properly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structured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.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It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supports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the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implementation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of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monitoring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and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evaluation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actions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.</a:t>
            </a:r>
          </a:p>
          <a:p>
            <a:pPr marL="341313" indent="-341313">
              <a:lnSpc>
                <a:spcPct val="80000"/>
              </a:lnSpc>
              <a:spcBef>
                <a:spcPts val="700"/>
              </a:spcBef>
              <a:spcAft>
                <a:spcPts val="1000"/>
              </a:spcAft>
              <a:buClr>
                <a:srgbClr val="000000"/>
              </a:buClr>
              <a:buSzPct val="100000"/>
              <a:buFont typeface="Wingdings" pitchFamily="2" charset="2"/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endParaRPr lang="it-IT" sz="2800" dirty="0">
              <a:solidFill>
                <a:srgbClr val="000000"/>
              </a:solidFill>
              <a:latin typeface="Arial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smtClean="0">
                <a:latin typeface="Georgia" pitchFamily="18" charset="0"/>
              </a:rPr>
              <a:t>Logical framework</a:t>
            </a:r>
          </a:p>
        </p:txBody>
      </p:sp>
      <p:pic>
        <p:nvPicPr>
          <p:cNvPr id="31746" name="Immagine 3" descr="logo t33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97963" y="142875"/>
            <a:ext cx="701675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5" name="Tabella 4"/>
          <p:cNvGraphicFramePr>
            <a:graphicFrameLocks noGrp="1"/>
          </p:cNvGraphicFramePr>
          <p:nvPr/>
        </p:nvGraphicFramePr>
        <p:xfrm>
          <a:off x="704850" y="1125538"/>
          <a:ext cx="8640763" cy="5429251"/>
        </p:xfrm>
        <a:graphic>
          <a:graphicData uri="http://schemas.openxmlformats.org/drawingml/2006/table">
            <a:tbl>
              <a:tblPr/>
              <a:tblGrid>
                <a:gridCol w="1728788"/>
                <a:gridCol w="1727200"/>
                <a:gridCol w="1728787"/>
                <a:gridCol w="1728788"/>
                <a:gridCol w="1727200"/>
              </a:tblGrid>
              <a:tr h="9747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7332" marR="67332" marT="0" marB="0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46088" algn="l"/>
                        </a:tabLst>
                      </a:pPr>
                      <a:r>
                        <a:rPr kumimoji="0" lang="it-IT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  <a:ea typeface="Calibri" pitchFamily="34" charset="0"/>
                          <a:cs typeface="Times New Roman" pitchFamily="18" charset="0"/>
                        </a:rPr>
                        <a:t>Intervention logic </a:t>
                      </a:r>
                    </a:p>
                  </a:txBody>
                  <a:tcPr marL="67332" marR="673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46088" algn="l"/>
                        </a:tabLst>
                      </a:pPr>
                      <a:r>
                        <a:rPr kumimoji="0" lang="it-IT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  <a:ea typeface="Calibri" pitchFamily="34" charset="0"/>
                          <a:cs typeface="Times New Roman" pitchFamily="18" charset="0"/>
                        </a:rPr>
                        <a:t>Verifiable indicators </a:t>
                      </a:r>
                    </a:p>
                  </a:txBody>
                  <a:tcPr marL="67332" marR="673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46088" algn="l"/>
                        </a:tabLst>
                      </a:pPr>
                      <a:r>
                        <a:rPr kumimoji="0" lang="it-IT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  <a:ea typeface="Calibri" pitchFamily="34" charset="0"/>
                          <a:cs typeface="Times New Roman" pitchFamily="18" charset="0"/>
                        </a:rPr>
                        <a:t>Sources of verification </a:t>
                      </a:r>
                    </a:p>
                  </a:txBody>
                  <a:tcPr marL="67332" marR="673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46088" algn="l"/>
                        </a:tabLst>
                      </a:pPr>
                      <a:r>
                        <a:rPr kumimoji="0" lang="it-IT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  <a:ea typeface="Calibri" pitchFamily="34" charset="0"/>
                          <a:cs typeface="Times New Roman" pitchFamily="18" charset="0"/>
                        </a:rPr>
                        <a:t>Assumptions </a:t>
                      </a:r>
                    </a:p>
                  </a:txBody>
                  <a:tcPr marL="67332" marR="673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573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46088" algn="l"/>
                        </a:tabLst>
                      </a:pPr>
                      <a:endParaRPr kumimoji="0" lang="it-IT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eorgia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46088" algn="l"/>
                        </a:tabLst>
                      </a:pPr>
                      <a:r>
                        <a:rPr kumimoji="0" lang="it-IT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  <a:ea typeface="Calibri" pitchFamily="34" charset="0"/>
                          <a:cs typeface="Times New Roman" pitchFamily="18" charset="0"/>
                        </a:rPr>
                        <a:t>Overall objectives</a:t>
                      </a:r>
                    </a:p>
                  </a:txBody>
                  <a:tcPr marL="67332" marR="673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7332" marR="673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7332" marR="673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7332" marR="673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7332" marR="673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573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46088" algn="l"/>
                        </a:tabLst>
                      </a:pPr>
                      <a:endParaRPr kumimoji="0" lang="it-IT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eorgia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46088" algn="l"/>
                        </a:tabLst>
                      </a:pPr>
                      <a:r>
                        <a:rPr kumimoji="0" lang="it-IT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  <a:ea typeface="Calibri" pitchFamily="34" charset="0"/>
                          <a:cs typeface="Times New Roman" pitchFamily="18" charset="0"/>
                        </a:rPr>
                        <a:t>Project purpose</a:t>
                      </a:r>
                    </a:p>
                  </a:txBody>
                  <a:tcPr marL="67332" marR="673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7332" marR="673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7332" marR="673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7332" marR="673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7332" marR="673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699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46088" algn="l"/>
                        </a:tabLst>
                      </a:pPr>
                      <a:endParaRPr kumimoji="0" lang="it-IT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eorgia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46088" algn="l"/>
                        </a:tabLst>
                      </a:pPr>
                      <a:r>
                        <a:rPr kumimoji="0" lang="it-IT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  <a:ea typeface="Calibri" pitchFamily="34" charset="0"/>
                          <a:cs typeface="Times New Roman" pitchFamily="18" charset="0"/>
                        </a:rPr>
                        <a:t>Results</a:t>
                      </a:r>
                    </a:p>
                  </a:txBody>
                  <a:tcPr marL="67332" marR="673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7332" marR="673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7332" marR="673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7332" marR="673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7332" marR="673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699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46088" algn="l"/>
                        </a:tabLst>
                      </a:pPr>
                      <a:endParaRPr kumimoji="0" lang="it-IT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eorgia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46088" algn="l"/>
                        </a:tabLst>
                      </a:pPr>
                      <a:r>
                        <a:rPr kumimoji="0" lang="it-IT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  <a:ea typeface="Calibri" pitchFamily="34" charset="0"/>
                          <a:cs typeface="Times New Roman" pitchFamily="18" charset="0"/>
                        </a:rPr>
                        <a:t>Activities</a:t>
                      </a:r>
                    </a:p>
                  </a:txBody>
                  <a:tcPr marL="67332" marR="673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7332" marR="673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  <a:ea typeface="Calibri" pitchFamily="34" charset="0"/>
                          <a:cs typeface="Times New Roman" pitchFamily="18" charset="0"/>
                        </a:rPr>
                        <a:t>MEANS</a:t>
                      </a:r>
                    </a:p>
                  </a:txBody>
                  <a:tcPr marL="67332" marR="673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  <a:ea typeface="Calibri" pitchFamily="34" charset="0"/>
                          <a:cs typeface="Times New Roman" pitchFamily="18" charset="0"/>
                        </a:rPr>
                        <a:t>MEANS</a:t>
                      </a:r>
                    </a:p>
                  </a:txBody>
                  <a:tcPr marL="67332" marR="673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7332" marR="673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smtClean="0">
                <a:latin typeface="Georgia" pitchFamily="18" charset="0"/>
              </a:rPr>
              <a:t>LF description</a:t>
            </a:r>
          </a:p>
        </p:txBody>
      </p:sp>
      <p:sp>
        <p:nvSpPr>
          <p:cNvPr id="24" name="Rectangle 2"/>
          <p:cNvSpPr txBox="1">
            <a:spLocks noChangeArrowheads="1"/>
          </p:cNvSpPr>
          <p:nvPr/>
        </p:nvSpPr>
        <p:spPr bwMode="auto">
          <a:xfrm>
            <a:off x="457200" y="1219200"/>
            <a:ext cx="8229600" cy="5638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360" tIns="44280" rIns="90360" bIns="44280"/>
          <a:lstStyle/>
          <a:p>
            <a:pPr marL="341313" indent="-341313">
              <a:lnSpc>
                <a:spcPts val="33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600">
                <a:solidFill>
                  <a:schemeClr val="tx1"/>
                </a:solidFill>
                <a:latin typeface="Georgia" pitchFamily="18" charset="0"/>
              </a:rPr>
              <a:t>The column </a:t>
            </a:r>
            <a:r>
              <a:rPr lang="it-IT" sz="2600" b="1">
                <a:solidFill>
                  <a:schemeClr val="tx1"/>
                </a:solidFill>
                <a:latin typeface="Georgia" pitchFamily="18" charset="0"/>
              </a:rPr>
              <a:t>Intervention logic </a:t>
            </a:r>
            <a:r>
              <a:rPr lang="it-IT" sz="2600">
                <a:solidFill>
                  <a:schemeClr val="tx1"/>
                </a:solidFill>
                <a:latin typeface="Georgia" pitchFamily="18" charset="0"/>
              </a:rPr>
              <a:t>indicates the contents of the project.</a:t>
            </a:r>
          </a:p>
          <a:p>
            <a:pPr marL="341313" indent="-341313">
              <a:lnSpc>
                <a:spcPts val="33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600">
                <a:solidFill>
                  <a:schemeClr val="tx1"/>
                </a:solidFill>
                <a:latin typeface="Georgia" pitchFamily="18" charset="0"/>
              </a:rPr>
              <a:t>The column </a:t>
            </a:r>
            <a:r>
              <a:rPr lang="it-IT" sz="2600" b="1">
                <a:solidFill>
                  <a:schemeClr val="tx1"/>
                </a:solidFill>
                <a:latin typeface="Georgia" pitchFamily="18" charset="0"/>
              </a:rPr>
              <a:t>Indicators</a:t>
            </a:r>
            <a:r>
              <a:rPr lang="it-IT" sz="2600">
                <a:solidFill>
                  <a:schemeClr val="tx1"/>
                </a:solidFill>
                <a:latin typeface="Georgia" pitchFamily="18" charset="0"/>
              </a:rPr>
              <a:t> gives the tools to verify if the objectives are reached and the results achieved. </a:t>
            </a:r>
          </a:p>
          <a:p>
            <a:pPr marL="341313" indent="-341313">
              <a:lnSpc>
                <a:spcPts val="33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600">
                <a:solidFill>
                  <a:schemeClr val="tx1"/>
                </a:solidFill>
                <a:latin typeface="Georgia" pitchFamily="18" charset="0"/>
              </a:rPr>
              <a:t>The column </a:t>
            </a:r>
            <a:r>
              <a:rPr lang="it-IT" sz="2600" b="1">
                <a:solidFill>
                  <a:schemeClr val="tx1"/>
                </a:solidFill>
                <a:latin typeface="Georgia" pitchFamily="18" charset="0"/>
              </a:rPr>
              <a:t>Sources of verification </a:t>
            </a:r>
            <a:r>
              <a:rPr lang="it-IT" sz="2600">
                <a:solidFill>
                  <a:schemeClr val="tx1"/>
                </a:solidFill>
                <a:latin typeface="Georgia" pitchFamily="18" charset="0"/>
              </a:rPr>
              <a:t>indicates what information have to be used in order to apply the indicators.</a:t>
            </a:r>
          </a:p>
          <a:p>
            <a:pPr marL="341313" indent="-341313">
              <a:lnSpc>
                <a:spcPts val="33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600">
                <a:solidFill>
                  <a:schemeClr val="tx1"/>
                </a:solidFill>
                <a:latin typeface="Georgia" pitchFamily="18" charset="0"/>
              </a:rPr>
              <a:t>The column </a:t>
            </a:r>
            <a:r>
              <a:rPr lang="it-IT" sz="2600" b="1">
                <a:solidFill>
                  <a:schemeClr val="tx1"/>
                </a:solidFill>
                <a:latin typeface="Georgia" pitchFamily="18" charset="0"/>
              </a:rPr>
              <a:t>Assumptions</a:t>
            </a:r>
            <a:r>
              <a:rPr lang="it-IT" sz="2600">
                <a:solidFill>
                  <a:schemeClr val="tx1"/>
                </a:solidFill>
                <a:latin typeface="Georgia" pitchFamily="18" charset="0"/>
              </a:rPr>
              <a:t> includes the external factors affecting (positively or negatively) the project’s impementation.</a:t>
            </a:r>
          </a:p>
          <a:p>
            <a:pPr marL="341313" indent="-341313">
              <a:lnSpc>
                <a:spcPct val="80000"/>
              </a:lnSpc>
              <a:spcBef>
                <a:spcPts val="700"/>
              </a:spcBef>
              <a:spcAft>
                <a:spcPts val="1000"/>
              </a:spcAft>
              <a:buClr>
                <a:srgbClr val="000000"/>
              </a:buClr>
              <a:buSzPct val="100000"/>
              <a:buFont typeface="Wingdings" pitchFamily="2" charset="2"/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endParaRPr lang="it-IT" sz="2800">
              <a:solidFill>
                <a:srgbClr val="000000"/>
              </a:solidFill>
              <a:latin typeface="Arial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smtClean="0">
                <a:latin typeface="Georgia" pitchFamily="18" charset="0"/>
              </a:rPr>
              <a:t>Intervention logic</a:t>
            </a:r>
          </a:p>
        </p:txBody>
      </p:sp>
      <p:sp>
        <p:nvSpPr>
          <p:cNvPr id="24" name="Rectangle 2"/>
          <p:cNvSpPr txBox="1">
            <a:spLocks noChangeArrowheads="1"/>
          </p:cNvSpPr>
          <p:nvPr/>
        </p:nvSpPr>
        <p:spPr bwMode="auto">
          <a:xfrm>
            <a:off x="457200" y="1219200"/>
            <a:ext cx="8229600" cy="49117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360" tIns="44280" rIns="90360" bIns="44280"/>
          <a:lstStyle/>
          <a:p>
            <a:pPr marL="341313" indent="-341313">
              <a:lnSpc>
                <a:spcPts val="3363"/>
              </a:lnSpc>
              <a:spcBef>
                <a:spcPts val="725"/>
              </a:spcBef>
              <a:spcAft>
                <a:spcPts val="120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>
                <a:solidFill>
                  <a:schemeClr val="tx1"/>
                </a:solidFill>
                <a:latin typeface="Georgia" pitchFamily="18" charset="0"/>
              </a:rPr>
              <a:t>The following hierarchy is designed:</a:t>
            </a:r>
          </a:p>
          <a:p>
            <a:pPr marL="798513" lvl="2" indent="-341313">
              <a:lnSpc>
                <a:spcPts val="3363"/>
              </a:lnSpc>
              <a:spcBef>
                <a:spcPts val="700"/>
              </a:spcBef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>
                <a:solidFill>
                  <a:schemeClr val="tx1"/>
                </a:solidFill>
                <a:latin typeface="Georgia" pitchFamily="18" charset="0"/>
              </a:rPr>
              <a:t>GENERAL OBJECTIVES: long term benefits for the society.</a:t>
            </a:r>
          </a:p>
          <a:p>
            <a:pPr marL="798513" lvl="2" indent="-341313">
              <a:lnSpc>
                <a:spcPts val="3363"/>
              </a:lnSpc>
              <a:spcBef>
                <a:spcPts val="700"/>
              </a:spcBef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>
                <a:solidFill>
                  <a:schemeClr val="tx1"/>
                </a:solidFill>
                <a:latin typeface="Georgia" pitchFamily="18" charset="0"/>
              </a:rPr>
              <a:t>PROJECT PURPOSE: benefits for the project’s beneficiaries.</a:t>
            </a:r>
          </a:p>
          <a:p>
            <a:pPr marL="798513" lvl="2" indent="-341313">
              <a:lnSpc>
                <a:spcPts val="3363"/>
              </a:lnSpc>
              <a:spcBef>
                <a:spcPts val="700"/>
              </a:spcBef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>
                <a:solidFill>
                  <a:schemeClr val="tx1"/>
                </a:solidFill>
                <a:latin typeface="Georgia" pitchFamily="18" charset="0"/>
              </a:rPr>
              <a:t>RESULTS: concrete services/goods made available by the project.</a:t>
            </a:r>
          </a:p>
          <a:p>
            <a:pPr marL="798513" lvl="2" indent="-341313">
              <a:lnSpc>
                <a:spcPts val="3363"/>
              </a:lnSpc>
              <a:spcBef>
                <a:spcPts val="500"/>
              </a:spcBef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>
                <a:solidFill>
                  <a:schemeClr val="tx1"/>
                </a:solidFill>
                <a:latin typeface="Georgia" pitchFamily="18" charset="0"/>
              </a:rPr>
              <a:t>ACTIVITIES: how the project’s services/goods will be delivered.</a:t>
            </a:r>
          </a:p>
          <a:p>
            <a:pPr marL="341313" indent="-341313">
              <a:lnSpc>
                <a:spcPct val="80000"/>
              </a:lnSpc>
              <a:spcBef>
                <a:spcPts val="700"/>
              </a:spcBef>
              <a:spcAft>
                <a:spcPts val="1000"/>
              </a:spcAft>
              <a:buClr>
                <a:srgbClr val="000000"/>
              </a:buClr>
              <a:buSzPct val="100000"/>
              <a:buFont typeface="Wingdings" pitchFamily="2" charset="2"/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endParaRPr lang="it-IT" sz="2800">
              <a:solidFill>
                <a:srgbClr val="000000"/>
              </a:solidFill>
              <a:latin typeface="Arial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smtClean="0">
                <a:latin typeface="Georgia" pitchFamily="18" charset="0"/>
              </a:rPr>
              <a:t>Vertical logic</a:t>
            </a:r>
          </a:p>
        </p:txBody>
      </p:sp>
      <p:sp>
        <p:nvSpPr>
          <p:cNvPr id="24" name="Rectangle 2"/>
          <p:cNvSpPr txBox="1">
            <a:spLocks noChangeArrowheads="1"/>
          </p:cNvSpPr>
          <p:nvPr/>
        </p:nvSpPr>
        <p:spPr bwMode="auto">
          <a:xfrm>
            <a:off x="457200" y="1219200"/>
            <a:ext cx="8229600" cy="49117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360" tIns="44280" rIns="90360" bIns="44280"/>
          <a:lstStyle/>
          <a:p>
            <a:pPr marL="341313" indent="-457200">
              <a:lnSpc>
                <a:spcPts val="3363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>
                <a:solidFill>
                  <a:srgbClr val="000000"/>
                </a:solidFill>
                <a:latin typeface="Georgia" pitchFamily="18" charset="0"/>
              </a:rPr>
              <a:t> </a:t>
            </a:r>
            <a:r>
              <a:rPr lang="it-IT" sz="2800">
                <a:solidFill>
                  <a:schemeClr val="tx1"/>
                </a:solidFill>
                <a:latin typeface="Georgia" pitchFamily="18" charset="0"/>
              </a:rPr>
              <a:t>If-then logic:</a:t>
            </a:r>
          </a:p>
          <a:p>
            <a:pPr marL="798513" lvl="2" indent="-457200">
              <a:lnSpc>
                <a:spcPts val="3363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Wingdings" pitchFamily="2" charset="2"/>
              <a:buChar char="ü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 i="1">
                <a:solidFill>
                  <a:schemeClr val="tx1"/>
                </a:solidFill>
                <a:latin typeface="Georgia" pitchFamily="18" charset="0"/>
              </a:rPr>
              <a:t>If </a:t>
            </a:r>
            <a:r>
              <a:rPr lang="it-IT" sz="2800">
                <a:solidFill>
                  <a:schemeClr val="tx1"/>
                </a:solidFill>
                <a:latin typeface="Georgia" pitchFamily="18" charset="0"/>
              </a:rPr>
              <a:t>the</a:t>
            </a:r>
            <a:r>
              <a:rPr lang="it-IT" sz="2800" i="1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>
                <a:solidFill>
                  <a:schemeClr val="tx1"/>
                </a:solidFill>
                <a:latin typeface="Georgia" pitchFamily="18" charset="0"/>
              </a:rPr>
              <a:t>ressources are provided </a:t>
            </a:r>
            <a:r>
              <a:rPr lang="it-IT" sz="2800" i="1">
                <a:solidFill>
                  <a:schemeClr val="tx1"/>
                </a:solidFill>
                <a:latin typeface="Georgia" pitchFamily="18" charset="0"/>
              </a:rPr>
              <a:t>then </a:t>
            </a:r>
            <a:r>
              <a:rPr lang="it-IT" sz="2800">
                <a:solidFill>
                  <a:schemeClr val="tx1"/>
                </a:solidFill>
                <a:latin typeface="Georgia" pitchFamily="18" charset="0"/>
              </a:rPr>
              <a:t>the</a:t>
            </a:r>
            <a:r>
              <a:rPr lang="it-IT" sz="2800" i="1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>
                <a:solidFill>
                  <a:schemeClr val="tx1"/>
                </a:solidFill>
                <a:latin typeface="Georgia" pitchFamily="18" charset="0"/>
              </a:rPr>
              <a:t>activities can be performed.</a:t>
            </a:r>
          </a:p>
          <a:p>
            <a:pPr marL="798513" lvl="2" indent="-457200">
              <a:lnSpc>
                <a:spcPts val="3363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Wingdings" pitchFamily="2" charset="2"/>
              <a:buChar char="ü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 i="1">
                <a:solidFill>
                  <a:schemeClr val="tx1"/>
                </a:solidFill>
                <a:latin typeface="Georgia" pitchFamily="18" charset="0"/>
              </a:rPr>
              <a:t>If</a:t>
            </a:r>
            <a:r>
              <a:rPr lang="it-IT" sz="2800">
                <a:solidFill>
                  <a:schemeClr val="tx1"/>
                </a:solidFill>
                <a:latin typeface="Georgia" pitchFamily="18" charset="0"/>
              </a:rPr>
              <a:t> the activities are performed </a:t>
            </a:r>
            <a:r>
              <a:rPr lang="it-IT" sz="2800" i="1">
                <a:solidFill>
                  <a:schemeClr val="tx1"/>
                </a:solidFill>
                <a:latin typeface="Georgia" pitchFamily="18" charset="0"/>
              </a:rPr>
              <a:t>then</a:t>
            </a:r>
            <a:r>
              <a:rPr lang="it-IT" sz="2800">
                <a:solidFill>
                  <a:schemeClr val="tx1"/>
                </a:solidFill>
                <a:latin typeface="Georgia" pitchFamily="18" charset="0"/>
              </a:rPr>
              <a:t> the results are produced.</a:t>
            </a:r>
          </a:p>
          <a:p>
            <a:pPr marL="798513" lvl="2" indent="-457200">
              <a:lnSpc>
                <a:spcPts val="3363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Wingdings" pitchFamily="2" charset="2"/>
              <a:buChar char="ü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 i="1">
                <a:solidFill>
                  <a:schemeClr val="tx1"/>
                </a:solidFill>
                <a:latin typeface="Georgia" pitchFamily="18" charset="0"/>
              </a:rPr>
              <a:t>If</a:t>
            </a:r>
            <a:r>
              <a:rPr lang="it-IT" sz="2800">
                <a:solidFill>
                  <a:schemeClr val="tx1"/>
                </a:solidFill>
                <a:latin typeface="Georgia" pitchFamily="18" charset="0"/>
              </a:rPr>
              <a:t> the results are produced </a:t>
            </a:r>
            <a:r>
              <a:rPr lang="it-IT" sz="2800" i="1">
                <a:solidFill>
                  <a:schemeClr val="tx1"/>
                </a:solidFill>
                <a:latin typeface="Georgia" pitchFamily="18" charset="0"/>
              </a:rPr>
              <a:t>then</a:t>
            </a:r>
            <a:r>
              <a:rPr lang="it-IT" sz="2800">
                <a:solidFill>
                  <a:schemeClr val="tx1"/>
                </a:solidFill>
                <a:latin typeface="Georgia" pitchFamily="18" charset="0"/>
              </a:rPr>
              <a:t> the project’s puropose is achieved.</a:t>
            </a:r>
          </a:p>
          <a:p>
            <a:pPr marL="798513" lvl="2" indent="-457200">
              <a:lnSpc>
                <a:spcPts val="3363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Wingdings" pitchFamily="2" charset="2"/>
              <a:buChar char="ü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 i="1">
                <a:solidFill>
                  <a:schemeClr val="tx1"/>
                </a:solidFill>
                <a:latin typeface="Georgia" pitchFamily="18" charset="0"/>
              </a:rPr>
              <a:t>If </a:t>
            </a:r>
            <a:r>
              <a:rPr lang="it-IT" sz="2800">
                <a:solidFill>
                  <a:schemeClr val="tx1"/>
                </a:solidFill>
                <a:latin typeface="Georgia" pitchFamily="18" charset="0"/>
              </a:rPr>
              <a:t>the project’s purpose is achieved </a:t>
            </a:r>
            <a:r>
              <a:rPr lang="it-IT" sz="2800" i="1">
                <a:solidFill>
                  <a:schemeClr val="tx1"/>
                </a:solidFill>
                <a:latin typeface="Georgia" pitchFamily="18" charset="0"/>
              </a:rPr>
              <a:t>then </a:t>
            </a:r>
            <a:r>
              <a:rPr lang="it-IT" sz="2800">
                <a:solidFill>
                  <a:schemeClr val="tx1"/>
                </a:solidFill>
                <a:latin typeface="Georgia" pitchFamily="18" charset="0"/>
              </a:rPr>
              <a:t>the general objective is pursued.</a:t>
            </a:r>
          </a:p>
          <a:p>
            <a:pPr marL="341313" indent="-457200">
              <a:lnSpc>
                <a:spcPct val="80000"/>
              </a:lnSpc>
              <a:spcBef>
                <a:spcPts val="700"/>
              </a:spcBef>
              <a:spcAft>
                <a:spcPts val="1000"/>
              </a:spcAft>
              <a:buClr>
                <a:srgbClr val="000000"/>
              </a:buClr>
              <a:buSzPct val="100000"/>
              <a:buFont typeface="Wingdings" pitchFamily="2" charset="2"/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endParaRPr lang="it-IT" sz="2800">
              <a:solidFill>
                <a:srgbClr val="000000"/>
              </a:solidFill>
              <a:latin typeface="Arial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smtClean="0">
                <a:latin typeface="Georgia" pitchFamily="18" charset="0"/>
              </a:rPr>
              <a:t>Horizontal logic</a:t>
            </a:r>
          </a:p>
        </p:txBody>
      </p:sp>
      <p:sp>
        <p:nvSpPr>
          <p:cNvPr id="24" name="Rectangle 2"/>
          <p:cNvSpPr txBox="1">
            <a:spLocks noChangeArrowheads="1"/>
          </p:cNvSpPr>
          <p:nvPr/>
        </p:nvSpPr>
        <p:spPr bwMode="auto">
          <a:xfrm>
            <a:off x="457200" y="1219200"/>
            <a:ext cx="8229600" cy="49117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360" tIns="44280" rIns="90360" bIns="44280"/>
          <a:lstStyle/>
          <a:p>
            <a:pPr marL="341313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>
                <a:solidFill>
                  <a:srgbClr val="000000"/>
                </a:solidFill>
                <a:latin typeface="Georgia" pitchFamily="18" charset="0"/>
              </a:rPr>
              <a:t> </a:t>
            </a:r>
            <a:r>
              <a:rPr lang="it-IT" sz="2800">
                <a:solidFill>
                  <a:schemeClr val="tx1"/>
                </a:solidFill>
                <a:latin typeface="Georgia" pitchFamily="18" charset="0"/>
              </a:rPr>
              <a:t>Indicators specify how the achievement of objectives and results can be verified and measured.</a:t>
            </a:r>
          </a:p>
          <a:p>
            <a:pPr marL="341313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>
                <a:solidFill>
                  <a:schemeClr val="tx1"/>
                </a:solidFill>
                <a:latin typeface="Georgia" pitchFamily="18" charset="0"/>
              </a:rPr>
              <a:t>They are established according to questions such as “How to realise if what I have planned has really happened or not?”</a:t>
            </a:r>
          </a:p>
          <a:p>
            <a:pPr marL="341313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>
                <a:solidFill>
                  <a:schemeClr val="tx1"/>
                </a:solidFill>
                <a:latin typeface="Georgia" pitchFamily="18" charset="0"/>
              </a:rPr>
              <a:t>There are not indicators without sources of verification.</a:t>
            </a:r>
          </a:p>
          <a:p>
            <a:pPr marL="341313" indent="-341313">
              <a:lnSpc>
                <a:spcPts val="3363"/>
              </a:lnSpc>
              <a:spcBef>
                <a:spcPts val="700"/>
              </a:spcBef>
              <a:spcAft>
                <a:spcPts val="1200"/>
              </a:spcAft>
              <a:buClr>
                <a:srgbClr val="000000"/>
              </a:buClr>
              <a:buSzPct val="100000"/>
              <a:buFont typeface="Wingdings" pitchFamily="2" charset="2"/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endParaRPr lang="it-IT" sz="2800">
              <a:solidFill>
                <a:schemeClr val="tx1"/>
              </a:solidFill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Segnaposto contenuto 2"/>
          <p:cNvSpPr>
            <a:spLocks noGrp="1"/>
          </p:cNvSpPr>
          <p:nvPr>
            <p:ph idx="1"/>
          </p:nvPr>
        </p:nvSpPr>
        <p:spPr>
          <a:xfrm>
            <a:off x="0" y="2143125"/>
            <a:ext cx="9907588" cy="1285875"/>
          </a:xfrm>
        </p:spPr>
        <p:txBody>
          <a:bodyPr/>
          <a:lstStyle/>
          <a:p>
            <a:pPr algn="ctr">
              <a:lnSpc>
                <a:spcPct val="100000"/>
              </a:lnSpc>
              <a:spcAft>
                <a:spcPct val="0"/>
              </a:spcAft>
              <a:buFont typeface="Arial" charset="0"/>
              <a:buNone/>
            </a:pPr>
            <a:r>
              <a:rPr lang="it-IT" sz="3600" b="1" dirty="0" smtClean="0">
                <a:solidFill>
                  <a:srgbClr val="00B0F0"/>
                </a:solidFill>
                <a:latin typeface="Georgia" pitchFamily="18" charset="0"/>
              </a:rPr>
              <a:t>LF </a:t>
            </a:r>
            <a:r>
              <a:rPr lang="it-IT" sz="3600" b="1" dirty="0" err="1" smtClean="0">
                <a:solidFill>
                  <a:srgbClr val="00B0F0"/>
                </a:solidFill>
                <a:latin typeface="Georgia" pitchFamily="18" charset="0"/>
              </a:rPr>
              <a:t>is</a:t>
            </a:r>
            <a:r>
              <a:rPr lang="it-IT" sz="3600" b="1" dirty="0" smtClean="0">
                <a:solidFill>
                  <a:srgbClr val="00B0F0"/>
                </a:solidFill>
                <a:latin typeface="Georgia" pitchFamily="18" charset="0"/>
              </a:rPr>
              <a:t> </a:t>
            </a:r>
            <a:r>
              <a:rPr lang="it-IT" sz="3600" b="1" dirty="0" err="1" smtClean="0">
                <a:solidFill>
                  <a:srgbClr val="00B0F0"/>
                </a:solidFill>
                <a:latin typeface="Georgia" pitchFamily="18" charset="0"/>
              </a:rPr>
              <a:t>an</a:t>
            </a:r>
            <a:r>
              <a:rPr lang="it-IT" sz="3600" b="1" dirty="0" smtClean="0">
                <a:solidFill>
                  <a:srgbClr val="00B0F0"/>
                </a:solidFill>
                <a:latin typeface="Georgia" pitchFamily="18" charset="0"/>
              </a:rPr>
              <a:t> </a:t>
            </a:r>
            <a:r>
              <a:rPr lang="it-IT" sz="3600" b="1" dirty="0" err="1" smtClean="0">
                <a:solidFill>
                  <a:srgbClr val="00B0F0"/>
                </a:solidFill>
                <a:latin typeface="Georgia" pitchFamily="18" charset="0"/>
              </a:rPr>
              <a:t>effective</a:t>
            </a:r>
            <a:r>
              <a:rPr lang="it-IT" sz="3600" b="1" dirty="0" smtClean="0">
                <a:solidFill>
                  <a:srgbClr val="00B0F0"/>
                </a:solidFill>
                <a:latin typeface="Georgia" pitchFamily="18" charset="0"/>
              </a:rPr>
              <a:t> planning and management </a:t>
            </a:r>
            <a:r>
              <a:rPr lang="it-IT" sz="3600" b="1" dirty="0" err="1" smtClean="0">
                <a:solidFill>
                  <a:srgbClr val="00B0F0"/>
                </a:solidFill>
                <a:latin typeface="Georgia" pitchFamily="18" charset="0"/>
              </a:rPr>
              <a:t>tool</a:t>
            </a:r>
            <a:r>
              <a:rPr lang="it-IT" sz="3600" b="1" dirty="0" smtClean="0">
                <a:solidFill>
                  <a:srgbClr val="00B0F0"/>
                </a:solidFill>
                <a:latin typeface="Georgia" pitchFamily="18" charset="0"/>
              </a:rPr>
              <a:t> – </a:t>
            </a:r>
            <a:r>
              <a:rPr lang="it-IT" sz="3600" b="1" dirty="0" err="1" smtClean="0">
                <a:solidFill>
                  <a:srgbClr val="00B0F0"/>
                </a:solidFill>
                <a:latin typeface="Georgia" pitchFamily="18" charset="0"/>
              </a:rPr>
              <a:t>but</a:t>
            </a:r>
            <a:r>
              <a:rPr lang="it-IT" sz="3600" b="1" dirty="0" smtClean="0">
                <a:solidFill>
                  <a:srgbClr val="00B0F0"/>
                </a:solidFill>
                <a:latin typeface="Georgia" pitchFamily="18" charset="0"/>
              </a:rPr>
              <a:t> </a:t>
            </a:r>
            <a:r>
              <a:rPr lang="it-IT" sz="3600" b="1" dirty="0" err="1" smtClean="0">
                <a:solidFill>
                  <a:srgbClr val="00B0F0"/>
                </a:solidFill>
                <a:latin typeface="Georgia" pitchFamily="18" charset="0"/>
              </a:rPr>
              <a:t>not</a:t>
            </a:r>
            <a:r>
              <a:rPr lang="it-IT" sz="3600" b="1" dirty="0" smtClean="0">
                <a:solidFill>
                  <a:srgbClr val="00B0F0"/>
                </a:solidFill>
                <a:latin typeface="Georgia" pitchFamily="18" charset="0"/>
              </a:rPr>
              <a:t> easy</a:t>
            </a:r>
          </a:p>
          <a:p>
            <a:pPr algn="ctr">
              <a:lnSpc>
                <a:spcPct val="100000"/>
              </a:lnSpc>
              <a:spcAft>
                <a:spcPct val="0"/>
              </a:spcAft>
              <a:buFont typeface="Arial" charset="0"/>
              <a:buNone/>
            </a:pPr>
            <a:endParaRPr lang="it-IT" sz="3600" b="1" dirty="0" smtClean="0">
              <a:solidFill>
                <a:srgbClr val="00B0F0"/>
              </a:solidFill>
              <a:latin typeface="Georgia" pitchFamily="18" charset="0"/>
            </a:endParaRPr>
          </a:p>
          <a:p>
            <a:pPr algn="ctr">
              <a:lnSpc>
                <a:spcPct val="100000"/>
              </a:lnSpc>
              <a:spcAft>
                <a:spcPct val="0"/>
              </a:spcAft>
              <a:buFont typeface="Arial" charset="0"/>
              <a:buNone/>
            </a:pPr>
            <a:endParaRPr lang="it-IT" sz="2400" dirty="0" smtClean="0">
              <a:solidFill>
                <a:schemeClr val="tx1"/>
              </a:solidFill>
              <a:latin typeface="Georgia" pitchFamily="18" charset="0"/>
            </a:endParaRPr>
          </a:p>
          <a:p>
            <a:pPr algn="ctr">
              <a:lnSpc>
                <a:spcPct val="100000"/>
              </a:lnSpc>
              <a:spcAft>
                <a:spcPct val="0"/>
              </a:spcAft>
              <a:buFont typeface="Arial" charset="0"/>
              <a:buNone/>
            </a:pP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p.celotti@t33.it</a:t>
            </a:r>
            <a:endParaRPr lang="it-IT" sz="2400" dirty="0" smtClean="0">
              <a:solidFill>
                <a:schemeClr val="tx1"/>
              </a:solidFill>
              <a:latin typeface="Georgia" pitchFamily="18" charset="0"/>
            </a:endParaRPr>
          </a:p>
          <a:p>
            <a:pPr algn="ctr">
              <a:lnSpc>
                <a:spcPct val="100000"/>
              </a:lnSpc>
              <a:spcAft>
                <a:spcPct val="0"/>
              </a:spcAft>
              <a:buFont typeface="Arial" charset="0"/>
              <a:buNone/>
            </a:pPr>
            <a:endParaRPr lang="it-IT" sz="3600" b="1" dirty="0" smtClean="0">
              <a:solidFill>
                <a:srgbClr val="00B0F0"/>
              </a:solidFill>
              <a:latin typeface="Georgia" pitchFamily="18" charset="0"/>
            </a:endParaRPr>
          </a:p>
          <a:p>
            <a:pPr algn="ctr">
              <a:lnSpc>
                <a:spcPct val="100000"/>
              </a:lnSpc>
              <a:spcAft>
                <a:spcPct val="0"/>
              </a:spcAft>
              <a:buFont typeface="Arial" charset="0"/>
              <a:buNone/>
            </a:pPr>
            <a:endParaRPr lang="it-IT" sz="3600" dirty="0" smtClean="0">
              <a:solidFill>
                <a:schemeClr val="tx1"/>
              </a:solidFill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i Office">
  <a:themeElements>
    <a:clrScheme name="Tema di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ema di Office">
      <a:majorFont>
        <a:latin typeface="Arial"/>
        <a:ea typeface="MS Gothic"/>
        <a:cs typeface=""/>
      </a:majorFont>
      <a:minorFont>
        <a:latin typeface="Arial"/>
        <a:ea typeface="MS Gothic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6" charset="0"/>
            <a:ea typeface="MS Gothic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6" charset="0"/>
            <a:ea typeface="MS Gothic" charset="-128"/>
          </a:defRPr>
        </a:defPPr>
      </a:lstStyle>
    </a:lnDef>
  </a:objectDefaults>
  <a:extraClrSchemeLst>
    <a:extraClrScheme>
      <a:clrScheme name="Tema di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a di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756</TotalTime>
  <Words>870</Words>
  <Application>Microsoft Office PowerPoint</Application>
  <PresentationFormat>Personalizzato</PresentationFormat>
  <Paragraphs>170</Paragraphs>
  <Slides>17</Slides>
  <Notes>17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17</vt:i4>
      </vt:variant>
    </vt:vector>
  </HeadingPairs>
  <TitlesOfParts>
    <vt:vector size="18" baseType="lpstr">
      <vt:lpstr>Tema di Office</vt:lpstr>
      <vt:lpstr>Diapositiva 1</vt:lpstr>
      <vt:lpstr>Analysis of the problems</vt:lpstr>
      <vt:lpstr>Problem tree</vt:lpstr>
      <vt:lpstr>Problem tree</vt:lpstr>
      <vt:lpstr>Analysis of objectives</vt:lpstr>
      <vt:lpstr>Transformation of the problems into objectives</vt:lpstr>
      <vt:lpstr>Objective tree</vt:lpstr>
      <vt:lpstr>Objective tree</vt:lpstr>
      <vt:lpstr>Analysis of possible strategies</vt:lpstr>
      <vt:lpstr>Analysis of possible strategies</vt:lpstr>
      <vt:lpstr>Proposal formulation</vt:lpstr>
      <vt:lpstr>Logical framework</vt:lpstr>
      <vt:lpstr>LF description</vt:lpstr>
      <vt:lpstr>Intervention logic</vt:lpstr>
      <vt:lpstr>Vertical logic</vt:lpstr>
      <vt:lpstr>Horizontal logic</vt:lpstr>
      <vt:lpstr>Diapositiva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CERISDI</dc:title>
  <dc:creator>Pietro</dc:creator>
  <cp:lastModifiedBy>Pietro</cp:lastModifiedBy>
  <cp:revision>168</cp:revision>
  <dcterms:modified xsi:type="dcterms:W3CDTF">2011-10-28T07:57:05Z</dcterms:modified>
</cp:coreProperties>
</file>