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82" r:id="rId2"/>
    <p:sldId id="376" r:id="rId3"/>
    <p:sldId id="378" r:id="rId4"/>
    <p:sldId id="375" r:id="rId5"/>
    <p:sldId id="379" r:id="rId6"/>
    <p:sldId id="380" r:id="rId7"/>
    <p:sldId id="381" r:id="rId8"/>
    <p:sldId id="368" r:id="rId9"/>
    <p:sldId id="307" r:id="rId10"/>
  </p:sldIdLst>
  <p:sldSz cx="9907588" cy="6858000"/>
  <p:notesSz cx="6796088" cy="992663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218" y="-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4812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EA06BC72-537A-4751-8173-45C96B47FD05}" type="datetimeFigureOut">
              <a:rPr lang="it-IT"/>
              <a:pPr/>
              <a:t>03/11/2011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4812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C1803655-75B3-469A-8F64-115BD3F9B7A2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3318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22313" y="750888"/>
            <a:ext cx="5345112" cy="3702050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6950" y="4772025"/>
            <a:ext cx="4879975" cy="4194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8850" y="4708525"/>
            <a:ext cx="4876800" cy="4681538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300" y="384175"/>
            <a:ext cx="4792663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1863" y="180975"/>
            <a:ext cx="4979987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300" y="9510713"/>
            <a:ext cx="4792663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1863" y="9502775"/>
            <a:ext cx="4979987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100" y="4794250"/>
            <a:ext cx="685800" cy="311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22313" y="750888"/>
            <a:ext cx="5346700" cy="37020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9688" y="9428163"/>
            <a:ext cx="2944812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7040E14-8DC1-4DF7-8BB2-EB6FBEA09DFC}" type="slidenum">
              <a:rPr lang="it-IT"/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9</a:t>
            </a:fld>
            <a:endParaRPr lang="it-IT"/>
          </a:p>
        </p:txBody>
      </p:sp>
      <p:sp>
        <p:nvSpPr>
          <p:cNvPr id="57347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body"/>
          </p:nvPr>
        </p:nvSpPr>
        <p:spPr>
          <a:xfrm>
            <a:off x="922338" y="4752975"/>
            <a:ext cx="4995862" cy="444500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8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Logical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Framework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approach</a:t>
            </a: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447675" y="5000625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754006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>
                <a:solidFill>
                  <a:schemeClr val="tx1"/>
                </a:solidFill>
                <a:latin typeface="Georgia" pitchFamily="18" charset="0"/>
              </a:rPr>
              <a:t>7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1600" dirty="0" err="1" smtClean="0">
                <a:solidFill>
                  <a:schemeClr val="tx1"/>
                </a:solidFill>
                <a:latin typeface="Georgia" pitchFamily="18" charset="0"/>
              </a:rPr>
              <a:t>November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 2011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Intervention logic</a:t>
            </a:r>
          </a:p>
        </p:txBody>
      </p:sp>
      <p:grpSp>
        <p:nvGrpSpPr>
          <p:cNvPr id="41987" name="Group 2"/>
          <p:cNvGrpSpPr>
            <a:grpSpLocks/>
          </p:cNvGrpSpPr>
          <p:nvPr/>
        </p:nvGrpSpPr>
        <p:grpSpPr bwMode="auto">
          <a:xfrm>
            <a:off x="346075" y="1196975"/>
            <a:ext cx="8837613" cy="5484813"/>
            <a:chOff x="96" y="791"/>
            <a:chExt cx="5567" cy="3455"/>
          </a:xfrm>
        </p:grpSpPr>
        <p:sp>
          <p:nvSpPr>
            <p:cNvPr id="41988" name="Text Box 3"/>
            <p:cNvSpPr txBox="1">
              <a:spLocks noChangeArrowheads="1"/>
            </p:cNvSpPr>
            <p:nvPr/>
          </p:nvSpPr>
          <p:spPr bwMode="auto">
            <a:xfrm>
              <a:off x="936" y="2735"/>
              <a:ext cx="1224" cy="288"/>
            </a:xfrm>
            <a:prstGeom prst="rect">
              <a:avLst/>
            </a:prstGeom>
            <a:solidFill>
              <a:srgbClr val="FF0000">
                <a:alpha val="50195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Mothers willing to attend clinics</a:t>
              </a:r>
            </a:p>
          </p:txBody>
        </p:sp>
        <p:sp>
          <p:nvSpPr>
            <p:cNvPr id="41989" name="Text Box 4"/>
            <p:cNvSpPr txBox="1">
              <a:spLocks noChangeArrowheads="1"/>
            </p:cNvSpPr>
            <p:nvPr/>
          </p:nvSpPr>
          <p:spPr bwMode="auto">
            <a:xfrm>
              <a:off x="936" y="3095"/>
              <a:ext cx="1224" cy="360"/>
            </a:xfrm>
            <a:prstGeom prst="rect">
              <a:avLst/>
            </a:prstGeom>
            <a:solidFill>
              <a:srgbClr val="FF0000">
                <a:alpha val="50195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 and regular coverage by clinics</a:t>
              </a:r>
            </a:p>
          </p:txBody>
        </p:sp>
        <p:sp>
          <p:nvSpPr>
            <p:cNvPr id="41990" name="Text Box 5"/>
            <p:cNvSpPr txBox="1">
              <a:spLocks noChangeArrowheads="1"/>
            </p:cNvSpPr>
            <p:nvPr/>
          </p:nvSpPr>
          <p:spPr bwMode="auto">
            <a:xfrm>
              <a:off x="936" y="3527"/>
              <a:ext cx="1224" cy="288"/>
            </a:xfrm>
            <a:prstGeom prst="rect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Sufficient drugs available</a:t>
              </a:r>
            </a:p>
          </p:txBody>
        </p:sp>
        <p:sp>
          <p:nvSpPr>
            <p:cNvPr id="41991" name="Text Box 6"/>
            <p:cNvSpPr txBox="1">
              <a:spLocks noChangeArrowheads="1"/>
            </p:cNvSpPr>
            <p:nvPr/>
          </p:nvSpPr>
          <p:spPr bwMode="auto">
            <a:xfrm>
              <a:off x="936" y="2303"/>
              <a:ext cx="1224" cy="360"/>
            </a:xfrm>
            <a:prstGeom prst="rect">
              <a:avLst/>
            </a:prstGeom>
            <a:solidFill>
              <a:srgbClr val="FF0000">
                <a:alpha val="50195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Attendance at rural clinics by mothers increased</a:t>
              </a:r>
            </a:p>
          </p:txBody>
        </p:sp>
        <p:sp>
          <p:nvSpPr>
            <p:cNvPr id="41992" name="Text Box 7"/>
            <p:cNvSpPr txBox="1">
              <a:spLocks noChangeArrowheads="1"/>
            </p:cNvSpPr>
            <p:nvPr/>
          </p:nvSpPr>
          <p:spPr bwMode="auto">
            <a:xfrm>
              <a:off x="2232" y="1895"/>
              <a:ext cx="1296" cy="336"/>
            </a:xfrm>
            <a:prstGeom prst="rect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Increased/earlier diagnosis of birth complications</a:t>
              </a:r>
            </a:p>
          </p:txBody>
        </p:sp>
        <p:sp>
          <p:nvSpPr>
            <p:cNvPr id="41993" name="Text Box 8"/>
            <p:cNvSpPr txBox="1">
              <a:spLocks noChangeArrowheads="1"/>
            </p:cNvSpPr>
            <p:nvPr/>
          </p:nvSpPr>
          <p:spPr bwMode="auto">
            <a:xfrm>
              <a:off x="2232" y="1322"/>
              <a:ext cx="1296" cy="36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Reduced incidence of acute birth complications</a:t>
              </a:r>
            </a:p>
          </p:txBody>
        </p:sp>
        <p:sp>
          <p:nvSpPr>
            <p:cNvPr id="41994" name="Text Box 9"/>
            <p:cNvSpPr txBox="1">
              <a:spLocks noChangeArrowheads="1"/>
            </p:cNvSpPr>
            <p:nvPr/>
          </p:nvSpPr>
          <p:spPr bwMode="auto">
            <a:xfrm>
              <a:off x="936" y="791"/>
              <a:ext cx="1224" cy="360"/>
            </a:xfrm>
            <a:prstGeom prst="rect">
              <a:avLst/>
            </a:pr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Infant and maternal mortality rates reduced</a:t>
              </a:r>
            </a:p>
          </p:txBody>
        </p:sp>
        <p:sp>
          <p:nvSpPr>
            <p:cNvPr id="41995" name="Text Box 10"/>
            <p:cNvSpPr txBox="1">
              <a:spLocks noChangeArrowheads="1"/>
            </p:cNvSpPr>
            <p:nvPr/>
          </p:nvSpPr>
          <p:spPr bwMode="auto">
            <a:xfrm>
              <a:off x="3600" y="1895"/>
              <a:ext cx="1296" cy="336"/>
            </a:xfrm>
            <a:prstGeom prst="rect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Standards of hygiene and patient care improved</a:t>
              </a:r>
            </a:p>
          </p:txBody>
        </p:sp>
        <p:sp>
          <p:nvSpPr>
            <p:cNvPr id="41996" name="Text Box 11"/>
            <p:cNvSpPr txBox="1">
              <a:spLocks noChangeArrowheads="1"/>
            </p:cNvSpPr>
            <p:nvPr/>
          </p:nvSpPr>
          <p:spPr bwMode="auto">
            <a:xfrm>
              <a:off x="3600" y="1322"/>
              <a:ext cx="1296" cy="36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Rates of post-partum and neo-natal infection reduced</a:t>
              </a:r>
            </a:p>
          </p:txBody>
        </p:sp>
        <p:sp>
          <p:nvSpPr>
            <p:cNvPr id="41997" name="Text Box 12"/>
            <p:cNvSpPr txBox="1">
              <a:spLocks noChangeArrowheads="1"/>
            </p:cNvSpPr>
            <p:nvPr/>
          </p:nvSpPr>
          <p:spPr bwMode="auto">
            <a:xfrm>
              <a:off x="936" y="1871"/>
              <a:ext cx="1224" cy="360"/>
            </a:xfrm>
            <a:prstGeom prst="rect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  N. of babies and infants vaccinated</a:t>
              </a:r>
            </a:p>
          </p:txBody>
        </p:sp>
        <p:sp>
          <p:nvSpPr>
            <p:cNvPr id="41998" name="Text Box 13"/>
            <p:cNvSpPr txBox="1">
              <a:spLocks noChangeArrowheads="1"/>
            </p:cNvSpPr>
            <p:nvPr/>
          </p:nvSpPr>
          <p:spPr bwMode="auto">
            <a:xfrm>
              <a:off x="936" y="1322"/>
              <a:ext cx="1224" cy="36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Rates of infection among babies and infants reduced</a:t>
              </a:r>
            </a:p>
          </p:txBody>
        </p:sp>
        <p:sp>
          <p:nvSpPr>
            <p:cNvPr id="41999" name="Line 14"/>
            <p:cNvSpPr>
              <a:spLocks noChangeShapeType="1"/>
            </p:cNvSpPr>
            <p:nvPr/>
          </p:nvSpPr>
          <p:spPr bwMode="auto">
            <a:xfrm>
              <a:off x="96" y="1799"/>
              <a:ext cx="5568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2000" name="Line 15"/>
            <p:cNvSpPr>
              <a:spLocks noChangeShapeType="1"/>
            </p:cNvSpPr>
            <p:nvPr/>
          </p:nvSpPr>
          <p:spPr bwMode="auto">
            <a:xfrm>
              <a:off x="96" y="1223"/>
              <a:ext cx="5568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2001" name="Line 16"/>
            <p:cNvSpPr>
              <a:spLocks noChangeShapeType="1"/>
            </p:cNvSpPr>
            <p:nvPr/>
          </p:nvSpPr>
          <p:spPr bwMode="auto">
            <a:xfrm>
              <a:off x="96" y="3887"/>
              <a:ext cx="5568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2002" name="Line 17"/>
            <p:cNvSpPr>
              <a:spLocks noChangeShapeType="1"/>
            </p:cNvSpPr>
            <p:nvPr/>
          </p:nvSpPr>
          <p:spPr bwMode="auto">
            <a:xfrm>
              <a:off x="4968" y="935"/>
              <a:ext cx="1" cy="31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2003" name="Text Box 18"/>
            <p:cNvSpPr txBox="1">
              <a:spLocks noChangeArrowheads="1"/>
            </p:cNvSpPr>
            <p:nvPr/>
          </p:nvSpPr>
          <p:spPr bwMode="auto">
            <a:xfrm>
              <a:off x="96" y="791"/>
              <a:ext cx="768" cy="3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General Objective Level</a:t>
              </a:r>
            </a:p>
          </p:txBody>
        </p:sp>
        <p:sp>
          <p:nvSpPr>
            <p:cNvPr id="42004" name="Text Box 19"/>
            <p:cNvSpPr txBox="1">
              <a:spLocks noChangeArrowheads="1"/>
            </p:cNvSpPr>
            <p:nvPr/>
          </p:nvSpPr>
          <p:spPr bwMode="auto">
            <a:xfrm>
              <a:off x="96" y="1367"/>
              <a:ext cx="768" cy="3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Project purpose level</a:t>
              </a:r>
            </a:p>
          </p:txBody>
        </p:sp>
        <p:sp>
          <p:nvSpPr>
            <p:cNvPr id="42005" name="Text Box 20"/>
            <p:cNvSpPr txBox="1">
              <a:spLocks noChangeArrowheads="1"/>
            </p:cNvSpPr>
            <p:nvPr/>
          </p:nvSpPr>
          <p:spPr bwMode="auto">
            <a:xfrm>
              <a:off x="96" y="1871"/>
              <a:ext cx="768" cy="3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Results level</a:t>
              </a:r>
            </a:p>
          </p:txBody>
        </p:sp>
        <p:sp>
          <p:nvSpPr>
            <p:cNvPr id="42006" name="Text Box 21"/>
            <p:cNvSpPr txBox="1">
              <a:spLocks noChangeArrowheads="1"/>
            </p:cNvSpPr>
            <p:nvPr/>
          </p:nvSpPr>
          <p:spPr bwMode="auto">
            <a:xfrm>
              <a:off x="96" y="3959"/>
              <a:ext cx="768" cy="2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Activity level</a:t>
              </a:r>
            </a:p>
          </p:txBody>
        </p:sp>
        <p:sp>
          <p:nvSpPr>
            <p:cNvPr id="42007" name="Text Box 22"/>
            <p:cNvSpPr txBox="1">
              <a:spLocks noChangeArrowheads="1"/>
            </p:cNvSpPr>
            <p:nvPr/>
          </p:nvSpPr>
          <p:spPr bwMode="auto">
            <a:xfrm>
              <a:off x="2592" y="791"/>
              <a:ext cx="504" cy="3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</a:t>
              </a:r>
            </a:p>
          </p:txBody>
        </p:sp>
        <p:sp>
          <p:nvSpPr>
            <p:cNvPr id="42008" name="Text Box 23"/>
            <p:cNvSpPr txBox="1">
              <a:spLocks noChangeArrowheads="1"/>
            </p:cNvSpPr>
            <p:nvPr/>
          </p:nvSpPr>
          <p:spPr bwMode="auto">
            <a:xfrm>
              <a:off x="5088" y="791"/>
              <a:ext cx="504" cy="3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OUT</a:t>
              </a:r>
            </a:p>
          </p:txBody>
        </p:sp>
        <p:sp>
          <p:nvSpPr>
            <p:cNvPr id="42009" name="Text Box 24"/>
            <p:cNvSpPr txBox="1">
              <a:spLocks noChangeArrowheads="1"/>
            </p:cNvSpPr>
            <p:nvPr/>
          </p:nvSpPr>
          <p:spPr bwMode="auto">
            <a:xfrm>
              <a:off x="936" y="3959"/>
              <a:ext cx="1224" cy="288"/>
            </a:xfrm>
            <a:prstGeom prst="rect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1…..</a:t>
              </a:r>
            </a:p>
          </p:txBody>
        </p:sp>
        <p:sp>
          <p:nvSpPr>
            <p:cNvPr id="42010" name="Text Box 25"/>
            <p:cNvSpPr txBox="1">
              <a:spLocks noChangeArrowheads="1"/>
            </p:cNvSpPr>
            <p:nvPr/>
          </p:nvSpPr>
          <p:spPr bwMode="auto">
            <a:xfrm>
              <a:off x="2232" y="3959"/>
              <a:ext cx="1224" cy="288"/>
            </a:xfrm>
            <a:prstGeom prst="rect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2…..</a:t>
              </a:r>
            </a:p>
          </p:txBody>
        </p:sp>
        <p:sp>
          <p:nvSpPr>
            <p:cNvPr id="42011" name="Text Box 26"/>
            <p:cNvSpPr txBox="1">
              <a:spLocks noChangeArrowheads="1"/>
            </p:cNvSpPr>
            <p:nvPr/>
          </p:nvSpPr>
          <p:spPr bwMode="auto">
            <a:xfrm>
              <a:off x="3600" y="3959"/>
              <a:ext cx="1224" cy="288"/>
            </a:xfrm>
            <a:prstGeom prst="rect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3…..</a:t>
              </a:r>
            </a:p>
          </p:txBody>
        </p:sp>
        <p:sp>
          <p:nvSpPr>
            <p:cNvPr id="42012" name="Text Box 27"/>
            <p:cNvSpPr txBox="1">
              <a:spLocks noChangeArrowheads="1"/>
            </p:cNvSpPr>
            <p:nvPr/>
          </p:nvSpPr>
          <p:spPr bwMode="auto">
            <a:xfrm>
              <a:off x="3601" y="2303"/>
              <a:ext cx="1296" cy="288"/>
            </a:xfrm>
            <a:prstGeom prst="rect">
              <a:avLst/>
            </a:prstGeom>
            <a:solidFill>
              <a:srgbClr val="FF0000">
                <a:alpha val="50195"/>
              </a:srgb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Sufficient drugs available</a:t>
              </a:r>
            </a:p>
          </p:txBody>
        </p:sp>
        <p:sp>
          <p:nvSpPr>
            <p:cNvPr id="42013" name="Text Box 28"/>
            <p:cNvSpPr txBox="1">
              <a:spLocks noChangeArrowheads="1"/>
            </p:cNvSpPr>
            <p:nvPr/>
          </p:nvSpPr>
          <p:spPr bwMode="auto">
            <a:xfrm>
              <a:off x="3600" y="2663"/>
              <a:ext cx="1296" cy="288"/>
            </a:xfrm>
            <a:prstGeom prst="rect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Improved staff skills</a:t>
              </a:r>
            </a:p>
          </p:txBody>
        </p:sp>
        <p:sp>
          <p:nvSpPr>
            <p:cNvPr id="42014" name="Text Box 29"/>
            <p:cNvSpPr txBox="1">
              <a:spLocks noChangeArrowheads="1"/>
            </p:cNvSpPr>
            <p:nvPr/>
          </p:nvSpPr>
          <p:spPr bwMode="auto">
            <a:xfrm>
              <a:off x="2232" y="2735"/>
              <a:ext cx="1224" cy="288"/>
            </a:xfrm>
            <a:prstGeom prst="rect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Mothers willing to attend clinics</a:t>
              </a:r>
            </a:p>
          </p:txBody>
        </p:sp>
        <p:sp>
          <p:nvSpPr>
            <p:cNvPr id="42015" name="Text Box 30"/>
            <p:cNvSpPr txBox="1">
              <a:spLocks noChangeArrowheads="1"/>
            </p:cNvSpPr>
            <p:nvPr/>
          </p:nvSpPr>
          <p:spPr bwMode="auto">
            <a:xfrm>
              <a:off x="2232" y="3095"/>
              <a:ext cx="1224" cy="360"/>
            </a:xfrm>
            <a:prstGeom prst="rect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 and regular coverage by clinics</a:t>
              </a:r>
            </a:p>
          </p:txBody>
        </p:sp>
        <p:sp>
          <p:nvSpPr>
            <p:cNvPr id="42016" name="Text Box 31"/>
            <p:cNvSpPr txBox="1">
              <a:spLocks noChangeArrowheads="1"/>
            </p:cNvSpPr>
            <p:nvPr/>
          </p:nvSpPr>
          <p:spPr bwMode="auto">
            <a:xfrm>
              <a:off x="2232" y="2303"/>
              <a:ext cx="1224" cy="360"/>
            </a:xfrm>
            <a:prstGeom prst="rect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Attendance at rural clinics by mothers increased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Identifying the objective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5305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Once the Problem and Objective Trees are designed and the possible strategies are identified, the project’s purpose (or specific objective) has to be chosen.</a:t>
            </a:r>
          </a:p>
          <a:p>
            <a:pPr marL="341313" indent="-341313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If only one specific objective or purpose is chosen, the project is clearer.</a:t>
            </a:r>
          </a:p>
          <a:p>
            <a:pPr marL="341313" indent="-341313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Once the specific objective and the relevant strategy are chosen, the means-ends relations must be analised again. Furthermore, “Results” and “Activities” have to be inserted in the Logical Framework.</a:t>
            </a:r>
          </a:p>
          <a:p>
            <a:pPr marL="341313" indent="-341313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The elements that we have not inserted are out of the project. They become assumptions.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Indicators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457200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The objectively verifiable indicators allow to measure the achievement of the project’s objectives and results.</a:t>
            </a:r>
          </a:p>
          <a:p>
            <a:pPr marL="341313" indent="-457200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chemeClr val="tx1"/>
              </a:solidFill>
              <a:latin typeface="Georgia" pitchFamily="18" charset="0"/>
            </a:endParaRPr>
          </a:p>
          <a:p>
            <a:pPr marL="341313" indent="-457200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They allow to verify if the objectives are realistic (feasible).</a:t>
            </a:r>
          </a:p>
          <a:p>
            <a:pPr marL="341313" indent="-457200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chemeClr val="tx1"/>
              </a:solidFill>
              <a:latin typeface="Georgia" pitchFamily="18" charset="0"/>
            </a:endParaRPr>
          </a:p>
          <a:p>
            <a:pPr marL="341313" indent="-457200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They are the basis of the monitoring and evaluation project’s system.</a:t>
            </a:r>
          </a:p>
          <a:p>
            <a:pPr marL="341313" indent="-457200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Quality of the indicators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457200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>
                <a:solidFill>
                  <a:schemeClr val="tx1"/>
                </a:solidFill>
                <a:latin typeface="Georgia" pitchFamily="18" charset="0"/>
              </a:rPr>
              <a:t>Indicators must be </a:t>
            </a:r>
            <a:r>
              <a:rPr lang="it-IT" b="1">
                <a:solidFill>
                  <a:schemeClr val="tx1"/>
                </a:solidFill>
                <a:latin typeface="Georgia" pitchFamily="18" charset="0"/>
              </a:rPr>
              <a:t>specific</a:t>
            </a:r>
            <a:r>
              <a:rPr lang="it-IT">
                <a:solidFill>
                  <a:schemeClr val="tx1"/>
                </a:solidFill>
                <a:latin typeface="Georgia" pitchFamily="18" charset="0"/>
              </a:rPr>
              <a:t> and must be relevant to the situation to be changed by the project’s activities.</a:t>
            </a:r>
          </a:p>
          <a:p>
            <a:pPr marL="341313" indent="-457200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>
                <a:solidFill>
                  <a:schemeClr val="tx1"/>
                </a:solidFill>
                <a:latin typeface="Georgia" pitchFamily="18" charset="0"/>
              </a:rPr>
              <a:t>Indicators must be as much </a:t>
            </a:r>
            <a:r>
              <a:rPr lang="it-IT" b="1">
                <a:solidFill>
                  <a:schemeClr val="tx1"/>
                </a:solidFill>
                <a:latin typeface="Georgia" pitchFamily="18" charset="0"/>
              </a:rPr>
              <a:t>quantitative</a:t>
            </a:r>
            <a:r>
              <a:rPr lang="it-IT">
                <a:solidFill>
                  <a:schemeClr val="tx1"/>
                </a:solidFill>
                <a:latin typeface="Georgia" pitchFamily="18" charset="0"/>
              </a:rPr>
              <a:t> as possible. It should be possible to aggregate them and to elaborate further statistics.</a:t>
            </a:r>
          </a:p>
          <a:p>
            <a:pPr marL="341313" indent="-457200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>
                <a:solidFill>
                  <a:schemeClr val="tx1"/>
                </a:solidFill>
                <a:latin typeface="Georgia" pitchFamily="18" charset="0"/>
              </a:rPr>
              <a:t>Indicators must be </a:t>
            </a:r>
            <a:r>
              <a:rPr lang="it-IT" b="1">
                <a:solidFill>
                  <a:schemeClr val="tx1"/>
                </a:solidFill>
                <a:latin typeface="Georgia" pitchFamily="18" charset="0"/>
              </a:rPr>
              <a:t>obtainable</a:t>
            </a:r>
            <a:r>
              <a:rPr lang="it-IT">
                <a:solidFill>
                  <a:schemeClr val="tx1"/>
                </a:solidFill>
                <a:latin typeface="Georgia" pitchFamily="18" charset="0"/>
              </a:rPr>
              <a:t>. This means that the costs necessary to collect the information sources of the indicators must be reasonable.</a:t>
            </a:r>
          </a:p>
          <a:p>
            <a:pPr marL="341313" indent="-457200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>
                <a:solidFill>
                  <a:schemeClr val="tx1"/>
                </a:solidFill>
                <a:latin typeface="Georgia" pitchFamily="18" charset="0"/>
              </a:rPr>
              <a:t>Indicators must be </a:t>
            </a:r>
            <a:r>
              <a:rPr lang="it-IT" b="1">
                <a:solidFill>
                  <a:schemeClr val="tx1"/>
                </a:solidFill>
                <a:latin typeface="Georgia" pitchFamily="18" charset="0"/>
              </a:rPr>
              <a:t>relevant</a:t>
            </a:r>
            <a:r>
              <a:rPr lang="it-IT">
                <a:solidFill>
                  <a:schemeClr val="tx1"/>
                </a:solidFill>
                <a:latin typeface="Georgia" pitchFamily="18" charset="0"/>
              </a:rPr>
              <a:t> to the information and management needs of the project’s.</a:t>
            </a:r>
            <a:r>
              <a:rPr lang="it-IT"/>
              <a:t>f</a:t>
            </a:r>
          </a:p>
          <a:p>
            <a:pPr marL="341313" indent="-457200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>
                <a:solidFill>
                  <a:schemeClr val="tx1"/>
                </a:solidFill>
                <a:latin typeface="Georgia" pitchFamily="18" charset="0"/>
              </a:rPr>
              <a:t>Information concerning the indicators must be collected and reported </a:t>
            </a:r>
            <a:r>
              <a:rPr lang="it-IT" b="1">
                <a:solidFill>
                  <a:schemeClr val="tx1"/>
                </a:solidFill>
                <a:latin typeface="Georgia" pitchFamily="18" charset="0"/>
              </a:rPr>
              <a:t>in time </a:t>
            </a:r>
            <a:r>
              <a:rPr lang="it-IT">
                <a:solidFill>
                  <a:schemeClr val="tx1"/>
                </a:solidFill>
                <a:latin typeface="Georgia" pitchFamily="18" charset="0"/>
              </a:rPr>
              <a:t>to influence the managerial decisions.</a:t>
            </a:r>
          </a:p>
          <a:p>
            <a:pPr marL="341313" indent="-457200">
              <a:lnSpc>
                <a:spcPts val="32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/>
          </a:p>
          <a:p>
            <a:pPr marL="341313" indent="-457200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Sources of verification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363"/>
              </a:lnSpc>
              <a:spcBef>
                <a:spcPts val="6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Sources of verification describe how to find the information necessary to check the level of achievement of the objectives.</a:t>
            </a:r>
          </a:p>
          <a:p>
            <a:pPr marL="341313" indent="-341313">
              <a:lnSpc>
                <a:spcPts val="3363"/>
              </a:lnSpc>
              <a:spcBef>
                <a:spcPts val="6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Sources of verification can be:</a:t>
            </a:r>
          </a:p>
          <a:p>
            <a:pPr marL="798513" lvl="2" indent="-341313">
              <a:lnSpc>
                <a:spcPts val="3100"/>
              </a:lnSpc>
              <a:spcBef>
                <a:spcPts val="5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>
                <a:solidFill>
                  <a:schemeClr val="tx1"/>
                </a:solidFill>
                <a:latin typeface="Georgia" pitchFamily="18" charset="0"/>
              </a:rPr>
              <a:t>Internal  (es. report, project’s data) </a:t>
            </a:r>
            <a:r>
              <a:rPr lang="ar-SA">
                <a:solidFill>
                  <a:schemeClr val="tx1"/>
                </a:solidFill>
                <a:latin typeface="Georgia" pitchFamily="18" charset="0"/>
                <a:cs typeface="Arial" charset="0"/>
              </a:rPr>
              <a:t>‏</a:t>
            </a:r>
            <a:endParaRPr lang="it-IT">
              <a:solidFill>
                <a:schemeClr val="tx1"/>
              </a:solidFill>
              <a:latin typeface="Georgia" pitchFamily="18" charset="0"/>
            </a:endParaRPr>
          </a:p>
          <a:p>
            <a:pPr marL="798513" lvl="2" indent="-341313">
              <a:lnSpc>
                <a:spcPts val="3100"/>
              </a:lnSpc>
              <a:spcBef>
                <a:spcPts val="5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>
                <a:solidFill>
                  <a:schemeClr val="tx1"/>
                </a:solidFill>
                <a:latin typeface="Georgia" pitchFamily="18" charset="0"/>
              </a:rPr>
              <a:t>External</a:t>
            </a:r>
          </a:p>
          <a:p>
            <a:pPr marL="341313" indent="-341313">
              <a:lnSpc>
                <a:spcPts val="3363"/>
              </a:lnSpc>
              <a:spcBef>
                <a:spcPts val="6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External sources should be assessed in terms of accessibility, reliability, relevance.</a:t>
            </a:r>
          </a:p>
          <a:p>
            <a:pPr marL="341313" indent="-341313">
              <a:lnSpc>
                <a:spcPts val="3363"/>
              </a:lnSpc>
              <a:spcBef>
                <a:spcPts val="6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External sources should not be too expensive.</a:t>
            </a:r>
          </a:p>
          <a:p>
            <a:pPr marL="341313" indent="-341313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chemeClr val="tx1"/>
              </a:solidFill>
              <a:latin typeface="Georgia" pitchFamily="18" charset="0"/>
            </a:endParaRP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Assumptions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Assumptions are external factors, which will affect the project’s implementation and long-term sustainability but lie outside its control.</a:t>
            </a:r>
          </a:p>
          <a:p>
            <a:pPr marL="341313" indent="-341313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chemeClr val="tx1"/>
              </a:solidFill>
              <a:latin typeface="Georgia" pitchFamily="18" charset="0"/>
            </a:endParaRPr>
          </a:p>
          <a:p>
            <a:pPr marL="341313" indent="-341313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  <a:cs typeface="Arial" charset="0"/>
              </a:rPr>
              <a:t>The probability and significance of these assumptions being met should be estimated as part of assessing the riskiness of the project</a:t>
            </a:r>
            <a:r>
              <a:rPr lang="ar-SA" sz="2800">
                <a:solidFill>
                  <a:schemeClr val="tx1"/>
                </a:solidFill>
                <a:latin typeface="Georgia" pitchFamily="18" charset="0"/>
                <a:cs typeface="Arial" charset="0"/>
              </a:rPr>
              <a:t>‏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  <a:cs typeface="Arial" charset="0"/>
              </a:rPr>
              <a:t>.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Assumptions</a:t>
            </a:r>
          </a:p>
        </p:txBody>
      </p:sp>
      <p:pic>
        <p:nvPicPr>
          <p:cNvPr id="54275" name="Picture 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813" y="1412875"/>
            <a:ext cx="4829175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Indicators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and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assumptions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demonstrate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the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feasibility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of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your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project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491</Words>
  <Application>Microsoft Office PowerPoint</Application>
  <PresentationFormat>Personalizzato</PresentationFormat>
  <Paragraphs>68</Paragraphs>
  <Slides>9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Tema di Office</vt:lpstr>
      <vt:lpstr>Diapositiva 1</vt:lpstr>
      <vt:lpstr>Intervention logic</vt:lpstr>
      <vt:lpstr>Identifying the objective</vt:lpstr>
      <vt:lpstr>Indicators</vt:lpstr>
      <vt:lpstr>Quality of the indicators</vt:lpstr>
      <vt:lpstr>Sources of verification</vt:lpstr>
      <vt:lpstr>Assumptions</vt:lpstr>
      <vt:lpstr>Assumptions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</cp:lastModifiedBy>
  <cp:revision>168</cp:revision>
  <dcterms:modified xsi:type="dcterms:W3CDTF">2011-11-03T22:07:39Z</dcterms:modified>
</cp:coreProperties>
</file>