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382" r:id="rId2"/>
    <p:sldId id="383" r:id="rId3"/>
    <p:sldId id="384" r:id="rId4"/>
    <p:sldId id="385" r:id="rId5"/>
    <p:sldId id="386" r:id="rId6"/>
    <p:sldId id="387" r:id="rId7"/>
    <p:sldId id="388" r:id="rId8"/>
    <p:sldId id="389" r:id="rId9"/>
    <p:sldId id="390" r:id="rId10"/>
    <p:sldId id="391" r:id="rId11"/>
    <p:sldId id="392" r:id="rId12"/>
    <p:sldId id="307" r:id="rId13"/>
  </p:sldIdLst>
  <p:sldSz cx="9907588" cy="6858000"/>
  <p:notesSz cx="6796088" cy="9926638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18" autoAdjust="0"/>
  </p:normalViewPr>
  <p:slideViewPr>
    <p:cSldViewPr>
      <p:cViewPr varScale="1">
        <p:scale>
          <a:sx n="70" d="100"/>
          <a:sy n="70" d="100"/>
        </p:scale>
        <p:origin x="-1218" y="-10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4812" cy="4968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EA06BC72-537A-4751-8173-45C96B47FD05}" type="datetimeFigureOut">
              <a:rPr lang="it-IT"/>
              <a:pPr/>
              <a:t>20/11/2011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4813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4812" cy="4968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C1803655-75B3-469A-8F64-115BD3F9B7A2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6088" cy="9926638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3318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22313" y="750888"/>
            <a:ext cx="5345112" cy="3702050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6950" y="4772025"/>
            <a:ext cx="4879975" cy="41941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8850" y="4708525"/>
            <a:ext cx="4876800" cy="4681538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300" y="384175"/>
            <a:ext cx="4792663" cy="1588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1863" y="180975"/>
            <a:ext cx="4979987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300" y="9510713"/>
            <a:ext cx="4792663" cy="1587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1863" y="9502775"/>
            <a:ext cx="4979987" cy="219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100" y="4794250"/>
            <a:ext cx="685800" cy="3111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22313" y="750888"/>
            <a:ext cx="5346700" cy="370205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1507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</a:pPr>
            <a:endParaRPr lang="it-IT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body"/>
          </p:nvPr>
        </p:nvSpPr>
        <p:spPr>
          <a:xfrm>
            <a:off x="996950" y="4772025"/>
            <a:ext cx="4881563" cy="4195763"/>
          </a:xfrm>
          <a:noFill/>
          <a:ln/>
        </p:spPr>
        <p:txBody>
          <a:bodyPr wrap="none" anchor="ctr"/>
          <a:lstStyle/>
          <a:p>
            <a:endParaRPr lang="it-IT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9688" y="9428163"/>
            <a:ext cx="2944812" cy="4968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7040E14-8DC1-4DF7-8BB2-EB6FBEA09DFC}" type="slidenum">
              <a:rPr lang="it-IT"/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12</a:t>
            </a:fld>
            <a:endParaRPr lang="it-IT"/>
          </a:p>
        </p:txBody>
      </p:sp>
      <p:sp>
        <p:nvSpPr>
          <p:cNvPr id="57347" name="Text Box 1"/>
          <p:cNvSpPr txBox="1">
            <a:spLocks noChangeArrowheads="1"/>
          </p:cNvSpPr>
          <p:nvPr/>
        </p:nvSpPr>
        <p:spPr bwMode="auto">
          <a:xfrm>
            <a:off x="960438" y="766763"/>
            <a:ext cx="4921250" cy="367982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body"/>
          </p:nvPr>
        </p:nvSpPr>
        <p:spPr>
          <a:xfrm>
            <a:off x="922338" y="4752975"/>
            <a:ext cx="4995862" cy="444500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8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Partnership</a:t>
            </a: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447675" y="5000625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854995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21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1600" dirty="0" err="1" smtClean="0">
                <a:solidFill>
                  <a:schemeClr val="tx1"/>
                </a:solidFill>
                <a:latin typeface="Georgia" pitchFamily="18" charset="0"/>
              </a:rPr>
              <a:t>November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 2011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Partnership: reason why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Working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on a partnership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basis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implies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high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transaction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costs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:</a:t>
            </a:r>
          </a:p>
          <a:p>
            <a:pPr marL="798513" lvl="1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Translation</a:t>
            </a:r>
            <a:endParaRPr lang="it-IT" sz="2600" dirty="0">
              <a:solidFill>
                <a:schemeClr val="tx1"/>
              </a:solidFill>
              <a:latin typeface="Georgia" pitchFamily="18" charset="0"/>
            </a:endParaRPr>
          </a:p>
          <a:p>
            <a:pPr marL="798513" lvl="1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Negotiation</a:t>
            </a:r>
            <a:endParaRPr lang="it-IT" sz="2600" dirty="0">
              <a:solidFill>
                <a:schemeClr val="tx1"/>
              </a:solidFill>
              <a:latin typeface="Georgia" pitchFamily="18" charset="0"/>
            </a:endParaRPr>
          </a:p>
          <a:p>
            <a:pPr marL="798513" lvl="1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pitchFamily="2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it-IT" sz="2600" dirty="0" err="1">
                <a:solidFill>
                  <a:schemeClr val="tx1"/>
                </a:solidFill>
                <a:latin typeface="Georgia" pitchFamily="18" charset="0"/>
              </a:rPr>
              <a:t>Misunderstanding</a:t>
            </a:r>
            <a:endParaRPr lang="it-IT" sz="2600" dirty="0">
              <a:solidFill>
                <a:schemeClr val="tx1"/>
              </a:solidFill>
              <a:latin typeface="Georgia" pitchFamily="18" charset="0"/>
            </a:endParaRPr>
          </a:p>
          <a:p>
            <a:pPr marL="514350" indent="-514350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pitchFamily="34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  <a:defRPr/>
            </a:pP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Nevertheless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, a partnership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regularly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required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programmes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directly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managed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chemeClr val="tx1"/>
                </a:solidFill>
                <a:latin typeface="Georgia" pitchFamily="18" charset="0"/>
              </a:rPr>
              <a:t>by</a:t>
            </a:r>
            <a:r>
              <a:rPr lang="it-IT" sz="2800" dirty="0">
                <a:solidFill>
                  <a:schemeClr val="tx1"/>
                </a:solidFill>
                <a:latin typeface="Georgia" pitchFamily="18" charset="0"/>
              </a:rPr>
              <a:t> EU. </a:t>
            </a:r>
            <a:r>
              <a:rPr lang="it-IT" sz="2800" dirty="0" err="1">
                <a:solidFill>
                  <a:srgbClr val="00B0F0"/>
                </a:solidFill>
                <a:latin typeface="Georgia" pitchFamily="18" charset="0"/>
              </a:rPr>
              <a:t>Why</a:t>
            </a:r>
            <a:r>
              <a:rPr lang="it-IT" sz="2800" dirty="0">
                <a:solidFill>
                  <a:srgbClr val="00B0F0"/>
                </a:solidFill>
                <a:latin typeface="Georgia" pitchFamily="18" charset="0"/>
              </a:rPr>
              <a:t>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Partnership: first analysis</a:t>
            </a:r>
          </a:p>
        </p:txBody>
      </p:sp>
      <p:sp>
        <p:nvSpPr>
          <p:cNvPr id="4100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your organisation </a:t>
            </a:r>
            <a:r>
              <a:rPr lang="it-IT" sz="2800">
                <a:solidFill>
                  <a:srgbClr val="00B0F0"/>
                </a:solidFill>
                <a:latin typeface="Georgia" pitchFamily="18" charset="0"/>
              </a:rPr>
              <a:t>eligible</a:t>
            </a: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your organisation a suitable lead partner?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for your organisation more profitable to be lead partner or just partner?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your organisation able to involve the appropriate partners?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Partnership: first actions</a:t>
            </a:r>
          </a:p>
        </p:txBody>
      </p:sp>
      <p:sp>
        <p:nvSpPr>
          <p:cNvPr id="51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Drafting a first project idea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Participating at the information day (if possible)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Making the project idea circulate among potential partners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If the available network of partners is not sufficient, verifying if the programme makes some matching tools available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Communicating with the managing authority of the programme and with other institutions</a:t>
            </a:r>
            <a:endParaRPr lang="it-IT" sz="280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Lead Partner</a:t>
            </a:r>
          </a:p>
        </p:txBody>
      </p:sp>
      <p:sp>
        <p:nvSpPr>
          <p:cNvPr id="6148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Is the lead partner’s profile a strong point for the project?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Is the lead partner’s geographic location a strong point for the project?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Does the lead partner own  significative experiences in terms of management of similar initiatives?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Is the lead partner reliable in terms of financial solidity?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rgbClr val="00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Lead Partner</a:t>
            </a:r>
          </a:p>
        </p:txBody>
      </p:sp>
      <p:sp>
        <p:nvSpPr>
          <p:cNvPr id="7172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Is the lead partner strong in the project’s sector?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Does the lead partner guarantee a network facilitating the project </a:t>
            </a:r>
            <a:r>
              <a:rPr lang="it-IT" sz="2800">
                <a:solidFill>
                  <a:srgbClr val="00B0F0"/>
                </a:solidFill>
                <a:latin typeface="Georgia" pitchFamily="18" charset="0"/>
              </a:rPr>
              <a:t>dissemination</a:t>
            </a: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 and </a:t>
            </a:r>
            <a:r>
              <a:rPr lang="it-IT" sz="2800">
                <a:solidFill>
                  <a:srgbClr val="00B0F0"/>
                </a:solidFill>
                <a:latin typeface="Georgia" pitchFamily="18" charset="0"/>
              </a:rPr>
              <a:t>impact</a:t>
            </a: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the lead partner’s role clearly described in the project?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Partners</a:t>
            </a:r>
          </a:p>
        </p:txBody>
      </p:sp>
      <p:sp>
        <p:nvSpPr>
          <p:cNvPr id="8196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the minimum number of partners and territories reached?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a high number of partners a strong point for the project?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a multi-player partnership necessary?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a multi-level partnership necessary?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geography a key to define the partnership?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the “European added value” clear from the partnership composition?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chemeClr val="tx1"/>
              </a:solidFill>
              <a:latin typeface="Georgia" pitchFamily="18" charset="0"/>
            </a:endParaRP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Partners</a:t>
            </a:r>
          </a:p>
        </p:txBody>
      </p:sp>
      <p:sp>
        <p:nvSpPr>
          <p:cNvPr id="9220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Are the partners sufficient for the project impementation or some key partners are still missing?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Does each partner bring a clear contribution to the project?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there any unessential partner? 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Does the distribution of the financial ressources reflect the partners’ roles in the project?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the project possible without this partnership?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Partners</a:t>
            </a:r>
          </a:p>
        </p:txBody>
      </p:sp>
      <p:sp>
        <p:nvSpPr>
          <p:cNvPr id="1024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Does the partners own  significative experiences in terms of management of similar initiatives?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Are the partners reliable in terms of financial solidity?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Are the partners strong in the project sector?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Are there partners provided with networks facilitating the project dissemination and impact in the different countries?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Partners</a:t>
            </a:r>
          </a:p>
        </p:txBody>
      </p:sp>
      <p:sp>
        <p:nvSpPr>
          <p:cNvPr id="11268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the role of each partner clearly described in the project?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Is the level of involvement of each partner before the proposal submission well described?</a:t>
            </a:r>
            <a:endParaRPr lang="it-IT" sz="2800">
              <a:solidFill>
                <a:srgbClr val="000000"/>
              </a:solidFill>
              <a:latin typeface="Georgia" pitchFamily="18" charset="0"/>
            </a:endParaRP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Is the working language clearly identified?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Is the aim of each project meeting clearly described?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Is the future of the cooperation between the partners after the EU funding phase highlighted?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6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Partnership success</a:t>
            </a:r>
          </a:p>
        </p:txBody>
      </p:sp>
      <p:sp>
        <p:nvSpPr>
          <p:cNvPr id="12292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A sufficient period of time is necessary to create the partnership</a:t>
            </a:r>
          </a:p>
          <a:p>
            <a:pPr marL="341313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Appropriate information must be shared a.s.a.p. with potential partners</a:t>
            </a:r>
          </a:p>
          <a:p>
            <a:pPr marL="798513" lvl="1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Project idea disseminated</a:t>
            </a:r>
          </a:p>
          <a:p>
            <a:pPr marL="798513" lvl="1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Partners’ descriptions received</a:t>
            </a:r>
          </a:p>
          <a:p>
            <a:pPr marL="798513" lvl="1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Partners’ technical contributions obtained</a:t>
            </a:r>
          </a:p>
          <a:p>
            <a:pPr marL="798513" lvl="1" indent="-341313">
              <a:lnSpc>
                <a:spcPts val="3800"/>
              </a:lnSpc>
              <a:spcAft>
                <a:spcPts val="1200"/>
              </a:spcAft>
              <a:buClr>
                <a:srgbClr val="000000"/>
              </a:buClr>
              <a:buSzPct val="100000"/>
              <a:buFont typeface="Wingdings" charset="2"/>
              <a:buChar char="ü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chemeClr val="tx1"/>
                </a:solidFill>
                <a:latin typeface="Georgia" pitchFamily="18" charset="0"/>
              </a:rPr>
              <a:t>Partners’ financial information obtained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A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cooperation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project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is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based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on a strong and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balanced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partnership</a:t>
            </a: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</TotalTime>
  <Words>523</Words>
  <Application>Microsoft Office PowerPoint</Application>
  <PresentationFormat>Personalizzato</PresentationFormat>
  <Paragraphs>70</Paragraphs>
  <Slides>12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Tema di Office</vt:lpstr>
      <vt:lpstr>Diapositiva 1</vt:lpstr>
      <vt:lpstr>Partnership: reason why</vt:lpstr>
      <vt:lpstr>Partnership: first analysis</vt:lpstr>
      <vt:lpstr>Partnership: first actions</vt:lpstr>
      <vt:lpstr>Lead Partner</vt:lpstr>
      <vt:lpstr>Lead Partner</vt:lpstr>
      <vt:lpstr>Partners</vt:lpstr>
      <vt:lpstr>Partners</vt:lpstr>
      <vt:lpstr>Partners</vt:lpstr>
      <vt:lpstr>Partners</vt:lpstr>
      <vt:lpstr>Partnership success</vt:lpstr>
      <vt:lpstr>Diapositiva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</cp:lastModifiedBy>
  <cp:revision>169</cp:revision>
  <dcterms:modified xsi:type="dcterms:W3CDTF">2011-11-20T07:31:31Z</dcterms:modified>
</cp:coreProperties>
</file>